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49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99864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34226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7364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2694459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7145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3715970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3665818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78880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13359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91115B0-22FB-43F0-8ABA-52C7F216C3A4}" type="datetimeFigureOut">
              <a:rPr lang="ru-RU" smtClean="0"/>
              <a:t>18.10.2020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93357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91115B0-22FB-43F0-8ABA-52C7F216C3A4}" type="datetimeFigureOut">
              <a:rPr lang="ru-RU" smtClean="0"/>
              <a:t>18.10.2020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83934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91115B0-22FB-43F0-8ABA-52C7F216C3A4}" type="datetimeFigureOut">
              <a:rPr lang="ru-RU" smtClean="0"/>
              <a:t>18.10.2020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273488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91115B0-22FB-43F0-8ABA-52C7F216C3A4}" type="datetimeFigureOut">
              <a:rPr lang="ru-RU" smtClean="0"/>
              <a:t>18.10.2020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2722807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115B0-22FB-43F0-8ABA-52C7F216C3A4}" type="datetimeFigureOut">
              <a:rPr lang="ru-RU" smtClean="0"/>
              <a:t>18.10.2020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204867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91115B0-22FB-43F0-8ABA-52C7F216C3A4}" type="datetimeFigureOut">
              <a:rPr lang="ru-RU" smtClean="0"/>
              <a:t>18.10.2020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87756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91115B0-22FB-43F0-8ABA-52C7F216C3A4}" type="datetimeFigureOut">
              <a:rPr lang="ru-RU" smtClean="0"/>
              <a:t>18.10.2020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FD4DFD4-4C4C-4FDD-9F86-4683D22E30DF}" type="slidenum">
              <a:rPr lang="ru-RU" smtClean="0"/>
              <a:t>‹#›</a:t>
            </a:fld>
            <a:endParaRPr lang="ru-RU"/>
          </a:p>
        </p:txBody>
      </p:sp>
    </p:spTree>
    <p:extLst>
      <p:ext uri="{BB962C8B-B14F-4D97-AF65-F5344CB8AC3E}">
        <p14:creationId xmlns:p14="http://schemas.microsoft.com/office/powerpoint/2010/main" val="166159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1115B0-22FB-43F0-8ABA-52C7F216C3A4}" type="datetimeFigureOut">
              <a:rPr lang="ru-RU" smtClean="0"/>
              <a:t>18.10.2020</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D4DFD4-4C4C-4FDD-9F86-4683D22E30DF}" type="slidenum">
              <a:rPr lang="ru-RU" smtClean="0"/>
              <a:t>‹#›</a:t>
            </a:fld>
            <a:endParaRPr lang="ru-RU"/>
          </a:p>
        </p:txBody>
      </p:sp>
    </p:spTree>
    <p:extLst>
      <p:ext uri="{BB962C8B-B14F-4D97-AF65-F5344CB8AC3E}">
        <p14:creationId xmlns:p14="http://schemas.microsoft.com/office/powerpoint/2010/main" val="655953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Coursera Capstone</a:t>
            </a:r>
            <a:endParaRPr lang="ru-RU" dirty="0"/>
          </a:p>
        </p:txBody>
      </p:sp>
      <p:sp>
        <p:nvSpPr>
          <p:cNvPr id="3" name="Подзаголовок 2"/>
          <p:cNvSpPr>
            <a:spLocks noGrp="1"/>
          </p:cNvSpPr>
          <p:nvPr>
            <p:ph type="subTitle" idx="1"/>
          </p:nvPr>
        </p:nvSpPr>
        <p:spPr/>
        <p:txBody>
          <a:bodyPr/>
          <a:lstStyle/>
          <a:p>
            <a:r>
              <a:rPr lang="en-US" dirty="0" smtClean="0"/>
              <a:t>By Alexander Wilde</a:t>
            </a:r>
            <a:endParaRPr lang="ru-RU" dirty="0"/>
          </a:p>
        </p:txBody>
      </p:sp>
    </p:spTree>
    <p:extLst>
      <p:ext uri="{BB962C8B-B14F-4D97-AF65-F5344CB8AC3E}">
        <p14:creationId xmlns:p14="http://schemas.microsoft.com/office/powerpoint/2010/main" val="239716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Conclusion</a:t>
            </a:r>
            <a:endParaRPr lang="ru-RU" dirty="0"/>
          </a:p>
        </p:txBody>
      </p:sp>
      <p:sp>
        <p:nvSpPr>
          <p:cNvPr id="3" name="Объект 2"/>
          <p:cNvSpPr>
            <a:spLocks noGrp="1"/>
          </p:cNvSpPr>
          <p:nvPr>
            <p:ph idx="1"/>
          </p:nvPr>
        </p:nvSpPr>
        <p:spPr/>
        <p:txBody>
          <a:bodyPr/>
          <a:lstStyle/>
          <a:p>
            <a:r>
              <a:rPr lang="en-US" dirty="0"/>
              <a:t>We cant control weather, but can control the condition of the roadway and artificial lighting.</a:t>
            </a:r>
            <a:r>
              <a:rPr lang="en-US" dirty="0" smtClean="0"/>
              <a:t/>
            </a:r>
            <a:br>
              <a:rPr lang="en-US" dirty="0" smtClean="0"/>
            </a:br>
            <a:r>
              <a:rPr lang="en-US" dirty="0"/>
              <a:t>But at the same time, the total number of accidents has been steadily decreasing since 2016, which indicates the correct trend.</a:t>
            </a:r>
            <a:r>
              <a:rPr lang="en-US" dirty="0" smtClean="0"/>
              <a:t/>
            </a:r>
            <a:br>
              <a:rPr lang="en-US" dirty="0" smtClean="0"/>
            </a:br>
            <a:r>
              <a:rPr lang="en-US" dirty="0" smtClean="0"/>
              <a:t/>
            </a:r>
            <a:br>
              <a:rPr lang="en-US" dirty="0" smtClean="0"/>
            </a:br>
            <a:r>
              <a:rPr lang="en-US" b="1" dirty="0"/>
              <a:t>As a recommendation, I recommend that you especially carefully monitor areas with poor road surfaces and poor lighting in bad weather.</a:t>
            </a:r>
            <a:endParaRPr lang="ru-RU" dirty="0"/>
          </a:p>
        </p:txBody>
      </p:sp>
    </p:spTree>
    <p:extLst>
      <p:ext uri="{BB962C8B-B14F-4D97-AF65-F5344CB8AC3E}">
        <p14:creationId xmlns:p14="http://schemas.microsoft.com/office/powerpoint/2010/main" val="13312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Introduction: Business </a:t>
            </a:r>
            <a:r>
              <a:rPr lang="en-US" b="1" dirty="0" smtClean="0"/>
              <a:t>Problem</a:t>
            </a:r>
            <a:endParaRPr lang="ru-RU" dirty="0"/>
          </a:p>
        </p:txBody>
      </p:sp>
      <p:sp>
        <p:nvSpPr>
          <p:cNvPr id="3" name="Объект 2"/>
          <p:cNvSpPr>
            <a:spLocks noGrp="1"/>
          </p:cNvSpPr>
          <p:nvPr>
            <p:ph idx="1"/>
          </p:nvPr>
        </p:nvSpPr>
        <p:spPr/>
        <p:txBody>
          <a:bodyPr/>
          <a:lstStyle/>
          <a:p>
            <a:r>
              <a:rPr lang="en-US" dirty="0"/>
              <a:t>Car accidents occurs everywhere worldwide and is one of the leading causes for people. According to World Health Organization (WHO), roughly 1.35 million people die from traffic </a:t>
            </a:r>
            <a:r>
              <a:rPr lang="en-US" dirty="0" err="1"/>
              <a:t>collisons</a:t>
            </a:r>
            <a:r>
              <a:rPr lang="en-US" dirty="0"/>
              <a:t>. More than half of road traffic deaths involve users such as pedestrians, cyclists, and motorcyclists. Road traffic accidents also attribute to 3% of the domestic product. The goal is to identity relevant factors and derive insight on what events lead to these car accident and what severity is depended on.</a:t>
            </a:r>
            <a:r>
              <a:rPr lang="en-US" dirty="0" smtClean="0"/>
              <a:t/>
            </a:r>
            <a:br>
              <a:rPr lang="en-US" dirty="0" smtClean="0"/>
            </a:br>
            <a:r>
              <a:rPr lang="en-US" dirty="0" smtClean="0"/>
              <a:t/>
            </a:r>
            <a:br>
              <a:rPr lang="en-US" dirty="0" smtClean="0"/>
            </a:br>
            <a:r>
              <a:rPr lang="en-US" dirty="0"/>
              <a:t>The main audience of this project is road services, rescue services and city administration.</a:t>
            </a:r>
            <a:endParaRPr lang="ru-RU" dirty="0"/>
          </a:p>
        </p:txBody>
      </p:sp>
    </p:spTree>
    <p:extLst>
      <p:ext uri="{BB962C8B-B14F-4D97-AF65-F5344CB8AC3E}">
        <p14:creationId xmlns:p14="http://schemas.microsoft.com/office/powerpoint/2010/main" val="21910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Questions</a:t>
            </a:r>
            <a:r>
              <a:rPr lang="en-US" b="1" dirty="0" smtClean="0"/>
              <a:t>:</a:t>
            </a:r>
            <a:endParaRPr lang="ru-RU" dirty="0"/>
          </a:p>
        </p:txBody>
      </p:sp>
      <p:sp>
        <p:nvSpPr>
          <p:cNvPr id="3" name="Объект 2"/>
          <p:cNvSpPr>
            <a:spLocks noGrp="1"/>
          </p:cNvSpPr>
          <p:nvPr>
            <p:ph idx="1"/>
          </p:nvPr>
        </p:nvSpPr>
        <p:spPr/>
        <p:txBody>
          <a:bodyPr/>
          <a:lstStyle/>
          <a:p>
            <a:pPr fontAlgn="base"/>
            <a:r>
              <a:rPr lang="en-US" dirty="0"/>
              <a:t>What is the most common cause?</a:t>
            </a:r>
          </a:p>
          <a:p>
            <a:pPr fontAlgn="base"/>
            <a:r>
              <a:rPr lang="en-US" dirty="0"/>
              <a:t>Are there relationships between causes?</a:t>
            </a:r>
          </a:p>
          <a:p>
            <a:pPr fontAlgn="base"/>
            <a:r>
              <a:rPr lang="en-US" dirty="0"/>
              <a:t>What are the first things to look for to prevent car accidents</a:t>
            </a:r>
            <a:r>
              <a:rPr lang="en-US" dirty="0" smtClean="0"/>
              <a:t>?</a:t>
            </a:r>
            <a:endParaRPr lang="en-US" dirty="0"/>
          </a:p>
        </p:txBody>
      </p:sp>
    </p:spTree>
    <p:extLst>
      <p:ext uri="{BB962C8B-B14F-4D97-AF65-F5344CB8AC3E}">
        <p14:creationId xmlns:p14="http://schemas.microsoft.com/office/powerpoint/2010/main" val="65638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Data</a:t>
            </a:r>
            <a:endParaRPr lang="ru-RU" dirty="0"/>
          </a:p>
        </p:txBody>
      </p:sp>
      <p:sp>
        <p:nvSpPr>
          <p:cNvPr id="3" name="Объект 2"/>
          <p:cNvSpPr>
            <a:spLocks noGrp="1"/>
          </p:cNvSpPr>
          <p:nvPr>
            <p:ph idx="1"/>
          </p:nvPr>
        </p:nvSpPr>
        <p:spPr>
          <a:xfrm>
            <a:off x="838200" y="1491992"/>
            <a:ext cx="10515600" cy="4550461"/>
          </a:xfrm>
        </p:spPr>
        <p:txBody>
          <a:bodyPr>
            <a:normAutofit fontScale="92500" lnSpcReduction="10000"/>
          </a:bodyPr>
          <a:lstStyle/>
          <a:p>
            <a:pPr marL="0" indent="0" fontAlgn="base">
              <a:buNone/>
            </a:pPr>
            <a:r>
              <a:rPr lang="en-US" dirty="0"/>
              <a:t>The dataset, containing roughly ~250,000 records as of Oct 2020, was used for analysis. It contains data collected from 2004 to 2020 and is based on accidents taken place in the state of Washington, Seattle. For each car accident, a severity (1 = prop damage and 2 = injury) code is assigned as well as other relevant information such as:</a:t>
            </a:r>
          </a:p>
          <a:p>
            <a:pPr fontAlgn="base"/>
            <a:r>
              <a:rPr lang="en-US" dirty="0"/>
              <a:t>location</a:t>
            </a:r>
          </a:p>
          <a:p>
            <a:pPr fontAlgn="base"/>
            <a:r>
              <a:rPr lang="en-US" dirty="0"/>
              <a:t>speeding involved</a:t>
            </a:r>
          </a:p>
          <a:p>
            <a:pPr fontAlgn="base"/>
            <a:r>
              <a:rPr lang="en-US" dirty="0"/>
              <a:t>road condition</a:t>
            </a:r>
          </a:p>
          <a:p>
            <a:pPr fontAlgn="base"/>
            <a:r>
              <a:rPr lang="en-US" dirty="0"/>
              <a:t>collision type</a:t>
            </a:r>
          </a:p>
          <a:p>
            <a:pPr fontAlgn="base"/>
            <a:r>
              <a:rPr lang="en-US" dirty="0"/>
              <a:t>weather condition</a:t>
            </a:r>
          </a:p>
          <a:p>
            <a:pPr fontAlgn="base"/>
            <a:r>
              <a:rPr lang="en-US" dirty="0"/>
              <a:t>lighting condition</a:t>
            </a:r>
          </a:p>
          <a:p>
            <a:pPr fontAlgn="base"/>
            <a:r>
              <a:rPr lang="en-US" dirty="0"/>
              <a:t>driver inattention</a:t>
            </a:r>
          </a:p>
          <a:p>
            <a:pPr fontAlgn="base"/>
            <a:r>
              <a:rPr lang="en-US" dirty="0"/>
              <a:t>number of people involved</a:t>
            </a:r>
          </a:p>
          <a:p>
            <a:pPr marL="0" indent="0" fontAlgn="base">
              <a:buNone/>
            </a:pPr>
            <a:r>
              <a:rPr lang="en-US" dirty="0"/>
              <a:t>These data points will be analyzed to what the major influences in car collisions.</a:t>
            </a:r>
          </a:p>
          <a:p>
            <a:endParaRPr lang="ru-RU" dirty="0"/>
          </a:p>
        </p:txBody>
      </p:sp>
    </p:spTree>
    <p:extLst>
      <p:ext uri="{BB962C8B-B14F-4D97-AF65-F5344CB8AC3E}">
        <p14:creationId xmlns:p14="http://schemas.microsoft.com/office/powerpoint/2010/main" val="270352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Methodology</a:t>
            </a:r>
            <a:endParaRPr lang="ru-RU" dirty="0"/>
          </a:p>
        </p:txBody>
      </p:sp>
      <p:sp>
        <p:nvSpPr>
          <p:cNvPr id="3" name="Объект 2"/>
          <p:cNvSpPr>
            <a:spLocks noGrp="1"/>
          </p:cNvSpPr>
          <p:nvPr>
            <p:ph idx="1"/>
          </p:nvPr>
        </p:nvSpPr>
        <p:spPr/>
        <p:txBody>
          <a:bodyPr/>
          <a:lstStyle/>
          <a:p>
            <a:pPr fontAlgn="base"/>
            <a:r>
              <a:rPr lang="en-US" dirty="0"/>
              <a:t>According to the data provided, the most important task is to understand the relationship between different factors.</a:t>
            </a:r>
            <a:br>
              <a:rPr lang="en-US" dirty="0"/>
            </a:br>
            <a:endParaRPr lang="en-US" dirty="0"/>
          </a:p>
          <a:p>
            <a:pPr fontAlgn="base"/>
            <a:r>
              <a:rPr lang="en-US" dirty="0"/>
              <a:t>I will be using visualization and correlation tools.</a:t>
            </a:r>
            <a:br>
              <a:rPr lang="en-US" dirty="0"/>
            </a:br>
            <a:endParaRPr lang="en-US" dirty="0"/>
          </a:p>
          <a:p>
            <a:pPr fontAlgn="base"/>
            <a:r>
              <a:rPr lang="en-US" dirty="0"/>
              <a:t>In this case, machine learning tools are not really needed, since there is no task of predicting something in the project. Our main task is to understand the relationships</a:t>
            </a:r>
            <a:r>
              <a:rPr lang="en-US" dirty="0" smtClean="0"/>
              <a:t>.</a:t>
            </a:r>
            <a:endParaRPr lang="en-US" dirty="0"/>
          </a:p>
        </p:txBody>
      </p:sp>
    </p:spTree>
    <p:extLst>
      <p:ext uri="{BB962C8B-B14F-4D97-AF65-F5344CB8AC3E}">
        <p14:creationId xmlns:p14="http://schemas.microsoft.com/office/powerpoint/2010/main" val="330636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Graph of the number of incidents by year, 2004-2020.</a:t>
            </a:r>
            <a:endParaRPr lang="ru-RU" dirty="0"/>
          </a:p>
        </p:txBody>
      </p:sp>
      <p:pic>
        <p:nvPicPr>
          <p:cNvPr id="4" name="Объект 3"/>
          <p:cNvPicPr>
            <a:picLocks noGrp="1" noChangeAspect="1"/>
          </p:cNvPicPr>
          <p:nvPr>
            <p:ph idx="1"/>
          </p:nvPr>
        </p:nvPicPr>
        <p:blipFill>
          <a:blip r:embed="rId2"/>
          <a:stretch>
            <a:fillRect/>
          </a:stretch>
        </p:blipFill>
        <p:spPr>
          <a:xfrm>
            <a:off x="1785551" y="2094867"/>
            <a:ext cx="7482015" cy="4611217"/>
          </a:xfrm>
          <a:prstGeom prst="rect">
            <a:avLst/>
          </a:prstGeom>
        </p:spPr>
      </p:pic>
    </p:spTree>
    <p:extLst>
      <p:ext uri="{BB962C8B-B14F-4D97-AF65-F5344CB8AC3E}">
        <p14:creationId xmlns:p14="http://schemas.microsoft.com/office/powerpoint/2010/main" val="147411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Correlations</a:t>
            </a:r>
            <a:endParaRPr lang="ru-RU" dirty="0"/>
          </a:p>
        </p:txBody>
      </p:sp>
      <p:pic>
        <p:nvPicPr>
          <p:cNvPr id="4" name="Объект 3"/>
          <p:cNvPicPr>
            <a:picLocks noGrp="1" noChangeAspect="1"/>
          </p:cNvPicPr>
          <p:nvPr>
            <p:ph idx="1"/>
          </p:nvPr>
        </p:nvPicPr>
        <p:blipFill>
          <a:blip r:embed="rId2"/>
          <a:stretch>
            <a:fillRect/>
          </a:stretch>
        </p:blipFill>
        <p:spPr>
          <a:xfrm>
            <a:off x="1937544" y="3134519"/>
            <a:ext cx="6076950" cy="1933575"/>
          </a:xfrm>
          <a:prstGeom prst="rect">
            <a:avLst/>
          </a:prstGeom>
        </p:spPr>
      </p:pic>
    </p:spTree>
    <p:extLst>
      <p:ext uri="{BB962C8B-B14F-4D97-AF65-F5344CB8AC3E}">
        <p14:creationId xmlns:p14="http://schemas.microsoft.com/office/powerpoint/2010/main" val="284079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149950" y="286929"/>
            <a:ext cx="10014379" cy="6283260"/>
          </a:xfrm>
          <a:prstGeom prst="rect">
            <a:avLst/>
          </a:prstGeom>
        </p:spPr>
      </p:pic>
    </p:spTree>
    <p:extLst>
      <p:ext uri="{BB962C8B-B14F-4D97-AF65-F5344CB8AC3E}">
        <p14:creationId xmlns:p14="http://schemas.microsoft.com/office/powerpoint/2010/main" val="17613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Results and </a:t>
            </a:r>
            <a:r>
              <a:rPr lang="en-US" b="1" dirty="0" smtClean="0"/>
              <a:t>Discussion</a:t>
            </a:r>
            <a:endParaRPr lang="ru-RU" dirty="0"/>
          </a:p>
        </p:txBody>
      </p:sp>
      <p:sp>
        <p:nvSpPr>
          <p:cNvPr id="3" name="Объект 2"/>
          <p:cNvSpPr>
            <a:spLocks noGrp="1"/>
          </p:cNvSpPr>
          <p:nvPr>
            <p:ph idx="1"/>
          </p:nvPr>
        </p:nvSpPr>
        <p:spPr/>
        <p:txBody>
          <a:bodyPr/>
          <a:lstStyle/>
          <a:p>
            <a:pPr marL="0" indent="0">
              <a:buNone/>
            </a:pPr>
            <a:r>
              <a:rPr lang="en-US" dirty="0"/>
              <a:t>A bad road is the main aggravating factor. As we can see, Bad Weather + Bad road have 75% correlation, Bad road + dark = 17% and Bad road + speeding = 13% corr.</a:t>
            </a:r>
            <a:r>
              <a:rPr lang="en-US" dirty="0" smtClean="0"/>
              <a:t/>
            </a:r>
            <a:br>
              <a:rPr lang="en-US" dirty="0" smtClean="0"/>
            </a:br>
            <a:r>
              <a:rPr lang="en-US" dirty="0"/>
              <a:t>Poor lighting is also a big problem - the number one factor.</a:t>
            </a:r>
            <a:r>
              <a:rPr lang="en-US" dirty="0" smtClean="0"/>
              <a:t/>
            </a:r>
            <a:br>
              <a:rPr lang="en-US" dirty="0" smtClean="0"/>
            </a:br>
            <a:r>
              <a:rPr lang="en-US" dirty="0"/>
              <a:t>The driver's inattention, on the contrary, does not correlate with anything, which suggests that this is an independent factor that cannot be controlled.</a:t>
            </a:r>
            <a:r>
              <a:rPr lang="en-US" dirty="0" smtClean="0"/>
              <a:t/>
            </a:r>
            <a:br>
              <a:rPr lang="en-US" dirty="0" smtClean="0"/>
            </a:br>
            <a:r>
              <a:rPr lang="en-US" dirty="0"/>
              <a:t>Drugs and alcohol go very badly with poor lighting.</a:t>
            </a:r>
            <a:r>
              <a:rPr lang="en-US" dirty="0" smtClean="0"/>
              <a:t/>
            </a:r>
            <a:br>
              <a:rPr lang="en-US" dirty="0" smtClean="0"/>
            </a:br>
            <a:r>
              <a:rPr lang="en-US" dirty="0"/>
              <a:t>Speeding does not go well with bad weather and bad roads.</a:t>
            </a:r>
            <a:endParaRPr lang="ru-RU" dirty="0"/>
          </a:p>
        </p:txBody>
      </p:sp>
    </p:spTree>
    <p:extLst>
      <p:ext uri="{BB962C8B-B14F-4D97-AF65-F5344CB8AC3E}">
        <p14:creationId xmlns:p14="http://schemas.microsoft.com/office/powerpoint/2010/main" val="2152379128"/>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322</Words>
  <Application>Microsoft Office PowerPoint</Application>
  <PresentationFormat>Широкоэкранный</PresentationFormat>
  <Paragraphs>29</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Trebuchet MS</vt:lpstr>
      <vt:lpstr>Wingdings 3</vt:lpstr>
      <vt:lpstr>Аспект</vt:lpstr>
      <vt:lpstr>Coursera Capstone</vt:lpstr>
      <vt:lpstr>Introduction: Business Problem</vt:lpstr>
      <vt:lpstr>Questions:</vt:lpstr>
      <vt:lpstr>Data</vt:lpstr>
      <vt:lpstr>Methodology</vt:lpstr>
      <vt:lpstr>Graph of the number of incidents by year, 2004-2020.</vt:lpstr>
      <vt:lpstr>Correlations</vt:lpstr>
      <vt:lpstr>Презентация PowerPoint</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dc:title>
  <dc:creator>User Windows</dc:creator>
  <cp:lastModifiedBy>User Windows</cp:lastModifiedBy>
  <cp:revision>2</cp:revision>
  <dcterms:created xsi:type="dcterms:W3CDTF">2020-10-18T00:25:03Z</dcterms:created>
  <dcterms:modified xsi:type="dcterms:W3CDTF">2020-10-18T00:35:28Z</dcterms:modified>
</cp:coreProperties>
</file>