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256" r:id="rId2"/>
    <p:sldId id="286" r:id="rId3"/>
    <p:sldId id="287" r:id="rId4"/>
    <p:sldId id="288" r:id="rId5"/>
    <p:sldId id="273" r:id="rId6"/>
    <p:sldId id="259" r:id="rId7"/>
    <p:sldId id="274" r:id="rId8"/>
    <p:sldId id="257" r:id="rId9"/>
    <p:sldId id="275" r:id="rId10"/>
    <p:sldId id="264" r:id="rId11"/>
    <p:sldId id="276" r:id="rId12"/>
    <p:sldId id="258" r:id="rId13"/>
    <p:sldId id="278" r:id="rId14"/>
    <p:sldId id="267" r:id="rId15"/>
    <p:sldId id="279" r:id="rId16"/>
    <p:sldId id="260" r:id="rId17"/>
    <p:sldId id="280" r:id="rId18"/>
    <p:sldId id="268" r:id="rId19"/>
    <p:sldId id="281" r:id="rId20"/>
    <p:sldId id="261" r:id="rId21"/>
    <p:sldId id="282" r:id="rId22"/>
    <p:sldId id="269" r:id="rId23"/>
    <p:sldId id="283" r:id="rId24"/>
    <p:sldId id="270" r:id="rId25"/>
    <p:sldId id="284" r:id="rId26"/>
    <p:sldId id="262" r:id="rId27"/>
    <p:sldId id="285" r:id="rId28"/>
    <p:sldId id="271" r:id="rId29"/>
    <p:sldId id="272"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00"/>
    <a:srgbClr val="009235"/>
    <a:srgbClr val="3E3E40"/>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27" autoAdjust="0"/>
    <p:restoredTop sz="95627" autoAdjust="0"/>
  </p:normalViewPr>
  <p:slideViewPr>
    <p:cSldViewPr snapToGrid="0" snapToObjects="1">
      <p:cViewPr>
        <p:scale>
          <a:sx n="68" d="100"/>
          <a:sy n="68" d="100"/>
        </p:scale>
        <p:origin x="2536" y="6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431F06-9566-AA4F-B07A-4F3DF5275BC5}" type="datetimeFigureOut">
              <a:rPr lang="en-US" smtClean="0"/>
              <a:t>11/11/16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0F8903D-9681-9043-9918-C5F7BB68152D}" type="slidenum">
              <a:rPr lang="en-US" smtClean="0"/>
              <a:t>‹#›</a:t>
            </a:fld>
            <a:endParaRPr lang="en-US"/>
          </a:p>
        </p:txBody>
      </p:sp>
    </p:spTree>
    <p:extLst>
      <p:ext uri="{BB962C8B-B14F-4D97-AF65-F5344CB8AC3E}">
        <p14:creationId xmlns:p14="http://schemas.microsoft.com/office/powerpoint/2010/main" val="5254977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36B66C-0D43-144E-9A42-EB7E0DBE1C31}" type="datetimeFigureOut">
              <a:rPr lang="en-US" smtClean="0"/>
              <a:t>11/11/16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CF6086-FC1C-E144-AFA4-7321486F58EE}" type="slidenum">
              <a:rPr lang="en-US" smtClean="0"/>
              <a:t>‹#›</a:t>
            </a:fld>
            <a:endParaRPr lang="en-US"/>
          </a:p>
        </p:txBody>
      </p:sp>
    </p:spTree>
    <p:extLst>
      <p:ext uri="{BB962C8B-B14F-4D97-AF65-F5344CB8AC3E}">
        <p14:creationId xmlns:p14="http://schemas.microsoft.com/office/powerpoint/2010/main" val="8935951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6"/>
            <a:ext cx="7772400" cy="1470025"/>
          </a:xfrm>
        </p:spPr>
        <p:txBody>
          <a:bodyPr/>
          <a:lstStyle>
            <a:lvl1pPr algn="ctr">
              <a:defRPr sz="5400" spc="100">
                <a:solidFill>
                  <a:srgbClr val="009200"/>
                </a:solidFill>
              </a:defRPr>
            </a:lvl1pPr>
          </a:lstStyle>
          <a:p>
            <a:r>
              <a:rPr lang="en-US" dirty="0" smtClean="0"/>
              <a:t>Business Case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Tree>
    <p:extLst>
      <p:ext uri="{BB962C8B-B14F-4D97-AF65-F5344CB8AC3E}">
        <p14:creationId xmlns:p14="http://schemas.microsoft.com/office/powerpoint/2010/main" val="1651934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810599"/>
            <a:ext cx="5486400" cy="39169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
        <p:nvSpPr>
          <p:cNvPr id="8" name="TextBox 7"/>
          <p:cNvSpPr txBox="1"/>
          <p:nvPr userDrawn="1"/>
        </p:nvSpPr>
        <p:spPr>
          <a:xfrm>
            <a:off x="451005" y="103237"/>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292721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
        <p:nvSpPr>
          <p:cNvPr id="7" name="TextBox 6"/>
          <p:cNvSpPr txBox="1"/>
          <p:nvPr userDrawn="1"/>
        </p:nvSpPr>
        <p:spPr>
          <a:xfrm>
            <a:off x="451005" y="103237"/>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1106402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70069"/>
            <a:ext cx="2057400" cy="5356095"/>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770067"/>
            <a:ext cx="6019800" cy="5356096"/>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
        <p:nvSpPr>
          <p:cNvPr id="7" name="TextBox 6"/>
          <p:cNvSpPr txBox="1"/>
          <p:nvPr userDrawn="1"/>
        </p:nvSpPr>
        <p:spPr>
          <a:xfrm>
            <a:off x="451005" y="103237"/>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1275502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5"/>
          <p:cNvSpPr>
            <a:spLocks noGrp="1"/>
          </p:cNvSpPr>
          <p:nvPr>
            <p:ph sz="quarter" idx="12"/>
          </p:nvPr>
        </p:nvSpPr>
        <p:spPr>
          <a:xfrm>
            <a:off x="457200" y="1634708"/>
            <a:ext cx="8229600" cy="451233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458272" y="136306"/>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425112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Title 1"/>
          <p:cNvSpPr>
            <a:spLocks noGrp="1"/>
          </p:cNvSpPr>
          <p:nvPr>
            <p:ph type="title"/>
          </p:nvPr>
        </p:nvSpPr>
        <p:spPr>
          <a:xfrm>
            <a:off x="457200" y="932188"/>
            <a:ext cx="8229600" cy="566509"/>
          </a:xfrm>
        </p:spPr>
        <p:txBody>
          <a:bodyPr lIns="0" tIns="0" rIns="0" bIns="0">
            <a:noAutofit/>
          </a:bodyPr>
          <a:lstStyle>
            <a:lvl1pPr algn="l">
              <a:defRPr sz="3200"/>
            </a:lvl1pPr>
          </a:lstStyle>
          <a:p>
            <a:r>
              <a:rPr lang="en-US" dirty="0" smtClean="0"/>
              <a:t>Click to edit Master title style</a:t>
            </a:r>
            <a:endParaRPr lang="en-US" dirty="0"/>
          </a:p>
        </p:txBody>
      </p:sp>
      <p:sp>
        <p:nvSpPr>
          <p:cNvPr id="9" name="Content Placeholder 2"/>
          <p:cNvSpPr>
            <a:spLocks noGrp="1"/>
          </p:cNvSpPr>
          <p:nvPr>
            <p:ph idx="1"/>
          </p:nvPr>
        </p:nvSpPr>
        <p:spPr>
          <a:xfrm>
            <a:off x="457200" y="1600201"/>
            <a:ext cx="8229600" cy="4525963"/>
          </a:xfrm>
        </p:spPr>
        <p:txBody>
          <a:bodyPr/>
          <a:lstStyle>
            <a:lvl1pPr marL="0" indent="0">
              <a:buFont typeface="Arial"/>
              <a:buNone/>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452674" y="129497"/>
            <a:ext cx="2698944" cy="553998"/>
          </a:xfrm>
          <a:prstGeom prst="rect">
            <a:avLst/>
          </a:prstGeom>
          <a:noFill/>
        </p:spPr>
        <p:txBody>
          <a:bodyPr wrap="none" lIns="0" tIns="0" rIns="0" bIns="0" rtlCol="0">
            <a:spAutoFit/>
          </a:bodyPr>
          <a:lstStyle/>
          <a:p>
            <a:pPr algn="dist"/>
            <a:r>
              <a:rPr lang="en-US" sz="3600" b="0" kern="1200" spc="100" normalizeH="0" dirty="0" smtClean="0">
                <a:solidFill>
                  <a:srgbClr val="009200"/>
                </a:solidFill>
                <a:latin typeface="Calibri"/>
                <a:cs typeface="Calibri"/>
              </a:rPr>
              <a:t>business case</a:t>
            </a:r>
            <a:endParaRPr lang="en-US" sz="36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35068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32188"/>
            <a:ext cx="8229600" cy="566509"/>
          </a:xfrm>
        </p:spPr>
        <p:txBody>
          <a:bodyPr>
            <a:noAutofit/>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452674" y="129497"/>
            <a:ext cx="2698944" cy="553998"/>
          </a:xfrm>
          <a:prstGeom prst="rect">
            <a:avLst/>
          </a:prstGeom>
          <a:noFill/>
        </p:spPr>
        <p:txBody>
          <a:bodyPr wrap="none" lIns="0" tIns="0" rIns="0" bIns="0" rtlCol="0">
            <a:spAutoFit/>
          </a:bodyPr>
          <a:lstStyle/>
          <a:p>
            <a:pPr algn="dist"/>
            <a:r>
              <a:rPr lang="en-US" sz="3600" b="0" kern="1200" spc="100" normalizeH="0" dirty="0" smtClean="0">
                <a:solidFill>
                  <a:srgbClr val="009200"/>
                </a:solidFill>
                <a:latin typeface="Calibri"/>
                <a:cs typeface="Calibri"/>
              </a:rPr>
              <a:t>business case</a:t>
            </a:r>
            <a:endParaRPr lang="en-US" sz="36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42334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
        <p:nvSpPr>
          <p:cNvPr id="7" name="TextBox 6"/>
          <p:cNvSpPr txBox="1"/>
          <p:nvPr userDrawn="1"/>
        </p:nvSpPr>
        <p:spPr>
          <a:xfrm>
            <a:off x="451005" y="103237"/>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39577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3643"/>
            <a:ext cx="8229600" cy="748564"/>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
        <p:nvSpPr>
          <p:cNvPr id="8" name="TextBox 7"/>
          <p:cNvSpPr txBox="1"/>
          <p:nvPr userDrawn="1"/>
        </p:nvSpPr>
        <p:spPr>
          <a:xfrm>
            <a:off x="451005" y="103237"/>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1521073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5236"/>
            <a:ext cx="4040188" cy="4996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675236"/>
            <a:ext cx="4041775" cy="4996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
        <p:nvSpPr>
          <p:cNvPr id="10" name="TextBox 9"/>
          <p:cNvSpPr txBox="1"/>
          <p:nvPr userDrawn="1"/>
        </p:nvSpPr>
        <p:spPr>
          <a:xfrm>
            <a:off x="451005" y="103237"/>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345553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
        <p:nvSpPr>
          <p:cNvPr id="6" name="TextBox 5"/>
          <p:cNvSpPr txBox="1"/>
          <p:nvPr userDrawn="1"/>
        </p:nvSpPr>
        <p:spPr>
          <a:xfrm>
            <a:off x="451005" y="103237"/>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170416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Tree>
    <p:extLst>
      <p:ext uri="{BB962C8B-B14F-4D97-AF65-F5344CB8AC3E}">
        <p14:creationId xmlns:p14="http://schemas.microsoft.com/office/powerpoint/2010/main" val="215987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783578"/>
            <a:ext cx="3008313" cy="651521"/>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83577"/>
            <a:ext cx="5111750" cy="53425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68143C73-4B22-3C43-B87B-55B82276D90C}" type="slidenum">
              <a:rPr lang="en-US" smtClean="0"/>
              <a:t>‹#›</a:t>
            </a:fld>
            <a:endParaRPr lang="en-US"/>
          </a:p>
        </p:txBody>
      </p:sp>
      <p:sp>
        <p:nvSpPr>
          <p:cNvPr id="8" name="TextBox 7"/>
          <p:cNvSpPr txBox="1"/>
          <p:nvPr userDrawn="1"/>
        </p:nvSpPr>
        <p:spPr>
          <a:xfrm>
            <a:off x="451005" y="103237"/>
            <a:ext cx="2138727" cy="430887"/>
          </a:xfrm>
          <a:prstGeom prst="rect">
            <a:avLst/>
          </a:prstGeom>
          <a:noFill/>
        </p:spPr>
        <p:txBody>
          <a:bodyPr wrap="none" lIns="0" tIns="0" rIns="0" bIns="0" rtlCol="0">
            <a:spAutoFit/>
          </a:bodyPr>
          <a:lstStyle/>
          <a:p>
            <a:pPr algn="dist"/>
            <a:r>
              <a:rPr lang="en-US" sz="2800" b="0" kern="1200" spc="100" normalizeH="0" dirty="0" smtClean="0">
                <a:solidFill>
                  <a:srgbClr val="009200"/>
                </a:solidFill>
                <a:latin typeface="Calibri"/>
                <a:cs typeface="Calibri"/>
              </a:rPr>
              <a:t>business case</a:t>
            </a:r>
            <a:endParaRPr lang="en-US" sz="2800" b="0" kern="1200" spc="100" normalizeH="0" dirty="0">
              <a:solidFill>
                <a:srgbClr val="009200"/>
              </a:solidFill>
              <a:latin typeface="Calibri"/>
              <a:cs typeface="Calibri"/>
            </a:endParaRPr>
          </a:p>
        </p:txBody>
      </p:sp>
    </p:spTree>
    <p:extLst>
      <p:ext uri="{BB962C8B-B14F-4D97-AF65-F5344CB8AC3E}">
        <p14:creationId xmlns:p14="http://schemas.microsoft.com/office/powerpoint/2010/main" val="35909307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8678"/>
            <a:ext cx="8229600" cy="552999"/>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8" name="Straight Connector 7"/>
          <p:cNvCxnSpPr/>
          <p:nvPr userDrawn="1"/>
        </p:nvCxnSpPr>
        <p:spPr>
          <a:xfrm>
            <a:off x="457200" y="808807"/>
            <a:ext cx="8229600" cy="0"/>
          </a:xfrm>
          <a:prstGeom prst="line">
            <a:avLst/>
          </a:prstGeom>
          <a:ln w="28575">
            <a:solidFill>
              <a:srgbClr val="3E3E4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57200" y="6296036"/>
            <a:ext cx="8229600" cy="0"/>
          </a:xfrm>
          <a:prstGeom prst="line">
            <a:avLst/>
          </a:prstGeom>
          <a:ln w="28575">
            <a:solidFill>
              <a:srgbClr val="3E3E40"/>
            </a:solidFill>
          </a:ln>
          <a:effectLst/>
        </p:spPr>
        <p:style>
          <a:lnRef idx="2">
            <a:schemeClr val="accent1"/>
          </a:lnRef>
          <a:fillRef idx="0">
            <a:schemeClr val="accent1"/>
          </a:fillRef>
          <a:effectRef idx="1">
            <a:schemeClr val="accent1"/>
          </a:effectRef>
          <a:fontRef idx="minor">
            <a:schemeClr val="tx1"/>
          </a:fontRef>
        </p:style>
      </p:cxnSp>
      <p:pic>
        <p:nvPicPr>
          <p:cNvPr id="25" name="Picture 2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677151" y="6365134"/>
            <a:ext cx="1039272" cy="432543"/>
          </a:xfrm>
          <a:prstGeom prst="rect">
            <a:avLst/>
          </a:prstGeom>
        </p:spPr>
      </p:pic>
    </p:spTree>
    <p:extLst>
      <p:ext uri="{BB962C8B-B14F-4D97-AF65-F5344CB8AC3E}">
        <p14:creationId xmlns:p14="http://schemas.microsoft.com/office/powerpoint/2010/main" val="210797583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457200" rtl="0" eaLnBrk="1" latinLnBrk="0" hangingPunct="1">
        <a:spcBef>
          <a:spcPct val="0"/>
        </a:spcBef>
        <a:buNone/>
        <a:defRPr sz="3600" kern="1200">
          <a:solidFill>
            <a:schemeClr val="tx1"/>
          </a:solidFill>
          <a:latin typeface="Arial" charset="0"/>
          <a:ea typeface="Arial" charset="0"/>
          <a:cs typeface="Arial" charset="0"/>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kern="1200">
          <a:solidFill>
            <a:schemeClr val="tx1"/>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kern="1200">
          <a:solidFill>
            <a:schemeClr val="tx1"/>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kern="1200">
          <a:solidFill>
            <a:schemeClr val="tx1"/>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a:solidFill>
                  <a:srgbClr val="009235"/>
                </a:solidFill>
              </a:rPr>
              <a:t>business case</a:t>
            </a:r>
          </a:p>
        </p:txBody>
      </p:sp>
      <p:sp>
        <p:nvSpPr>
          <p:cNvPr id="3" name="Subtitle 2"/>
          <p:cNvSpPr>
            <a:spLocks noGrp="1"/>
          </p:cNvSpPr>
          <p:nvPr>
            <p:ph type="subTitle" idx="1"/>
          </p:nvPr>
        </p:nvSpPr>
        <p:spPr>
          <a:xfrm>
            <a:off x="1364677" y="3886200"/>
            <a:ext cx="6407725" cy="2058188"/>
          </a:xfrm>
        </p:spPr>
        <p:txBody>
          <a:bodyPr>
            <a:normAutofit/>
          </a:bodyPr>
          <a:lstStyle/>
          <a:p>
            <a:pPr>
              <a:tabLst>
                <a:tab pos="1431925" algn="l"/>
              </a:tabLst>
            </a:pPr>
            <a:r>
              <a:rPr lang="en-US" sz="2400" dirty="0"/>
              <a:t>Name:	</a:t>
            </a:r>
          </a:p>
          <a:p>
            <a:pPr>
              <a:tabLst>
                <a:tab pos="1431925" algn="l"/>
              </a:tabLst>
            </a:pPr>
            <a:r>
              <a:rPr lang="en-US" sz="2400" dirty="0"/>
              <a:t>Date:	</a:t>
            </a:r>
          </a:p>
          <a:p>
            <a:pPr>
              <a:tabLst>
                <a:tab pos="1431925" algn="l"/>
              </a:tabLst>
            </a:pPr>
            <a:r>
              <a:rPr lang="en-US" sz="2400" dirty="0"/>
              <a:t>Author:	</a:t>
            </a:r>
          </a:p>
          <a:p>
            <a:pPr>
              <a:tabLst>
                <a:tab pos="1431925" algn="l"/>
              </a:tabLst>
            </a:pPr>
            <a:r>
              <a:rPr lang="en-US" sz="2400" dirty="0"/>
              <a:t>Version:	</a:t>
            </a:r>
          </a:p>
        </p:txBody>
      </p:sp>
    </p:spTree>
    <p:extLst>
      <p:ext uri="{BB962C8B-B14F-4D97-AF65-F5344CB8AC3E}">
        <p14:creationId xmlns:p14="http://schemas.microsoft.com/office/powerpoint/2010/main" val="4074298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91440" bIns="0" rtlCol="0" anchor="ctr">
            <a:normAutofit/>
          </a:bodyPr>
          <a:lstStyle/>
          <a:p>
            <a:r>
              <a:rPr lang="en-US" sz="2900" dirty="0"/>
              <a:t>Goals and objectives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reasons &amp; goals</a:t>
            </a:r>
          </a:p>
        </p:txBody>
      </p:sp>
    </p:spTree>
    <p:extLst>
      <p:ext uri="{BB962C8B-B14F-4D97-AF65-F5344CB8AC3E}">
        <p14:creationId xmlns:p14="http://schemas.microsoft.com/office/powerpoint/2010/main" val="3792901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Stakeholders</a:t>
            </a:r>
          </a:p>
        </p:txBody>
      </p:sp>
      <p:sp>
        <p:nvSpPr>
          <p:cNvPr id="3" name="Content Placeholder 2"/>
          <p:cNvSpPr>
            <a:spLocks noGrp="1"/>
          </p:cNvSpPr>
          <p:nvPr>
            <p:ph idx="1"/>
          </p:nvPr>
        </p:nvSpPr>
        <p:spPr/>
        <p:txBody>
          <a:bodyPr>
            <a:normAutofit/>
          </a:bodyPr>
          <a:lstStyle/>
          <a:p>
            <a:r>
              <a:rPr lang="en-US" sz="2000" dirty="0"/>
              <a:t>Describe who will be involved or influenced by the initiative </a:t>
            </a:r>
          </a:p>
          <a:p>
            <a:r>
              <a:rPr lang="en-US" sz="2000" dirty="0"/>
              <a:t>Describe which stakeholders have an interest in the initiative </a:t>
            </a:r>
          </a:p>
          <a:p>
            <a:r>
              <a:rPr lang="en-US" sz="2000" dirty="0"/>
              <a:t>Explain the attitude of the stakeholders towards the initiative</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needs</a:t>
            </a:r>
          </a:p>
        </p:txBody>
      </p:sp>
    </p:spTree>
    <p:extLst>
      <p:ext uri="{BB962C8B-B14F-4D97-AF65-F5344CB8AC3E}">
        <p14:creationId xmlns:p14="http://schemas.microsoft.com/office/powerpoint/2010/main" val="359742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Stakeholders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needs</a:t>
            </a:r>
          </a:p>
        </p:txBody>
      </p:sp>
    </p:spTree>
    <p:extLst>
      <p:ext uri="{BB962C8B-B14F-4D97-AF65-F5344CB8AC3E}">
        <p14:creationId xmlns:p14="http://schemas.microsoft.com/office/powerpoint/2010/main" val="405888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Assumptions and requirements</a:t>
            </a:r>
          </a:p>
        </p:txBody>
      </p:sp>
      <p:sp>
        <p:nvSpPr>
          <p:cNvPr id="3" name="Content Placeholder 2"/>
          <p:cNvSpPr>
            <a:spLocks noGrp="1"/>
          </p:cNvSpPr>
          <p:nvPr>
            <p:ph idx="1"/>
          </p:nvPr>
        </p:nvSpPr>
        <p:spPr/>
        <p:txBody>
          <a:bodyPr>
            <a:normAutofit/>
          </a:bodyPr>
          <a:lstStyle/>
          <a:p>
            <a:r>
              <a:rPr lang="en-US" sz="2000" dirty="0"/>
              <a:t>Describe what is needed from the business to make the initiative successful </a:t>
            </a:r>
          </a:p>
          <a:p>
            <a:pPr lvl="1"/>
            <a:r>
              <a:rPr lang="en-US" sz="1800" dirty="0"/>
              <a:t>(resources such as money, time, materials, machines, housing, etc.)</a:t>
            </a:r>
          </a:p>
          <a:p>
            <a:r>
              <a:rPr lang="en-US" sz="2000" dirty="0"/>
              <a:t>Describe what is needed from the employees to make the initiative successful </a:t>
            </a:r>
          </a:p>
          <a:p>
            <a:pPr lvl="1"/>
            <a:r>
              <a:rPr lang="en-US" sz="1800" dirty="0"/>
              <a:t>(needed education, time, technical knowledge, etc.)</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needs</a:t>
            </a:r>
          </a:p>
        </p:txBody>
      </p:sp>
    </p:spTree>
    <p:extLst>
      <p:ext uri="{BB962C8B-B14F-4D97-AF65-F5344CB8AC3E}">
        <p14:creationId xmlns:p14="http://schemas.microsoft.com/office/powerpoint/2010/main" val="2035095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Assumptions and requirements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needs</a:t>
            </a:r>
          </a:p>
        </p:txBody>
      </p:sp>
    </p:spTree>
    <p:extLst>
      <p:ext uri="{BB962C8B-B14F-4D97-AF65-F5344CB8AC3E}">
        <p14:creationId xmlns:p14="http://schemas.microsoft.com/office/powerpoint/2010/main" val="887919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91440" bIns="0" rtlCol="0" anchor="ctr">
            <a:normAutofit/>
          </a:bodyPr>
          <a:lstStyle/>
          <a:p>
            <a:r>
              <a:rPr lang="en-US" sz="2900" dirty="0"/>
              <a:t>The options</a:t>
            </a:r>
          </a:p>
        </p:txBody>
      </p:sp>
      <p:sp>
        <p:nvSpPr>
          <p:cNvPr id="3" name="Content Placeholder 2"/>
          <p:cNvSpPr>
            <a:spLocks noGrp="1"/>
          </p:cNvSpPr>
          <p:nvPr>
            <p:ph idx="1"/>
          </p:nvPr>
        </p:nvSpPr>
        <p:spPr/>
        <p:txBody>
          <a:bodyPr>
            <a:normAutofit/>
          </a:bodyPr>
          <a:lstStyle/>
          <a:p>
            <a:r>
              <a:rPr lang="en-US" sz="2000" dirty="0"/>
              <a:t>Describe which options there are in implementing the initiative </a:t>
            </a:r>
          </a:p>
          <a:p>
            <a:pPr lvl="1"/>
            <a:r>
              <a:rPr lang="en-US" sz="1800" dirty="0"/>
              <a:t>(in one time, iterative, partially, not at all, etc.)</a:t>
            </a:r>
          </a:p>
          <a:p>
            <a:r>
              <a:rPr lang="en-US" sz="2000" dirty="0"/>
              <a:t>Explain in short what each option will mean for the initiative and the business </a:t>
            </a:r>
          </a:p>
          <a:p>
            <a:r>
              <a:rPr lang="en-US" sz="2000" dirty="0"/>
              <a:t>Describe which option is preferred </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options</a:t>
            </a:r>
          </a:p>
        </p:txBody>
      </p:sp>
    </p:spTree>
    <p:extLst>
      <p:ext uri="{BB962C8B-B14F-4D97-AF65-F5344CB8AC3E}">
        <p14:creationId xmlns:p14="http://schemas.microsoft.com/office/powerpoint/2010/main" val="2366043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91440" bIns="0" rtlCol="0" anchor="ctr">
            <a:normAutofit/>
          </a:bodyPr>
          <a:lstStyle/>
          <a:p>
            <a:r>
              <a:rPr lang="en-US" sz="2900" dirty="0"/>
              <a:t>The options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options</a:t>
            </a:r>
          </a:p>
        </p:txBody>
      </p:sp>
    </p:spTree>
    <p:extLst>
      <p:ext uri="{BB962C8B-B14F-4D97-AF65-F5344CB8AC3E}">
        <p14:creationId xmlns:p14="http://schemas.microsoft.com/office/powerpoint/2010/main" val="1478056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91440" bIns="0" rtlCol="0" anchor="ctr">
            <a:normAutofit/>
          </a:bodyPr>
          <a:lstStyle/>
          <a:p>
            <a:r>
              <a:rPr lang="en-US" sz="2900" dirty="0"/>
              <a:t>Planning</a:t>
            </a:r>
          </a:p>
        </p:txBody>
      </p:sp>
      <p:sp>
        <p:nvSpPr>
          <p:cNvPr id="3" name="Content Placeholder 2"/>
          <p:cNvSpPr>
            <a:spLocks noGrp="1"/>
          </p:cNvSpPr>
          <p:nvPr>
            <p:ph idx="1"/>
          </p:nvPr>
        </p:nvSpPr>
        <p:spPr/>
        <p:txBody>
          <a:bodyPr>
            <a:normAutofit/>
          </a:bodyPr>
          <a:lstStyle/>
          <a:p>
            <a:r>
              <a:rPr lang="en-US" sz="2000" dirty="0"/>
              <a:t>Provide a planning / timeline for the preferred option </a:t>
            </a:r>
          </a:p>
          <a:p>
            <a:r>
              <a:rPr lang="en-US" sz="2000" dirty="0"/>
              <a:t>Determine the main steps to be made </a:t>
            </a:r>
          </a:p>
          <a:p>
            <a:r>
              <a:rPr lang="en-US" sz="2000" dirty="0"/>
              <a:t>Determine who have to be involved at which step </a:t>
            </a:r>
          </a:p>
          <a:p>
            <a:r>
              <a:rPr lang="en-US" sz="2000" dirty="0"/>
              <a:t>Create a timeline mentioning the main steps and people involved</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options</a:t>
            </a:r>
          </a:p>
        </p:txBody>
      </p:sp>
    </p:spTree>
    <p:extLst>
      <p:ext uri="{BB962C8B-B14F-4D97-AF65-F5344CB8AC3E}">
        <p14:creationId xmlns:p14="http://schemas.microsoft.com/office/powerpoint/2010/main" val="4351196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91440" bIns="0" rtlCol="0" anchor="ctr">
            <a:normAutofit/>
          </a:bodyPr>
          <a:lstStyle/>
          <a:p>
            <a:r>
              <a:rPr lang="en-US" sz="2900" dirty="0"/>
              <a:t>Planning</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options</a:t>
            </a:r>
          </a:p>
        </p:txBody>
      </p:sp>
    </p:spTree>
    <p:extLst>
      <p:ext uri="{BB962C8B-B14F-4D97-AF65-F5344CB8AC3E}">
        <p14:creationId xmlns:p14="http://schemas.microsoft.com/office/powerpoint/2010/main" val="3161262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Costs</a:t>
            </a:r>
          </a:p>
        </p:txBody>
      </p:sp>
      <p:sp>
        <p:nvSpPr>
          <p:cNvPr id="3" name="Content Placeholder 2"/>
          <p:cNvSpPr>
            <a:spLocks noGrp="1"/>
          </p:cNvSpPr>
          <p:nvPr>
            <p:ph idx="1"/>
          </p:nvPr>
        </p:nvSpPr>
        <p:spPr/>
        <p:txBody>
          <a:bodyPr>
            <a:normAutofit/>
          </a:bodyPr>
          <a:lstStyle/>
          <a:p>
            <a:r>
              <a:rPr lang="en-US" sz="2000" dirty="0"/>
              <a:t>Describe the financial costs connected to the initiative </a:t>
            </a:r>
          </a:p>
          <a:p>
            <a:pPr lvl="1"/>
            <a:r>
              <a:rPr lang="en-US" sz="1800" dirty="0"/>
              <a:t>(production, resources, machines, materials, etc.) </a:t>
            </a:r>
          </a:p>
          <a:p>
            <a:pPr marL="342900" lvl="1" indent="-342900">
              <a:buFont typeface="Arial"/>
              <a:buChar char="•"/>
            </a:pPr>
            <a:r>
              <a:rPr lang="en-US" sz="2000" dirty="0" smtClean="0"/>
              <a:t>Describe the non-financial costs connected to the initiative</a:t>
            </a:r>
          </a:p>
          <a:p>
            <a:pPr marL="742950" lvl="2" indent="-342900"/>
            <a:r>
              <a:rPr lang="en-US" sz="1800" dirty="0" smtClean="0"/>
              <a:t>(reputation, brand, environmental, etc.)</a:t>
            </a:r>
          </a:p>
          <a:p>
            <a:pPr marL="350838" lvl="2" indent="-342900"/>
            <a:r>
              <a:rPr lang="en-US" dirty="0"/>
              <a:t>Explain the effect on the costs 5 years into the future</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costs &amp; benefits</a:t>
            </a:r>
          </a:p>
        </p:txBody>
      </p:sp>
    </p:spTree>
    <p:extLst>
      <p:ext uri="{BB962C8B-B14F-4D97-AF65-F5344CB8AC3E}">
        <p14:creationId xmlns:p14="http://schemas.microsoft.com/office/powerpoint/2010/main" val="1058758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2189"/>
            <a:ext cx="8229600" cy="5193976"/>
          </a:xfrm>
        </p:spPr>
        <p:txBody>
          <a:bodyPr>
            <a:normAutofit/>
          </a:bodyPr>
          <a:lstStyle/>
          <a:p>
            <a:r>
              <a:rPr lang="en-US" sz="1200" dirty="0"/>
              <a:t>The Business Case helps you to capture the reasoning for starting a project, idea or initiative. It helps you to decide whether an initiative is worthwhile investing in. In a business case you describe the background, resources, benefits and costs, and risks of an initiative</a:t>
            </a:r>
            <a:r>
              <a:rPr lang="en-US" sz="1200" dirty="0" smtClean="0"/>
              <a:t>.</a:t>
            </a:r>
          </a:p>
          <a:p>
            <a:endParaRPr lang="en-US" sz="1200" dirty="0"/>
          </a:p>
          <a:p>
            <a:r>
              <a:rPr lang="en-US" sz="1200" b="1" dirty="0" smtClean="0">
                <a:solidFill>
                  <a:srgbClr val="009200"/>
                </a:solidFill>
              </a:rPr>
              <a:t>How to use</a:t>
            </a:r>
          </a:p>
          <a:p>
            <a:endParaRPr lang="en-US" sz="1200" dirty="0"/>
          </a:p>
          <a:p>
            <a:r>
              <a:rPr lang="en-US" sz="1200" dirty="0"/>
              <a:t>A business case is written to identify a future opportunity that is supported by an analysis of the benefits, risks and costs involved. The business case consists of five main parts: the reasons &amp; goals, the needs, the options, the costs &amp; benefits, and the risks. In addition, you should write a summary highlighting the main findings of the business case. </a:t>
            </a:r>
          </a:p>
          <a:p>
            <a:r>
              <a:rPr lang="en-US" sz="1200" dirty="0"/>
              <a:t> </a:t>
            </a:r>
          </a:p>
          <a:p>
            <a:r>
              <a:rPr lang="en-US" sz="1200" u="sng" dirty="0"/>
              <a:t>Reasons &amp; goals</a:t>
            </a:r>
            <a:endParaRPr lang="en-US" sz="1200" dirty="0"/>
          </a:p>
          <a:p>
            <a:r>
              <a:rPr lang="en-US" sz="1200" dirty="0"/>
              <a:t> </a:t>
            </a:r>
          </a:p>
          <a:p>
            <a:r>
              <a:rPr lang="en-US" sz="1200" dirty="0"/>
              <a:t>Explain about the background of the project or initiative. Clearly describe which problem or opportunity is addressed with the initiative. Especially explain why the outcome of the project or initiative is needed.</a:t>
            </a:r>
          </a:p>
          <a:p>
            <a:r>
              <a:rPr lang="en-US" sz="1200" dirty="0"/>
              <a:t> </a:t>
            </a:r>
          </a:p>
          <a:p>
            <a:pPr lvl="0"/>
            <a:r>
              <a:rPr lang="en-US" sz="1200" dirty="0" smtClean="0"/>
              <a:t>- Why </a:t>
            </a:r>
            <a:r>
              <a:rPr lang="en-US" sz="1200" dirty="0"/>
              <a:t>this initiative and why now?</a:t>
            </a:r>
          </a:p>
          <a:p>
            <a:pPr lvl="0"/>
            <a:r>
              <a:rPr lang="en-US" sz="1200" dirty="0" smtClean="0"/>
              <a:t>- Are </a:t>
            </a:r>
            <a:r>
              <a:rPr lang="en-US" sz="1200" dirty="0"/>
              <a:t>there any problems that make this initiative needed?</a:t>
            </a:r>
          </a:p>
          <a:p>
            <a:pPr lvl="0"/>
            <a:r>
              <a:rPr lang="en-US" sz="1200" dirty="0" smtClean="0"/>
              <a:t>- Is </a:t>
            </a:r>
            <a:r>
              <a:rPr lang="en-US" sz="1200" dirty="0"/>
              <a:t>there an opportunity that is addressed by this initiative?</a:t>
            </a:r>
          </a:p>
          <a:p>
            <a:pPr lvl="0"/>
            <a:r>
              <a:rPr lang="en-US" sz="1200" dirty="0" smtClean="0"/>
              <a:t>- What </a:t>
            </a:r>
            <a:r>
              <a:rPr lang="en-US" sz="1200" dirty="0"/>
              <a:t>will be achieved with the initiative?</a:t>
            </a:r>
          </a:p>
          <a:p>
            <a:pPr lvl="0"/>
            <a:r>
              <a:rPr lang="en-US" sz="1200" dirty="0" smtClean="0"/>
              <a:t>- What </a:t>
            </a:r>
            <a:r>
              <a:rPr lang="en-US" sz="1200" dirty="0"/>
              <a:t>are the expected results of the initiative?</a:t>
            </a:r>
          </a:p>
          <a:p>
            <a:r>
              <a:rPr lang="en-US" sz="1200" dirty="0"/>
              <a:t> </a:t>
            </a:r>
          </a:p>
        </p:txBody>
      </p:sp>
      <p:sp>
        <p:nvSpPr>
          <p:cNvPr id="4" name="TextBox 3"/>
          <p:cNvSpPr txBox="1"/>
          <p:nvPr/>
        </p:nvSpPr>
        <p:spPr>
          <a:xfrm>
            <a:off x="457200" y="5246380"/>
            <a:ext cx="3148664" cy="923330"/>
          </a:xfrm>
          <a:prstGeom prst="rect">
            <a:avLst/>
          </a:prstGeom>
          <a:noFill/>
        </p:spPr>
        <p:txBody>
          <a:bodyPr wrap="square" rtlCol="0">
            <a:spAutoFit/>
          </a:bodyPr>
          <a:lstStyle/>
          <a:p>
            <a:r>
              <a:rPr lang="en-US" dirty="0">
                <a:solidFill>
                  <a:srgbClr val="009200"/>
                </a:solidFill>
              </a:rPr>
              <a:t>! This slide provides information, it will not be visible in the presentation view</a:t>
            </a:r>
          </a:p>
        </p:txBody>
      </p:sp>
      <p:sp>
        <p:nvSpPr>
          <p:cNvPr id="5"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a:t>h</a:t>
            </a:r>
            <a:r>
              <a:rPr lang="en-US" spc="100" smtClean="0"/>
              <a:t>ow to use</a:t>
            </a:r>
            <a:endParaRPr lang="en-US" spc="100" dirty="0"/>
          </a:p>
        </p:txBody>
      </p:sp>
    </p:spTree>
    <p:extLst>
      <p:ext uri="{BB962C8B-B14F-4D97-AF65-F5344CB8AC3E}">
        <p14:creationId xmlns:p14="http://schemas.microsoft.com/office/powerpoint/2010/main" val="1616942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Costs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costs &amp; benefits</a:t>
            </a:r>
          </a:p>
        </p:txBody>
      </p:sp>
    </p:spTree>
    <p:extLst>
      <p:ext uri="{BB962C8B-B14F-4D97-AF65-F5344CB8AC3E}">
        <p14:creationId xmlns:p14="http://schemas.microsoft.com/office/powerpoint/2010/main" val="25699594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Benefits</a:t>
            </a:r>
          </a:p>
        </p:txBody>
      </p:sp>
      <p:sp>
        <p:nvSpPr>
          <p:cNvPr id="3" name="Content Placeholder 2"/>
          <p:cNvSpPr>
            <a:spLocks noGrp="1"/>
          </p:cNvSpPr>
          <p:nvPr>
            <p:ph idx="1"/>
          </p:nvPr>
        </p:nvSpPr>
        <p:spPr/>
        <p:txBody>
          <a:bodyPr>
            <a:normAutofit/>
          </a:bodyPr>
          <a:lstStyle/>
          <a:p>
            <a:r>
              <a:rPr lang="en-US" sz="2000" dirty="0"/>
              <a:t>Describe the financial benefits connected to the initiative </a:t>
            </a:r>
          </a:p>
          <a:p>
            <a:pPr lvl="1"/>
            <a:r>
              <a:rPr lang="en-US" sz="1800" dirty="0"/>
              <a:t>(revenue, governmental aid, saving of time or space, etc.)</a:t>
            </a:r>
          </a:p>
          <a:p>
            <a:pPr marL="342900" lvl="1" indent="-342900">
              <a:buFont typeface="Arial"/>
              <a:buChar char="•"/>
            </a:pPr>
            <a:r>
              <a:rPr lang="en-US" sz="2000" dirty="0" smtClean="0"/>
              <a:t>Describe the non-financial benefits connected to the initiative</a:t>
            </a:r>
          </a:p>
          <a:p>
            <a:pPr marL="742950" lvl="2" indent="-342900"/>
            <a:r>
              <a:rPr lang="en-US" sz="1800" dirty="0" smtClean="0"/>
              <a:t>(brand, image, reputation, effectiveness, responsiveness, etc.)</a:t>
            </a:r>
          </a:p>
          <a:p>
            <a:pPr marL="350838" lvl="2" indent="-342900"/>
            <a:r>
              <a:rPr lang="en-US" dirty="0"/>
              <a:t>Explain the effect on the benefits 5 years into the future</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costs &amp; benefits</a:t>
            </a:r>
          </a:p>
        </p:txBody>
      </p:sp>
    </p:spTree>
    <p:extLst>
      <p:ext uri="{BB962C8B-B14F-4D97-AF65-F5344CB8AC3E}">
        <p14:creationId xmlns:p14="http://schemas.microsoft.com/office/powerpoint/2010/main" val="2611546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Benefits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costs &amp; benefits</a:t>
            </a:r>
          </a:p>
        </p:txBody>
      </p:sp>
    </p:spTree>
    <p:extLst>
      <p:ext uri="{BB962C8B-B14F-4D97-AF65-F5344CB8AC3E}">
        <p14:creationId xmlns:p14="http://schemas.microsoft.com/office/powerpoint/2010/main" val="5771346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Cost / benefit analysis</a:t>
            </a:r>
          </a:p>
        </p:txBody>
      </p:sp>
      <p:sp>
        <p:nvSpPr>
          <p:cNvPr id="3" name="Content Placeholder 2"/>
          <p:cNvSpPr>
            <a:spLocks noGrp="1"/>
          </p:cNvSpPr>
          <p:nvPr>
            <p:ph idx="1"/>
          </p:nvPr>
        </p:nvSpPr>
        <p:spPr/>
        <p:txBody>
          <a:bodyPr>
            <a:normAutofit/>
          </a:bodyPr>
          <a:lstStyle/>
          <a:p>
            <a:r>
              <a:rPr lang="en-US" sz="2000" dirty="0"/>
              <a:t>Describe how the financial costs and benefits relate to each other </a:t>
            </a:r>
          </a:p>
          <a:p>
            <a:r>
              <a:rPr lang="en-US" sz="2000" dirty="0"/>
              <a:t>Use a cash flow calculator to determine the profit made after 5 years</a:t>
            </a:r>
          </a:p>
          <a:p>
            <a:r>
              <a:rPr lang="en-US" sz="2000" dirty="0"/>
              <a:t>Describe the return on investment (ROI) and the payback period </a:t>
            </a:r>
          </a:p>
          <a:p>
            <a:r>
              <a:rPr lang="en-US" sz="2000" dirty="0"/>
              <a:t>Explain whether the analysis is beneficial to the business or not</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costs &amp; benefits</a:t>
            </a:r>
          </a:p>
        </p:txBody>
      </p:sp>
    </p:spTree>
    <p:extLst>
      <p:ext uri="{BB962C8B-B14F-4D97-AF65-F5344CB8AC3E}">
        <p14:creationId xmlns:p14="http://schemas.microsoft.com/office/powerpoint/2010/main" val="26704694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Cost / benefit analysis</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costs &amp; benefits</a:t>
            </a:r>
          </a:p>
        </p:txBody>
      </p:sp>
    </p:spTree>
    <p:extLst>
      <p:ext uri="{BB962C8B-B14F-4D97-AF65-F5344CB8AC3E}">
        <p14:creationId xmlns:p14="http://schemas.microsoft.com/office/powerpoint/2010/main" val="577134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Risk identification</a:t>
            </a:r>
          </a:p>
        </p:txBody>
      </p:sp>
      <p:sp>
        <p:nvSpPr>
          <p:cNvPr id="3" name="Content Placeholder 2"/>
          <p:cNvSpPr>
            <a:spLocks noGrp="1"/>
          </p:cNvSpPr>
          <p:nvPr>
            <p:ph idx="1"/>
          </p:nvPr>
        </p:nvSpPr>
        <p:spPr/>
        <p:txBody>
          <a:bodyPr>
            <a:normAutofit/>
          </a:bodyPr>
          <a:lstStyle/>
          <a:p>
            <a:r>
              <a:rPr lang="en-US" sz="2000" dirty="0"/>
              <a:t>Identify the major constraints of the initiative</a:t>
            </a:r>
          </a:p>
          <a:p>
            <a:pPr lvl="1"/>
            <a:r>
              <a:rPr lang="en-US" sz="1800" dirty="0"/>
              <a:t>(stakeholder attitude, unrealistic planning, resource limitation)</a:t>
            </a:r>
            <a:endParaRPr lang="en-US" sz="1400" dirty="0"/>
          </a:p>
          <a:p>
            <a:pPr marL="342900" lvl="1" indent="-342900">
              <a:buFont typeface="Arial"/>
              <a:buChar char="•"/>
            </a:pPr>
            <a:r>
              <a:rPr lang="en-US" sz="2000" dirty="0" smtClean="0"/>
              <a:t>Describe the risks resulting from the constraints</a:t>
            </a:r>
          </a:p>
          <a:p>
            <a:pPr marL="342900" lvl="1" indent="-342900">
              <a:buFont typeface="Arial"/>
              <a:buChar char="•"/>
            </a:pPr>
            <a:r>
              <a:rPr lang="en-US" sz="2000" dirty="0" smtClean="0"/>
              <a:t>Think of external risk that might influence the initiative</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risks</a:t>
            </a:r>
          </a:p>
        </p:txBody>
      </p:sp>
    </p:spTree>
    <p:extLst>
      <p:ext uri="{BB962C8B-B14F-4D97-AF65-F5344CB8AC3E}">
        <p14:creationId xmlns:p14="http://schemas.microsoft.com/office/powerpoint/2010/main" val="1067155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Risk identification</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risks</a:t>
            </a:r>
          </a:p>
        </p:txBody>
      </p:sp>
    </p:spTree>
    <p:extLst>
      <p:ext uri="{BB962C8B-B14F-4D97-AF65-F5344CB8AC3E}">
        <p14:creationId xmlns:p14="http://schemas.microsoft.com/office/powerpoint/2010/main" val="34875382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ormAutofit/>
          </a:bodyPr>
          <a:lstStyle/>
          <a:p>
            <a:r>
              <a:rPr lang="en-US" sz="2900" dirty="0"/>
              <a:t>Risk analysis</a:t>
            </a:r>
          </a:p>
        </p:txBody>
      </p:sp>
      <p:sp>
        <p:nvSpPr>
          <p:cNvPr id="3" name="Content Placeholder 2"/>
          <p:cNvSpPr>
            <a:spLocks noGrp="1"/>
          </p:cNvSpPr>
          <p:nvPr>
            <p:ph idx="1"/>
          </p:nvPr>
        </p:nvSpPr>
        <p:spPr/>
        <p:txBody>
          <a:bodyPr>
            <a:normAutofit/>
          </a:bodyPr>
          <a:lstStyle/>
          <a:p>
            <a:r>
              <a:rPr lang="en-US" sz="2000" dirty="0"/>
              <a:t>Determine which risks can have the largest result for the initiative</a:t>
            </a:r>
          </a:p>
          <a:p>
            <a:pPr lvl="1"/>
            <a:r>
              <a:rPr lang="en-US" sz="1800" dirty="0"/>
              <a:t>Determine the likelihood that the risk will occur</a:t>
            </a:r>
          </a:p>
          <a:p>
            <a:pPr lvl="1"/>
            <a:r>
              <a:rPr lang="en-US" sz="1800" dirty="0"/>
              <a:t>Determine the impact of the risk on the initiative and business</a:t>
            </a:r>
          </a:p>
          <a:p>
            <a:pPr lvl="1"/>
            <a:r>
              <a:rPr lang="en-US" sz="1800" dirty="0"/>
              <a:t>Write each risk in the table and determine its likelihood and impact with a rate of 1-5 (low-high)</a:t>
            </a:r>
          </a:p>
          <a:p>
            <a:pPr marL="0" lvl="1" indent="0">
              <a:buNone/>
            </a:pPr>
            <a:endParaRPr lang="en-US" sz="18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risks</a:t>
            </a:r>
          </a:p>
        </p:txBody>
      </p:sp>
      <p:graphicFrame>
        <p:nvGraphicFramePr>
          <p:cNvPr id="4" name="Table 3"/>
          <p:cNvGraphicFramePr>
            <a:graphicFrameLocks noGrp="1"/>
          </p:cNvGraphicFramePr>
          <p:nvPr>
            <p:extLst>
              <p:ext uri="{D42A27DB-BD31-4B8C-83A1-F6EECF244321}">
                <p14:modId xmlns:p14="http://schemas.microsoft.com/office/powerpoint/2010/main" val="3354612949"/>
              </p:ext>
            </p:extLst>
          </p:nvPr>
        </p:nvGraphicFramePr>
        <p:xfrm>
          <a:off x="457200" y="4067370"/>
          <a:ext cx="8229600" cy="2058792"/>
        </p:xfrm>
        <a:graphic>
          <a:graphicData uri="http://schemas.openxmlformats.org/drawingml/2006/table">
            <a:tbl>
              <a:tblPr firstRow="1" bandRow="1">
                <a:tableStyleId>{073A0DAA-6AF3-43AB-8588-CEC1D06C72B9}</a:tableStyleId>
              </a:tblPr>
              <a:tblGrid>
                <a:gridCol w="3389956"/>
                <a:gridCol w="1624770"/>
                <a:gridCol w="1624770"/>
                <a:gridCol w="1590104"/>
              </a:tblGrid>
              <a:tr h="514698">
                <a:tc>
                  <a:txBody>
                    <a:bodyPr/>
                    <a:lstStyle/>
                    <a:p>
                      <a:r>
                        <a:rPr lang="en-US" sz="2000" dirty="0" smtClean="0"/>
                        <a:t>Risk</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rgbClr val="262626"/>
                    </a:solidFill>
                  </a:tcPr>
                </a:tc>
                <a:tc>
                  <a:txBody>
                    <a:bodyPr/>
                    <a:lstStyle/>
                    <a:p>
                      <a:pPr algn="ctr"/>
                      <a:r>
                        <a:rPr lang="en-US" sz="2000" dirty="0" smtClean="0"/>
                        <a:t>Likelihood</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rgbClr val="262626"/>
                    </a:solidFill>
                  </a:tcPr>
                </a:tc>
                <a:tc>
                  <a:txBody>
                    <a:bodyPr/>
                    <a:lstStyle/>
                    <a:p>
                      <a:pPr algn="ctr"/>
                      <a:r>
                        <a:rPr lang="en-US" sz="2000" dirty="0" smtClean="0"/>
                        <a:t>Impact</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rgbClr val="262626"/>
                    </a:solidFill>
                  </a:tcPr>
                </a:tc>
                <a:tc>
                  <a:txBody>
                    <a:bodyPr/>
                    <a:lstStyle/>
                    <a:p>
                      <a:pPr algn="ctr"/>
                      <a:r>
                        <a:rPr lang="en-US" sz="2000" dirty="0" smtClean="0"/>
                        <a:t>Effect (L*I)</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rgbClr val="262626"/>
                    </a:solidFill>
                  </a:tcPr>
                </a:tc>
              </a:tr>
              <a:tr h="514698">
                <a:tc>
                  <a:txBody>
                    <a:bodyPr/>
                    <a:lstStyle/>
                    <a:p>
                      <a:r>
                        <a:rPr lang="en-US" sz="2000" dirty="0" smtClean="0"/>
                        <a:t>Risk</a:t>
                      </a:r>
                      <a:r>
                        <a:rPr lang="en-US" sz="2000" baseline="0" dirty="0" smtClean="0"/>
                        <a:t> 1</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4</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3</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12</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r>
              <a:tr h="514698">
                <a:tc>
                  <a:txBody>
                    <a:bodyPr/>
                    <a:lstStyle/>
                    <a:p>
                      <a:r>
                        <a:rPr lang="en-US" sz="2000" dirty="0" smtClean="0"/>
                        <a:t>Risk 2</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1</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2</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2</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r>
              <a:tr h="514698">
                <a:tc>
                  <a:txBody>
                    <a:bodyPr/>
                    <a:lstStyle/>
                    <a:p>
                      <a:r>
                        <a:rPr lang="en-US" sz="2000" dirty="0" smtClean="0"/>
                        <a:t>Risk 3</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2</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5</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c>
                  <a:txBody>
                    <a:bodyPr/>
                    <a:lstStyle/>
                    <a:p>
                      <a:pPr algn="ctr"/>
                      <a:r>
                        <a:rPr lang="en-US" sz="2000" dirty="0" smtClean="0"/>
                        <a:t>10</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7755737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2189"/>
            <a:ext cx="8229600" cy="566509"/>
          </a:xfrm>
        </p:spPr>
        <p:txBody>
          <a:bodyPr vert="horz" lIns="0" tIns="0" rIns="0" bIns="0" rtlCol="0" anchor="ctr">
            <a:normAutofit/>
          </a:bodyPr>
          <a:lstStyle/>
          <a:p>
            <a:r>
              <a:rPr lang="en-US" sz="2900" dirty="0">
                <a:solidFill>
                  <a:srgbClr val="3E3E40"/>
                </a:solidFill>
              </a:rPr>
              <a:t>Risk analysis</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risks</a:t>
            </a:r>
          </a:p>
        </p:txBody>
      </p:sp>
      <p:graphicFrame>
        <p:nvGraphicFramePr>
          <p:cNvPr id="5" name="Table 4"/>
          <p:cNvGraphicFramePr>
            <a:graphicFrameLocks noGrp="1"/>
          </p:cNvGraphicFramePr>
          <p:nvPr>
            <p:extLst>
              <p:ext uri="{D42A27DB-BD31-4B8C-83A1-F6EECF244321}">
                <p14:modId xmlns:p14="http://schemas.microsoft.com/office/powerpoint/2010/main" val="1194692718"/>
              </p:ext>
            </p:extLst>
          </p:nvPr>
        </p:nvGraphicFramePr>
        <p:xfrm>
          <a:off x="457199" y="1551172"/>
          <a:ext cx="8229600" cy="4632282"/>
        </p:xfrm>
        <a:graphic>
          <a:graphicData uri="http://schemas.openxmlformats.org/drawingml/2006/table">
            <a:tbl>
              <a:tblPr firstRow="1" bandRow="1">
                <a:tableStyleId>{073A0DAA-6AF3-43AB-8588-CEC1D06C72B9}</a:tableStyleId>
              </a:tblPr>
              <a:tblGrid>
                <a:gridCol w="2997772"/>
                <a:gridCol w="1736823"/>
                <a:gridCol w="1830200"/>
                <a:gridCol w="1664805"/>
              </a:tblGrid>
              <a:tr h="514698">
                <a:tc>
                  <a:txBody>
                    <a:bodyPr/>
                    <a:lstStyle/>
                    <a:p>
                      <a:r>
                        <a:rPr lang="en-US" sz="2000" dirty="0" smtClean="0"/>
                        <a:t>Risk</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rgbClr val="262626"/>
                    </a:solidFill>
                  </a:tcPr>
                </a:tc>
                <a:tc>
                  <a:txBody>
                    <a:bodyPr/>
                    <a:lstStyle/>
                    <a:p>
                      <a:pPr algn="ctr"/>
                      <a:r>
                        <a:rPr lang="en-US" sz="2000" dirty="0" smtClean="0"/>
                        <a:t>Likelihood</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rgbClr val="262626"/>
                    </a:solidFill>
                  </a:tcPr>
                </a:tc>
                <a:tc>
                  <a:txBody>
                    <a:bodyPr/>
                    <a:lstStyle/>
                    <a:p>
                      <a:pPr algn="ctr"/>
                      <a:r>
                        <a:rPr lang="en-US" sz="2000" dirty="0" smtClean="0"/>
                        <a:t>Impact</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rgbClr val="262626"/>
                    </a:solidFill>
                  </a:tcPr>
                </a:tc>
                <a:tc>
                  <a:txBody>
                    <a:bodyPr/>
                    <a:lstStyle/>
                    <a:p>
                      <a:pPr algn="ctr"/>
                      <a:r>
                        <a:rPr lang="en-US" sz="2000" dirty="0" smtClean="0"/>
                        <a:t>Effect (L*I)</a:t>
                      </a: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rgbClr val="262626"/>
                    </a:solidFill>
                  </a:tcPr>
                </a:tc>
              </a:tr>
              <a:tr h="514698">
                <a:tc>
                  <a:txBody>
                    <a:bodyPr/>
                    <a:lstStyle/>
                    <a:p>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r>
              <a:tr h="514698">
                <a:tc>
                  <a:txBody>
                    <a:bodyPr/>
                    <a:lstStyle/>
                    <a:p>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r>
              <a:tr h="514698">
                <a:tc>
                  <a:txBody>
                    <a:bodyPr/>
                    <a:lstStyle/>
                    <a:p>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r>
              <a:tr h="514698">
                <a:tc>
                  <a:txBody>
                    <a:bodyPr/>
                    <a:lstStyle/>
                    <a:p>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r>
              <a:tr h="514698">
                <a:tc>
                  <a:txBody>
                    <a:bodyPr/>
                    <a:lstStyle/>
                    <a:p>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r>
              <a:tr h="514698">
                <a:tc>
                  <a:txBody>
                    <a:bodyPr/>
                    <a:lstStyle/>
                    <a:p>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r>
              <a:tr h="514698">
                <a:tc>
                  <a:txBody>
                    <a:bodyPr/>
                    <a:lstStyle/>
                    <a:p>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r>
              <a:tr h="514698">
                <a:tc>
                  <a:txBody>
                    <a:bodyPr/>
                    <a:lstStyle/>
                    <a:p>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c>
                  <a:txBody>
                    <a:bodyPr/>
                    <a:lstStyle/>
                    <a:p>
                      <a:pPr algn="ctr"/>
                      <a:endParaRPr lang="en-US" sz="2000" dirty="0"/>
                    </a:p>
                  </a:txBody>
                  <a:tcPr anchor="ctr">
                    <a:lnL w="38100" cap="flat" cmpd="sng" algn="ctr">
                      <a:solidFill>
                        <a:srgbClr val="3E3E40"/>
                      </a:solidFill>
                      <a:prstDash val="solid"/>
                      <a:round/>
                      <a:headEnd type="none" w="med" len="med"/>
                      <a:tailEnd type="none" w="med" len="med"/>
                    </a:lnL>
                    <a:lnR w="38100" cap="flat" cmpd="sng" algn="ctr">
                      <a:solidFill>
                        <a:srgbClr val="3E3E40"/>
                      </a:solidFill>
                      <a:prstDash val="solid"/>
                      <a:round/>
                      <a:headEnd type="none" w="med" len="med"/>
                      <a:tailEnd type="none" w="med" len="med"/>
                    </a:lnR>
                    <a:lnT w="38100" cap="flat" cmpd="sng" algn="ctr">
                      <a:solidFill>
                        <a:srgbClr val="3E3E40"/>
                      </a:solidFill>
                      <a:prstDash val="solid"/>
                      <a:round/>
                      <a:headEnd type="none" w="med" len="med"/>
                      <a:tailEnd type="none" w="med" len="med"/>
                    </a:lnT>
                    <a:lnB w="38100" cap="flat" cmpd="sng" algn="ctr">
                      <a:solidFill>
                        <a:srgbClr val="3E3E4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959573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18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2189"/>
            <a:ext cx="8229600" cy="5193976"/>
          </a:xfrm>
        </p:spPr>
        <p:txBody>
          <a:bodyPr>
            <a:noAutofit/>
          </a:bodyPr>
          <a:lstStyle/>
          <a:p>
            <a:r>
              <a:rPr lang="en-US" sz="1200" u="sng" dirty="0"/>
              <a:t>Needs</a:t>
            </a:r>
            <a:endParaRPr lang="en-US" sz="1200" dirty="0"/>
          </a:p>
          <a:p>
            <a:r>
              <a:rPr lang="en-US" sz="1200" dirty="0"/>
              <a:t> </a:t>
            </a:r>
          </a:p>
          <a:p>
            <a:r>
              <a:rPr lang="en-US" sz="1200" dirty="0"/>
              <a:t>Describe what is needed to make the initiative a success for your business. Describe for instance which resources, partners, delivery structure and monitoring is needed. </a:t>
            </a:r>
          </a:p>
          <a:p>
            <a:r>
              <a:rPr lang="en-US" sz="1200" dirty="0"/>
              <a:t>Who are the stakeholders of this initiative?</a:t>
            </a:r>
          </a:p>
          <a:p>
            <a:r>
              <a:rPr lang="en-US" sz="1200" dirty="0"/>
              <a:t> </a:t>
            </a:r>
          </a:p>
          <a:p>
            <a:pPr lvl="0"/>
            <a:r>
              <a:rPr lang="en-US" sz="1200" dirty="0"/>
              <a:t>- What are the stakeholders’ level of interest and attitude towards this initiative?</a:t>
            </a:r>
          </a:p>
          <a:p>
            <a:pPr lvl="0"/>
            <a:r>
              <a:rPr lang="en-US" sz="1200" dirty="0"/>
              <a:t>- What are the requirements for implementing this initiative successfully?</a:t>
            </a:r>
          </a:p>
          <a:p>
            <a:pPr lvl="0"/>
            <a:r>
              <a:rPr lang="en-US" sz="1200" dirty="0"/>
              <a:t>- What is needed from the business and what is needed from the employees?</a:t>
            </a:r>
          </a:p>
          <a:p>
            <a:endParaRPr lang="en-US" sz="1200" u="sng" dirty="0" smtClean="0"/>
          </a:p>
          <a:p>
            <a:r>
              <a:rPr lang="en-US" sz="1200" u="sng" dirty="0" smtClean="0"/>
              <a:t>Options</a:t>
            </a:r>
            <a:endParaRPr lang="en-US" sz="1200" dirty="0"/>
          </a:p>
          <a:p>
            <a:r>
              <a:rPr lang="en-US" sz="1200" dirty="0"/>
              <a:t> </a:t>
            </a:r>
          </a:p>
          <a:p>
            <a:r>
              <a:rPr lang="en-US" sz="1200" dirty="0"/>
              <a:t>A short description of the different options considered for the project or initiative. There are different options to implement the initiative. Some possible options are: to implement the initiative not at all, to completely implement the initiative, to implement a part of the initiative, to implement the initiative in phases or to implement a minimum of changes.</a:t>
            </a:r>
          </a:p>
          <a:p>
            <a:r>
              <a:rPr lang="en-US" sz="1200" dirty="0"/>
              <a:t> </a:t>
            </a:r>
          </a:p>
          <a:p>
            <a:pPr lvl="0"/>
            <a:r>
              <a:rPr lang="en-US" sz="1200" dirty="0" smtClean="0"/>
              <a:t>- What </a:t>
            </a:r>
            <a:r>
              <a:rPr lang="en-US" sz="1200" dirty="0"/>
              <a:t>are the options for implementing the initiative?</a:t>
            </a:r>
          </a:p>
          <a:p>
            <a:pPr lvl="0"/>
            <a:r>
              <a:rPr lang="en-US" sz="1200" dirty="0" smtClean="0"/>
              <a:t>- What </a:t>
            </a:r>
            <a:r>
              <a:rPr lang="en-US" sz="1200" dirty="0"/>
              <a:t>would the impact of each option be on the business?</a:t>
            </a:r>
          </a:p>
          <a:p>
            <a:pPr lvl="0"/>
            <a:r>
              <a:rPr lang="en-US" sz="1200" dirty="0" smtClean="0"/>
              <a:t>- What </a:t>
            </a:r>
            <a:r>
              <a:rPr lang="en-US" sz="1200" dirty="0"/>
              <a:t>is the planning of the preferred option?</a:t>
            </a:r>
          </a:p>
          <a:p>
            <a:r>
              <a:rPr lang="en-US" sz="1200" dirty="0"/>
              <a:t> </a:t>
            </a:r>
          </a:p>
          <a:p>
            <a:endParaRPr lang="en-US" sz="1200" dirty="0" smtClean="0"/>
          </a:p>
          <a:p>
            <a:endParaRPr lang="en-US" sz="1200" dirty="0"/>
          </a:p>
        </p:txBody>
      </p:sp>
      <p:sp>
        <p:nvSpPr>
          <p:cNvPr id="4" name="TextBox 3"/>
          <p:cNvSpPr txBox="1"/>
          <p:nvPr/>
        </p:nvSpPr>
        <p:spPr>
          <a:xfrm>
            <a:off x="457200" y="5246380"/>
            <a:ext cx="3148664" cy="923330"/>
          </a:xfrm>
          <a:prstGeom prst="rect">
            <a:avLst/>
          </a:prstGeom>
          <a:noFill/>
        </p:spPr>
        <p:txBody>
          <a:bodyPr wrap="square" rtlCol="0">
            <a:spAutoFit/>
          </a:bodyPr>
          <a:lstStyle/>
          <a:p>
            <a:r>
              <a:rPr lang="en-US" dirty="0">
                <a:solidFill>
                  <a:srgbClr val="009200"/>
                </a:solidFill>
              </a:rPr>
              <a:t>! This slide provides information, it will not be visible in the presentation view</a:t>
            </a:r>
          </a:p>
        </p:txBody>
      </p:sp>
      <p:sp>
        <p:nvSpPr>
          <p:cNvPr id="5"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a:t>h</a:t>
            </a:r>
            <a:r>
              <a:rPr lang="en-US" spc="100" smtClean="0"/>
              <a:t>ow to use</a:t>
            </a:r>
            <a:endParaRPr lang="en-US" spc="100" dirty="0"/>
          </a:p>
        </p:txBody>
      </p:sp>
    </p:spTree>
    <p:extLst>
      <p:ext uri="{BB962C8B-B14F-4D97-AF65-F5344CB8AC3E}">
        <p14:creationId xmlns:p14="http://schemas.microsoft.com/office/powerpoint/2010/main" val="1131305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5864"/>
          </a:xfrm>
          <a:prstGeom prst="rect">
            <a:avLst/>
          </a:prstGeom>
        </p:spPr>
      </p:pic>
    </p:spTree>
    <p:extLst>
      <p:ext uri="{BB962C8B-B14F-4D97-AF65-F5344CB8AC3E}">
        <p14:creationId xmlns:p14="http://schemas.microsoft.com/office/powerpoint/2010/main" val="766199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2189"/>
            <a:ext cx="8229600" cy="5193976"/>
          </a:xfrm>
        </p:spPr>
        <p:txBody>
          <a:bodyPr>
            <a:normAutofit/>
          </a:bodyPr>
          <a:lstStyle/>
          <a:p>
            <a:r>
              <a:rPr lang="en-US" sz="1200" u="sng" dirty="0"/>
              <a:t>Benefits &amp; costs</a:t>
            </a:r>
            <a:endParaRPr lang="en-US" sz="1200" dirty="0"/>
          </a:p>
          <a:p>
            <a:r>
              <a:rPr lang="en-US" sz="1200" dirty="0"/>
              <a:t> </a:t>
            </a:r>
          </a:p>
          <a:p>
            <a:r>
              <a:rPr lang="en-US" sz="1200" dirty="0"/>
              <a:t>The estimated costs should include one-time costs and on-going costs. The estimated benefits should include financial benefits as well as other non-financial benefits. The costs and financial benefits should be expressed in a Return on Investment (ROI) calculation, demonstrating whether the project is profitable or not. In a ROI calculation, a cost/benefit analysis is made. To get a clear idea of the impact of the initiative, create one ROI calculation for the current situation (without the initiative being implemented) and one for the future situation (when the initiative is implemented). </a:t>
            </a:r>
          </a:p>
          <a:p>
            <a:r>
              <a:rPr lang="en-US" sz="1200" dirty="0"/>
              <a:t>A ROI can be made with the Return on Investment Calculator tool. Copy the results to the business case for a good overview of the benefits and costs.</a:t>
            </a:r>
          </a:p>
          <a:p>
            <a:endParaRPr lang="en-US" sz="1200" u="sng" dirty="0" smtClean="0"/>
          </a:p>
          <a:p>
            <a:r>
              <a:rPr lang="en-US" sz="1200" u="sng" dirty="0" smtClean="0"/>
              <a:t>Risks</a:t>
            </a:r>
            <a:endParaRPr lang="en-US" sz="1200" dirty="0"/>
          </a:p>
          <a:p>
            <a:r>
              <a:rPr lang="en-US" sz="1200" dirty="0"/>
              <a:t> </a:t>
            </a:r>
          </a:p>
          <a:p>
            <a:r>
              <a:rPr lang="en-US" sz="1200" dirty="0"/>
              <a:t>Summarize the key risks of the project or initiative. Include risks that might affect time, cost, cash flow, quality, and levels of benefit achieved. Determine for each risk what the impact might be and the probability of the risk occurring. Give a score from 1 (low) to 5 (high) to the impact and probability of each risk. Multiply the score of impact with the score of probability to determine the effect of the risk. The risk with the highest score on effect will have the biggest implication for the initiative.</a:t>
            </a:r>
          </a:p>
          <a:p>
            <a:endParaRPr lang="en-US" sz="1200" dirty="0"/>
          </a:p>
        </p:txBody>
      </p:sp>
      <p:sp>
        <p:nvSpPr>
          <p:cNvPr id="4" name="TextBox 3"/>
          <p:cNvSpPr txBox="1"/>
          <p:nvPr/>
        </p:nvSpPr>
        <p:spPr>
          <a:xfrm>
            <a:off x="457200" y="5246380"/>
            <a:ext cx="3148664" cy="923330"/>
          </a:xfrm>
          <a:prstGeom prst="rect">
            <a:avLst/>
          </a:prstGeom>
          <a:noFill/>
        </p:spPr>
        <p:txBody>
          <a:bodyPr wrap="square" rtlCol="0">
            <a:spAutoFit/>
          </a:bodyPr>
          <a:lstStyle/>
          <a:p>
            <a:r>
              <a:rPr lang="en-US" dirty="0">
                <a:solidFill>
                  <a:srgbClr val="009200"/>
                </a:solidFill>
              </a:rPr>
              <a:t>! This slide provides information, it will not be visible in the presentation view</a:t>
            </a:r>
          </a:p>
        </p:txBody>
      </p:sp>
      <p:sp>
        <p:nvSpPr>
          <p:cNvPr id="5"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a:t>h</a:t>
            </a:r>
            <a:r>
              <a:rPr lang="en-US" spc="100" smtClean="0"/>
              <a:t>ow to use</a:t>
            </a:r>
            <a:endParaRPr lang="en-US" spc="100" dirty="0"/>
          </a:p>
        </p:txBody>
      </p:sp>
    </p:spTree>
    <p:extLst>
      <p:ext uri="{BB962C8B-B14F-4D97-AF65-F5344CB8AC3E}">
        <p14:creationId xmlns:p14="http://schemas.microsoft.com/office/powerpoint/2010/main" val="838419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2190"/>
            <a:ext cx="8229600" cy="5193975"/>
          </a:xfrm>
        </p:spPr>
        <p:txBody>
          <a:bodyPr>
            <a:normAutofit/>
          </a:bodyPr>
          <a:lstStyle/>
          <a:p>
            <a:r>
              <a:rPr lang="en-US" sz="2000" dirty="0"/>
              <a:t>The summary should provide the reader with a clear understanding of the reasons for the initiative and its outcome</a:t>
            </a:r>
          </a:p>
          <a:p>
            <a:r>
              <a:rPr lang="en-US" sz="2000" dirty="0"/>
              <a:t>The summary should not contain any information that is not in the body of the business case</a:t>
            </a:r>
          </a:p>
          <a:p>
            <a:r>
              <a:rPr lang="en-US" sz="2000" dirty="0"/>
              <a:t>The summary should not exceed one page and should be readable on its own</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summary</a:t>
            </a:r>
          </a:p>
        </p:txBody>
      </p:sp>
      <p:sp>
        <p:nvSpPr>
          <p:cNvPr id="2" name="TextBox 1"/>
          <p:cNvSpPr txBox="1"/>
          <p:nvPr/>
        </p:nvSpPr>
        <p:spPr>
          <a:xfrm>
            <a:off x="457200" y="5246380"/>
            <a:ext cx="3148664" cy="923330"/>
          </a:xfrm>
          <a:prstGeom prst="rect">
            <a:avLst/>
          </a:prstGeom>
          <a:noFill/>
        </p:spPr>
        <p:txBody>
          <a:bodyPr wrap="square" rtlCol="0">
            <a:spAutoFit/>
          </a:bodyPr>
          <a:lstStyle/>
          <a:p>
            <a:r>
              <a:rPr lang="en-US" dirty="0">
                <a:solidFill>
                  <a:srgbClr val="009200"/>
                </a:solidFill>
              </a:rPr>
              <a:t>! This slide provides information, it will not be visible in the presentation view</a:t>
            </a:r>
          </a:p>
        </p:txBody>
      </p:sp>
    </p:spTree>
    <p:extLst>
      <p:ext uri="{BB962C8B-B14F-4D97-AF65-F5344CB8AC3E}">
        <p14:creationId xmlns:p14="http://schemas.microsoft.com/office/powerpoint/2010/main" val="3088763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32190"/>
            <a:ext cx="8229600" cy="5193975"/>
          </a:xfrm>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summary</a:t>
            </a:r>
          </a:p>
        </p:txBody>
      </p:sp>
    </p:spTree>
    <p:extLst>
      <p:ext uri="{BB962C8B-B14F-4D97-AF65-F5344CB8AC3E}">
        <p14:creationId xmlns:p14="http://schemas.microsoft.com/office/powerpoint/2010/main" val="223175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91440" bIns="0" rtlCol="0" anchor="ctr">
            <a:normAutofit/>
          </a:bodyPr>
          <a:lstStyle/>
          <a:p>
            <a:r>
              <a:rPr lang="en-US" sz="2900" dirty="0"/>
              <a:t>Problem or opportunity</a:t>
            </a:r>
          </a:p>
        </p:txBody>
      </p:sp>
      <p:sp>
        <p:nvSpPr>
          <p:cNvPr id="3" name="Content Placeholder 2"/>
          <p:cNvSpPr>
            <a:spLocks noGrp="1"/>
          </p:cNvSpPr>
          <p:nvPr>
            <p:ph idx="1"/>
          </p:nvPr>
        </p:nvSpPr>
        <p:spPr/>
        <p:txBody>
          <a:bodyPr>
            <a:normAutofit/>
          </a:bodyPr>
          <a:lstStyle/>
          <a:p>
            <a:r>
              <a:rPr lang="en-US" sz="2000" dirty="0"/>
              <a:t>Clearly define the problem or opportunity, which is the cause for this initiative</a:t>
            </a:r>
          </a:p>
          <a:p>
            <a:r>
              <a:rPr lang="en-US" sz="2000" dirty="0"/>
              <a:t>Describe the impact of the problem or opportunity on your business</a:t>
            </a:r>
          </a:p>
          <a:p>
            <a:endParaRPr lang="en-US" sz="20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reasons &amp; goals</a:t>
            </a:r>
          </a:p>
        </p:txBody>
      </p:sp>
    </p:spTree>
    <p:extLst>
      <p:ext uri="{BB962C8B-B14F-4D97-AF65-F5344CB8AC3E}">
        <p14:creationId xmlns:p14="http://schemas.microsoft.com/office/powerpoint/2010/main" val="15831757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91440" bIns="0" rtlCol="0" anchor="ctr">
            <a:normAutofit/>
          </a:bodyPr>
          <a:lstStyle/>
          <a:p>
            <a:r>
              <a:rPr lang="en-US" sz="2900" dirty="0"/>
              <a:t>Problem or opportunity</a:t>
            </a:r>
          </a:p>
        </p:txBody>
      </p:sp>
      <p:sp>
        <p:nvSpPr>
          <p:cNvPr id="3" name="Content Placeholder 2"/>
          <p:cNvSpPr>
            <a:spLocks noGrp="1"/>
          </p:cNvSpPr>
          <p:nvPr>
            <p:ph idx="1"/>
          </p:nvPr>
        </p:nvSpPr>
        <p:spPr/>
        <p:txBody>
          <a:bodyPr>
            <a:normAutofit/>
          </a:bodyPr>
          <a:lstStyle/>
          <a:p>
            <a:pPr marL="0" indent="0">
              <a:buNone/>
            </a:pPr>
            <a:endParaRPr lang="en-US" sz="2400" dirty="0"/>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reasons &amp; goals</a:t>
            </a:r>
          </a:p>
        </p:txBody>
      </p:sp>
    </p:spTree>
    <p:extLst>
      <p:ext uri="{BB962C8B-B14F-4D97-AF65-F5344CB8AC3E}">
        <p14:creationId xmlns:p14="http://schemas.microsoft.com/office/powerpoint/2010/main" val="1700000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45720" rIns="91440" bIns="0" rtlCol="0" anchor="ctr">
            <a:normAutofit/>
          </a:bodyPr>
          <a:lstStyle/>
          <a:p>
            <a:r>
              <a:rPr lang="en-US" sz="2900" dirty="0"/>
              <a:t>Goals and objectives</a:t>
            </a:r>
          </a:p>
        </p:txBody>
      </p:sp>
      <p:sp>
        <p:nvSpPr>
          <p:cNvPr id="3" name="Content Placeholder 2"/>
          <p:cNvSpPr>
            <a:spLocks noGrp="1"/>
          </p:cNvSpPr>
          <p:nvPr>
            <p:ph idx="1"/>
          </p:nvPr>
        </p:nvSpPr>
        <p:spPr/>
        <p:txBody>
          <a:bodyPr>
            <a:normAutofit/>
          </a:bodyPr>
          <a:lstStyle/>
          <a:p>
            <a:r>
              <a:rPr lang="en-US" sz="2000" dirty="0"/>
              <a:t>Explain which solution is created by the initiative</a:t>
            </a:r>
          </a:p>
          <a:p>
            <a:pPr lvl="1"/>
            <a:r>
              <a:rPr lang="en-US" sz="1800" dirty="0"/>
              <a:t>Clearly define what is accomplished with the initiative</a:t>
            </a:r>
          </a:p>
          <a:p>
            <a:pPr lvl="1"/>
            <a:r>
              <a:rPr lang="en-US" sz="1800" dirty="0"/>
              <a:t>Describe how the initiative is the answer to the problem or opportunity</a:t>
            </a:r>
            <a:endParaRPr lang="en-US" sz="2000" dirty="0"/>
          </a:p>
          <a:p>
            <a:r>
              <a:rPr lang="en-US" sz="2000" dirty="0"/>
              <a:t>Make clear what will </a:t>
            </a:r>
            <a:r>
              <a:rPr lang="en-US" sz="2000" u="sng" dirty="0"/>
              <a:t>not</a:t>
            </a:r>
            <a:r>
              <a:rPr lang="en-US" sz="2000" dirty="0"/>
              <a:t> be accomplished with the initiative</a:t>
            </a:r>
          </a:p>
          <a:p>
            <a:r>
              <a:rPr lang="en-US" sz="2000" dirty="0"/>
              <a:t>Determine what results are desired from the initiative</a:t>
            </a:r>
          </a:p>
          <a:p>
            <a:pPr lvl="1"/>
            <a:r>
              <a:rPr lang="en-US" sz="1800" dirty="0"/>
              <a:t>Create goals out of these desired results</a:t>
            </a:r>
          </a:p>
        </p:txBody>
      </p:sp>
      <p:sp>
        <p:nvSpPr>
          <p:cNvPr id="7" name="Title 1"/>
          <p:cNvSpPr txBox="1">
            <a:spLocks/>
          </p:cNvSpPr>
          <p:nvPr/>
        </p:nvSpPr>
        <p:spPr>
          <a:xfrm>
            <a:off x="4796630" y="206440"/>
            <a:ext cx="3890169" cy="482570"/>
          </a:xfrm>
          <a:prstGeom prst="rect">
            <a:avLst/>
          </a:prstGeom>
        </p:spPr>
        <p:txBody>
          <a:bodyPr vert="horz" lIns="0" tIns="0" rIns="0" bIns="0" rtlCol="0" anchor="ctr">
            <a:noAutofit/>
          </a:bodyPr>
          <a:lstStyle>
            <a:lvl1pPr algn="l" defTabSz="457200" rtl="0" eaLnBrk="1" latinLnBrk="0" hangingPunct="1">
              <a:spcBef>
                <a:spcPct val="0"/>
              </a:spcBef>
              <a:buNone/>
              <a:defRPr sz="3200" kern="1200">
                <a:solidFill>
                  <a:schemeClr val="tx1"/>
                </a:solidFill>
                <a:latin typeface="+mj-lt"/>
                <a:ea typeface="+mj-ea"/>
                <a:cs typeface="+mj-cs"/>
              </a:defRPr>
            </a:lvl1pPr>
          </a:lstStyle>
          <a:p>
            <a:pPr algn="r"/>
            <a:r>
              <a:rPr lang="en-US" spc="100" dirty="0"/>
              <a:t>reasons &amp; goals</a:t>
            </a:r>
          </a:p>
        </p:txBody>
      </p:sp>
    </p:spTree>
    <p:extLst>
      <p:ext uri="{BB962C8B-B14F-4D97-AF65-F5344CB8AC3E}">
        <p14:creationId xmlns:p14="http://schemas.microsoft.com/office/powerpoint/2010/main" val="1507275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218</TotalTime>
  <Words>838</Words>
  <Application>Microsoft Macintosh PowerPoint</Application>
  <PresentationFormat>On-screen Show (4:3)</PresentationFormat>
  <Paragraphs>167</Paragraphs>
  <Slides>30</Slides>
  <Notes>0</Notes>
  <HiddenSlides>15</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Calibri</vt:lpstr>
      <vt:lpstr>Arial</vt:lpstr>
      <vt:lpstr>Office Theme</vt:lpstr>
      <vt:lpstr>business case</vt:lpstr>
      <vt:lpstr>PowerPoint Presentation</vt:lpstr>
      <vt:lpstr>PowerPoint Presentation</vt:lpstr>
      <vt:lpstr>PowerPoint Presentation</vt:lpstr>
      <vt:lpstr>PowerPoint Presentation</vt:lpstr>
      <vt:lpstr>PowerPoint Presentation</vt:lpstr>
      <vt:lpstr>Problem or opportunity</vt:lpstr>
      <vt:lpstr>Problem or opportunity</vt:lpstr>
      <vt:lpstr>Goals and objectives</vt:lpstr>
      <vt:lpstr>Goals and objectives</vt:lpstr>
      <vt:lpstr>Stakeholders</vt:lpstr>
      <vt:lpstr>Stakeholders</vt:lpstr>
      <vt:lpstr>Assumptions and requirements</vt:lpstr>
      <vt:lpstr>Assumptions and requirements</vt:lpstr>
      <vt:lpstr>The options</vt:lpstr>
      <vt:lpstr>The options</vt:lpstr>
      <vt:lpstr>Planning</vt:lpstr>
      <vt:lpstr>Planning</vt:lpstr>
      <vt:lpstr>Costs</vt:lpstr>
      <vt:lpstr>Costs</vt:lpstr>
      <vt:lpstr>Benefits</vt:lpstr>
      <vt:lpstr>Benefits</vt:lpstr>
      <vt:lpstr>Cost / benefit analysis</vt:lpstr>
      <vt:lpstr>Cost / benefit analysis</vt:lpstr>
      <vt:lpstr>Risk identification</vt:lpstr>
      <vt:lpstr>Risk identification</vt:lpstr>
      <vt:lpstr>Risk analysis</vt:lpstr>
      <vt:lpstr>Risk analysis</vt:lpstr>
      <vt:lpstr>PowerPoint Presentation</vt:lpstr>
      <vt:lpstr>PowerPoint Presentation</vt:lpstr>
    </vt:vector>
  </TitlesOfParts>
  <Company>Innovalor</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dc:title>
  <dc:creator>Melissa Roelfsema</dc:creator>
  <cp:lastModifiedBy>Ruud Kosman</cp:lastModifiedBy>
  <cp:revision>34</cp:revision>
  <dcterms:created xsi:type="dcterms:W3CDTF">2015-08-20T12:11:40Z</dcterms:created>
  <dcterms:modified xsi:type="dcterms:W3CDTF">2016-11-11T09:28:59Z</dcterms:modified>
</cp:coreProperties>
</file>