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7"/>
  </p:notesMasterIdLst>
  <p:handoutMasterIdLst>
    <p:handoutMasterId r:id="rId38"/>
  </p:handoutMasterIdLst>
  <p:sldIdLst>
    <p:sldId id="256" r:id="rId2"/>
    <p:sldId id="296" r:id="rId3"/>
    <p:sldId id="297" r:id="rId4"/>
    <p:sldId id="298" r:id="rId5"/>
    <p:sldId id="273" r:id="rId6"/>
    <p:sldId id="259" r:id="rId7"/>
    <p:sldId id="274" r:id="rId8"/>
    <p:sldId id="257" r:id="rId9"/>
    <p:sldId id="275" r:id="rId10"/>
    <p:sldId id="264" r:id="rId11"/>
    <p:sldId id="276" r:id="rId12"/>
    <p:sldId id="258" r:id="rId13"/>
    <p:sldId id="278" r:id="rId14"/>
    <p:sldId id="267" r:id="rId15"/>
    <p:sldId id="279" r:id="rId16"/>
    <p:sldId id="260" r:id="rId17"/>
    <p:sldId id="280" r:id="rId18"/>
    <p:sldId id="268" r:id="rId19"/>
    <p:sldId id="286" r:id="rId20"/>
    <p:sldId id="261" r:id="rId21"/>
    <p:sldId id="282" r:id="rId22"/>
    <p:sldId id="269" r:id="rId23"/>
    <p:sldId id="283" r:id="rId24"/>
    <p:sldId id="270" r:id="rId25"/>
    <p:sldId id="284" r:id="rId26"/>
    <p:sldId id="262" r:id="rId27"/>
    <p:sldId id="285" r:id="rId28"/>
    <p:sldId id="287" r:id="rId29"/>
    <p:sldId id="292" r:id="rId30"/>
    <p:sldId id="289" r:id="rId31"/>
    <p:sldId id="293" r:id="rId32"/>
    <p:sldId id="291" r:id="rId33"/>
    <p:sldId id="294" r:id="rId34"/>
    <p:sldId id="272" r:id="rId35"/>
    <p:sldId id="295"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78B9"/>
    <a:srgbClr val="017835"/>
    <a:srgbClr val="019235"/>
    <a:srgbClr val="018B35"/>
    <a:srgbClr val="FF8B35"/>
    <a:srgbClr val="019200"/>
    <a:srgbClr val="009235"/>
    <a:srgbClr val="3E3E40"/>
    <a:srgbClr val="262626"/>
    <a:srgbClr val="0092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27" autoAdjust="0"/>
    <p:restoredTop sz="95135" autoAdjust="0"/>
  </p:normalViewPr>
  <p:slideViewPr>
    <p:cSldViewPr snapToGrid="0" snapToObjects="1">
      <p:cViewPr>
        <p:scale>
          <a:sx n="80" d="100"/>
          <a:sy n="80" d="100"/>
        </p:scale>
        <p:origin x="2176" y="3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431F06-9566-AA4F-B07A-4F3DF5275BC5}" type="datetimeFigureOut">
              <a:rPr lang="en-US" smtClean="0"/>
              <a:t>11/11/16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F8903D-9681-9043-9918-C5F7BB68152D}" type="slidenum">
              <a:rPr lang="en-US" smtClean="0"/>
              <a:t>‹#›</a:t>
            </a:fld>
            <a:endParaRPr lang="en-US"/>
          </a:p>
        </p:txBody>
      </p:sp>
    </p:spTree>
    <p:extLst>
      <p:ext uri="{BB962C8B-B14F-4D97-AF65-F5344CB8AC3E}">
        <p14:creationId xmlns:p14="http://schemas.microsoft.com/office/powerpoint/2010/main" val="5254977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36B66C-0D43-144E-9A42-EB7E0DBE1C31}" type="datetimeFigureOut">
              <a:rPr lang="en-US" smtClean="0"/>
              <a:t>11/11/16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CF6086-FC1C-E144-AFA4-7321486F58EE}" type="slidenum">
              <a:rPr lang="en-US" smtClean="0"/>
              <a:t>‹#›</a:t>
            </a:fld>
            <a:endParaRPr lang="en-US"/>
          </a:p>
        </p:txBody>
      </p:sp>
    </p:spTree>
    <p:extLst>
      <p:ext uri="{BB962C8B-B14F-4D97-AF65-F5344CB8AC3E}">
        <p14:creationId xmlns:p14="http://schemas.microsoft.com/office/powerpoint/2010/main" val="89359518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E0CF6086-FC1C-E144-AFA4-7321486F58EE}" type="slidenum">
              <a:rPr lang="en-US" smtClean="0"/>
              <a:t>1</a:t>
            </a:fld>
            <a:endParaRPr lang="en-US"/>
          </a:p>
        </p:txBody>
      </p:sp>
    </p:spTree>
    <p:extLst>
      <p:ext uri="{BB962C8B-B14F-4D97-AF65-F5344CB8AC3E}">
        <p14:creationId xmlns:p14="http://schemas.microsoft.com/office/powerpoint/2010/main" val="1633578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lgn="ctr">
              <a:defRPr sz="5400" spc="100">
                <a:solidFill>
                  <a:srgbClr val="0178B9"/>
                </a:solidFill>
              </a:defRPr>
            </a:lvl1pPr>
          </a:lstStyle>
          <a:p>
            <a:r>
              <a:rPr lang="en-US" dirty="0" smtClean="0"/>
              <a:t>Business Plan</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143C73-4B22-3C43-B87B-55B82276D90C}" type="slidenum">
              <a:rPr lang="en-US" smtClean="0"/>
              <a:t>‹#›</a:t>
            </a:fld>
            <a:endParaRPr lang="en-US"/>
          </a:p>
        </p:txBody>
      </p:sp>
    </p:spTree>
    <p:extLst>
      <p:ext uri="{BB962C8B-B14F-4D97-AF65-F5344CB8AC3E}">
        <p14:creationId xmlns:p14="http://schemas.microsoft.com/office/powerpoint/2010/main" val="165193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810598"/>
            <a:ext cx="5486400" cy="391697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143C73-4B22-3C43-B87B-55B82276D90C}" type="slidenum">
              <a:rPr lang="en-US" smtClean="0"/>
              <a:t>‹#›</a:t>
            </a:fld>
            <a:endParaRPr lang="en-US"/>
          </a:p>
        </p:txBody>
      </p:sp>
      <p:sp>
        <p:nvSpPr>
          <p:cNvPr id="8" name="TextBox 7"/>
          <p:cNvSpPr txBox="1"/>
          <p:nvPr userDrawn="1"/>
        </p:nvSpPr>
        <p:spPr>
          <a:xfrm>
            <a:off x="457200" y="103235"/>
            <a:ext cx="2126333" cy="430887"/>
          </a:xfrm>
          <a:prstGeom prst="rect">
            <a:avLst/>
          </a:prstGeom>
          <a:noFill/>
        </p:spPr>
        <p:txBody>
          <a:bodyPr wrap="none" lIns="0" tIns="0" rIns="0" bIns="0" rtlCol="0">
            <a:spAutoFit/>
          </a:bodyPr>
          <a:lstStyle/>
          <a:p>
            <a:pPr algn="dist"/>
            <a:r>
              <a:rPr lang="en-US" sz="2800" b="0" kern="1200" spc="100" normalizeH="0" dirty="0" smtClean="0">
                <a:solidFill>
                  <a:srgbClr val="009200"/>
                </a:solidFill>
                <a:latin typeface="Calibri"/>
                <a:cs typeface="Calibri"/>
              </a:rPr>
              <a:t>business case</a:t>
            </a:r>
            <a:endParaRPr lang="en-US" sz="2800" b="0" kern="1200" spc="100" normalizeH="0" dirty="0">
              <a:solidFill>
                <a:srgbClr val="009200"/>
              </a:solidFill>
              <a:latin typeface="Calibri"/>
              <a:cs typeface="Calibri"/>
            </a:endParaRPr>
          </a:p>
        </p:txBody>
      </p:sp>
    </p:spTree>
    <p:extLst>
      <p:ext uri="{BB962C8B-B14F-4D97-AF65-F5344CB8AC3E}">
        <p14:creationId xmlns:p14="http://schemas.microsoft.com/office/powerpoint/2010/main" val="2927219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143C73-4B22-3C43-B87B-55B82276D90C}" type="slidenum">
              <a:rPr lang="en-US" smtClean="0"/>
              <a:t>‹#›</a:t>
            </a:fld>
            <a:endParaRPr lang="en-US"/>
          </a:p>
        </p:txBody>
      </p:sp>
      <p:sp>
        <p:nvSpPr>
          <p:cNvPr id="7" name="TextBox 6"/>
          <p:cNvSpPr txBox="1"/>
          <p:nvPr userDrawn="1"/>
        </p:nvSpPr>
        <p:spPr>
          <a:xfrm>
            <a:off x="457200" y="103235"/>
            <a:ext cx="2126333" cy="430887"/>
          </a:xfrm>
          <a:prstGeom prst="rect">
            <a:avLst/>
          </a:prstGeom>
          <a:noFill/>
        </p:spPr>
        <p:txBody>
          <a:bodyPr wrap="none" lIns="0" tIns="0" rIns="0" bIns="0" rtlCol="0">
            <a:spAutoFit/>
          </a:bodyPr>
          <a:lstStyle/>
          <a:p>
            <a:pPr algn="dist"/>
            <a:r>
              <a:rPr lang="en-US" sz="2800" b="0" kern="1200" spc="100" normalizeH="0" dirty="0" smtClean="0">
                <a:solidFill>
                  <a:srgbClr val="009200"/>
                </a:solidFill>
                <a:latin typeface="Calibri"/>
                <a:cs typeface="Calibri"/>
              </a:rPr>
              <a:t>business case</a:t>
            </a:r>
            <a:endParaRPr lang="en-US" sz="2800" b="0" kern="1200" spc="100" normalizeH="0" dirty="0">
              <a:solidFill>
                <a:srgbClr val="009200"/>
              </a:solidFill>
              <a:latin typeface="Calibri"/>
              <a:cs typeface="Calibri"/>
            </a:endParaRPr>
          </a:p>
        </p:txBody>
      </p:sp>
    </p:spTree>
    <p:extLst>
      <p:ext uri="{BB962C8B-B14F-4D97-AF65-F5344CB8AC3E}">
        <p14:creationId xmlns:p14="http://schemas.microsoft.com/office/powerpoint/2010/main" val="1106402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70067"/>
            <a:ext cx="2057400" cy="535609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770067"/>
            <a:ext cx="6019800" cy="5356096"/>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143C73-4B22-3C43-B87B-55B82276D90C}" type="slidenum">
              <a:rPr lang="en-US" smtClean="0"/>
              <a:t>‹#›</a:t>
            </a:fld>
            <a:endParaRPr lang="en-US"/>
          </a:p>
        </p:txBody>
      </p:sp>
      <p:sp>
        <p:nvSpPr>
          <p:cNvPr id="7" name="TextBox 6"/>
          <p:cNvSpPr txBox="1"/>
          <p:nvPr userDrawn="1"/>
        </p:nvSpPr>
        <p:spPr>
          <a:xfrm>
            <a:off x="457200" y="103235"/>
            <a:ext cx="2126333" cy="430887"/>
          </a:xfrm>
          <a:prstGeom prst="rect">
            <a:avLst/>
          </a:prstGeom>
          <a:noFill/>
        </p:spPr>
        <p:txBody>
          <a:bodyPr wrap="none" lIns="0" tIns="0" rIns="0" bIns="0" rtlCol="0">
            <a:spAutoFit/>
          </a:bodyPr>
          <a:lstStyle/>
          <a:p>
            <a:pPr algn="dist"/>
            <a:r>
              <a:rPr lang="en-US" sz="2800" b="0" kern="1200" spc="100" normalizeH="0" dirty="0" smtClean="0">
                <a:solidFill>
                  <a:srgbClr val="009200"/>
                </a:solidFill>
                <a:latin typeface="Calibri"/>
                <a:cs typeface="Calibri"/>
              </a:rPr>
              <a:t>business case</a:t>
            </a:r>
            <a:endParaRPr lang="en-US" sz="2800" b="0" kern="1200" spc="100" normalizeH="0" dirty="0">
              <a:solidFill>
                <a:srgbClr val="009200"/>
              </a:solidFill>
              <a:latin typeface="Calibri"/>
              <a:cs typeface="Calibri"/>
            </a:endParaRPr>
          </a:p>
        </p:txBody>
      </p:sp>
    </p:spTree>
    <p:extLst>
      <p:ext uri="{BB962C8B-B14F-4D97-AF65-F5344CB8AC3E}">
        <p14:creationId xmlns:p14="http://schemas.microsoft.com/office/powerpoint/2010/main" val="1275502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457200" y="1634708"/>
            <a:ext cx="8229600" cy="451233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Box 8"/>
          <p:cNvSpPr txBox="1"/>
          <p:nvPr userDrawn="1"/>
        </p:nvSpPr>
        <p:spPr>
          <a:xfrm>
            <a:off x="464467" y="136304"/>
            <a:ext cx="2126333" cy="430887"/>
          </a:xfrm>
          <a:prstGeom prst="rect">
            <a:avLst/>
          </a:prstGeom>
          <a:noFill/>
        </p:spPr>
        <p:txBody>
          <a:bodyPr wrap="none" lIns="0" tIns="0" rIns="0" bIns="0" rtlCol="0">
            <a:spAutoFit/>
          </a:bodyPr>
          <a:lstStyle/>
          <a:p>
            <a:pPr algn="dist"/>
            <a:r>
              <a:rPr lang="en-US" sz="2800" b="0" kern="1200" spc="100" normalizeH="0" dirty="0" smtClean="0">
                <a:solidFill>
                  <a:srgbClr val="009200"/>
                </a:solidFill>
                <a:latin typeface="Calibri"/>
                <a:cs typeface="Calibri"/>
              </a:rPr>
              <a:t>business case</a:t>
            </a:r>
            <a:endParaRPr lang="en-US" sz="2800" b="0" kern="1200" spc="100" normalizeH="0" dirty="0">
              <a:solidFill>
                <a:srgbClr val="009200"/>
              </a:solidFill>
              <a:latin typeface="Calibri"/>
              <a:cs typeface="Calibri"/>
            </a:endParaRPr>
          </a:p>
        </p:txBody>
      </p:sp>
    </p:spTree>
    <p:extLst>
      <p:ext uri="{BB962C8B-B14F-4D97-AF65-F5344CB8AC3E}">
        <p14:creationId xmlns:p14="http://schemas.microsoft.com/office/powerpoint/2010/main" val="4251129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Title 1"/>
          <p:cNvSpPr>
            <a:spLocks noGrp="1"/>
          </p:cNvSpPr>
          <p:nvPr>
            <p:ph type="title"/>
          </p:nvPr>
        </p:nvSpPr>
        <p:spPr>
          <a:xfrm>
            <a:off x="457200" y="932187"/>
            <a:ext cx="8229600" cy="566509"/>
          </a:xfrm>
        </p:spPr>
        <p:txBody>
          <a:bodyPr lIns="0" tIns="0" rIns="0" bIns="0">
            <a:noAutofit/>
          </a:bodyPr>
          <a:lstStyle>
            <a:lvl1pPr algn="l">
              <a:defRPr sz="3200"/>
            </a:lvl1pPr>
          </a:lstStyle>
          <a:p>
            <a:r>
              <a:rPr lang="en-US" dirty="0" smtClean="0"/>
              <a:t>Click to edit Master title style</a:t>
            </a:r>
            <a:endParaRPr lang="en-US" dirty="0"/>
          </a:p>
        </p:txBody>
      </p:sp>
      <p:sp>
        <p:nvSpPr>
          <p:cNvPr id="9" name="Content Placeholder 2"/>
          <p:cNvSpPr>
            <a:spLocks noGrp="1"/>
          </p:cNvSpPr>
          <p:nvPr>
            <p:ph idx="1"/>
          </p:nvPr>
        </p:nvSpPr>
        <p:spPr>
          <a:xfrm>
            <a:off x="457200" y="1600200"/>
            <a:ext cx="8229600" cy="4525963"/>
          </a:xfrm>
        </p:spPr>
        <p:txBody>
          <a:bodyPr/>
          <a:lstStyle>
            <a:lvl1pPr marL="0" indent="0">
              <a:buFont typeface="Arial"/>
              <a:buNone/>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464413" y="129497"/>
            <a:ext cx="2675462" cy="553998"/>
          </a:xfrm>
          <a:prstGeom prst="rect">
            <a:avLst/>
          </a:prstGeom>
          <a:noFill/>
        </p:spPr>
        <p:txBody>
          <a:bodyPr wrap="none" lIns="0" tIns="0" rIns="0" bIns="0" rtlCol="0">
            <a:spAutoFit/>
          </a:bodyPr>
          <a:lstStyle/>
          <a:p>
            <a:pPr algn="dist"/>
            <a:r>
              <a:rPr lang="en-US" sz="3600" b="0" kern="1200" spc="100" normalizeH="0" dirty="0" smtClean="0">
                <a:solidFill>
                  <a:srgbClr val="0178B9"/>
                </a:solidFill>
                <a:latin typeface="Calibri"/>
                <a:cs typeface="Calibri"/>
              </a:rPr>
              <a:t>business plan</a:t>
            </a:r>
            <a:endParaRPr lang="en-US" sz="3600" b="0" kern="1200" spc="100" normalizeH="0" dirty="0">
              <a:solidFill>
                <a:srgbClr val="0178B9"/>
              </a:solidFill>
              <a:latin typeface="Calibri"/>
              <a:cs typeface="Calibri"/>
            </a:endParaRPr>
          </a:p>
        </p:txBody>
      </p:sp>
    </p:spTree>
    <p:extLst>
      <p:ext uri="{BB962C8B-B14F-4D97-AF65-F5344CB8AC3E}">
        <p14:creationId xmlns:p14="http://schemas.microsoft.com/office/powerpoint/2010/main" val="35068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32187"/>
            <a:ext cx="8229600" cy="566509"/>
          </a:xfrm>
        </p:spPr>
        <p:txBody>
          <a:bodyPr>
            <a:noAutofit/>
          </a:bodyPr>
          <a:lstStyle>
            <a:lvl1pPr algn="l">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464413" y="129497"/>
            <a:ext cx="2675462" cy="553998"/>
          </a:xfrm>
          <a:prstGeom prst="rect">
            <a:avLst/>
          </a:prstGeom>
          <a:noFill/>
        </p:spPr>
        <p:txBody>
          <a:bodyPr wrap="none" lIns="0" tIns="0" rIns="0" bIns="0" rtlCol="0">
            <a:spAutoFit/>
          </a:bodyPr>
          <a:lstStyle/>
          <a:p>
            <a:pPr algn="dist"/>
            <a:r>
              <a:rPr lang="en-US" sz="3600" b="0" kern="1200" spc="100" normalizeH="0" dirty="0" smtClean="0">
                <a:solidFill>
                  <a:srgbClr val="0178B9"/>
                </a:solidFill>
                <a:latin typeface="Calibri"/>
                <a:cs typeface="Calibri"/>
              </a:rPr>
              <a:t>business plan</a:t>
            </a:r>
            <a:endParaRPr lang="en-US" sz="3600" b="0" kern="1200" spc="100" normalizeH="0" dirty="0">
              <a:solidFill>
                <a:srgbClr val="0178B9"/>
              </a:solidFill>
              <a:latin typeface="Calibri"/>
              <a:cs typeface="Calibri"/>
            </a:endParaRPr>
          </a:p>
        </p:txBody>
      </p:sp>
    </p:spTree>
    <p:extLst>
      <p:ext uri="{BB962C8B-B14F-4D97-AF65-F5344CB8AC3E}">
        <p14:creationId xmlns:p14="http://schemas.microsoft.com/office/powerpoint/2010/main" val="423345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143C73-4B22-3C43-B87B-55B82276D90C}" type="slidenum">
              <a:rPr lang="en-US" smtClean="0"/>
              <a:t>‹#›</a:t>
            </a:fld>
            <a:endParaRPr lang="en-US"/>
          </a:p>
        </p:txBody>
      </p:sp>
      <p:sp>
        <p:nvSpPr>
          <p:cNvPr id="7" name="TextBox 6"/>
          <p:cNvSpPr txBox="1"/>
          <p:nvPr userDrawn="1"/>
        </p:nvSpPr>
        <p:spPr>
          <a:xfrm>
            <a:off x="462812" y="103235"/>
            <a:ext cx="2115112" cy="430887"/>
          </a:xfrm>
          <a:prstGeom prst="rect">
            <a:avLst/>
          </a:prstGeom>
          <a:noFill/>
        </p:spPr>
        <p:txBody>
          <a:bodyPr wrap="none" lIns="0" tIns="0" rIns="0" bIns="0" rtlCol="0">
            <a:spAutoFit/>
          </a:bodyPr>
          <a:lstStyle/>
          <a:p>
            <a:pPr algn="dist"/>
            <a:r>
              <a:rPr lang="en-US" sz="2800" b="0" kern="1200" spc="100" normalizeH="0" dirty="0" smtClean="0">
                <a:solidFill>
                  <a:srgbClr val="0178B9"/>
                </a:solidFill>
                <a:latin typeface="Calibri"/>
                <a:cs typeface="Calibri"/>
              </a:rPr>
              <a:t>business plan</a:t>
            </a:r>
            <a:endParaRPr lang="en-US" sz="2800" b="0" kern="1200" spc="100" normalizeH="0" dirty="0">
              <a:solidFill>
                <a:srgbClr val="0178B9"/>
              </a:solidFill>
              <a:latin typeface="Calibri"/>
              <a:cs typeface="Calibri"/>
            </a:endParaRPr>
          </a:p>
        </p:txBody>
      </p:sp>
    </p:spTree>
    <p:extLst>
      <p:ext uri="{BB962C8B-B14F-4D97-AF65-F5344CB8AC3E}">
        <p14:creationId xmlns:p14="http://schemas.microsoft.com/office/powerpoint/2010/main" val="39577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3643"/>
            <a:ext cx="8229600" cy="748564"/>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143C73-4B22-3C43-B87B-55B82276D90C}" type="slidenum">
              <a:rPr lang="en-US" smtClean="0"/>
              <a:t>‹#›</a:t>
            </a:fld>
            <a:endParaRPr lang="en-US"/>
          </a:p>
        </p:txBody>
      </p:sp>
      <p:sp>
        <p:nvSpPr>
          <p:cNvPr id="8" name="TextBox 7"/>
          <p:cNvSpPr txBox="1"/>
          <p:nvPr userDrawn="1"/>
        </p:nvSpPr>
        <p:spPr>
          <a:xfrm>
            <a:off x="457200" y="103235"/>
            <a:ext cx="2126333" cy="430887"/>
          </a:xfrm>
          <a:prstGeom prst="rect">
            <a:avLst/>
          </a:prstGeom>
          <a:noFill/>
        </p:spPr>
        <p:txBody>
          <a:bodyPr wrap="none" lIns="0" tIns="0" rIns="0" bIns="0" rtlCol="0">
            <a:spAutoFit/>
          </a:bodyPr>
          <a:lstStyle/>
          <a:p>
            <a:pPr algn="dist"/>
            <a:r>
              <a:rPr lang="en-US" sz="2800" b="0" kern="1200" spc="100" normalizeH="0" dirty="0" smtClean="0">
                <a:solidFill>
                  <a:srgbClr val="009200"/>
                </a:solidFill>
                <a:latin typeface="Calibri"/>
                <a:cs typeface="Calibri"/>
              </a:rPr>
              <a:t>business case</a:t>
            </a:r>
            <a:endParaRPr lang="en-US" sz="2800" b="0" kern="1200" spc="100" normalizeH="0" dirty="0">
              <a:solidFill>
                <a:srgbClr val="009200"/>
              </a:solidFill>
              <a:latin typeface="Calibri"/>
              <a:cs typeface="Calibri"/>
            </a:endParaRPr>
          </a:p>
        </p:txBody>
      </p:sp>
    </p:spTree>
    <p:extLst>
      <p:ext uri="{BB962C8B-B14F-4D97-AF65-F5344CB8AC3E}">
        <p14:creationId xmlns:p14="http://schemas.microsoft.com/office/powerpoint/2010/main" val="152107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75237"/>
            <a:ext cx="4040188" cy="499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75237"/>
            <a:ext cx="4041775" cy="499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8143C73-4B22-3C43-B87B-55B82276D90C}" type="slidenum">
              <a:rPr lang="en-US" smtClean="0"/>
              <a:t>‹#›</a:t>
            </a:fld>
            <a:endParaRPr lang="en-US"/>
          </a:p>
        </p:txBody>
      </p:sp>
      <p:sp>
        <p:nvSpPr>
          <p:cNvPr id="10" name="TextBox 9"/>
          <p:cNvSpPr txBox="1"/>
          <p:nvPr userDrawn="1"/>
        </p:nvSpPr>
        <p:spPr>
          <a:xfrm>
            <a:off x="457200" y="103235"/>
            <a:ext cx="2126333" cy="430887"/>
          </a:xfrm>
          <a:prstGeom prst="rect">
            <a:avLst/>
          </a:prstGeom>
          <a:noFill/>
        </p:spPr>
        <p:txBody>
          <a:bodyPr wrap="none" lIns="0" tIns="0" rIns="0" bIns="0" rtlCol="0">
            <a:spAutoFit/>
          </a:bodyPr>
          <a:lstStyle/>
          <a:p>
            <a:pPr algn="dist"/>
            <a:r>
              <a:rPr lang="en-US" sz="2800" b="0" kern="1200" spc="100" normalizeH="0" dirty="0" smtClean="0">
                <a:solidFill>
                  <a:srgbClr val="009200"/>
                </a:solidFill>
                <a:latin typeface="Calibri"/>
                <a:cs typeface="Calibri"/>
              </a:rPr>
              <a:t>business case</a:t>
            </a:r>
            <a:endParaRPr lang="en-US" sz="2800" b="0" kern="1200" spc="100" normalizeH="0" dirty="0">
              <a:solidFill>
                <a:srgbClr val="009200"/>
              </a:solidFill>
              <a:latin typeface="Calibri"/>
              <a:cs typeface="Calibri"/>
            </a:endParaRPr>
          </a:p>
        </p:txBody>
      </p:sp>
    </p:spTree>
    <p:extLst>
      <p:ext uri="{BB962C8B-B14F-4D97-AF65-F5344CB8AC3E}">
        <p14:creationId xmlns:p14="http://schemas.microsoft.com/office/powerpoint/2010/main" val="345553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8143C73-4B22-3C43-B87B-55B82276D90C}" type="slidenum">
              <a:rPr lang="en-US" smtClean="0"/>
              <a:t>‹#›</a:t>
            </a:fld>
            <a:endParaRPr lang="en-US"/>
          </a:p>
        </p:txBody>
      </p:sp>
      <p:sp>
        <p:nvSpPr>
          <p:cNvPr id="6" name="TextBox 5"/>
          <p:cNvSpPr txBox="1"/>
          <p:nvPr userDrawn="1"/>
        </p:nvSpPr>
        <p:spPr>
          <a:xfrm>
            <a:off x="457200" y="103235"/>
            <a:ext cx="2126333" cy="430887"/>
          </a:xfrm>
          <a:prstGeom prst="rect">
            <a:avLst/>
          </a:prstGeom>
          <a:noFill/>
        </p:spPr>
        <p:txBody>
          <a:bodyPr wrap="none" lIns="0" tIns="0" rIns="0" bIns="0" rtlCol="0">
            <a:spAutoFit/>
          </a:bodyPr>
          <a:lstStyle/>
          <a:p>
            <a:pPr algn="dist"/>
            <a:r>
              <a:rPr lang="en-US" sz="2800" b="0" kern="1200" spc="100" normalizeH="0" dirty="0" smtClean="0">
                <a:solidFill>
                  <a:srgbClr val="009200"/>
                </a:solidFill>
                <a:latin typeface="Calibri"/>
                <a:cs typeface="Calibri"/>
              </a:rPr>
              <a:t>business case</a:t>
            </a:r>
            <a:endParaRPr lang="en-US" sz="2800" b="0" kern="1200" spc="100" normalizeH="0" dirty="0">
              <a:solidFill>
                <a:srgbClr val="009200"/>
              </a:solidFill>
              <a:latin typeface="Calibri"/>
              <a:cs typeface="Calibri"/>
            </a:endParaRPr>
          </a:p>
        </p:txBody>
      </p:sp>
    </p:spTree>
    <p:extLst>
      <p:ext uri="{BB962C8B-B14F-4D97-AF65-F5344CB8AC3E}">
        <p14:creationId xmlns:p14="http://schemas.microsoft.com/office/powerpoint/2010/main" val="1704168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8143C73-4B22-3C43-B87B-55B82276D90C}" type="slidenum">
              <a:rPr lang="en-US" smtClean="0"/>
              <a:t>‹#›</a:t>
            </a:fld>
            <a:endParaRPr lang="en-US"/>
          </a:p>
        </p:txBody>
      </p:sp>
    </p:spTree>
    <p:extLst>
      <p:ext uri="{BB962C8B-B14F-4D97-AF65-F5344CB8AC3E}">
        <p14:creationId xmlns:p14="http://schemas.microsoft.com/office/powerpoint/2010/main" val="2159875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83577"/>
            <a:ext cx="3008313" cy="651521"/>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783577"/>
            <a:ext cx="5111750" cy="53425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143C73-4B22-3C43-B87B-55B82276D90C}" type="slidenum">
              <a:rPr lang="en-US" smtClean="0"/>
              <a:t>‹#›</a:t>
            </a:fld>
            <a:endParaRPr lang="en-US"/>
          </a:p>
        </p:txBody>
      </p:sp>
      <p:sp>
        <p:nvSpPr>
          <p:cNvPr id="8" name="TextBox 7"/>
          <p:cNvSpPr txBox="1"/>
          <p:nvPr userDrawn="1"/>
        </p:nvSpPr>
        <p:spPr>
          <a:xfrm>
            <a:off x="457200" y="103235"/>
            <a:ext cx="2126333" cy="430887"/>
          </a:xfrm>
          <a:prstGeom prst="rect">
            <a:avLst/>
          </a:prstGeom>
          <a:noFill/>
        </p:spPr>
        <p:txBody>
          <a:bodyPr wrap="none" lIns="0" tIns="0" rIns="0" bIns="0" rtlCol="0">
            <a:spAutoFit/>
          </a:bodyPr>
          <a:lstStyle/>
          <a:p>
            <a:pPr algn="dist"/>
            <a:r>
              <a:rPr lang="en-US" sz="2800" b="0" kern="1200" spc="100" normalizeH="0" dirty="0" smtClean="0">
                <a:solidFill>
                  <a:srgbClr val="009200"/>
                </a:solidFill>
                <a:latin typeface="Calibri"/>
                <a:cs typeface="Calibri"/>
              </a:rPr>
              <a:t>business case</a:t>
            </a:r>
            <a:endParaRPr lang="en-US" sz="2800" b="0" kern="1200" spc="100" normalizeH="0" dirty="0">
              <a:solidFill>
                <a:srgbClr val="009200"/>
              </a:solidFill>
              <a:latin typeface="Calibri"/>
              <a:cs typeface="Calibri"/>
            </a:endParaRPr>
          </a:p>
        </p:txBody>
      </p:sp>
    </p:spTree>
    <p:extLst>
      <p:ext uri="{BB962C8B-B14F-4D97-AF65-F5344CB8AC3E}">
        <p14:creationId xmlns:p14="http://schemas.microsoft.com/office/powerpoint/2010/main" val="35909307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8677"/>
            <a:ext cx="8229600" cy="552999"/>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cxnSp>
        <p:nvCxnSpPr>
          <p:cNvPr id="8" name="Straight Connector 7"/>
          <p:cNvCxnSpPr/>
          <p:nvPr userDrawn="1"/>
        </p:nvCxnSpPr>
        <p:spPr>
          <a:xfrm>
            <a:off x="457200" y="808807"/>
            <a:ext cx="8229600" cy="0"/>
          </a:xfrm>
          <a:prstGeom prst="line">
            <a:avLst/>
          </a:prstGeom>
          <a:ln w="28575">
            <a:solidFill>
              <a:srgbClr val="3E3E40"/>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457200" y="6296036"/>
            <a:ext cx="8229600" cy="0"/>
          </a:xfrm>
          <a:prstGeom prst="line">
            <a:avLst/>
          </a:prstGeom>
          <a:ln w="28575">
            <a:solidFill>
              <a:srgbClr val="3E3E40"/>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677151" y="6365134"/>
            <a:ext cx="1039272" cy="432543"/>
          </a:xfrm>
          <a:prstGeom prst="rect">
            <a:avLst/>
          </a:prstGeom>
        </p:spPr>
      </p:pic>
    </p:spTree>
    <p:extLst>
      <p:ext uri="{BB962C8B-B14F-4D97-AF65-F5344CB8AC3E}">
        <p14:creationId xmlns:p14="http://schemas.microsoft.com/office/powerpoint/2010/main" val="210797583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457200" rtl="0" eaLnBrk="1" latinLnBrk="0" hangingPunct="1">
        <a:spcBef>
          <a:spcPct val="0"/>
        </a:spcBef>
        <a:buNone/>
        <a:defRPr sz="3600" kern="1200">
          <a:solidFill>
            <a:schemeClr val="tx1"/>
          </a:solidFill>
          <a:latin typeface="Arial" charset="0"/>
          <a:ea typeface="Arial" charset="0"/>
          <a:cs typeface="Arial" charset="0"/>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Arial" charset="0"/>
          <a:ea typeface="Arial" charset="0"/>
          <a:cs typeface="Arial" charset="0"/>
        </a:defRPr>
      </a:lvl1pPr>
      <a:lvl2pPr marL="742950" indent="-285750" algn="l" defTabSz="457200" rtl="0" eaLnBrk="1" latinLnBrk="0" hangingPunct="1">
        <a:spcBef>
          <a:spcPct val="20000"/>
        </a:spcBef>
        <a:buFont typeface="Arial"/>
        <a:buChar char="–"/>
        <a:defRPr sz="2400" kern="1200">
          <a:solidFill>
            <a:schemeClr val="tx1"/>
          </a:solidFill>
          <a:latin typeface="Arial" charset="0"/>
          <a:ea typeface="Arial" charset="0"/>
          <a:cs typeface="Arial" charset="0"/>
        </a:defRPr>
      </a:lvl2pPr>
      <a:lvl3pPr marL="1143000" indent="-228600" algn="l" defTabSz="457200" rtl="0" eaLnBrk="1" latinLnBrk="0" hangingPunct="1">
        <a:spcBef>
          <a:spcPct val="20000"/>
        </a:spcBef>
        <a:buFont typeface="Arial"/>
        <a:buChar char="•"/>
        <a:defRPr sz="2000" kern="1200">
          <a:solidFill>
            <a:schemeClr val="tx1"/>
          </a:solidFill>
          <a:latin typeface="Arial" charset="0"/>
          <a:ea typeface="Arial" charset="0"/>
          <a:cs typeface="Arial" charset="0"/>
        </a:defRPr>
      </a:lvl3pPr>
      <a:lvl4pPr marL="1600200" indent="-228600" algn="l" defTabSz="457200" rtl="0" eaLnBrk="1" latinLnBrk="0" hangingPunct="1">
        <a:spcBef>
          <a:spcPct val="20000"/>
        </a:spcBef>
        <a:buFont typeface="Arial"/>
        <a:buChar char="–"/>
        <a:defRPr sz="1800" kern="1200">
          <a:solidFill>
            <a:schemeClr val="tx1"/>
          </a:solidFill>
          <a:latin typeface="Arial" charset="0"/>
          <a:ea typeface="Arial" charset="0"/>
          <a:cs typeface="Arial" charset="0"/>
        </a:defRPr>
      </a:lvl4pPr>
      <a:lvl5pPr marL="2057400" indent="-228600" algn="l" defTabSz="457200" rtl="0" eaLnBrk="1" latinLnBrk="0" hangingPunct="1">
        <a:spcBef>
          <a:spcPct val="20000"/>
        </a:spcBef>
        <a:buFont typeface="Arial"/>
        <a:buChar char="»"/>
        <a:defRPr sz="18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6000" dirty="0"/>
              <a:t>b</a:t>
            </a:r>
            <a:r>
              <a:rPr lang="en-US" sz="6000" dirty="0" smtClean="0"/>
              <a:t>usiness plan</a:t>
            </a:r>
            <a:endParaRPr lang="en-US" sz="6000" dirty="0"/>
          </a:p>
        </p:txBody>
      </p:sp>
      <p:sp>
        <p:nvSpPr>
          <p:cNvPr id="3" name="Subtitle 2"/>
          <p:cNvSpPr>
            <a:spLocks noGrp="1"/>
          </p:cNvSpPr>
          <p:nvPr>
            <p:ph type="subTitle" idx="1"/>
          </p:nvPr>
        </p:nvSpPr>
        <p:spPr>
          <a:xfrm>
            <a:off x="1364675" y="3886200"/>
            <a:ext cx="6407725" cy="2058188"/>
          </a:xfrm>
        </p:spPr>
        <p:txBody>
          <a:bodyPr>
            <a:normAutofit/>
          </a:bodyPr>
          <a:lstStyle/>
          <a:p>
            <a:pPr>
              <a:tabLst>
                <a:tab pos="1431925" algn="l"/>
              </a:tabLst>
            </a:pPr>
            <a:r>
              <a:rPr lang="en-US" sz="2400" dirty="0" smtClean="0"/>
              <a:t>Name:</a:t>
            </a:r>
            <a:r>
              <a:rPr lang="en-US" sz="2400" dirty="0"/>
              <a:t>	</a:t>
            </a:r>
            <a:endParaRPr lang="en-US" sz="2400" dirty="0" smtClean="0"/>
          </a:p>
          <a:p>
            <a:pPr>
              <a:tabLst>
                <a:tab pos="1431925" algn="l"/>
              </a:tabLst>
            </a:pPr>
            <a:r>
              <a:rPr lang="en-US" sz="2400" dirty="0" smtClean="0"/>
              <a:t>Date:	</a:t>
            </a:r>
          </a:p>
          <a:p>
            <a:pPr>
              <a:tabLst>
                <a:tab pos="1431925" algn="l"/>
              </a:tabLst>
            </a:pPr>
            <a:r>
              <a:rPr lang="en-US" sz="2400" dirty="0" smtClean="0"/>
              <a:t>Author:</a:t>
            </a:r>
            <a:r>
              <a:rPr lang="en-US" sz="2400" dirty="0"/>
              <a:t>	</a:t>
            </a:r>
            <a:endParaRPr lang="en-US" sz="2400" dirty="0" smtClean="0"/>
          </a:p>
          <a:p>
            <a:pPr>
              <a:tabLst>
                <a:tab pos="1431925" algn="l"/>
              </a:tabLst>
            </a:pPr>
            <a:r>
              <a:rPr lang="en-US" sz="2400" dirty="0" smtClean="0"/>
              <a:t>Version:	</a:t>
            </a:r>
            <a:endParaRPr lang="en-US" sz="2400" dirty="0"/>
          </a:p>
        </p:txBody>
      </p:sp>
    </p:spTree>
    <p:extLst>
      <p:ext uri="{BB962C8B-B14F-4D97-AF65-F5344CB8AC3E}">
        <p14:creationId xmlns:p14="http://schemas.microsoft.com/office/powerpoint/2010/main" val="4074298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bIns="0">
            <a:normAutofit/>
          </a:bodyPr>
          <a:lstStyle/>
          <a:p>
            <a:r>
              <a:rPr lang="en-US" sz="2900" dirty="0"/>
              <a:t>Mission, vision and past achievements</a:t>
            </a:r>
          </a:p>
        </p:txBody>
      </p:sp>
      <p:sp>
        <p:nvSpPr>
          <p:cNvPr id="3" name="Content Placeholder 2"/>
          <p:cNvSpPr>
            <a:spLocks noGrp="1"/>
          </p:cNvSpPr>
          <p:nvPr>
            <p:ph idx="1"/>
          </p:nvPr>
        </p:nvSpPr>
        <p:spPr/>
        <p:txBody>
          <a:bodyPr>
            <a:normAutofit/>
          </a:bodyPr>
          <a:lstStyle/>
          <a:p>
            <a:pPr marL="0" indent="0">
              <a:buNone/>
            </a:pPr>
            <a:endParaRPr lang="en-US" sz="24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c</a:t>
            </a:r>
            <a:r>
              <a:rPr lang="en-US" spc="100" dirty="0" smtClean="0"/>
              <a:t>ompany profile</a:t>
            </a:r>
            <a:endParaRPr lang="en-US" spc="100" dirty="0"/>
          </a:p>
        </p:txBody>
      </p:sp>
    </p:spTree>
    <p:extLst>
      <p:ext uri="{BB962C8B-B14F-4D97-AF65-F5344CB8AC3E}">
        <p14:creationId xmlns:p14="http://schemas.microsoft.com/office/powerpoint/2010/main" val="3792901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rmAutofit/>
          </a:bodyPr>
          <a:lstStyle/>
          <a:p>
            <a:r>
              <a:rPr lang="en-US" sz="2900" dirty="0" smtClean="0"/>
              <a:t>Customer analysis</a:t>
            </a:r>
            <a:endParaRPr lang="en-US" sz="2900" dirty="0"/>
          </a:p>
        </p:txBody>
      </p:sp>
      <p:sp>
        <p:nvSpPr>
          <p:cNvPr id="3" name="Content Placeholder 2"/>
          <p:cNvSpPr>
            <a:spLocks noGrp="1"/>
          </p:cNvSpPr>
          <p:nvPr>
            <p:ph idx="1"/>
          </p:nvPr>
        </p:nvSpPr>
        <p:spPr/>
        <p:txBody>
          <a:bodyPr>
            <a:normAutofit/>
          </a:bodyPr>
          <a:lstStyle/>
          <a:p>
            <a:r>
              <a:rPr lang="en-US" sz="2000" dirty="0" smtClean="0"/>
              <a:t>The customer </a:t>
            </a:r>
            <a:r>
              <a:rPr lang="en-US" sz="2000" dirty="0"/>
              <a:t>analysis describes your target customers and the needs you </a:t>
            </a:r>
            <a:r>
              <a:rPr lang="en-US" sz="2000" dirty="0" smtClean="0"/>
              <a:t>fulfill</a:t>
            </a:r>
          </a:p>
          <a:p>
            <a:endParaRPr lang="en-US" sz="2000" dirty="0"/>
          </a:p>
          <a:p>
            <a:r>
              <a:rPr lang="en-US" sz="2000" dirty="0" smtClean="0"/>
              <a:t>Questions </a:t>
            </a:r>
            <a:r>
              <a:rPr lang="en-US" sz="2000" dirty="0"/>
              <a:t>to answer</a:t>
            </a:r>
            <a:r>
              <a:rPr lang="en-US" sz="2000" dirty="0" smtClean="0"/>
              <a:t>:</a:t>
            </a:r>
          </a:p>
          <a:p>
            <a:pPr lvl="1"/>
            <a:r>
              <a:rPr lang="en-US" sz="1800" dirty="0" smtClean="0"/>
              <a:t>Who are your target customers?</a:t>
            </a:r>
          </a:p>
          <a:p>
            <a:pPr lvl="1"/>
            <a:r>
              <a:rPr lang="en-US" sz="1800" dirty="0" smtClean="0"/>
              <a:t>What are their key needs you want to fulfill?</a:t>
            </a:r>
          </a:p>
          <a:p>
            <a:endParaRPr lang="en-US" sz="20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c</a:t>
            </a:r>
            <a:r>
              <a:rPr lang="en-US" spc="100" dirty="0" smtClean="0"/>
              <a:t>ustomer analysis</a:t>
            </a:r>
            <a:endParaRPr lang="en-US" spc="100" dirty="0"/>
          </a:p>
        </p:txBody>
      </p:sp>
    </p:spTree>
    <p:extLst>
      <p:ext uri="{BB962C8B-B14F-4D97-AF65-F5344CB8AC3E}">
        <p14:creationId xmlns:p14="http://schemas.microsoft.com/office/powerpoint/2010/main" val="3597424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rmAutofit/>
          </a:bodyPr>
          <a:lstStyle/>
          <a:p>
            <a:r>
              <a:rPr lang="en-US" sz="2900" dirty="0" smtClean="0"/>
              <a:t>Customer analysis</a:t>
            </a:r>
            <a:endParaRPr lang="en-US" sz="2900" dirty="0"/>
          </a:p>
        </p:txBody>
      </p:sp>
      <p:sp>
        <p:nvSpPr>
          <p:cNvPr id="3" name="Content Placeholder 2"/>
          <p:cNvSpPr>
            <a:spLocks noGrp="1"/>
          </p:cNvSpPr>
          <p:nvPr>
            <p:ph idx="1"/>
          </p:nvPr>
        </p:nvSpPr>
        <p:spPr/>
        <p:txBody>
          <a:bodyPr>
            <a:normAutofit/>
          </a:bodyPr>
          <a:lstStyle/>
          <a:p>
            <a:pPr marL="0" indent="0">
              <a:buNone/>
            </a:pPr>
            <a:endParaRPr lang="en-US" sz="24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m</a:t>
            </a:r>
            <a:r>
              <a:rPr lang="en-US" spc="100" dirty="0" smtClean="0"/>
              <a:t>arket analysis</a:t>
            </a:r>
            <a:endParaRPr lang="en-US" spc="100" dirty="0"/>
          </a:p>
        </p:txBody>
      </p:sp>
    </p:spTree>
    <p:extLst>
      <p:ext uri="{BB962C8B-B14F-4D97-AF65-F5344CB8AC3E}">
        <p14:creationId xmlns:p14="http://schemas.microsoft.com/office/powerpoint/2010/main" val="405888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rmAutofit/>
          </a:bodyPr>
          <a:lstStyle/>
          <a:p>
            <a:r>
              <a:rPr lang="en-US" sz="2900" dirty="0" smtClean="0"/>
              <a:t>Industry analysis</a:t>
            </a:r>
            <a:endParaRPr lang="en-US" sz="2900" dirty="0"/>
          </a:p>
        </p:txBody>
      </p:sp>
      <p:sp>
        <p:nvSpPr>
          <p:cNvPr id="3" name="Content Placeholder 2"/>
          <p:cNvSpPr>
            <a:spLocks noGrp="1"/>
          </p:cNvSpPr>
          <p:nvPr>
            <p:ph idx="1"/>
          </p:nvPr>
        </p:nvSpPr>
        <p:spPr/>
        <p:txBody>
          <a:bodyPr>
            <a:normAutofit/>
          </a:bodyPr>
          <a:lstStyle/>
          <a:p>
            <a:r>
              <a:rPr lang="en-US" sz="2000" dirty="0"/>
              <a:t>T</a:t>
            </a:r>
            <a:r>
              <a:rPr lang="en-US" sz="2000" dirty="0" smtClean="0"/>
              <a:t>he </a:t>
            </a:r>
            <a:r>
              <a:rPr lang="en-US" sz="2000" dirty="0"/>
              <a:t>industry analysis considers the market in which you compete and market </a:t>
            </a:r>
            <a:r>
              <a:rPr lang="en-US" sz="2000" dirty="0" smtClean="0"/>
              <a:t>trends</a:t>
            </a:r>
          </a:p>
          <a:p>
            <a:endParaRPr lang="en-US" sz="2000" dirty="0" smtClean="0"/>
          </a:p>
          <a:p>
            <a:r>
              <a:rPr lang="en-US" sz="2000" dirty="0" smtClean="0"/>
              <a:t>Questions </a:t>
            </a:r>
            <a:r>
              <a:rPr lang="en-US" sz="2000" dirty="0"/>
              <a:t>to answer:</a:t>
            </a:r>
          </a:p>
          <a:p>
            <a:pPr lvl="1"/>
            <a:r>
              <a:rPr lang="en-US" sz="1800" dirty="0" smtClean="0"/>
              <a:t>In </a:t>
            </a:r>
            <a:r>
              <a:rPr lang="en-US" sz="1800" dirty="0"/>
              <a:t>what market(s) do you compete? </a:t>
            </a:r>
          </a:p>
          <a:p>
            <a:pPr lvl="1"/>
            <a:r>
              <a:rPr lang="en-US" sz="1800" dirty="0" smtClean="0"/>
              <a:t>What </a:t>
            </a:r>
            <a:r>
              <a:rPr lang="en-US" sz="1800" dirty="0"/>
              <a:t>are the key market trend(s) and how does that effect you</a:t>
            </a:r>
            <a:r>
              <a:rPr lang="en-US" sz="1800" dirty="0" smtClean="0"/>
              <a:t>?</a:t>
            </a:r>
            <a:endParaRPr lang="en-US" sz="1800" dirty="0"/>
          </a:p>
          <a:p>
            <a:pPr lvl="1"/>
            <a:r>
              <a:rPr lang="en-US" sz="1800" dirty="0" smtClean="0"/>
              <a:t>How </a:t>
            </a:r>
            <a:r>
              <a:rPr lang="en-US" sz="1800" dirty="0"/>
              <a:t>large is your relevant market?</a:t>
            </a:r>
          </a:p>
          <a:p>
            <a:endParaRPr lang="en-US" sz="20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i</a:t>
            </a:r>
            <a:r>
              <a:rPr lang="en-US" spc="100" dirty="0" smtClean="0"/>
              <a:t>ndustry analysis</a:t>
            </a:r>
            <a:endParaRPr lang="en-US" spc="100" dirty="0"/>
          </a:p>
        </p:txBody>
      </p:sp>
    </p:spTree>
    <p:extLst>
      <p:ext uri="{BB962C8B-B14F-4D97-AF65-F5344CB8AC3E}">
        <p14:creationId xmlns:p14="http://schemas.microsoft.com/office/powerpoint/2010/main" val="20350953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rmAutofit/>
          </a:bodyPr>
          <a:lstStyle/>
          <a:p>
            <a:r>
              <a:rPr lang="en-US" sz="2900" dirty="0" smtClean="0"/>
              <a:t>Industry analysis</a:t>
            </a:r>
            <a:endParaRPr lang="en-US" sz="2900" dirty="0"/>
          </a:p>
        </p:txBody>
      </p:sp>
      <p:sp>
        <p:nvSpPr>
          <p:cNvPr id="3" name="Content Placeholder 2"/>
          <p:cNvSpPr>
            <a:spLocks noGrp="1"/>
          </p:cNvSpPr>
          <p:nvPr>
            <p:ph idx="1"/>
          </p:nvPr>
        </p:nvSpPr>
        <p:spPr/>
        <p:txBody>
          <a:bodyPr>
            <a:normAutofit/>
          </a:bodyPr>
          <a:lstStyle/>
          <a:p>
            <a:pPr marL="0" indent="0">
              <a:buNone/>
            </a:pPr>
            <a:endParaRPr lang="en-US" sz="24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m</a:t>
            </a:r>
            <a:r>
              <a:rPr lang="en-US" spc="100" dirty="0" smtClean="0"/>
              <a:t>arket analysis</a:t>
            </a:r>
            <a:endParaRPr lang="en-US" spc="100" dirty="0"/>
          </a:p>
        </p:txBody>
      </p:sp>
    </p:spTree>
    <p:extLst>
      <p:ext uri="{BB962C8B-B14F-4D97-AF65-F5344CB8AC3E}">
        <p14:creationId xmlns:p14="http://schemas.microsoft.com/office/powerpoint/2010/main" val="887919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lIns="0" bIns="0">
            <a:normAutofit/>
          </a:bodyPr>
          <a:lstStyle/>
          <a:p>
            <a:r>
              <a:rPr lang="en-US" sz="2900" dirty="0" smtClean="0"/>
              <a:t>Competitive analysis</a:t>
            </a:r>
            <a:endParaRPr lang="en-US" sz="2900" dirty="0"/>
          </a:p>
        </p:txBody>
      </p:sp>
      <p:sp>
        <p:nvSpPr>
          <p:cNvPr id="3" name="Content Placeholder 2"/>
          <p:cNvSpPr>
            <a:spLocks noGrp="1"/>
          </p:cNvSpPr>
          <p:nvPr>
            <p:ph idx="1"/>
          </p:nvPr>
        </p:nvSpPr>
        <p:spPr/>
        <p:txBody>
          <a:bodyPr>
            <a:normAutofit/>
          </a:bodyPr>
          <a:lstStyle/>
          <a:p>
            <a:r>
              <a:rPr lang="en-US" sz="2000" dirty="0"/>
              <a:t>T</a:t>
            </a:r>
            <a:r>
              <a:rPr lang="en-US" sz="2000" dirty="0" smtClean="0"/>
              <a:t>he </a:t>
            </a:r>
            <a:r>
              <a:rPr lang="en-US" sz="2000" dirty="0"/>
              <a:t>competitive analysis sketches your competitors and your competitive advantage</a:t>
            </a:r>
          </a:p>
          <a:p>
            <a:endParaRPr lang="en-US" sz="2000" dirty="0" smtClean="0"/>
          </a:p>
          <a:p>
            <a:r>
              <a:rPr lang="en-US" sz="2000" dirty="0"/>
              <a:t>Questions to answer:</a:t>
            </a:r>
          </a:p>
          <a:p>
            <a:pPr lvl="1"/>
            <a:r>
              <a:rPr lang="en-US" sz="1800" dirty="0" smtClean="0"/>
              <a:t>What </a:t>
            </a:r>
            <a:r>
              <a:rPr lang="en-US" sz="1800" dirty="0"/>
              <a:t>qualifications make your business uniquely qualified to succeed? </a:t>
            </a:r>
            <a:endParaRPr lang="en-US" sz="1800" dirty="0" smtClean="0"/>
          </a:p>
          <a:p>
            <a:pPr lvl="1"/>
            <a:r>
              <a:rPr lang="en-US" sz="1800" dirty="0" smtClean="0"/>
              <a:t>Who </a:t>
            </a:r>
            <a:r>
              <a:rPr lang="en-US" sz="1800" dirty="0"/>
              <a:t>are your competitors? What are their strengths and weaknesses</a:t>
            </a:r>
            <a:r>
              <a:rPr lang="en-US" sz="1800" dirty="0" smtClean="0"/>
              <a:t>?</a:t>
            </a:r>
          </a:p>
          <a:p>
            <a:pPr lvl="1"/>
            <a:r>
              <a:rPr lang="en-US" sz="1800" dirty="0" smtClean="0"/>
              <a:t>What </a:t>
            </a:r>
            <a:r>
              <a:rPr lang="en-US" sz="1800" dirty="0"/>
              <a:t>are your (sustainable) competitive advantages?</a:t>
            </a:r>
          </a:p>
          <a:p>
            <a:endParaRPr lang="en-US" sz="2000" dirty="0" smtClean="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c</a:t>
            </a:r>
            <a:r>
              <a:rPr lang="en-US" spc="100" dirty="0" smtClean="0"/>
              <a:t>ompetitive analysis</a:t>
            </a:r>
            <a:endParaRPr lang="en-US" spc="100" dirty="0"/>
          </a:p>
        </p:txBody>
      </p:sp>
    </p:spTree>
    <p:extLst>
      <p:ext uri="{BB962C8B-B14F-4D97-AF65-F5344CB8AC3E}">
        <p14:creationId xmlns:p14="http://schemas.microsoft.com/office/powerpoint/2010/main" val="23660436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bIns="0">
            <a:normAutofit/>
          </a:bodyPr>
          <a:lstStyle/>
          <a:p>
            <a:r>
              <a:rPr lang="en-US" sz="2900" dirty="0"/>
              <a:t>Competitive analysis</a:t>
            </a:r>
          </a:p>
        </p:txBody>
      </p:sp>
      <p:sp>
        <p:nvSpPr>
          <p:cNvPr id="3" name="Content Placeholder 2"/>
          <p:cNvSpPr>
            <a:spLocks noGrp="1"/>
          </p:cNvSpPr>
          <p:nvPr>
            <p:ph idx="1"/>
          </p:nvPr>
        </p:nvSpPr>
        <p:spPr/>
        <p:txBody>
          <a:bodyPr>
            <a:normAutofit/>
          </a:bodyPr>
          <a:lstStyle/>
          <a:p>
            <a:pPr marL="0" indent="0">
              <a:buNone/>
            </a:pPr>
            <a:endParaRPr lang="en-US" sz="24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m</a:t>
            </a:r>
            <a:r>
              <a:rPr lang="en-US" spc="100" dirty="0" smtClean="0"/>
              <a:t>arket analysis</a:t>
            </a:r>
            <a:endParaRPr lang="en-US" spc="100" dirty="0"/>
          </a:p>
        </p:txBody>
      </p:sp>
    </p:spTree>
    <p:extLst>
      <p:ext uri="{BB962C8B-B14F-4D97-AF65-F5344CB8AC3E}">
        <p14:creationId xmlns:p14="http://schemas.microsoft.com/office/powerpoint/2010/main" val="14780566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lIns="0" bIns="0">
            <a:normAutofit/>
          </a:bodyPr>
          <a:lstStyle/>
          <a:p>
            <a:r>
              <a:rPr lang="en-US" sz="2900" dirty="0" smtClean="0"/>
              <a:t>Products and benefits</a:t>
            </a:r>
            <a:endParaRPr lang="en-US" sz="2900" dirty="0"/>
          </a:p>
        </p:txBody>
      </p:sp>
      <p:sp>
        <p:nvSpPr>
          <p:cNvPr id="3" name="Content Placeholder 2"/>
          <p:cNvSpPr>
            <a:spLocks noGrp="1"/>
          </p:cNvSpPr>
          <p:nvPr>
            <p:ph idx="1"/>
          </p:nvPr>
        </p:nvSpPr>
        <p:spPr/>
        <p:txBody>
          <a:bodyPr>
            <a:normAutofit/>
          </a:bodyPr>
          <a:lstStyle/>
          <a:p>
            <a:r>
              <a:rPr lang="en-US" sz="2000" dirty="0"/>
              <a:t>Here you include information about the specific benefits of your product or service and details about intellectual property when appropriate. </a:t>
            </a:r>
            <a:endParaRPr lang="en-US" sz="2000" dirty="0" smtClean="0"/>
          </a:p>
          <a:p>
            <a:endParaRPr lang="en-US" sz="2000" dirty="0" smtClean="0"/>
          </a:p>
          <a:p>
            <a:r>
              <a:rPr lang="en-US" sz="2000" dirty="0"/>
              <a:t>Questions to answer:</a:t>
            </a:r>
          </a:p>
          <a:p>
            <a:pPr lvl="1"/>
            <a:r>
              <a:rPr lang="en-US" sz="1800" dirty="0" smtClean="0"/>
              <a:t>What </a:t>
            </a:r>
            <a:r>
              <a:rPr lang="en-US" sz="1800" dirty="0"/>
              <a:t>are your products and/or services</a:t>
            </a:r>
            <a:r>
              <a:rPr lang="en-US" sz="1800" dirty="0" smtClean="0"/>
              <a:t>?</a:t>
            </a:r>
          </a:p>
          <a:p>
            <a:pPr lvl="1"/>
            <a:r>
              <a:rPr lang="en-US" sz="1800" dirty="0" smtClean="0"/>
              <a:t>…</a:t>
            </a:r>
            <a:endParaRPr lang="en-US" sz="1800" dirty="0"/>
          </a:p>
          <a:p>
            <a:endParaRPr lang="en-US" sz="2000" dirty="0"/>
          </a:p>
          <a:p>
            <a:endParaRPr lang="en-US" sz="20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smtClean="0"/>
              <a:t>products</a:t>
            </a:r>
            <a:endParaRPr lang="en-US" spc="100" dirty="0"/>
          </a:p>
        </p:txBody>
      </p:sp>
    </p:spTree>
    <p:extLst>
      <p:ext uri="{BB962C8B-B14F-4D97-AF65-F5344CB8AC3E}">
        <p14:creationId xmlns:p14="http://schemas.microsoft.com/office/powerpoint/2010/main" val="4351196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bIns="0">
            <a:normAutofit/>
          </a:bodyPr>
          <a:lstStyle/>
          <a:p>
            <a:r>
              <a:rPr lang="en-US" sz="2900" dirty="0" smtClean="0"/>
              <a:t>Products and benefits</a:t>
            </a:r>
            <a:endParaRPr lang="en-US" sz="2900" dirty="0"/>
          </a:p>
        </p:txBody>
      </p:sp>
      <p:sp>
        <p:nvSpPr>
          <p:cNvPr id="3" name="Content Placeholder 2"/>
          <p:cNvSpPr>
            <a:spLocks noGrp="1"/>
          </p:cNvSpPr>
          <p:nvPr>
            <p:ph idx="1"/>
          </p:nvPr>
        </p:nvSpPr>
        <p:spPr/>
        <p:txBody>
          <a:bodyPr>
            <a:normAutofit/>
          </a:bodyPr>
          <a:lstStyle/>
          <a:p>
            <a:pPr marL="0" indent="0">
              <a:buNone/>
            </a:pPr>
            <a:endParaRPr lang="en-US" sz="24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smtClean="0"/>
              <a:t>products</a:t>
            </a:r>
            <a:endParaRPr lang="en-US" spc="100" dirty="0"/>
          </a:p>
        </p:txBody>
      </p:sp>
    </p:spTree>
    <p:extLst>
      <p:ext uri="{BB962C8B-B14F-4D97-AF65-F5344CB8AC3E}">
        <p14:creationId xmlns:p14="http://schemas.microsoft.com/office/powerpoint/2010/main" val="3161262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bIns="0">
            <a:normAutofit/>
          </a:bodyPr>
          <a:lstStyle/>
          <a:p>
            <a:r>
              <a:rPr lang="en-US" sz="2900" dirty="0" smtClean="0"/>
              <a:t>Branding and promotion</a:t>
            </a:r>
            <a:endParaRPr lang="en-US" sz="2900" dirty="0"/>
          </a:p>
        </p:txBody>
      </p:sp>
      <p:sp>
        <p:nvSpPr>
          <p:cNvPr id="3" name="Content Placeholder 2"/>
          <p:cNvSpPr>
            <a:spLocks noGrp="1"/>
          </p:cNvSpPr>
          <p:nvPr>
            <p:ph idx="1"/>
          </p:nvPr>
        </p:nvSpPr>
        <p:spPr/>
        <p:txBody>
          <a:bodyPr>
            <a:normAutofit/>
          </a:bodyPr>
          <a:lstStyle/>
          <a:p>
            <a:r>
              <a:rPr lang="en-US" sz="1800" dirty="0" smtClean="0"/>
              <a:t>Here you describe </a:t>
            </a:r>
            <a:r>
              <a:rPr lang="en-US" sz="1800" dirty="0"/>
              <a:t>your branding and promotions plan and your distribution, i.e. how you will sell your products and services to customers</a:t>
            </a:r>
            <a:r>
              <a:rPr lang="en-US" sz="1800" dirty="0" smtClean="0"/>
              <a:t>.</a:t>
            </a:r>
          </a:p>
          <a:p>
            <a:endParaRPr lang="en-US" sz="1800" dirty="0" smtClean="0"/>
          </a:p>
          <a:p>
            <a:r>
              <a:rPr lang="en-US" sz="1800" dirty="0" smtClean="0"/>
              <a:t>Questions </a:t>
            </a:r>
            <a:r>
              <a:rPr lang="en-US" sz="1800" dirty="0"/>
              <a:t>to answer:</a:t>
            </a:r>
          </a:p>
          <a:p>
            <a:pPr lvl="1"/>
            <a:r>
              <a:rPr lang="en-US" sz="1400" dirty="0" smtClean="0"/>
              <a:t>What </a:t>
            </a:r>
            <a:r>
              <a:rPr lang="en-US" sz="1400" dirty="0"/>
              <a:t>is your desired brand positioning? </a:t>
            </a:r>
          </a:p>
          <a:p>
            <a:pPr lvl="1"/>
            <a:r>
              <a:rPr lang="en-US" sz="1400" dirty="0" smtClean="0"/>
              <a:t>How </a:t>
            </a:r>
            <a:r>
              <a:rPr lang="en-US" sz="1400" dirty="0"/>
              <a:t>do you plan to promote your company’s products and/or services? </a:t>
            </a:r>
          </a:p>
          <a:p>
            <a:pPr lvl="1"/>
            <a:r>
              <a:rPr lang="en-US" sz="1400" dirty="0" smtClean="0"/>
              <a:t>How </a:t>
            </a:r>
            <a:r>
              <a:rPr lang="en-US" sz="1400" dirty="0"/>
              <a:t>will you sell your products and/or services to customers?</a:t>
            </a:r>
          </a:p>
          <a:p>
            <a:pPr marL="0" indent="0">
              <a:buNone/>
            </a:pPr>
            <a:endParaRPr lang="en-US" sz="1800" dirty="0"/>
          </a:p>
          <a:p>
            <a:pPr marL="0" indent="0">
              <a:buNone/>
            </a:pPr>
            <a:endParaRPr lang="en-US" sz="18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smtClean="0"/>
              <a:t>marketing</a:t>
            </a:r>
            <a:endParaRPr lang="en-US" spc="100" dirty="0"/>
          </a:p>
        </p:txBody>
      </p:sp>
    </p:spTree>
    <p:extLst>
      <p:ext uri="{BB962C8B-B14F-4D97-AF65-F5344CB8AC3E}">
        <p14:creationId xmlns:p14="http://schemas.microsoft.com/office/powerpoint/2010/main" val="33786016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32189"/>
            <a:ext cx="8229600" cy="5193976"/>
          </a:xfrm>
        </p:spPr>
        <p:txBody>
          <a:bodyPr>
            <a:normAutofit/>
          </a:bodyPr>
          <a:lstStyle/>
          <a:p>
            <a:pPr marL="0" indent="0">
              <a:buNone/>
            </a:pPr>
            <a:r>
              <a:rPr lang="en-US" sz="1200" dirty="0"/>
              <a:t>The Business Plan helps you to describe what you want to achieve with your company. Every entrepreneur looking for financing needs a convincing business plan. The business plan contains details about the operational and financial aspects of your company’s intentions. It creates a shared understanding about where your company is heading.</a:t>
            </a:r>
          </a:p>
          <a:p>
            <a:pPr marL="0" indent="0">
              <a:buNone/>
            </a:pPr>
            <a:endParaRPr lang="en-US" sz="1200" b="1" dirty="0">
              <a:solidFill>
                <a:srgbClr val="0178B9"/>
              </a:solidFill>
            </a:endParaRPr>
          </a:p>
          <a:p>
            <a:pPr marL="0" indent="0">
              <a:buNone/>
            </a:pPr>
            <a:r>
              <a:rPr lang="en-US" sz="1200" b="1" dirty="0" smtClean="0">
                <a:solidFill>
                  <a:srgbClr val="0178B9"/>
                </a:solidFill>
              </a:rPr>
              <a:t>How to use</a:t>
            </a:r>
          </a:p>
          <a:p>
            <a:pPr marL="0" indent="0">
              <a:buNone/>
            </a:pPr>
            <a:endParaRPr lang="en-US" sz="1200" b="1" dirty="0">
              <a:solidFill>
                <a:srgbClr val="0178B9"/>
              </a:solidFill>
            </a:endParaRPr>
          </a:p>
          <a:p>
            <a:pPr marL="0" indent="0">
              <a:buNone/>
            </a:pPr>
            <a:r>
              <a:rPr lang="en-US" sz="1200" dirty="0"/>
              <a:t>Your Business Plan can be created by completing the seven sections below in the following order:</a:t>
            </a:r>
          </a:p>
          <a:p>
            <a:pPr marL="0" indent="0">
              <a:buNone/>
            </a:pPr>
            <a:r>
              <a:rPr lang="en-US" sz="1200" dirty="0"/>
              <a:t> </a:t>
            </a:r>
          </a:p>
          <a:p>
            <a:pPr marL="0" indent="0">
              <a:buNone/>
            </a:pPr>
            <a:r>
              <a:rPr lang="en-US" sz="1200" u="sng" dirty="0"/>
              <a:t>Company profile</a:t>
            </a:r>
          </a:p>
          <a:p>
            <a:pPr marL="0" indent="0">
              <a:buNone/>
            </a:pPr>
            <a:r>
              <a:rPr lang="en-US" sz="1200" dirty="0"/>
              <a:t> </a:t>
            </a:r>
          </a:p>
          <a:p>
            <a:pPr marL="0" indent="0">
              <a:buNone/>
            </a:pPr>
            <a:r>
              <a:rPr lang="en-US" sz="1200" dirty="0"/>
              <a:t>Provide a high-level overview of the different aspects of your business. Who and where are you? What are your goals, your </a:t>
            </a:r>
            <a:r>
              <a:rPr lang="en-US" sz="1200" dirty="0" smtClean="0"/>
              <a:t>mission </a:t>
            </a:r>
            <a:r>
              <a:rPr lang="en-US" sz="1200" dirty="0"/>
              <a:t>and vision? It is also important to include your past successes</a:t>
            </a:r>
            <a:r>
              <a:rPr lang="en-US" sz="1200" dirty="0" smtClean="0"/>
              <a:t>.</a:t>
            </a:r>
          </a:p>
          <a:p>
            <a:pPr marL="0" indent="0">
              <a:buNone/>
            </a:pPr>
            <a:endParaRPr lang="en-US" sz="1200" dirty="0"/>
          </a:p>
          <a:p>
            <a:pPr marL="0" indent="0">
              <a:buNone/>
            </a:pPr>
            <a:r>
              <a:rPr lang="en-US" sz="1200" u="sng" dirty="0"/>
              <a:t>Market analysis</a:t>
            </a:r>
          </a:p>
          <a:p>
            <a:pPr marL="0" indent="0">
              <a:buNone/>
            </a:pPr>
            <a:r>
              <a:rPr lang="en-US" sz="1200" dirty="0"/>
              <a:t> </a:t>
            </a:r>
          </a:p>
          <a:p>
            <a:pPr marL="0" indent="0">
              <a:buNone/>
            </a:pPr>
            <a:r>
              <a:rPr lang="en-US" sz="1200" dirty="0"/>
              <a:t>Describe your market from different perspectives</a:t>
            </a:r>
          </a:p>
          <a:p>
            <a:pPr marL="0" indent="0">
              <a:buNone/>
            </a:pPr>
            <a:r>
              <a:rPr lang="en-US" sz="1200" dirty="0" smtClean="0"/>
              <a:t>- The </a:t>
            </a:r>
            <a:r>
              <a:rPr lang="en-US" sz="1200" dirty="0"/>
              <a:t>Customer Analysis[link] describes your target customers and the needs you fulfil,</a:t>
            </a:r>
          </a:p>
          <a:p>
            <a:pPr marL="0" indent="0">
              <a:buNone/>
            </a:pPr>
            <a:r>
              <a:rPr lang="en-US" sz="1200" dirty="0" smtClean="0"/>
              <a:t>- The </a:t>
            </a:r>
            <a:r>
              <a:rPr lang="en-US" sz="1200" dirty="0"/>
              <a:t>industry analysis considers the market in which you compete and market trends,</a:t>
            </a:r>
          </a:p>
          <a:p>
            <a:pPr marL="0" indent="0">
              <a:buNone/>
            </a:pPr>
            <a:r>
              <a:rPr lang="en-US" sz="1200" dirty="0" smtClean="0"/>
              <a:t>- The </a:t>
            </a:r>
            <a:r>
              <a:rPr lang="en-US" sz="1200" dirty="0"/>
              <a:t>competitive analysis outlines your competitors’ and your competitive advantage.</a:t>
            </a:r>
          </a:p>
          <a:p>
            <a:pPr marL="0" indent="0">
              <a:buNone/>
            </a:pPr>
            <a:endParaRPr lang="en-US" sz="1200" dirty="0"/>
          </a:p>
        </p:txBody>
      </p:sp>
      <p:sp>
        <p:nvSpPr>
          <p:cNvPr id="5" name="TextBox 4"/>
          <p:cNvSpPr txBox="1"/>
          <p:nvPr/>
        </p:nvSpPr>
        <p:spPr>
          <a:xfrm>
            <a:off x="457200" y="5246380"/>
            <a:ext cx="3148664" cy="923330"/>
          </a:xfrm>
          <a:prstGeom prst="rect">
            <a:avLst/>
          </a:prstGeom>
          <a:noFill/>
        </p:spPr>
        <p:txBody>
          <a:bodyPr wrap="square" rtlCol="0">
            <a:spAutoFit/>
          </a:bodyPr>
          <a:lstStyle/>
          <a:p>
            <a:r>
              <a:rPr lang="en-US" dirty="0">
                <a:solidFill>
                  <a:srgbClr val="0178B9"/>
                </a:solidFill>
              </a:rPr>
              <a:t>! This slide provides information, it will not be visible in the presentation view</a:t>
            </a:r>
          </a:p>
        </p:txBody>
      </p:sp>
      <p:sp>
        <p:nvSpPr>
          <p:cNvPr id="6"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a:t>h</a:t>
            </a:r>
            <a:r>
              <a:rPr lang="en-US" spc="100" smtClean="0"/>
              <a:t>ow to use</a:t>
            </a:r>
            <a:endParaRPr lang="en-US" spc="100" dirty="0"/>
          </a:p>
        </p:txBody>
      </p:sp>
    </p:spTree>
    <p:extLst>
      <p:ext uri="{BB962C8B-B14F-4D97-AF65-F5344CB8AC3E}">
        <p14:creationId xmlns:p14="http://schemas.microsoft.com/office/powerpoint/2010/main" val="4402461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4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smtClean="0"/>
              <a:t>marketing</a:t>
            </a:r>
            <a:endParaRPr lang="en-US" spc="100" dirty="0"/>
          </a:p>
        </p:txBody>
      </p:sp>
      <p:sp>
        <p:nvSpPr>
          <p:cNvPr id="6" name="Title 1"/>
          <p:cNvSpPr>
            <a:spLocks noGrp="1"/>
          </p:cNvSpPr>
          <p:nvPr>
            <p:ph type="title"/>
          </p:nvPr>
        </p:nvSpPr>
        <p:spPr>
          <a:xfrm>
            <a:off x="457200" y="932187"/>
            <a:ext cx="8229600" cy="566509"/>
          </a:xfrm>
        </p:spPr>
        <p:txBody>
          <a:bodyPr lIns="0" bIns="0">
            <a:normAutofit/>
          </a:bodyPr>
          <a:lstStyle/>
          <a:p>
            <a:r>
              <a:rPr lang="en-US" sz="2900" dirty="0" smtClean="0"/>
              <a:t>Branding and promotion</a:t>
            </a:r>
            <a:endParaRPr lang="en-US" sz="2900" dirty="0"/>
          </a:p>
        </p:txBody>
      </p:sp>
    </p:spTree>
    <p:extLst>
      <p:ext uri="{BB962C8B-B14F-4D97-AF65-F5344CB8AC3E}">
        <p14:creationId xmlns:p14="http://schemas.microsoft.com/office/powerpoint/2010/main" val="2569959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rmAutofit/>
          </a:bodyPr>
          <a:lstStyle/>
          <a:p>
            <a:r>
              <a:rPr lang="en-US" sz="2900" dirty="0" smtClean="0"/>
              <a:t>Operations</a:t>
            </a:r>
            <a:endParaRPr lang="en-US" sz="2900" dirty="0"/>
          </a:p>
        </p:txBody>
      </p:sp>
      <p:sp>
        <p:nvSpPr>
          <p:cNvPr id="3" name="Content Placeholder 2"/>
          <p:cNvSpPr>
            <a:spLocks noGrp="1"/>
          </p:cNvSpPr>
          <p:nvPr>
            <p:ph idx="1"/>
          </p:nvPr>
        </p:nvSpPr>
        <p:spPr/>
        <p:txBody>
          <a:bodyPr>
            <a:normAutofit/>
          </a:bodyPr>
          <a:lstStyle/>
          <a:p>
            <a:r>
              <a:rPr lang="en-US" sz="2000" dirty="0"/>
              <a:t>With operations you describe your key operational processes that your business needs to </a:t>
            </a:r>
            <a:r>
              <a:rPr lang="en-US" sz="2000" dirty="0" smtClean="0"/>
              <a:t>realize</a:t>
            </a:r>
          </a:p>
          <a:p>
            <a:endParaRPr lang="en-US" sz="2000" dirty="0"/>
          </a:p>
          <a:p>
            <a:r>
              <a:rPr lang="en-US" sz="2000" dirty="0"/>
              <a:t>Questions to answer:</a:t>
            </a:r>
          </a:p>
          <a:p>
            <a:pPr lvl="1"/>
            <a:r>
              <a:rPr lang="en-US" sz="1800" dirty="0" smtClean="0"/>
              <a:t>What </a:t>
            </a:r>
            <a:r>
              <a:rPr lang="en-US" sz="1800" dirty="0"/>
              <a:t>are the key operational processes that your organization needs to accomplish on a daily basis to achieve success</a:t>
            </a:r>
            <a:r>
              <a:rPr lang="en-US" sz="1800" dirty="0" smtClean="0"/>
              <a:t>?</a:t>
            </a:r>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smtClean="0"/>
              <a:t>operations</a:t>
            </a:r>
            <a:endParaRPr lang="en-US" spc="100" dirty="0"/>
          </a:p>
        </p:txBody>
      </p:sp>
    </p:spTree>
    <p:extLst>
      <p:ext uri="{BB962C8B-B14F-4D97-AF65-F5344CB8AC3E}">
        <p14:creationId xmlns:p14="http://schemas.microsoft.com/office/powerpoint/2010/main" val="26115462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rmAutofit/>
          </a:bodyPr>
          <a:lstStyle/>
          <a:p>
            <a:r>
              <a:rPr lang="en-US" sz="2900" dirty="0"/>
              <a:t>O</a:t>
            </a:r>
            <a:r>
              <a:rPr lang="en-US" sz="2900" dirty="0" smtClean="0"/>
              <a:t>perations</a:t>
            </a:r>
            <a:endParaRPr lang="en-US" sz="2900" dirty="0"/>
          </a:p>
        </p:txBody>
      </p:sp>
      <p:sp>
        <p:nvSpPr>
          <p:cNvPr id="3" name="Content Placeholder 2"/>
          <p:cNvSpPr>
            <a:spLocks noGrp="1"/>
          </p:cNvSpPr>
          <p:nvPr>
            <p:ph idx="1"/>
          </p:nvPr>
        </p:nvSpPr>
        <p:spPr/>
        <p:txBody>
          <a:bodyPr>
            <a:normAutofit/>
          </a:bodyPr>
          <a:lstStyle/>
          <a:p>
            <a:pPr marL="0" indent="0">
              <a:buNone/>
            </a:pPr>
            <a:endParaRPr lang="en-US" sz="24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smtClean="0"/>
              <a:t>operations</a:t>
            </a:r>
            <a:endParaRPr lang="en-US" spc="100" dirty="0"/>
          </a:p>
        </p:txBody>
      </p:sp>
    </p:spTree>
    <p:extLst>
      <p:ext uri="{BB962C8B-B14F-4D97-AF65-F5344CB8AC3E}">
        <p14:creationId xmlns:p14="http://schemas.microsoft.com/office/powerpoint/2010/main" val="5771346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rmAutofit/>
          </a:bodyPr>
          <a:lstStyle/>
          <a:p>
            <a:r>
              <a:rPr lang="en-US" sz="2900" dirty="0" smtClean="0"/>
              <a:t>Planning</a:t>
            </a:r>
            <a:endParaRPr lang="en-US" sz="2900" dirty="0"/>
          </a:p>
        </p:txBody>
      </p:sp>
      <p:sp>
        <p:nvSpPr>
          <p:cNvPr id="3" name="Content Placeholder 2"/>
          <p:cNvSpPr>
            <a:spLocks noGrp="1"/>
          </p:cNvSpPr>
          <p:nvPr>
            <p:ph idx="1"/>
          </p:nvPr>
        </p:nvSpPr>
        <p:spPr/>
        <p:txBody>
          <a:bodyPr>
            <a:normAutofit/>
          </a:bodyPr>
          <a:lstStyle/>
          <a:p>
            <a:r>
              <a:rPr lang="en-US" sz="2000" dirty="0"/>
              <a:t>Here </a:t>
            </a:r>
            <a:r>
              <a:rPr lang="en-US" sz="2000" dirty="0" smtClean="0"/>
              <a:t>you </a:t>
            </a:r>
            <a:r>
              <a:rPr lang="en-US" sz="2000" dirty="0"/>
              <a:t>can write the business milestones that need to be accomplished over the next 1-3 years</a:t>
            </a:r>
            <a:r>
              <a:rPr lang="en-US" sz="2000" dirty="0" smtClean="0"/>
              <a:t>.</a:t>
            </a:r>
          </a:p>
          <a:p>
            <a:endParaRPr lang="en-US" sz="2000" dirty="0" smtClean="0"/>
          </a:p>
          <a:p>
            <a:r>
              <a:rPr lang="en-US" sz="2000" dirty="0"/>
              <a:t>Questions to answer:</a:t>
            </a:r>
          </a:p>
          <a:p>
            <a:pPr lvl="1"/>
            <a:r>
              <a:rPr lang="en-US" sz="1800" dirty="0" smtClean="0"/>
              <a:t>What </a:t>
            </a:r>
            <a:r>
              <a:rPr lang="en-US" sz="1800" dirty="0"/>
              <a:t>milestones will you need to accomplish over the next 1-3 years in order to achieve success?</a:t>
            </a:r>
          </a:p>
          <a:p>
            <a:endParaRPr lang="en-US" sz="24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smtClean="0"/>
              <a:t>planning</a:t>
            </a:r>
            <a:endParaRPr lang="en-US" spc="100" dirty="0"/>
          </a:p>
        </p:txBody>
      </p:sp>
    </p:spTree>
    <p:extLst>
      <p:ext uri="{BB962C8B-B14F-4D97-AF65-F5344CB8AC3E}">
        <p14:creationId xmlns:p14="http://schemas.microsoft.com/office/powerpoint/2010/main" val="26704694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rmAutofit/>
          </a:bodyPr>
          <a:lstStyle/>
          <a:p>
            <a:r>
              <a:rPr lang="en-US" sz="2900" dirty="0"/>
              <a:t>P</a:t>
            </a:r>
            <a:r>
              <a:rPr lang="en-US" sz="2900" dirty="0" smtClean="0"/>
              <a:t>lanning</a:t>
            </a:r>
            <a:endParaRPr lang="en-US" sz="2900" dirty="0"/>
          </a:p>
        </p:txBody>
      </p:sp>
      <p:sp>
        <p:nvSpPr>
          <p:cNvPr id="3" name="Content Placeholder 2"/>
          <p:cNvSpPr>
            <a:spLocks noGrp="1"/>
          </p:cNvSpPr>
          <p:nvPr>
            <p:ph idx="1"/>
          </p:nvPr>
        </p:nvSpPr>
        <p:spPr/>
        <p:txBody>
          <a:bodyPr>
            <a:normAutofit/>
          </a:bodyPr>
          <a:lstStyle/>
          <a:p>
            <a:pPr marL="0" indent="0">
              <a:buNone/>
            </a:pPr>
            <a:endParaRPr lang="en-US" sz="24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smtClean="0"/>
              <a:t>planning</a:t>
            </a:r>
            <a:endParaRPr lang="en-US" spc="100" dirty="0"/>
          </a:p>
        </p:txBody>
      </p:sp>
    </p:spTree>
    <p:extLst>
      <p:ext uri="{BB962C8B-B14F-4D97-AF65-F5344CB8AC3E}">
        <p14:creationId xmlns:p14="http://schemas.microsoft.com/office/powerpoint/2010/main" val="5771346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rmAutofit/>
          </a:bodyPr>
          <a:lstStyle/>
          <a:p>
            <a:r>
              <a:rPr lang="en-US" sz="2900" dirty="0" smtClean="0"/>
              <a:t>Management and staff</a:t>
            </a:r>
            <a:endParaRPr lang="en-US" sz="2900" dirty="0"/>
          </a:p>
        </p:txBody>
      </p:sp>
      <p:sp>
        <p:nvSpPr>
          <p:cNvPr id="3" name="Content Placeholder 2"/>
          <p:cNvSpPr>
            <a:spLocks noGrp="1"/>
          </p:cNvSpPr>
          <p:nvPr>
            <p:ph idx="1"/>
          </p:nvPr>
        </p:nvSpPr>
        <p:spPr/>
        <p:txBody>
          <a:bodyPr>
            <a:normAutofit/>
          </a:bodyPr>
          <a:lstStyle/>
          <a:p>
            <a:r>
              <a:rPr lang="en-US" sz="2000" dirty="0"/>
              <a:t>Describe the members of your management team and key staff and their roles and why they are qualified to execute the business plan. If you have a board, you can also a description of its members</a:t>
            </a:r>
            <a:r>
              <a:rPr lang="en-US" sz="2000" dirty="0" smtClean="0"/>
              <a:t>.</a:t>
            </a:r>
          </a:p>
          <a:p>
            <a:endParaRPr lang="en-US" sz="2000" dirty="0"/>
          </a:p>
          <a:p>
            <a:r>
              <a:rPr lang="en-US" sz="2000" dirty="0"/>
              <a:t>Questions to answer:</a:t>
            </a:r>
          </a:p>
          <a:p>
            <a:pPr lvl="1"/>
            <a:r>
              <a:rPr lang="en-US" sz="1800" dirty="0" smtClean="0"/>
              <a:t>Who </a:t>
            </a:r>
            <a:r>
              <a:rPr lang="en-US" sz="1800" dirty="0"/>
              <a:t>are the key members of your management team </a:t>
            </a:r>
          </a:p>
          <a:p>
            <a:pPr lvl="1"/>
            <a:r>
              <a:rPr lang="en-US" sz="1800" dirty="0" smtClean="0"/>
              <a:t>Who </a:t>
            </a:r>
            <a:r>
              <a:rPr lang="en-US" sz="1800" dirty="0"/>
              <a:t>do you still need to hire? </a:t>
            </a:r>
          </a:p>
          <a:p>
            <a:pPr lvl="1"/>
            <a:r>
              <a:rPr lang="en-US" sz="1800" dirty="0" smtClean="0"/>
              <a:t>Do </a:t>
            </a:r>
            <a:r>
              <a:rPr lang="en-US" sz="1800" dirty="0"/>
              <a:t>you have a Board? If so, who is it comprised of?</a:t>
            </a:r>
          </a:p>
          <a:p>
            <a:endParaRPr lang="en-US" sz="2000" dirty="0" smtClean="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smtClean="0"/>
              <a:t>management </a:t>
            </a:r>
            <a:r>
              <a:rPr lang="en-US" spc="100" dirty="0"/>
              <a:t>&amp; staff</a:t>
            </a:r>
          </a:p>
        </p:txBody>
      </p:sp>
    </p:spTree>
    <p:extLst>
      <p:ext uri="{BB962C8B-B14F-4D97-AF65-F5344CB8AC3E}">
        <p14:creationId xmlns:p14="http://schemas.microsoft.com/office/powerpoint/2010/main" val="10671559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rmAutofit/>
          </a:bodyPr>
          <a:lstStyle/>
          <a:p>
            <a:r>
              <a:rPr lang="en-US" sz="2900" dirty="0" smtClean="0"/>
              <a:t>Management &amp; staff</a:t>
            </a:r>
            <a:endParaRPr lang="en-US" sz="2900" dirty="0"/>
          </a:p>
        </p:txBody>
      </p:sp>
      <p:sp>
        <p:nvSpPr>
          <p:cNvPr id="3" name="Content Placeholder 2"/>
          <p:cNvSpPr>
            <a:spLocks noGrp="1"/>
          </p:cNvSpPr>
          <p:nvPr>
            <p:ph idx="1"/>
          </p:nvPr>
        </p:nvSpPr>
        <p:spPr/>
        <p:txBody>
          <a:bodyPr>
            <a:normAutofit/>
          </a:bodyPr>
          <a:lstStyle/>
          <a:p>
            <a:pPr marL="0" indent="0">
              <a:buNone/>
            </a:pPr>
            <a:endParaRPr lang="en-US" sz="24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m</a:t>
            </a:r>
            <a:r>
              <a:rPr lang="en-US" spc="100" dirty="0" smtClean="0"/>
              <a:t>anagement &amp; staff</a:t>
            </a:r>
            <a:endParaRPr lang="en-US" spc="100" dirty="0"/>
          </a:p>
        </p:txBody>
      </p:sp>
    </p:spTree>
    <p:extLst>
      <p:ext uri="{BB962C8B-B14F-4D97-AF65-F5344CB8AC3E}">
        <p14:creationId xmlns:p14="http://schemas.microsoft.com/office/powerpoint/2010/main" val="34875382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rmAutofit/>
          </a:bodyPr>
          <a:lstStyle/>
          <a:p>
            <a:r>
              <a:rPr lang="en-US" sz="2900" dirty="0" smtClean="0"/>
              <a:t>Revenue model</a:t>
            </a:r>
            <a:endParaRPr lang="en-US" sz="2900" dirty="0"/>
          </a:p>
        </p:txBody>
      </p:sp>
      <p:sp>
        <p:nvSpPr>
          <p:cNvPr id="3" name="Content Placeholder 2"/>
          <p:cNvSpPr>
            <a:spLocks noGrp="1"/>
          </p:cNvSpPr>
          <p:nvPr>
            <p:ph idx="1"/>
          </p:nvPr>
        </p:nvSpPr>
        <p:spPr/>
        <p:txBody>
          <a:bodyPr>
            <a:normAutofit/>
          </a:bodyPr>
          <a:lstStyle/>
          <a:p>
            <a:r>
              <a:rPr lang="en-US" sz="2000" dirty="0"/>
              <a:t>Here you describe your revenue model, i.e. how you will generate revenues</a:t>
            </a:r>
            <a:r>
              <a:rPr lang="en-US" sz="2000" dirty="0" smtClean="0"/>
              <a:t>.</a:t>
            </a:r>
          </a:p>
          <a:p>
            <a:endParaRPr lang="en-US" sz="2000" dirty="0"/>
          </a:p>
          <a:p>
            <a:r>
              <a:rPr lang="en-US" sz="2000" dirty="0"/>
              <a:t>Questions to answer:</a:t>
            </a:r>
          </a:p>
          <a:p>
            <a:pPr lvl="1"/>
            <a:r>
              <a:rPr lang="en-US" sz="1800" dirty="0" smtClean="0"/>
              <a:t>In </a:t>
            </a:r>
            <a:r>
              <a:rPr lang="en-US" sz="1800" dirty="0"/>
              <a:t>what ways do you generate revenues</a:t>
            </a:r>
            <a:r>
              <a:rPr lang="en-US" sz="1800" dirty="0" smtClean="0"/>
              <a:t>?</a:t>
            </a:r>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f</a:t>
            </a:r>
            <a:r>
              <a:rPr lang="en-US" spc="100" dirty="0" smtClean="0"/>
              <a:t>inances</a:t>
            </a:r>
            <a:endParaRPr lang="en-US" spc="100" dirty="0"/>
          </a:p>
        </p:txBody>
      </p:sp>
    </p:spTree>
    <p:extLst>
      <p:ext uri="{BB962C8B-B14F-4D97-AF65-F5344CB8AC3E}">
        <p14:creationId xmlns:p14="http://schemas.microsoft.com/office/powerpoint/2010/main" val="7755737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rmAutofit/>
          </a:bodyPr>
          <a:lstStyle/>
          <a:p>
            <a:r>
              <a:rPr lang="en-US" sz="2900" dirty="0" smtClean="0"/>
              <a:t>Revenue model</a:t>
            </a:r>
            <a:endParaRPr lang="en-US" sz="2900" dirty="0"/>
          </a:p>
        </p:txBody>
      </p:sp>
      <p:sp>
        <p:nvSpPr>
          <p:cNvPr id="3" name="Content Placeholder 2"/>
          <p:cNvSpPr>
            <a:spLocks noGrp="1"/>
          </p:cNvSpPr>
          <p:nvPr>
            <p:ph idx="1"/>
          </p:nvPr>
        </p:nvSpPr>
        <p:spPr/>
        <p:txBody>
          <a:bodyPr>
            <a:normAutofit/>
          </a:bodyPr>
          <a:lstStyle/>
          <a:p>
            <a:pPr marL="0" indent="0">
              <a:buNone/>
            </a:pPr>
            <a:endParaRPr lang="en-US" sz="24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smtClean="0"/>
              <a:t>finances</a:t>
            </a:r>
            <a:endParaRPr lang="en-US" spc="100" dirty="0"/>
          </a:p>
        </p:txBody>
      </p:sp>
    </p:spTree>
    <p:extLst>
      <p:ext uri="{BB962C8B-B14F-4D97-AF65-F5344CB8AC3E}">
        <p14:creationId xmlns:p14="http://schemas.microsoft.com/office/powerpoint/2010/main" val="37504890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rmAutofit/>
          </a:bodyPr>
          <a:lstStyle/>
          <a:p>
            <a:r>
              <a:rPr lang="en-US" sz="2900" dirty="0"/>
              <a:t>Costs &amp; benefits</a:t>
            </a:r>
          </a:p>
        </p:txBody>
      </p:sp>
      <p:sp>
        <p:nvSpPr>
          <p:cNvPr id="3" name="Content Placeholder 2"/>
          <p:cNvSpPr>
            <a:spLocks noGrp="1"/>
          </p:cNvSpPr>
          <p:nvPr>
            <p:ph idx="1"/>
          </p:nvPr>
        </p:nvSpPr>
        <p:spPr/>
        <p:txBody>
          <a:bodyPr>
            <a:normAutofit/>
          </a:bodyPr>
          <a:lstStyle/>
          <a:p>
            <a:r>
              <a:rPr lang="en-US" sz="2000" dirty="0"/>
              <a:t>Based on your revenue and cost estimations you can provide cost &amp; benefit projections for the next 1-3 years. Be sure to include also the underlying assumptions. </a:t>
            </a:r>
          </a:p>
          <a:p>
            <a:endParaRPr lang="en-US" sz="2000" dirty="0"/>
          </a:p>
          <a:p>
            <a:r>
              <a:rPr lang="en-US" sz="2000" dirty="0"/>
              <a:t>Questions to answer:</a:t>
            </a:r>
          </a:p>
          <a:p>
            <a:pPr lvl="1"/>
            <a:r>
              <a:rPr lang="en-US" sz="1800" dirty="0" smtClean="0"/>
              <a:t>What </a:t>
            </a:r>
            <a:r>
              <a:rPr lang="en-US" sz="1800" dirty="0"/>
              <a:t>key assumptions govern your financial projections</a:t>
            </a:r>
            <a:r>
              <a:rPr lang="en-US" sz="1800" dirty="0" smtClean="0"/>
              <a:t>?</a:t>
            </a:r>
          </a:p>
          <a:p>
            <a:pPr lvl="1"/>
            <a:r>
              <a:rPr lang="en-US" sz="1800" dirty="0" smtClean="0"/>
              <a:t>What </a:t>
            </a:r>
            <a:r>
              <a:rPr lang="en-US" sz="1800" dirty="0"/>
              <a:t>are your topline 3 year financial projections?</a:t>
            </a:r>
          </a:p>
          <a:p>
            <a:endParaRPr lang="en-US" sz="18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f</a:t>
            </a:r>
            <a:r>
              <a:rPr lang="en-US" spc="100" dirty="0" smtClean="0"/>
              <a:t>inances</a:t>
            </a:r>
            <a:endParaRPr lang="en-US" spc="100" dirty="0"/>
          </a:p>
        </p:txBody>
      </p:sp>
    </p:spTree>
    <p:extLst>
      <p:ext uri="{BB962C8B-B14F-4D97-AF65-F5344CB8AC3E}">
        <p14:creationId xmlns:p14="http://schemas.microsoft.com/office/powerpoint/2010/main" val="41266638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32189"/>
            <a:ext cx="8229600" cy="5193976"/>
          </a:xfrm>
        </p:spPr>
        <p:txBody>
          <a:bodyPr>
            <a:normAutofit/>
          </a:bodyPr>
          <a:lstStyle/>
          <a:p>
            <a:pPr marL="0" indent="0">
              <a:buNone/>
            </a:pPr>
            <a:r>
              <a:rPr lang="en-US" sz="1200" u="sng" dirty="0"/>
              <a:t>Products &amp; marketing</a:t>
            </a:r>
          </a:p>
          <a:p>
            <a:pPr marL="0" indent="0">
              <a:buNone/>
            </a:pPr>
            <a:r>
              <a:rPr lang="en-US" sz="1200" dirty="0"/>
              <a:t> </a:t>
            </a:r>
          </a:p>
          <a:p>
            <a:pPr marL="0" indent="0">
              <a:buNone/>
            </a:pPr>
            <a:r>
              <a:rPr lang="en-US" sz="1200" dirty="0"/>
              <a:t>Include information about the specific benefits of your product or service, and details about intellectual property, where applicable. Explain your branding and promotions plan and how you will distribute (sell) your products and services to customers. You can use the Marketing mix[link] tool here.</a:t>
            </a:r>
          </a:p>
          <a:p>
            <a:pPr marL="0" indent="0">
              <a:buNone/>
            </a:pPr>
            <a:r>
              <a:rPr lang="en-US" sz="1200" dirty="0"/>
              <a:t> </a:t>
            </a:r>
          </a:p>
          <a:p>
            <a:pPr marL="0" indent="0">
              <a:buNone/>
            </a:pPr>
            <a:r>
              <a:rPr lang="en-US" sz="1200" u="sng" dirty="0"/>
              <a:t>Operations &amp; planning</a:t>
            </a:r>
          </a:p>
          <a:p>
            <a:pPr marL="0" indent="0">
              <a:buNone/>
            </a:pPr>
            <a:r>
              <a:rPr lang="en-US" sz="1200" dirty="0"/>
              <a:t> </a:t>
            </a:r>
          </a:p>
          <a:p>
            <a:pPr marL="0" indent="0">
              <a:buNone/>
            </a:pPr>
            <a:r>
              <a:rPr lang="en-US" sz="1200" dirty="0"/>
              <a:t>Describe the key operational processes that your business needs to </a:t>
            </a:r>
            <a:r>
              <a:rPr lang="en-US" sz="1200" dirty="0" err="1"/>
              <a:t>realise</a:t>
            </a:r>
            <a:r>
              <a:rPr lang="en-US" sz="1200" dirty="0"/>
              <a:t>. Also include business milestones that need to be accomplished over the next 1-3 years. Management &amp; staff Give details of the members of your management team and key staff and their roles and why they are qualified to execute the business plan. If you have a board of directors, you can also include some information about them.</a:t>
            </a:r>
          </a:p>
          <a:p>
            <a:pPr marL="0" indent="0">
              <a:buNone/>
            </a:pPr>
            <a:r>
              <a:rPr lang="en-US" sz="1200" dirty="0"/>
              <a:t> </a:t>
            </a:r>
          </a:p>
          <a:p>
            <a:pPr marL="0" indent="0">
              <a:buNone/>
            </a:pPr>
            <a:r>
              <a:rPr lang="en-US" sz="1200" u="sng" dirty="0"/>
              <a:t>Finances</a:t>
            </a:r>
          </a:p>
          <a:p>
            <a:pPr marL="0" indent="0">
              <a:buNone/>
            </a:pPr>
            <a:endParaRPr lang="en-US" sz="1200" u="sng" dirty="0"/>
          </a:p>
          <a:p>
            <a:pPr marL="0" indent="0">
              <a:buNone/>
            </a:pPr>
            <a:r>
              <a:rPr lang="en-US" sz="1200" dirty="0"/>
              <a:t>Explain your revenue model, i.e. how you will generate revenue? Based on your revenue and cost estimations you can provide financial projections for the next 1-3 years.  It is important to include the underlying assumptions. If you are seeking funding for your business, use this section to outline your requirements. Information can come from the Return on Investment[link] tool.</a:t>
            </a:r>
          </a:p>
          <a:p>
            <a:pPr marL="0" indent="0">
              <a:buNone/>
            </a:pPr>
            <a:endParaRPr lang="en-US" sz="1200" dirty="0"/>
          </a:p>
        </p:txBody>
      </p:sp>
      <p:sp>
        <p:nvSpPr>
          <p:cNvPr id="5" name="TextBox 4"/>
          <p:cNvSpPr txBox="1"/>
          <p:nvPr/>
        </p:nvSpPr>
        <p:spPr>
          <a:xfrm>
            <a:off x="457200" y="5246380"/>
            <a:ext cx="3148664" cy="923330"/>
          </a:xfrm>
          <a:prstGeom prst="rect">
            <a:avLst/>
          </a:prstGeom>
          <a:noFill/>
        </p:spPr>
        <p:txBody>
          <a:bodyPr wrap="square" rtlCol="0">
            <a:spAutoFit/>
          </a:bodyPr>
          <a:lstStyle/>
          <a:p>
            <a:r>
              <a:rPr lang="en-US" dirty="0">
                <a:solidFill>
                  <a:srgbClr val="0178B9"/>
                </a:solidFill>
              </a:rPr>
              <a:t>! This slide provides information, it will not be visible in the presentation view</a:t>
            </a:r>
          </a:p>
        </p:txBody>
      </p:sp>
      <p:sp>
        <p:nvSpPr>
          <p:cNvPr id="6"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a:t>h</a:t>
            </a:r>
            <a:r>
              <a:rPr lang="en-US" spc="100" smtClean="0"/>
              <a:t>ow to use</a:t>
            </a:r>
            <a:endParaRPr lang="en-US" spc="100" dirty="0"/>
          </a:p>
        </p:txBody>
      </p:sp>
    </p:spTree>
    <p:extLst>
      <p:ext uri="{BB962C8B-B14F-4D97-AF65-F5344CB8AC3E}">
        <p14:creationId xmlns:p14="http://schemas.microsoft.com/office/powerpoint/2010/main" val="3644752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rmAutofit/>
          </a:bodyPr>
          <a:lstStyle/>
          <a:p>
            <a:r>
              <a:rPr lang="en-US" sz="2900" dirty="0" smtClean="0"/>
              <a:t>Costs and benefits</a:t>
            </a:r>
            <a:endParaRPr lang="en-US" sz="2900" dirty="0"/>
          </a:p>
        </p:txBody>
      </p:sp>
      <p:sp>
        <p:nvSpPr>
          <p:cNvPr id="3" name="Content Placeholder 2"/>
          <p:cNvSpPr>
            <a:spLocks noGrp="1"/>
          </p:cNvSpPr>
          <p:nvPr>
            <p:ph idx="1"/>
          </p:nvPr>
        </p:nvSpPr>
        <p:spPr/>
        <p:txBody>
          <a:bodyPr>
            <a:normAutofit/>
          </a:bodyPr>
          <a:lstStyle/>
          <a:p>
            <a:pPr marL="0" indent="0">
              <a:buNone/>
            </a:pPr>
            <a:endParaRPr lang="en-US" sz="24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smtClean="0"/>
              <a:t>finances</a:t>
            </a:r>
            <a:endParaRPr lang="en-US" spc="100" dirty="0"/>
          </a:p>
        </p:txBody>
      </p:sp>
    </p:spTree>
    <p:extLst>
      <p:ext uri="{BB962C8B-B14F-4D97-AF65-F5344CB8AC3E}">
        <p14:creationId xmlns:p14="http://schemas.microsoft.com/office/powerpoint/2010/main" val="30535355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rmAutofit/>
          </a:bodyPr>
          <a:lstStyle/>
          <a:p>
            <a:r>
              <a:rPr lang="en-US" sz="2900" dirty="0" smtClean="0"/>
              <a:t>Required funding</a:t>
            </a:r>
            <a:endParaRPr lang="en-US" sz="2900" dirty="0"/>
          </a:p>
        </p:txBody>
      </p:sp>
      <p:sp>
        <p:nvSpPr>
          <p:cNvPr id="3" name="Content Placeholder 2"/>
          <p:cNvSpPr>
            <a:spLocks noGrp="1"/>
          </p:cNvSpPr>
          <p:nvPr>
            <p:ph idx="1"/>
          </p:nvPr>
        </p:nvSpPr>
        <p:spPr/>
        <p:txBody>
          <a:bodyPr>
            <a:normAutofit/>
          </a:bodyPr>
          <a:lstStyle/>
          <a:p>
            <a:r>
              <a:rPr lang="en-US" sz="2000" dirty="0" smtClean="0"/>
              <a:t>If </a:t>
            </a:r>
            <a:r>
              <a:rPr lang="en-US" sz="2000" dirty="0"/>
              <a:t>you are seeking funding for your business, use this section to outline your requirements</a:t>
            </a:r>
          </a:p>
          <a:p>
            <a:endParaRPr lang="en-US" sz="2000" dirty="0"/>
          </a:p>
          <a:p>
            <a:r>
              <a:rPr lang="en-US" sz="2000" dirty="0"/>
              <a:t>Questions to answer:</a:t>
            </a:r>
          </a:p>
          <a:p>
            <a:pPr lvl="1"/>
            <a:r>
              <a:rPr lang="en-US" sz="1800" dirty="0"/>
              <a:t>How much money do you need to start and/or run your business? </a:t>
            </a:r>
          </a:p>
          <a:p>
            <a:pPr lvl="1"/>
            <a:r>
              <a:rPr lang="en-US" sz="1800" dirty="0"/>
              <a:t>What are the primary uses of these funds?</a:t>
            </a:r>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f</a:t>
            </a:r>
            <a:r>
              <a:rPr lang="en-US" spc="100" dirty="0" smtClean="0"/>
              <a:t>inances</a:t>
            </a:r>
            <a:endParaRPr lang="en-US" spc="100" dirty="0"/>
          </a:p>
        </p:txBody>
      </p:sp>
    </p:spTree>
    <p:extLst>
      <p:ext uri="{BB962C8B-B14F-4D97-AF65-F5344CB8AC3E}">
        <p14:creationId xmlns:p14="http://schemas.microsoft.com/office/powerpoint/2010/main" val="42394236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rmAutofit/>
          </a:bodyPr>
          <a:lstStyle/>
          <a:p>
            <a:r>
              <a:rPr lang="en-US" sz="2900" dirty="0" smtClean="0"/>
              <a:t>Required funding</a:t>
            </a:r>
            <a:endParaRPr lang="en-US" sz="2900" dirty="0"/>
          </a:p>
        </p:txBody>
      </p:sp>
      <p:sp>
        <p:nvSpPr>
          <p:cNvPr id="3" name="Content Placeholder 2"/>
          <p:cNvSpPr>
            <a:spLocks noGrp="1"/>
          </p:cNvSpPr>
          <p:nvPr>
            <p:ph idx="1"/>
          </p:nvPr>
        </p:nvSpPr>
        <p:spPr/>
        <p:txBody>
          <a:bodyPr>
            <a:normAutofit/>
          </a:bodyPr>
          <a:lstStyle/>
          <a:p>
            <a:pPr marL="0" indent="0">
              <a:buNone/>
            </a:pPr>
            <a:endParaRPr lang="en-US" sz="24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smtClean="0"/>
              <a:t>finances</a:t>
            </a:r>
            <a:endParaRPr lang="en-US" spc="100" dirty="0"/>
          </a:p>
        </p:txBody>
      </p:sp>
    </p:spTree>
    <p:extLst>
      <p:ext uri="{BB962C8B-B14F-4D97-AF65-F5344CB8AC3E}">
        <p14:creationId xmlns:p14="http://schemas.microsoft.com/office/powerpoint/2010/main" val="29107098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rmAutofit/>
          </a:bodyPr>
          <a:lstStyle/>
          <a:p>
            <a:r>
              <a:rPr lang="en-US" sz="2900" dirty="0" smtClean="0"/>
              <a:t>Appendix</a:t>
            </a:r>
            <a:endParaRPr lang="en-US" sz="2900" dirty="0"/>
          </a:p>
        </p:txBody>
      </p:sp>
      <p:sp>
        <p:nvSpPr>
          <p:cNvPr id="3" name="Content Placeholder 2"/>
          <p:cNvSpPr>
            <a:spLocks noGrp="1"/>
          </p:cNvSpPr>
          <p:nvPr>
            <p:ph idx="1"/>
          </p:nvPr>
        </p:nvSpPr>
        <p:spPr/>
        <p:txBody>
          <a:bodyPr>
            <a:normAutofit/>
          </a:bodyPr>
          <a:lstStyle/>
          <a:p>
            <a:pPr marL="0" indent="0">
              <a:buNone/>
            </a:pPr>
            <a:r>
              <a:rPr lang="en-US" sz="2000" dirty="0"/>
              <a:t>The appendix is used to support the rest of the business plan. It may contain detailed information on customers and technology or on product specifications. Also financial detailed financial information like income statements, balance sheets and cash flow statements may be added.</a:t>
            </a:r>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smtClean="0"/>
              <a:t>appendix</a:t>
            </a:r>
            <a:endParaRPr lang="en-US" spc="100" dirty="0"/>
          </a:p>
        </p:txBody>
      </p:sp>
    </p:spTree>
    <p:extLst>
      <p:ext uri="{BB962C8B-B14F-4D97-AF65-F5344CB8AC3E}">
        <p14:creationId xmlns:p14="http://schemas.microsoft.com/office/powerpoint/2010/main" val="40682638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81183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9144000" cy="6465864"/>
          </a:xfrm>
          <a:prstGeom prst="rect">
            <a:avLst/>
          </a:prstGeom>
        </p:spPr>
      </p:pic>
    </p:spTree>
    <p:extLst>
      <p:ext uri="{BB962C8B-B14F-4D97-AF65-F5344CB8AC3E}">
        <p14:creationId xmlns:p14="http://schemas.microsoft.com/office/powerpoint/2010/main" val="865016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32189"/>
            <a:ext cx="8229600" cy="5193976"/>
          </a:xfrm>
        </p:spPr>
        <p:txBody>
          <a:bodyPr>
            <a:normAutofit/>
          </a:bodyPr>
          <a:lstStyle/>
          <a:p>
            <a:pPr marL="0" indent="0">
              <a:buNone/>
            </a:pPr>
            <a:r>
              <a:rPr lang="en-US" sz="1200" u="sng" dirty="0"/>
              <a:t>Executive summary</a:t>
            </a:r>
          </a:p>
          <a:p>
            <a:pPr marL="0" indent="0">
              <a:buNone/>
            </a:pPr>
            <a:r>
              <a:rPr lang="en-US" sz="1200" dirty="0"/>
              <a:t> </a:t>
            </a:r>
          </a:p>
          <a:p>
            <a:pPr marL="0" indent="0">
              <a:buNone/>
            </a:pPr>
            <a:r>
              <a:rPr lang="en-US" sz="1200" dirty="0"/>
              <a:t>This section is usually the first in your business plan but can be </a:t>
            </a:r>
            <a:r>
              <a:rPr lang="en-US" sz="1200" dirty="0" err="1"/>
              <a:t>finalised</a:t>
            </a:r>
            <a:r>
              <a:rPr lang="en-US" sz="1200" dirty="0"/>
              <a:t> when the other sections have been completed. The executive summary briefly tells your reader where your company is, where you want to take it, and why your business idea will be successful. It addresses the what, the why and the how of your business.</a:t>
            </a:r>
          </a:p>
          <a:p>
            <a:pPr marL="0" indent="0">
              <a:buNone/>
            </a:pPr>
            <a:r>
              <a:rPr lang="en-US" sz="1200" dirty="0"/>
              <a:t> </a:t>
            </a:r>
          </a:p>
          <a:p>
            <a:pPr marL="0" indent="0">
              <a:buNone/>
            </a:pPr>
            <a:r>
              <a:rPr lang="en-US" sz="1200" u="sng" dirty="0"/>
              <a:t>Appendix</a:t>
            </a:r>
          </a:p>
          <a:p>
            <a:pPr marL="0" indent="0">
              <a:buNone/>
            </a:pPr>
            <a:r>
              <a:rPr lang="en-US" sz="1200" dirty="0"/>
              <a:t> </a:t>
            </a:r>
          </a:p>
          <a:p>
            <a:pPr marL="0" indent="0">
              <a:buNone/>
            </a:pPr>
            <a:r>
              <a:rPr lang="en-US" sz="1200" dirty="0"/>
              <a:t>The appendix is used to support the rest of the business plan. It may contain detailed information on customers, technology or product specifications. Also detailed financial information like income statements, balance sheets and cash flow statements may be included.</a:t>
            </a:r>
          </a:p>
          <a:p>
            <a:pPr marL="0" indent="0">
              <a:buNone/>
            </a:pPr>
            <a:endParaRPr lang="en-US" sz="1200" dirty="0"/>
          </a:p>
        </p:txBody>
      </p:sp>
      <p:sp>
        <p:nvSpPr>
          <p:cNvPr id="5" name="TextBox 4"/>
          <p:cNvSpPr txBox="1"/>
          <p:nvPr/>
        </p:nvSpPr>
        <p:spPr>
          <a:xfrm>
            <a:off x="457200" y="5246380"/>
            <a:ext cx="3148664" cy="923330"/>
          </a:xfrm>
          <a:prstGeom prst="rect">
            <a:avLst/>
          </a:prstGeom>
          <a:noFill/>
        </p:spPr>
        <p:txBody>
          <a:bodyPr wrap="square" rtlCol="0">
            <a:spAutoFit/>
          </a:bodyPr>
          <a:lstStyle/>
          <a:p>
            <a:r>
              <a:rPr lang="en-US" dirty="0">
                <a:solidFill>
                  <a:srgbClr val="0178B9"/>
                </a:solidFill>
              </a:rPr>
              <a:t>! This slide provides information, it will not be visible in the presentation view</a:t>
            </a:r>
          </a:p>
        </p:txBody>
      </p:sp>
      <p:sp>
        <p:nvSpPr>
          <p:cNvPr id="6"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a:t>h</a:t>
            </a:r>
            <a:r>
              <a:rPr lang="en-US" spc="100" smtClean="0"/>
              <a:t>ow to use</a:t>
            </a:r>
            <a:endParaRPr lang="en-US" spc="100" dirty="0"/>
          </a:p>
        </p:txBody>
      </p:sp>
    </p:spTree>
    <p:extLst>
      <p:ext uri="{BB962C8B-B14F-4D97-AF65-F5344CB8AC3E}">
        <p14:creationId xmlns:p14="http://schemas.microsoft.com/office/powerpoint/2010/main" val="15154132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32188"/>
            <a:ext cx="8229600" cy="5193975"/>
          </a:xfrm>
        </p:spPr>
        <p:txBody>
          <a:bodyPr>
            <a:normAutofit/>
          </a:bodyPr>
          <a:lstStyle/>
          <a:p>
            <a:r>
              <a:rPr lang="en-US" sz="2000" dirty="0"/>
              <a:t>This section is usually the first in your business plan but can be finalized when the other sections have been filled in. </a:t>
            </a:r>
            <a:endParaRPr lang="en-US" sz="2000" dirty="0" smtClean="0"/>
          </a:p>
          <a:p>
            <a:r>
              <a:rPr lang="en-US" sz="2000" dirty="0" smtClean="0"/>
              <a:t>The </a:t>
            </a:r>
            <a:r>
              <a:rPr lang="en-US" sz="2000" dirty="0"/>
              <a:t>executive summary briefly tells your reader where your company is, where you want to take it, and why your business idea will be successful. It addresses the </a:t>
            </a:r>
            <a:r>
              <a:rPr lang="en-US" sz="2000" i="1" dirty="0"/>
              <a:t>what</a:t>
            </a:r>
            <a:r>
              <a:rPr lang="en-US" sz="2000" dirty="0"/>
              <a:t>, the </a:t>
            </a:r>
            <a:r>
              <a:rPr lang="en-US" sz="2000" i="1" dirty="0"/>
              <a:t>why</a:t>
            </a:r>
            <a:r>
              <a:rPr lang="en-US" sz="2000" dirty="0"/>
              <a:t> and the </a:t>
            </a:r>
            <a:r>
              <a:rPr lang="en-US" sz="2000" i="1" dirty="0"/>
              <a:t>how</a:t>
            </a:r>
            <a:r>
              <a:rPr lang="en-US" sz="2000" dirty="0"/>
              <a:t> of your </a:t>
            </a:r>
            <a:r>
              <a:rPr lang="en-US" sz="2000" dirty="0" smtClean="0"/>
              <a:t>business.</a:t>
            </a:r>
          </a:p>
          <a:p>
            <a:endParaRPr lang="en-US" sz="2000" dirty="0"/>
          </a:p>
          <a:p>
            <a:r>
              <a:rPr lang="en-US" sz="2000" dirty="0" smtClean="0"/>
              <a:t>Questions </a:t>
            </a:r>
            <a:r>
              <a:rPr lang="en-US" sz="2000" dirty="0"/>
              <a:t>to </a:t>
            </a:r>
            <a:r>
              <a:rPr lang="en-US" sz="2000" dirty="0" smtClean="0"/>
              <a:t>answer:</a:t>
            </a:r>
          </a:p>
          <a:p>
            <a:pPr lvl="1"/>
            <a:r>
              <a:rPr lang="en-US" sz="1800" dirty="0"/>
              <a:t>What does your business do?</a:t>
            </a:r>
          </a:p>
          <a:p>
            <a:pPr lvl="1"/>
            <a:r>
              <a:rPr lang="en-US" sz="1800" dirty="0" smtClean="0"/>
              <a:t>What </a:t>
            </a:r>
            <a:r>
              <a:rPr lang="en-US" sz="1800" dirty="0"/>
              <a:t>market need does your business </a:t>
            </a:r>
            <a:r>
              <a:rPr lang="en-US" sz="1800" dirty="0" smtClean="0"/>
              <a:t>solve?</a:t>
            </a:r>
          </a:p>
          <a:p>
            <a:pPr lvl="1"/>
            <a:r>
              <a:rPr lang="en-US" sz="1800" dirty="0" smtClean="0"/>
              <a:t>What </a:t>
            </a:r>
            <a:r>
              <a:rPr lang="en-US" sz="1800" dirty="0"/>
              <a:t>are </a:t>
            </a:r>
            <a:r>
              <a:rPr lang="en-US" sz="1800" dirty="0" smtClean="0"/>
              <a:t>the main </a:t>
            </a:r>
            <a:r>
              <a:rPr lang="en-US" sz="1800" dirty="0"/>
              <a:t>reasons why your business will be successful?</a:t>
            </a:r>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e</a:t>
            </a:r>
            <a:r>
              <a:rPr lang="en-US" spc="100" dirty="0" smtClean="0"/>
              <a:t>xecutive summary</a:t>
            </a:r>
            <a:endParaRPr lang="en-US" spc="100" dirty="0"/>
          </a:p>
        </p:txBody>
      </p:sp>
      <p:sp>
        <p:nvSpPr>
          <p:cNvPr id="2" name="TextBox 1"/>
          <p:cNvSpPr txBox="1"/>
          <p:nvPr/>
        </p:nvSpPr>
        <p:spPr>
          <a:xfrm>
            <a:off x="457200" y="5246380"/>
            <a:ext cx="3148664" cy="923330"/>
          </a:xfrm>
          <a:prstGeom prst="rect">
            <a:avLst/>
          </a:prstGeom>
          <a:noFill/>
        </p:spPr>
        <p:txBody>
          <a:bodyPr wrap="square" rtlCol="0">
            <a:spAutoFit/>
          </a:bodyPr>
          <a:lstStyle/>
          <a:p>
            <a:r>
              <a:rPr lang="en-US" dirty="0" smtClean="0">
                <a:solidFill>
                  <a:srgbClr val="0178B9"/>
                </a:solidFill>
              </a:rPr>
              <a:t>! This slide provides information, it will not be visible in the presentation view</a:t>
            </a:r>
            <a:endParaRPr lang="en-US" dirty="0">
              <a:solidFill>
                <a:srgbClr val="0178B9"/>
              </a:solidFill>
            </a:endParaRPr>
          </a:p>
        </p:txBody>
      </p:sp>
    </p:spTree>
    <p:extLst>
      <p:ext uri="{BB962C8B-B14F-4D97-AF65-F5344CB8AC3E}">
        <p14:creationId xmlns:p14="http://schemas.microsoft.com/office/powerpoint/2010/main" val="30887636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32188"/>
            <a:ext cx="8229600" cy="5193975"/>
          </a:xfrm>
        </p:spPr>
        <p:txBody>
          <a:bodyPr>
            <a:normAutofit/>
          </a:bodyPr>
          <a:lstStyle/>
          <a:p>
            <a:pPr marL="0" indent="0">
              <a:buNone/>
            </a:pPr>
            <a:endParaRPr lang="en-US" sz="24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e</a:t>
            </a:r>
            <a:r>
              <a:rPr lang="en-US" spc="100" dirty="0" smtClean="0"/>
              <a:t>xecutive summary</a:t>
            </a:r>
            <a:endParaRPr lang="en-US" spc="100" dirty="0"/>
          </a:p>
        </p:txBody>
      </p:sp>
    </p:spTree>
    <p:extLst>
      <p:ext uri="{BB962C8B-B14F-4D97-AF65-F5344CB8AC3E}">
        <p14:creationId xmlns:p14="http://schemas.microsoft.com/office/powerpoint/2010/main" val="2231754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lIns="0" bIns="0">
            <a:normAutofit/>
          </a:bodyPr>
          <a:lstStyle/>
          <a:p>
            <a:r>
              <a:rPr lang="en-US" sz="2900" dirty="0" smtClean="0"/>
              <a:t>Location and legal form</a:t>
            </a:r>
            <a:endParaRPr lang="en-US" sz="2900" dirty="0"/>
          </a:p>
        </p:txBody>
      </p:sp>
      <p:sp>
        <p:nvSpPr>
          <p:cNvPr id="3" name="Content Placeholder 2"/>
          <p:cNvSpPr>
            <a:spLocks noGrp="1"/>
          </p:cNvSpPr>
          <p:nvPr>
            <p:ph idx="1"/>
          </p:nvPr>
        </p:nvSpPr>
        <p:spPr/>
        <p:txBody>
          <a:bodyPr>
            <a:noAutofit/>
          </a:bodyPr>
          <a:lstStyle/>
          <a:p>
            <a:pPr marL="0" indent="0">
              <a:buNone/>
            </a:pPr>
            <a:r>
              <a:rPr lang="en-GB" sz="2000" dirty="0" smtClean="0"/>
              <a:t>The company profile should provide a high-level overview of the different aspects of your business.</a:t>
            </a:r>
          </a:p>
          <a:p>
            <a:pPr marL="0" indent="0">
              <a:buNone/>
            </a:pPr>
            <a:r>
              <a:rPr lang="en-US" sz="2000" dirty="0" smtClean="0"/>
              <a:t> </a:t>
            </a:r>
          </a:p>
          <a:p>
            <a:pPr marL="0" indent="0">
              <a:buNone/>
            </a:pPr>
            <a:r>
              <a:rPr lang="en-US" sz="2000" dirty="0" smtClean="0"/>
              <a:t>Questions to answer:</a:t>
            </a:r>
          </a:p>
          <a:p>
            <a:pPr lvl="0"/>
            <a:r>
              <a:rPr lang="en-US" sz="1800" dirty="0" smtClean="0"/>
              <a:t>Where is your company located? </a:t>
            </a:r>
          </a:p>
          <a:p>
            <a:pPr lvl="0"/>
            <a:r>
              <a:rPr lang="en-US" sz="1800" dirty="0" smtClean="0"/>
              <a:t>What is your company’s legal entity form?</a:t>
            </a:r>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c</a:t>
            </a:r>
            <a:r>
              <a:rPr lang="en-US" spc="100" dirty="0" smtClean="0"/>
              <a:t>ompany profile</a:t>
            </a:r>
            <a:endParaRPr lang="en-US" spc="100" dirty="0"/>
          </a:p>
        </p:txBody>
      </p:sp>
    </p:spTree>
    <p:extLst>
      <p:ext uri="{BB962C8B-B14F-4D97-AF65-F5344CB8AC3E}">
        <p14:creationId xmlns:p14="http://schemas.microsoft.com/office/powerpoint/2010/main" val="15831757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bIns="0">
            <a:normAutofit/>
          </a:bodyPr>
          <a:lstStyle/>
          <a:p>
            <a:r>
              <a:rPr lang="en-US" sz="2900" dirty="0"/>
              <a:t>Location and legal form</a:t>
            </a:r>
          </a:p>
        </p:txBody>
      </p:sp>
      <p:sp>
        <p:nvSpPr>
          <p:cNvPr id="3" name="Content Placeholder 2"/>
          <p:cNvSpPr>
            <a:spLocks noGrp="1"/>
          </p:cNvSpPr>
          <p:nvPr>
            <p:ph idx="1"/>
          </p:nvPr>
        </p:nvSpPr>
        <p:spPr/>
        <p:txBody>
          <a:bodyPr>
            <a:normAutofit/>
          </a:bodyPr>
          <a:lstStyle/>
          <a:p>
            <a:pPr marL="0" indent="0">
              <a:buNone/>
            </a:pPr>
            <a:endParaRPr lang="en-US" sz="24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c</a:t>
            </a:r>
            <a:r>
              <a:rPr lang="en-US" spc="100" dirty="0" smtClean="0"/>
              <a:t>ompany profile</a:t>
            </a:r>
            <a:endParaRPr lang="en-US" spc="100" dirty="0"/>
          </a:p>
        </p:txBody>
      </p:sp>
    </p:spTree>
    <p:extLst>
      <p:ext uri="{BB962C8B-B14F-4D97-AF65-F5344CB8AC3E}">
        <p14:creationId xmlns:p14="http://schemas.microsoft.com/office/powerpoint/2010/main" val="1700000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lIns="0" bIns="0">
            <a:normAutofit/>
          </a:bodyPr>
          <a:lstStyle/>
          <a:p>
            <a:r>
              <a:rPr lang="en-US" sz="2900" dirty="0" smtClean="0"/>
              <a:t>Mission, vision and past achievements</a:t>
            </a:r>
            <a:endParaRPr lang="en-US" sz="2900" dirty="0"/>
          </a:p>
        </p:txBody>
      </p:sp>
      <p:sp>
        <p:nvSpPr>
          <p:cNvPr id="3" name="Content Placeholder 2"/>
          <p:cNvSpPr>
            <a:spLocks noGrp="1"/>
          </p:cNvSpPr>
          <p:nvPr>
            <p:ph idx="1"/>
          </p:nvPr>
        </p:nvSpPr>
        <p:spPr/>
        <p:txBody>
          <a:bodyPr>
            <a:normAutofit/>
          </a:bodyPr>
          <a:lstStyle/>
          <a:p>
            <a:r>
              <a:rPr lang="en-GB" sz="2000" dirty="0"/>
              <a:t>The company profile should provide a high-level overview of the different aspects of your business</a:t>
            </a:r>
            <a:r>
              <a:rPr lang="en-GB" sz="2000" dirty="0" smtClean="0"/>
              <a:t>.</a:t>
            </a:r>
          </a:p>
          <a:p>
            <a:endParaRPr lang="en-GB" sz="2000" dirty="0"/>
          </a:p>
          <a:p>
            <a:r>
              <a:rPr lang="en-US" sz="2000" dirty="0" smtClean="0"/>
              <a:t>Questions </a:t>
            </a:r>
            <a:r>
              <a:rPr lang="en-US" sz="2000" dirty="0"/>
              <a:t>to answer:</a:t>
            </a:r>
          </a:p>
          <a:p>
            <a:pPr lvl="1"/>
            <a:r>
              <a:rPr lang="en-US" sz="1800" dirty="0" smtClean="0"/>
              <a:t>What </a:t>
            </a:r>
            <a:r>
              <a:rPr lang="en-US" sz="1800" dirty="0"/>
              <a:t>goals is your company trying to </a:t>
            </a:r>
            <a:r>
              <a:rPr lang="en-US" sz="1800" dirty="0" smtClean="0"/>
              <a:t>achieve? </a:t>
            </a:r>
          </a:p>
          <a:p>
            <a:pPr lvl="1"/>
            <a:r>
              <a:rPr lang="en-US" sz="1800" dirty="0" smtClean="0"/>
              <a:t>What is your vision and mission statement? </a:t>
            </a:r>
            <a:endParaRPr lang="en-US" sz="1800" dirty="0"/>
          </a:p>
          <a:p>
            <a:pPr lvl="1"/>
            <a:r>
              <a:rPr lang="en-US" sz="1800" dirty="0"/>
              <a:t>What successes has your company already achieved?</a:t>
            </a:r>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c</a:t>
            </a:r>
            <a:r>
              <a:rPr lang="en-US" spc="100" dirty="0" smtClean="0"/>
              <a:t>ompany profile</a:t>
            </a:r>
            <a:endParaRPr lang="en-US" spc="100" dirty="0"/>
          </a:p>
        </p:txBody>
      </p:sp>
    </p:spTree>
    <p:extLst>
      <p:ext uri="{BB962C8B-B14F-4D97-AF65-F5344CB8AC3E}">
        <p14:creationId xmlns:p14="http://schemas.microsoft.com/office/powerpoint/2010/main" val="1507275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3667</TotalTime>
  <Words>957</Words>
  <Application>Microsoft Macintosh PowerPoint</Application>
  <PresentationFormat>On-screen Show (4:3)</PresentationFormat>
  <Paragraphs>178</Paragraphs>
  <Slides>35</Slides>
  <Notes>1</Notes>
  <HiddenSlides>18</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Calibri</vt:lpstr>
      <vt:lpstr>Arial</vt:lpstr>
      <vt:lpstr>Office Theme</vt:lpstr>
      <vt:lpstr>business plan</vt:lpstr>
      <vt:lpstr>PowerPoint Presentation</vt:lpstr>
      <vt:lpstr>PowerPoint Presentation</vt:lpstr>
      <vt:lpstr>PowerPoint Presentation</vt:lpstr>
      <vt:lpstr>PowerPoint Presentation</vt:lpstr>
      <vt:lpstr>PowerPoint Presentation</vt:lpstr>
      <vt:lpstr>Location and legal form</vt:lpstr>
      <vt:lpstr>Location and legal form</vt:lpstr>
      <vt:lpstr>Mission, vision and past achievements</vt:lpstr>
      <vt:lpstr>Mission, vision and past achievements</vt:lpstr>
      <vt:lpstr>Customer analysis</vt:lpstr>
      <vt:lpstr>Customer analysis</vt:lpstr>
      <vt:lpstr>Industry analysis</vt:lpstr>
      <vt:lpstr>Industry analysis</vt:lpstr>
      <vt:lpstr>Competitive analysis</vt:lpstr>
      <vt:lpstr>Competitive analysis</vt:lpstr>
      <vt:lpstr>Products and benefits</vt:lpstr>
      <vt:lpstr>Products and benefits</vt:lpstr>
      <vt:lpstr>Branding and promotion</vt:lpstr>
      <vt:lpstr>Branding and promotion</vt:lpstr>
      <vt:lpstr>Operations</vt:lpstr>
      <vt:lpstr>Operations</vt:lpstr>
      <vt:lpstr>Planning</vt:lpstr>
      <vt:lpstr>Planning</vt:lpstr>
      <vt:lpstr>Management and staff</vt:lpstr>
      <vt:lpstr>Management &amp; staff</vt:lpstr>
      <vt:lpstr>Revenue model</vt:lpstr>
      <vt:lpstr>Revenue model</vt:lpstr>
      <vt:lpstr>Costs &amp; benefits</vt:lpstr>
      <vt:lpstr>Costs and benefits</vt:lpstr>
      <vt:lpstr>Required funding</vt:lpstr>
      <vt:lpstr>Required funding</vt:lpstr>
      <vt:lpstr>Appendix</vt:lpstr>
      <vt:lpstr>PowerPoint Presentation</vt:lpstr>
      <vt:lpstr>PowerPoint Presentation</vt:lpstr>
    </vt:vector>
  </TitlesOfParts>
  <Company>Innovalor</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Case</dc:title>
  <dc:creator>Melissa Roelfsema</dc:creator>
  <cp:lastModifiedBy>Ruud Kosman</cp:lastModifiedBy>
  <cp:revision>55</cp:revision>
  <dcterms:created xsi:type="dcterms:W3CDTF">2015-08-20T12:11:40Z</dcterms:created>
  <dcterms:modified xsi:type="dcterms:W3CDTF">2016-11-11T09:28:44Z</dcterms:modified>
</cp:coreProperties>
</file>