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72" r:id="rId4"/>
    <p:sldId id="275" r:id="rId5"/>
    <p:sldId id="260" r:id="rId6"/>
    <p:sldId id="268" r:id="rId7"/>
    <p:sldId id="269" r:id="rId8"/>
    <p:sldId id="276" r:id="rId9"/>
    <p:sldId id="273" r:id="rId10"/>
    <p:sldId id="274" r:id="rId11"/>
    <p:sldId id="263" r:id="rId12"/>
    <p:sldId id="270" r:id="rId13"/>
    <p:sldId id="26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92" autoAdjust="0"/>
    <p:restoredTop sz="85452" autoAdjust="0"/>
  </p:normalViewPr>
  <p:slideViewPr>
    <p:cSldViewPr snapToGrid="0">
      <p:cViewPr varScale="1">
        <p:scale>
          <a:sx n="95" d="100"/>
          <a:sy n="95" d="100"/>
        </p:scale>
        <p:origin x="12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25/03/22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3467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53481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23475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25/03/22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25/03/22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heMale1/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[Luke </a:t>
            </a:r>
            <a:r>
              <a:rPr lang="en-NZ" b="1"/>
              <a:t>Richardon]</a:t>
            </a:r>
            <a:endParaRPr lang="en-NZ" b="1" dirty="0"/>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https://github.com/TheMale1/Lucky-Unicorn</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515704982"/>
              </p:ext>
            </p:extLst>
          </p:nvPr>
        </p:nvGraphicFramePr>
        <p:xfrm>
          <a:off x="589280" y="1574800"/>
          <a:ext cx="10515600" cy="42976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3997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341274">
                <a:tc>
                  <a:txBody>
                    <a:bodyPr/>
                    <a:lstStyle/>
                    <a:p>
                      <a:r>
                        <a:rPr lang="en-NZ" dirty="0"/>
                        <a:t>Functionality </a:t>
                      </a:r>
                    </a:p>
                  </a:txBody>
                  <a:tcPr/>
                </a:tc>
                <a:tc>
                  <a:txBody>
                    <a:bodyPr/>
                    <a:lstStyle/>
                    <a:p>
                      <a:r>
                        <a:rPr lang="en-NZ" dirty="0"/>
                        <a:t>Functionality is making sure the program actually works. The code should still work even if the user inputs the wrong kind of answer. For example if the user entered ‘one’ instead of ‘1’, it would be expected that the code does not crash and gives the user another chance to input that information.</a:t>
                      </a:r>
                    </a:p>
                  </a:txBody>
                  <a:tcPr/>
                </a:tc>
                <a:extLst>
                  <a:ext uri="{0D108BD9-81ED-4DB2-BD59-A6C34878D82A}">
                    <a16:rowId xmlns:a16="http://schemas.microsoft.com/office/drawing/2014/main" val="2636529970"/>
                  </a:ext>
                </a:extLst>
              </a:tr>
              <a:tr h="1089785">
                <a:tc>
                  <a:txBody>
                    <a:bodyPr/>
                    <a:lstStyle/>
                    <a:p>
                      <a:r>
                        <a:rPr lang="en-NZ" dirty="0"/>
                        <a:t>Usability </a:t>
                      </a:r>
                    </a:p>
                  </a:txBody>
                  <a:tcPr/>
                </a:tc>
                <a:tc>
                  <a:txBody>
                    <a:bodyPr/>
                    <a:lstStyle/>
                    <a:p>
                      <a:r>
                        <a:rPr lang="en-NZ" dirty="0"/>
                        <a:t>Usability is making the experience as smooth as possible for the user. There should be no glitches that hinder the users efforts to use the code. If there are error messages they should be clear and easy to understand.</a:t>
                      </a:r>
                    </a:p>
                  </a:txBody>
                  <a:tcPr/>
                </a:tc>
                <a:extLst>
                  <a:ext uri="{0D108BD9-81ED-4DB2-BD59-A6C34878D82A}">
                    <a16:rowId xmlns:a16="http://schemas.microsoft.com/office/drawing/2014/main" val="845002142"/>
                  </a:ext>
                </a:extLst>
              </a:tr>
              <a:tr h="838296">
                <a:tc>
                  <a:txBody>
                    <a:bodyPr/>
                    <a:lstStyle/>
                    <a:p>
                      <a:r>
                        <a:rPr lang="en-NZ" dirty="0"/>
                        <a:t>Aesthetics </a:t>
                      </a:r>
                    </a:p>
                  </a:txBody>
                  <a:tcPr/>
                </a:tc>
                <a:tc>
                  <a:txBody>
                    <a:bodyPr/>
                    <a:lstStyle/>
                    <a:p>
                      <a:r>
                        <a:rPr lang="en-NZ" dirty="0"/>
                        <a:t>Aesthetics is making sure the final product looks presentable. It could use rows of equals signs to separate questions or to be used as dividers. There should be no great masses of plain text. </a:t>
                      </a:r>
                    </a:p>
                  </a:txBody>
                  <a:tcPr/>
                </a:tc>
                <a:extLst>
                  <a:ext uri="{0D108BD9-81ED-4DB2-BD59-A6C34878D82A}">
                    <a16:rowId xmlns:a16="http://schemas.microsoft.com/office/drawing/2014/main" val="1686164491"/>
                  </a:ext>
                </a:extLst>
              </a:tr>
              <a:tr h="339976">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091861196"/>
              </p:ext>
            </p:extLst>
          </p:nvPr>
        </p:nvGraphicFramePr>
        <p:xfrm>
          <a:off x="781744" y="1501458"/>
          <a:ext cx="10515600" cy="4334155"/>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296445">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185779">
                <a:tc>
                  <a:txBody>
                    <a:bodyPr/>
                    <a:lstStyle/>
                    <a:p>
                      <a:r>
                        <a:rPr lang="en-NZ" dirty="0"/>
                        <a:t>Social</a:t>
                      </a:r>
                    </a:p>
                  </a:txBody>
                  <a:tcPr/>
                </a:tc>
                <a:tc>
                  <a:txBody>
                    <a:bodyPr/>
                    <a:lstStyle/>
                    <a:p>
                      <a:r>
                        <a:rPr lang="en-NZ" dirty="0"/>
                        <a:t>Social implications include how the program will affect people. For example if you designed a program for gambling that had no limits or safeguards people could develop addictions or make unreasonable losses. You also need to make sure the code/script contains nothing offensive to religion, race, or orientation </a:t>
                      </a:r>
                    </a:p>
                  </a:txBody>
                  <a:tcPr/>
                </a:tc>
                <a:extLst>
                  <a:ext uri="{0D108BD9-81ED-4DB2-BD59-A6C34878D82A}">
                    <a16:rowId xmlns:a16="http://schemas.microsoft.com/office/drawing/2014/main" val="2636529970"/>
                  </a:ext>
                </a:extLst>
              </a:tr>
              <a:tr h="1408113">
                <a:tc>
                  <a:txBody>
                    <a:bodyPr/>
                    <a:lstStyle/>
                    <a:p>
                      <a:r>
                        <a:rPr lang="en-NZ" dirty="0"/>
                        <a:t>Future Proofing </a:t>
                      </a:r>
                    </a:p>
                  </a:txBody>
                  <a:tcPr/>
                </a:tc>
                <a:tc>
                  <a:txBody>
                    <a:bodyPr/>
                    <a:lstStyle/>
                    <a:p>
                      <a:r>
                        <a:rPr lang="en-NZ" dirty="0"/>
                        <a:t>Future Proofing is making sure that the code is well laid out and organised so that you could easily come back at a later date and edit/modify it. Another programmer should be able to easily understand your code. Another programmer be able to understand the purpose and reasoning behind different sections of your program</a:t>
                      </a:r>
                    </a:p>
                  </a:txBody>
                  <a:tcPr/>
                </a:tc>
                <a:extLst>
                  <a:ext uri="{0D108BD9-81ED-4DB2-BD59-A6C34878D82A}">
                    <a16:rowId xmlns:a16="http://schemas.microsoft.com/office/drawing/2014/main" val="845002142"/>
                  </a:ext>
                </a:extLst>
              </a:tr>
              <a:tr h="402235">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296445">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75812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82E593-2F43-224C-98AC-B76E304862C2}"/>
              </a:ext>
            </a:extLst>
          </p:cNvPr>
          <p:cNvPicPr>
            <a:picLocks noChangeAspect="1"/>
          </p:cNvPicPr>
          <p:nvPr/>
        </p:nvPicPr>
        <p:blipFill>
          <a:blip r:embed="rId3"/>
          <a:stretch>
            <a:fillRect/>
          </a:stretch>
        </p:blipFill>
        <p:spPr>
          <a:xfrm>
            <a:off x="470065" y="1674112"/>
            <a:ext cx="7491786" cy="4826499"/>
          </a:xfrm>
          <a:prstGeom prst="rect">
            <a:avLst/>
          </a:prstGeom>
        </p:spPr>
      </p:pic>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11" name="Picture 10">
            <a:extLst>
              <a:ext uri="{FF2B5EF4-FFF2-40B4-BE49-F238E27FC236}">
                <a16:creationId xmlns:a16="http://schemas.microsoft.com/office/drawing/2014/main" id="{1D78253C-45C3-694F-9843-0DC614114E2C}"/>
              </a:ext>
            </a:extLst>
          </p:cNvPr>
          <p:cNvPicPr>
            <a:picLocks noChangeAspect="1"/>
          </p:cNvPicPr>
          <p:nvPr/>
        </p:nvPicPr>
        <p:blipFill>
          <a:blip r:embed="rId4"/>
          <a:stretch>
            <a:fillRect/>
          </a:stretch>
        </p:blipFill>
        <p:spPr>
          <a:xfrm>
            <a:off x="8329986" y="1428507"/>
            <a:ext cx="3391949" cy="5064368"/>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(Yes/No Checker)</a:t>
            </a:r>
            <a:endParaRPr sz="4000" dirty="0"/>
          </a:p>
        </p:txBody>
      </p:sp>
      <p:pic>
        <p:nvPicPr>
          <p:cNvPr id="3" name="Picture 2">
            <a:extLst>
              <a:ext uri="{FF2B5EF4-FFF2-40B4-BE49-F238E27FC236}">
                <a16:creationId xmlns:a16="http://schemas.microsoft.com/office/drawing/2014/main" id="{87774548-99C3-E642-898B-CE850C784361}"/>
              </a:ext>
            </a:extLst>
          </p:cNvPr>
          <p:cNvPicPr>
            <a:picLocks noChangeAspect="1"/>
          </p:cNvPicPr>
          <p:nvPr/>
        </p:nvPicPr>
        <p:blipFill>
          <a:blip r:embed="rId3"/>
          <a:stretch>
            <a:fillRect/>
          </a:stretch>
        </p:blipFill>
        <p:spPr>
          <a:xfrm>
            <a:off x="523579" y="1113127"/>
            <a:ext cx="3657600" cy="5461000"/>
          </a:xfrm>
          <a:prstGeom prst="rect">
            <a:avLst/>
          </a:prstGeom>
        </p:spPr>
      </p:pic>
      <p:pic>
        <p:nvPicPr>
          <p:cNvPr id="5" name="Picture 4">
            <a:extLst>
              <a:ext uri="{FF2B5EF4-FFF2-40B4-BE49-F238E27FC236}">
                <a16:creationId xmlns:a16="http://schemas.microsoft.com/office/drawing/2014/main" id="{F61BE9FD-33A1-C844-9C28-30DD542C8468}"/>
              </a:ext>
            </a:extLst>
          </p:cNvPr>
          <p:cNvPicPr>
            <a:picLocks noChangeAspect="1"/>
          </p:cNvPicPr>
          <p:nvPr/>
        </p:nvPicPr>
        <p:blipFill>
          <a:blip r:embed="rId4"/>
          <a:stretch>
            <a:fillRect/>
          </a:stretch>
        </p:blipFill>
        <p:spPr>
          <a:xfrm>
            <a:off x="4572000" y="1113127"/>
            <a:ext cx="3657600" cy="3327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Test Plan</a:t>
            </a:r>
            <a:endParaRPr sz="4000" dirty="0"/>
          </a:p>
        </p:txBody>
      </p:sp>
      <p:graphicFrame>
        <p:nvGraphicFramePr>
          <p:cNvPr id="92" name="Google Shape;92;p19"/>
          <p:cNvGraphicFramePr/>
          <p:nvPr>
            <p:extLst>
              <p:ext uri="{D42A27DB-BD31-4B8C-83A1-F6EECF244321}">
                <p14:modId xmlns:p14="http://schemas.microsoft.com/office/powerpoint/2010/main" val="78517992"/>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endParaRPr sz="2400" dirty="0"/>
                    </a:p>
                  </a:txBody>
                  <a:tcPr marL="121900" marR="121900" marT="121900" marB="121900"/>
                </a:tc>
                <a:tc>
                  <a:txBody>
                    <a:bodyPr/>
                    <a:lstStyle/>
                    <a:p>
                      <a:pPr marL="0" lvl="0" indent="0" algn="l" rtl="0">
                        <a:spcBef>
                          <a:spcPts val="0"/>
                        </a:spcBef>
                        <a:spcAft>
                          <a:spcPts val="0"/>
                        </a:spcAft>
                        <a:buNone/>
                      </a:pPr>
                      <a:r>
                        <a:rPr lang="en-US" sz="2400" dirty="0"/>
                        <a:t>Continue</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a:t>
                      </a:r>
                      <a:endParaRPr sz="2400" dirty="0"/>
                    </a:p>
                  </a:txBody>
                  <a:tcPr marL="121900" marR="121900" marT="121900" marB="121900"/>
                </a:tc>
                <a:tc>
                  <a:txBody>
                    <a:bodyPr/>
                    <a:lstStyle/>
                    <a:p>
                      <a:pPr marL="0" lvl="0" indent="0" algn="l" rtl="0">
                        <a:spcBef>
                          <a:spcPts val="0"/>
                        </a:spcBef>
                        <a:spcAft>
                          <a:spcPts val="0"/>
                        </a:spcAft>
                        <a:buNone/>
                      </a:pPr>
                      <a:r>
                        <a:rPr lang="en-US" sz="2400" dirty="0"/>
                        <a:t>Continue</a:t>
                      </a:r>
                    </a:p>
                  </a:txBody>
                  <a:tcPr marL="121900" marR="121900" marT="121900" marB="121900"/>
                </a:tc>
                <a:extLst>
                  <a:ext uri="{0D108BD9-81ED-4DB2-BD59-A6C34878D82A}">
                    <a16:rowId xmlns:a16="http://schemas.microsoft.com/office/drawing/2014/main" val="578731745"/>
                  </a:ext>
                </a:extLst>
              </a:tr>
              <a:tr h="609560">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lvl="0" indent="0" algn="l" rtl="0">
                        <a:spcBef>
                          <a:spcPts val="0"/>
                        </a:spcBef>
                        <a:spcAft>
                          <a:spcPts val="0"/>
                        </a:spcAft>
                        <a:buNone/>
                      </a:pPr>
                      <a:r>
                        <a:rPr lang="en-US" sz="2400" dirty="0"/>
                        <a:t>Continue</a:t>
                      </a:r>
                    </a:p>
                  </a:txBody>
                  <a:tcPr marL="121900" marR="121900" marT="121900" marB="121900"/>
                </a:tc>
                <a:extLst>
                  <a:ext uri="{0D108BD9-81ED-4DB2-BD59-A6C34878D82A}">
                    <a16:rowId xmlns:a16="http://schemas.microsoft.com/office/drawing/2014/main" val="2953738929"/>
                  </a:ext>
                </a:extLst>
              </a:tr>
              <a:tr h="609560">
                <a:tc>
                  <a:txBody>
                    <a:bodyPr/>
                    <a:lstStyle/>
                    <a:p>
                      <a:pPr marL="0" lvl="0" indent="0" algn="l" rtl="0">
                        <a:spcBef>
                          <a:spcPts val="0"/>
                        </a:spcBef>
                        <a:spcAft>
                          <a:spcPts val="0"/>
                        </a:spcAft>
                        <a:buNone/>
                      </a:pPr>
                      <a:r>
                        <a:rPr lang="en-US" sz="2400" dirty="0"/>
                        <a:t>N</a:t>
                      </a:r>
                      <a:endParaRPr sz="2400" dirty="0"/>
                    </a:p>
                  </a:txBody>
                  <a:tcPr marL="121900" marR="121900" marT="121900" marB="121900"/>
                </a:tc>
                <a:tc>
                  <a:txBody>
                    <a:bodyPr/>
                    <a:lstStyle/>
                    <a:p>
                      <a:pPr marL="0" lvl="0" indent="0" algn="l" rtl="0">
                        <a:spcBef>
                          <a:spcPts val="0"/>
                        </a:spcBef>
                        <a:spcAft>
                          <a:spcPts val="0"/>
                        </a:spcAft>
                        <a:buNone/>
                      </a:pPr>
                      <a:r>
                        <a:rPr lang="en-US" sz="2400" dirty="0"/>
                        <a:t>Continue</a:t>
                      </a:r>
                    </a:p>
                  </a:txBody>
                  <a:tcPr marL="121900" marR="121900" marT="121900" marB="121900"/>
                </a:tc>
                <a:extLst>
                  <a:ext uri="{0D108BD9-81ED-4DB2-BD59-A6C34878D82A}">
                    <a16:rowId xmlns:a16="http://schemas.microsoft.com/office/drawing/2014/main" val="577856346"/>
                  </a:ext>
                </a:extLst>
              </a:tr>
              <a:tr h="609560">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lvl="0" indent="0" algn="l" rtl="0">
                        <a:spcBef>
                          <a:spcPts val="0"/>
                        </a:spcBef>
                        <a:spcAft>
                          <a:spcPts val="0"/>
                        </a:spcAft>
                        <a:buNone/>
                      </a:pPr>
                      <a:r>
                        <a:rPr lang="en-US" sz="2400" dirty="0"/>
                        <a:t>Ask user to enter Yes/No</a:t>
                      </a:r>
                    </a:p>
                  </a:txBody>
                  <a:tcPr marL="121900" marR="121900" marT="121900" marB="121900"/>
                </a:tc>
                <a:extLst>
                  <a:ext uri="{0D108BD9-81ED-4DB2-BD59-A6C34878D82A}">
                    <a16:rowId xmlns:a16="http://schemas.microsoft.com/office/drawing/2014/main" val="999872185"/>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302427"/>
            <a:ext cx="11360800" cy="763600"/>
          </a:xfrm>
          <a:prstGeom prst="rect">
            <a:avLst/>
          </a:prstGeom>
        </p:spPr>
        <p:txBody>
          <a:bodyPr spcFirstLastPara="1" vert="horz" wrap="square" lIns="121900" tIns="121900" rIns="121900" bIns="121900" rtlCol="0" anchor="t" anchorCtr="0">
            <a:noAutofit/>
          </a:bodyPr>
          <a:lstStyle/>
          <a:p>
            <a:r>
              <a:rPr lang="en" sz="4000" dirty="0"/>
              <a:t>Instructions Test Plan</a:t>
            </a:r>
            <a:endParaRPr sz="4000" dirty="0"/>
          </a:p>
        </p:txBody>
      </p:sp>
      <p:graphicFrame>
        <p:nvGraphicFramePr>
          <p:cNvPr id="92" name="Google Shape;92;p19"/>
          <p:cNvGraphicFramePr/>
          <p:nvPr>
            <p:extLst>
              <p:ext uri="{D42A27DB-BD31-4B8C-83A1-F6EECF244321}">
                <p14:modId xmlns:p14="http://schemas.microsoft.com/office/powerpoint/2010/main" val="3761370592"/>
              </p:ext>
            </p:extLst>
          </p:nvPr>
        </p:nvGraphicFramePr>
        <p:xfrm>
          <a:off x="972433" y="1690299"/>
          <a:ext cx="10684224" cy="4754640"/>
        </p:xfrm>
        <a:graphic>
          <a:graphicData uri="http://schemas.openxmlformats.org/drawingml/2006/table">
            <a:tbl>
              <a:tblPr>
                <a:noFill/>
              </a:tblPr>
              <a:tblGrid>
                <a:gridCol w="5003824">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the game before?</a:t>
                      </a:r>
                    </a:p>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lvl="0" indent="0" algn="l" rtl="0">
                        <a:spcBef>
                          <a:spcPts val="0"/>
                        </a:spcBef>
                        <a:spcAft>
                          <a:spcPts val="0"/>
                        </a:spcAft>
                        <a:buNone/>
                      </a:pPr>
                      <a:r>
                        <a:rPr lang="en-US" sz="2400" dirty="0"/>
                        <a:t>Invalid answer. Please choose Yes/No</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endParaRPr sz="2400" dirty="0"/>
                    </a:p>
                  </a:txBody>
                  <a:tcPr marL="121900" marR="121900" marT="121900" marB="121900"/>
                </a:tc>
                <a:tc>
                  <a:txBody>
                    <a:bodyPr/>
                    <a:lstStyle/>
                    <a:p>
                      <a:pPr marL="0" lvl="0" indent="0" algn="l" rtl="0">
                        <a:spcBef>
                          <a:spcPts val="0"/>
                        </a:spcBef>
                        <a:spcAft>
                          <a:spcPts val="0"/>
                        </a:spcAft>
                        <a:buNone/>
                      </a:pPr>
                      <a:r>
                        <a:rPr lang="en-US" sz="2400" dirty="0"/>
                        <a:t>Game starts</a:t>
                      </a:r>
                    </a:p>
                  </a:txBody>
                  <a:tcPr marL="121900" marR="121900" marT="121900" marB="121900"/>
                </a:tc>
                <a:extLst>
                  <a:ext uri="{0D108BD9-81ED-4DB2-BD59-A6C34878D82A}">
                    <a16:rowId xmlns:a16="http://schemas.microsoft.com/office/drawing/2014/main" val="578731745"/>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Show instructions, then start game</a:t>
                      </a:r>
                    </a:p>
                  </a:txBody>
                  <a:tcPr marL="121900" marR="121900" marT="121900" marB="121900"/>
                </a:tc>
                <a:extLst>
                  <a:ext uri="{0D108BD9-81ED-4DB2-BD59-A6C34878D82A}">
                    <a16:rowId xmlns:a16="http://schemas.microsoft.com/office/drawing/2014/main" val="2953738929"/>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lang="en-US" sz="2400" dirty="0"/>
                    </a:p>
                  </a:txBody>
                  <a:tcPr marL="121900" marR="121900" marT="121900" marB="121900"/>
                </a:tc>
                <a:extLst>
                  <a:ext uri="{0D108BD9-81ED-4DB2-BD59-A6C34878D82A}">
                    <a16:rowId xmlns:a16="http://schemas.microsoft.com/office/drawing/2014/main" val="577856346"/>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lang="en-US" sz="2400" dirty="0"/>
                    </a:p>
                  </a:txBody>
                  <a:tcPr marL="121900" marR="121900" marT="121900" marB="121900"/>
                </a:tc>
                <a:extLst>
                  <a:ext uri="{0D108BD9-81ED-4DB2-BD59-A6C34878D82A}">
                    <a16:rowId xmlns:a16="http://schemas.microsoft.com/office/drawing/2014/main" val="999872185"/>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64898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1032</Words>
  <Application>Microsoft Macintosh PowerPoint</Application>
  <PresentationFormat>Widescreen</PresentationFormat>
  <Paragraphs>93</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Lucky Unicorn</vt:lpstr>
      <vt:lpstr>Lucky Unicorn</vt:lpstr>
      <vt:lpstr>Describe relevant Implications 1:</vt:lpstr>
      <vt:lpstr>Describe relevant Implications 2:</vt:lpstr>
      <vt:lpstr>Decomposition:</vt:lpstr>
      <vt:lpstr>Component 1 (Yes/No Checker)</vt:lpstr>
      <vt:lpstr>Yes/No Checker- Test Plan</vt:lpstr>
      <vt:lpstr>Instructions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Luke Richardson</cp:lastModifiedBy>
  <cp:revision>13</cp:revision>
  <dcterms:created xsi:type="dcterms:W3CDTF">2020-03-13T23:52:53Z</dcterms:created>
  <dcterms:modified xsi:type="dcterms:W3CDTF">2022-03-24T22:03:07Z</dcterms:modified>
</cp:coreProperties>
</file>