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323" r:id="rId4"/>
    <p:sldId id="271" r:id="rId5"/>
    <p:sldId id="281" r:id="rId6"/>
    <p:sldId id="285" r:id="rId7"/>
    <p:sldId id="284" r:id="rId8"/>
    <p:sldId id="287" r:id="rId9"/>
    <p:sldId id="288" r:id="rId10"/>
    <p:sldId id="289" r:id="rId11"/>
    <p:sldId id="290" r:id="rId12"/>
    <p:sldId id="291" r:id="rId13"/>
    <p:sldId id="293" r:id="rId14"/>
    <p:sldId id="324" r:id="rId15"/>
    <p:sldId id="294" r:id="rId16"/>
    <p:sldId id="316" r:id="rId17"/>
    <p:sldId id="311" r:id="rId18"/>
    <p:sldId id="314" r:id="rId19"/>
    <p:sldId id="315" r:id="rId20"/>
    <p:sldId id="326" r:id="rId21"/>
    <p:sldId id="325" r:id="rId22"/>
    <p:sldId id="319" r:id="rId23"/>
    <p:sldId id="320" r:id="rId24"/>
    <p:sldId id="322" r:id="rId25"/>
    <p:sldId id="321" r:id="rId26"/>
    <p:sldId id="32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8235"/>
    <a:srgbClr val="7C9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5F66-2A17-4DB8-9BFA-73F43757B0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020F26-855A-414D-9F28-2217A06119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2D098-3495-41E7-BADF-812FC96A19E9}"/>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69ADD0FE-229B-4F75-962B-66E9670ACF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D6EE6E-4194-4214-81D4-C2B4DAAF9740}"/>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3563111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598B-30B0-4E28-BB84-AE25093A65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A855E-B3E4-4947-B0AB-FA152CA88EE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6D25A-00CD-4E94-AC97-CCC607C65E02}"/>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F1A2B9AD-ACFB-4AFC-9167-5476F1DDBE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3D92E8C-1BDB-478A-BC68-EAEA790EC39F}"/>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420244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E7A952-4FC2-444A-A29C-E2BCB12195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11511A-6061-47E9-AE90-CBCC4B8D8EB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75CF6-F758-4703-A7EA-C0A10196FEAE}"/>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AD921C08-766E-4FC0-AC21-B861C79D48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EC8856-A53A-4FE5-BB83-3D3751216B19}"/>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270474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7463-259F-44A4-B9B1-A4374C90BC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E712C-C70A-4DB2-98D9-803B342930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F7266D-E6A1-495D-AFA4-06A067F0F2A6}"/>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122BE261-0F79-41B7-BEFD-59900127FA1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AA4F45C-B4A9-4478-9256-88C0FA094154}"/>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12309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B903-F02D-4936-B99A-EAD85200F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157688-C0C6-4D4C-B3C9-9021E00273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B74E711-4175-4AC3-BC5B-FF00D1E8BA0C}"/>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F6040633-A432-415B-A8FF-C01A65060F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368174-31CF-43CC-8125-0AB9739F450D}"/>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262610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F2A52-C043-4123-9E80-CFDDB804A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0DF78-26BB-4C37-B754-1213F109109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52C04-B68D-4619-A0EC-88CE4AE735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34FEE-1F3F-4B5E-91CD-775BA6A05F02}"/>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6" name="Footer Placeholder 5">
            <a:extLst>
              <a:ext uri="{FF2B5EF4-FFF2-40B4-BE49-F238E27FC236}">
                <a16:creationId xmlns:a16="http://schemas.microsoft.com/office/drawing/2014/main" id="{28138DC9-1FB7-43A8-A48D-A2B53373E3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7379809-55F5-4E5E-BB45-CCEA50930D58}"/>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3351200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8958-32CA-48E4-AF55-3CA66B054B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B692A1-6BC1-4769-9634-ED8486CB88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90F9AA-6F71-436A-AE0A-9E0E6EE22D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04C466-C93C-4D78-9CE9-D468598BCA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619E52-E589-4231-B62A-AAA208F2DD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0F435A-28F1-4817-9467-F17F94B006E0}"/>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8" name="Footer Placeholder 7">
            <a:extLst>
              <a:ext uri="{FF2B5EF4-FFF2-40B4-BE49-F238E27FC236}">
                <a16:creationId xmlns:a16="http://schemas.microsoft.com/office/drawing/2014/main" id="{C0416EEA-935A-47FD-B7C5-01219AD5B0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B0E4050-EB7A-4A9A-822D-71C8286C8478}"/>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2613282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A3E6-6B9E-4503-8140-3529E6254C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9C4E6-F381-4458-B0CD-5F936F166729}"/>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4" name="Footer Placeholder 3">
            <a:extLst>
              <a:ext uri="{FF2B5EF4-FFF2-40B4-BE49-F238E27FC236}">
                <a16:creationId xmlns:a16="http://schemas.microsoft.com/office/drawing/2014/main" id="{3F6DE6B9-0C2B-4430-AE03-5779EB8A253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D7BD5A5-CBC5-48C3-9370-DA8761582018}"/>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299317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C2285-E79F-4BD5-81D3-86555B64D2A0}"/>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3" name="Footer Placeholder 2">
            <a:extLst>
              <a:ext uri="{FF2B5EF4-FFF2-40B4-BE49-F238E27FC236}">
                <a16:creationId xmlns:a16="http://schemas.microsoft.com/office/drawing/2014/main" id="{45BFCE0C-91E0-4663-8A85-FD3B58607D6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27FB662-A18C-4431-A606-9403264483E4}"/>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73898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BC38-2308-46FD-9B89-8C083FE82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E559C7-813C-4A6E-8703-6B5F8F8EF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FC761C-918C-4FA8-A108-7DA764E89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B7D7DC-EE1D-46A4-A9E6-9F419F06A6FA}"/>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6" name="Footer Placeholder 5">
            <a:extLst>
              <a:ext uri="{FF2B5EF4-FFF2-40B4-BE49-F238E27FC236}">
                <a16:creationId xmlns:a16="http://schemas.microsoft.com/office/drawing/2014/main" id="{22BFF92E-DC1A-435C-BDE9-438B0F7DAF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E802588-DDE0-4AF2-8EDC-1DCFE44B242C}"/>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1240514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97AD8-488C-4F53-86C3-64DE2FCE4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9A5D5D-C3ED-4B89-BFFB-26FA86F6E9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3F99026-30F3-4930-BA78-F0957354A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68BEAB-1D12-43FF-9F65-4ABD355BBC07}"/>
              </a:ext>
            </a:extLst>
          </p:cNvPr>
          <p:cNvSpPr>
            <a:spLocks noGrp="1"/>
          </p:cNvSpPr>
          <p:nvPr>
            <p:ph type="dt" sz="half" idx="10"/>
          </p:nvPr>
        </p:nvSpPr>
        <p:spPr/>
        <p:txBody>
          <a:bodyPr/>
          <a:lstStyle/>
          <a:p>
            <a:fld id="{3987E3A2-546C-42CF-B39D-BB0F1C57EB89}" type="datetimeFigureOut">
              <a:rPr lang="en-US" smtClean="0"/>
              <a:t>3/13/2024</a:t>
            </a:fld>
            <a:endParaRPr lang="en-US" dirty="0"/>
          </a:p>
        </p:txBody>
      </p:sp>
      <p:sp>
        <p:nvSpPr>
          <p:cNvPr id="6" name="Footer Placeholder 5">
            <a:extLst>
              <a:ext uri="{FF2B5EF4-FFF2-40B4-BE49-F238E27FC236}">
                <a16:creationId xmlns:a16="http://schemas.microsoft.com/office/drawing/2014/main" id="{56695D22-50A5-4BC5-8B5F-9ADBFDAECCC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DCD030-CD1E-4408-90BE-CF6EF5A72D98}"/>
              </a:ext>
            </a:extLst>
          </p:cNvPr>
          <p:cNvSpPr>
            <a:spLocks noGrp="1"/>
          </p:cNvSpPr>
          <p:nvPr>
            <p:ph type="sldNum" sz="quarter" idx="12"/>
          </p:nvPr>
        </p:nvSpPr>
        <p:spPr/>
        <p:txBody>
          <a:bodyPr/>
          <a:lstStyle/>
          <a:p>
            <a:fld id="{FCD5EE44-F8D5-4972-A749-0E7993EC5DD7}" type="slidenum">
              <a:rPr lang="en-US" smtClean="0"/>
              <a:t>‹#›</a:t>
            </a:fld>
            <a:endParaRPr lang="en-US" dirty="0"/>
          </a:p>
        </p:txBody>
      </p:sp>
    </p:spTree>
    <p:extLst>
      <p:ext uri="{BB962C8B-B14F-4D97-AF65-F5344CB8AC3E}">
        <p14:creationId xmlns:p14="http://schemas.microsoft.com/office/powerpoint/2010/main" val="392507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7E3C7E-9EE8-45FE-B5D0-ADD1F1E672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C89AD3-98E9-4388-929D-48DE29DDA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929F1D-52F0-4D56-960D-DF6872583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7E3A2-546C-42CF-B39D-BB0F1C57EB89}" type="datetimeFigureOut">
              <a:rPr lang="en-US" smtClean="0"/>
              <a:t>3/13/2024</a:t>
            </a:fld>
            <a:endParaRPr lang="en-US" dirty="0"/>
          </a:p>
        </p:txBody>
      </p:sp>
      <p:sp>
        <p:nvSpPr>
          <p:cNvPr id="5" name="Footer Placeholder 4">
            <a:extLst>
              <a:ext uri="{FF2B5EF4-FFF2-40B4-BE49-F238E27FC236}">
                <a16:creationId xmlns:a16="http://schemas.microsoft.com/office/drawing/2014/main" id="{88ABC0B6-018A-4D0E-99EC-1F87B76E0F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5EC4566-3A95-4F7E-A19C-414664B74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5EE44-F8D5-4972-A749-0E7993EC5DD7}" type="slidenum">
              <a:rPr lang="en-US" smtClean="0"/>
              <a:t>‹#›</a:t>
            </a:fld>
            <a:endParaRPr lang="en-US" dirty="0"/>
          </a:p>
        </p:txBody>
      </p:sp>
    </p:spTree>
    <p:extLst>
      <p:ext uri="{BB962C8B-B14F-4D97-AF65-F5344CB8AC3E}">
        <p14:creationId xmlns:p14="http://schemas.microsoft.com/office/powerpoint/2010/main" val="1570085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2.pn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1.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2.png"/><Relationship Id="rId4" Type="http://schemas.openxmlformats.org/officeDocument/2006/relationships/image" Target="../media/image32.svg"/><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1.png"/><Relationship Id="rId7" Type="http://schemas.openxmlformats.org/officeDocument/2006/relationships/image" Target="../media/image8.png"/><Relationship Id="rId12"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8.svg"/><Relationship Id="rId5" Type="http://schemas.openxmlformats.org/officeDocument/2006/relationships/image" Target="../media/image6.png"/><Relationship Id="rId10" Type="http://schemas.openxmlformats.org/officeDocument/2006/relationships/image" Target="../media/image17.png"/><Relationship Id="rId4" Type="http://schemas.openxmlformats.org/officeDocument/2006/relationships/image" Target="../media/image32.svg"/><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28.svg"/><Relationship Id="rId3" Type="http://schemas.openxmlformats.org/officeDocument/2006/relationships/image" Target="../media/image31.png"/><Relationship Id="rId7" Type="http://schemas.openxmlformats.org/officeDocument/2006/relationships/image" Target="../media/image8.png"/><Relationship Id="rId12" Type="http://schemas.openxmlformats.org/officeDocument/2006/relationships/image" Target="../media/image27.png"/><Relationship Id="rId2" Type="http://schemas.openxmlformats.org/officeDocument/2006/relationships/image" Target="../media/image1.jp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8.svg"/><Relationship Id="rId5" Type="http://schemas.openxmlformats.org/officeDocument/2006/relationships/image" Target="../media/image6.png"/><Relationship Id="rId15" Type="http://schemas.openxmlformats.org/officeDocument/2006/relationships/image" Target="../media/image34.svg"/><Relationship Id="rId10" Type="http://schemas.openxmlformats.org/officeDocument/2006/relationships/image" Target="../media/image17.png"/><Relationship Id="rId4" Type="http://schemas.openxmlformats.org/officeDocument/2006/relationships/image" Target="../media/image32.svg"/><Relationship Id="rId9" Type="http://schemas.openxmlformats.org/officeDocument/2006/relationships/image" Target="../media/image10.png"/><Relationship Id="rId1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28.svg"/><Relationship Id="rId3" Type="http://schemas.openxmlformats.org/officeDocument/2006/relationships/image" Target="../media/image31.png"/><Relationship Id="rId7" Type="http://schemas.openxmlformats.org/officeDocument/2006/relationships/image" Target="../media/image8.png"/><Relationship Id="rId12" Type="http://schemas.openxmlformats.org/officeDocument/2006/relationships/image" Target="../media/image27.png"/><Relationship Id="rId2" Type="http://schemas.openxmlformats.org/officeDocument/2006/relationships/image" Target="../media/image1.jpg"/><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8.svg"/><Relationship Id="rId5" Type="http://schemas.openxmlformats.org/officeDocument/2006/relationships/image" Target="../media/image6.png"/><Relationship Id="rId15" Type="http://schemas.openxmlformats.org/officeDocument/2006/relationships/image" Target="../media/image34.svg"/><Relationship Id="rId10" Type="http://schemas.openxmlformats.org/officeDocument/2006/relationships/image" Target="../media/image17.png"/><Relationship Id="rId4" Type="http://schemas.openxmlformats.org/officeDocument/2006/relationships/image" Target="../media/image32.svg"/><Relationship Id="rId9" Type="http://schemas.openxmlformats.org/officeDocument/2006/relationships/image" Target="../media/image10.pn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svg"/><Relationship Id="rId23" Type="http://schemas.openxmlformats.org/officeDocument/2006/relationships/image" Target="../media/image26.svg"/><Relationship Id="rId28" Type="http://schemas.openxmlformats.org/officeDocument/2006/relationships/image" Target="../media/image2.pn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 Id="rId30"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2.png"/><Relationship Id="rId4" Type="http://schemas.openxmlformats.org/officeDocument/2006/relationships/image" Target="../media/image7.sv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2.sv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1.png"/><Relationship Id="rId17" Type="http://schemas.openxmlformats.org/officeDocument/2006/relationships/image" Target="../media/image20.svg"/><Relationship Id="rId2" Type="http://schemas.openxmlformats.org/officeDocument/2006/relationships/image" Target="../media/image1.jp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6.svg"/><Relationship Id="rId5" Type="http://schemas.openxmlformats.org/officeDocument/2006/relationships/image" Target="../media/image8.png"/><Relationship Id="rId15" Type="http://schemas.openxmlformats.org/officeDocument/2006/relationships/image" Target="../media/image18.svg"/><Relationship Id="rId10" Type="http://schemas.openxmlformats.org/officeDocument/2006/relationships/image" Target="../media/image15.png"/><Relationship Id="rId19" Type="http://schemas.openxmlformats.org/officeDocument/2006/relationships/image" Target="../media/image22.svg"/><Relationship Id="rId4" Type="http://schemas.openxmlformats.org/officeDocument/2006/relationships/image" Target="../media/image7.svg"/><Relationship Id="rId9" Type="http://schemas.openxmlformats.org/officeDocument/2006/relationships/image" Target="../media/image14.svg"/><Relationship Id="rId14" Type="http://schemas.openxmlformats.org/officeDocument/2006/relationships/image" Target="../media/image17.png"/><Relationship Id="rId2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E5C5D314-10C7-4778-BF24-4B853A2EF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32F7BD50-C7BB-4350-8324-18B44EA949FA}"/>
              </a:ext>
            </a:extLst>
          </p:cNvPr>
          <p:cNvSpPr txBox="1">
            <a:spLocks/>
          </p:cNvSpPr>
          <p:nvPr/>
        </p:nvSpPr>
        <p:spPr>
          <a:xfrm>
            <a:off x="1876424" y="1122363"/>
            <a:ext cx="8791575"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ES" dirty="0">
                <a:solidFill>
                  <a:schemeClr val="bg1"/>
                </a:solidFill>
                <a:latin typeface="Tw Cen MT" panose="020B0602020104020603" pitchFamily="34" charset="0"/>
              </a:rPr>
              <a:t>brokeCLAUDIA</a:t>
            </a:r>
            <a:endParaRPr lang="en-US" dirty="0">
              <a:solidFill>
                <a:schemeClr val="bg1"/>
              </a:solidFill>
              <a:latin typeface="Tw Cen MT" panose="020B0602020104020603" pitchFamily="34" charset="0"/>
            </a:endParaRPr>
          </a:p>
        </p:txBody>
      </p:sp>
      <p:sp>
        <p:nvSpPr>
          <p:cNvPr id="9" name="Subtitle 2">
            <a:extLst>
              <a:ext uri="{FF2B5EF4-FFF2-40B4-BE49-F238E27FC236}">
                <a16:creationId xmlns:a16="http://schemas.microsoft.com/office/drawing/2014/main" id="{92914BD2-6974-4C99-9F49-7B7CD79DAEE0}"/>
              </a:ext>
            </a:extLst>
          </p:cNvPr>
          <p:cNvSpPr txBox="1">
            <a:spLocks/>
          </p:cNvSpPr>
          <p:nvPr/>
        </p:nvSpPr>
        <p:spPr>
          <a:xfrm>
            <a:off x="1965324" y="3759000"/>
            <a:ext cx="8791575"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a:solidFill>
                  <a:srgbClr val="7C96A3"/>
                </a:solidFill>
                <a:latin typeface="Tw Cen MT" panose="020B0602020104020603" pitchFamily="34" charset="0"/>
              </a:rPr>
              <a:t>Broken access control vulnerability in </a:t>
            </a:r>
            <a:r>
              <a:rPr lang="en-US" i="1" err="1">
                <a:solidFill>
                  <a:srgbClr val="7C96A3"/>
                </a:solidFill>
                <a:latin typeface="Tw Cen MT" panose="020B0602020104020603" pitchFamily="34" charset="0"/>
              </a:rPr>
              <a:t>microCLAUDIA</a:t>
            </a:r>
            <a:r>
              <a:rPr lang="en-US" i="1">
                <a:solidFill>
                  <a:srgbClr val="7C96A3"/>
                </a:solidFill>
                <a:latin typeface="Tw Cen MT" panose="020B0602020104020603" pitchFamily="34" charset="0"/>
              </a:rPr>
              <a:t> 3.2.0</a:t>
            </a:r>
            <a:endParaRPr lang="en-US" dirty="0">
              <a:solidFill>
                <a:srgbClr val="7C96A3"/>
              </a:solidFill>
              <a:latin typeface="Tw Cen MT" panose="020B0602020104020603" pitchFamily="34" charset="0"/>
            </a:endParaRPr>
          </a:p>
        </p:txBody>
      </p:sp>
      <p:pic>
        <p:nvPicPr>
          <p:cNvPr id="10" name="Picture 9">
            <a:extLst>
              <a:ext uri="{FF2B5EF4-FFF2-40B4-BE49-F238E27FC236}">
                <a16:creationId xmlns:a16="http://schemas.microsoft.com/office/drawing/2014/main" id="{5AF55DEE-F746-45FF-892A-2F28FBFA9F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1952967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cxnSp>
        <p:nvCxnSpPr>
          <p:cNvPr id="66" name="Connector: Elbow 65">
            <a:extLst>
              <a:ext uri="{FF2B5EF4-FFF2-40B4-BE49-F238E27FC236}">
                <a16:creationId xmlns:a16="http://schemas.microsoft.com/office/drawing/2014/main" id="{E5A6644F-B724-4D51-B352-BE1369715C51}"/>
              </a:ext>
            </a:extLst>
          </p:cNvPr>
          <p:cNvCxnSpPr>
            <a:endCxn id="9" idx="1"/>
          </p:cNvCxnSpPr>
          <p:nvPr/>
        </p:nvCxnSpPr>
        <p:spPr>
          <a:xfrm>
            <a:off x="5592082" y="2002602"/>
            <a:ext cx="2330079" cy="254127"/>
          </a:xfrm>
          <a:prstGeom prst="bentConnector3">
            <a:avLst>
              <a:gd name="adj1" fmla="val 100035"/>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sp>
        <p:nvSpPr>
          <p:cNvPr id="28" name="Flowchart: Connector 27">
            <a:extLst>
              <a:ext uri="{FF2B5EF4-FFF2-40B4-BE49-F238E27FC236}">
                <a16:creationId xmlns:a16="http://schemas.microsoft.com/office/drawing/2014/main" id="{C0EE02F3-E2F2-49F3-A45B-4BF39D1307BB}"/>
              </a:ext>
            </a:extLst>
          </p:cNvPr>
          <p:cNvSpPr/>
          <p:nvPr/>
        </p:nvSpPr>
        <p:spPr>
          <a:xfrm>
            <a:off x="3235390" y="1370822"/>
            <a:ext cx="192383" cy="161672"/>
          </a:xfrm>
          <a:prstGeom prst="flowChartConnector">
            <a:avLst/>
          </a:prstGeom>
          <a:solidFill>
            <a:schemeClr val="bg1">
              <a:lumMod val="65000"/>
            </a:schemeClr>
          </a:solidFill>
          <a:ln>
            <a:noFill/>
          </a:ln>
          <a:effectLst>
            <a:glow rad="1397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D8EC021-1778-4EA5-AD25-ABC2A1097E89}"/>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30" name="Picture 29">
            <a:extLst>
              <a:ext uri="{FF2B5EF4-FFF2-40B4-BE49-F238E27FC236}">
                <a16:creationId xmlns:a16="http://schemas.microsoft.com/office/drawing/2014/main" id="{7FF40F3B-1971-4DDD-B4C4-1F9C560F433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01629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par>
                          <p:cTn id="10" fill="hold">
                            <p:stCondLst>
                              <p:cond delay="500"/>
                            </p:stCondLst>
                            <p:childTnLst>
                              <p:par>
                                <p:cTn id="11" presetID="49" presetClass="path" presetSubtype="0" accel="50000" decel="50000" fill="hold" grpId="1" nodeType="afterEffect">
                                  <p:stCondLst>
                                    <p:cond delay="0"/>
                                  </p:stCondLst>
                                  <p:childTnLst>
                                    <p:animMotion origin="layout" path="M 2.91667E-6 -4.07407E-6 L 0.18554 0.07894 " pathEditMode="relative" rAng="0" ptsTypes="AA">
                                      <p:cBhvr>
                                        <p:cTn id="12" dur="2000" fill="hold"/>
                                        <p:tgtEl>
                                          <p:spTgt spid="28"/>
                                        </p:tgtEl>
                                        <p:attrNameLst>
                                          <p:attrName>ppt_x</p:attrName>
                                          <p:attrName>ppt_y</p:attrName>
                                        </p:attrNameLst>
                                      </p:cBhvr>
                                      <p:rCtr x="9271" y="3981"/>
                                    </p:animMotion>
                                  </p:childTnLst>
                                </p:cTn>
                              </p:par>
                            </p:childTnLst>
                          </p:cTn>
                        </p:par>
                        <p:par>
                          <p:cTn id="13" fill="hold">
                            <p:stCondLst>
                              <p:cond delay="2500"/>
                            </p:stCondLst>
                            <p:childTnLst>
                              <p:par>
                                <p:cTn id="14" presetID="50" presetClass="path" presetSubtype="0" accel="50000" decel="50000" fill="hold" grpId="4" nodeType="afterEffect">
                                  <p:stCondLst>
                                    <p:cond delay="0"/>
                                  </p:stCondLst>
                                  <p:childTnLst>
                                    <p:animMotion origin="layout" path="M 0.18554 0.07894 L 0.28086 0.07894 C 0.32356 0.07894 0.37656 0.08264 0.37656 0.08565 L 0.37656 0.09306 " pathEditMode="relative" rAng="0" ptsTypes="AAAA">
                                      <p:cBhvr>
                                        <p:cTn id="15" dur="2000" fill="hold"/>
                                        <p:tgtEl>
                                          <p:spTgt spid="28"/>
                                        </p:tgtEl>
                                        <p:attrNameLst>
                                          <p:attrName>ppt_x</p:attrName>
                                          <p:attrName>ppt_y</p:attrName>
                                        </p:attrNameLst>
                                      </p:cBhvr>
                                      <p:rCtr x="9544" y="694"/>
                                    </p:animMotion>
                                  </p:childTnLst>
                                </p:cTn>
                              </p:par>
                            </p:childTnLst>
                          </p:cTn>
                        </p:par>
                        <p:par>
                          <p:cTn id="16" fill="hold">
                            <p:stCondLst>
                              <p:cond delay="4500"/>
                            </p:stCondLst>
                            <p:childTnLst>
                              <p:par>
                                <p:cTn id="17" presetID="6" presetClass="exit" presetSubtype="32" fill="hold" grpId="3" nodeType="afterEffect">
                                  <p:stCondLst>
                                    <p:cond delay="0"/>
                                  </p:stCondLst>
                                  <p:childTnLst>
                                    <p:animEffect transition="out" filter="circle(out)">
                                      <p:cBhvr>
                                        <p:cTn id="18" dur="2000"/>
                                        <p:tgtEl>
                                          <p:spTgt spid="28"/>
                                        </p:tgtEl>
                                      </p:cBhvr>
                                    </p:animEffect>
                                    <p:set>
                                      <p:cBhvr>
                                        <p:cTn id="19" dur="1" fill="hold">
                                          <p:stCondLst>
                                            <p:cond delay="1999"/>
                                          </p:stCondLst>
                                        </p:cTn>
                                        <p:tgtEl>
                                          <p:spTgt spid="28"/>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2000"/>
                                        <p:tgtEl>
                                          <p:spTgt spid="66"/>
                                        </p:tgtEl>
                                      </p:cBhvr>
                                    </p:animEffect>
                                    <p:set>
                                      <p:cBhvr>
                                        <p:cTn id="22" dur="1" fill="hold">
                                          <p:stCondLst>
                                            <p:cond delay="19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3" animBg="1"/>
      <p:bldP spid="28" grpId="4"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cxnSp>
        <p:nvCxnSpPr>
          <p:cNvPr id="29" name="Connector: Elbow 28">
            <a:extLst>
              <a:ext uri="{FF2B5EF4-FFF2-40B4-BE49-F238E27FC236}">
                <a16:creationId xmlns:a16="http://schemas.microsoft.com/office/drawing/2014/main" id="{9F7254EA-8D05-46D4-81DF-70C61284A07D}"/>
              </a:ext>
            </a:extLst>
          </p:cNvPr>
          <p:cNvCxnSpPr/>
          <p:nvPr/>
        </p:nvCxnSpPr>
        <p:spPr>
          <a:xfrm rot="16200000" flipV="1">
            <a:off x="5513924" y="-3402989"/>
            <a:ext cx="378902" cy="883499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Hierarchy">
            <a:extLst>
              <a:ext uri="{FF2B5EF4-FFF2-40B4-BE49-F238E27FC236}">
                <a16:creationId xmlns:a16="http://schemas.microsoft.com/office/drawing/2014/main" id="{A8B4C855-6A64-42F7-94E2-2940E6D32B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8666" y="218877"/>
            <a:ext cx="504708" cy="504708"/>
          </a:xfrm>
          <a:prstGeom prst="rect">
            <a:avLst/>
          </a:prstGeom>
          <a:effectLst>
            <a:glow rad="63500">
              <a:schemeClr val="accent4">
                <a:lumMod val="75000"/>
                <a:alpha val="40000"/>
              </a:schemeClr>
            </a:glow>
          </a:effectLst>
        </p:spPr>
      </p:pic>
      <p:sp>
        <p:nvSpPr>
          <p:cNvPr id="41" name="TextBox 40">
            <a:extLst>
              <a:ext uri="{FF2B5EF4-FFF2-40B4-BE49-F238E27FC236}">
                <a16:creationId xmlns:a16="http://schemas.microsoft.com/office/drawing/2014/main" id="{BA780654-5959-4C95-BF7C-666B00F16137}"/>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31" name="Picture 30">
            <a:extLst>
              <a:ext uri="{FF2B5EF4-FFF2-40B4-BE49-F238E27FC236}">
                <a16:creationId xmlns:a16="http://schemas.microsoft.com/office/drawing/2014/main" id="{FCF681FB-9DDA-4257-AB96-C802722285F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425723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ircle(in)">
                                      <p:cBhvr>
                                        <p:cTn id="7" dur="2000"/>
                                        <p:tgtEl>
                                          <p:spTgt spid="29"/>
                                        </p:tgtEl>
                                      </p:cBhvr>
                                    </p:animEffect>
                                  </p:childTnLst>
                                </p:cTn>
                              </p:par>
                              <p:par>
                                <p:cTn id="8" presetID="6" presetClass="entr" presetSubtype="16"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circle(in)">
                                      <p:cBhvr>
                                        <p:cTn id="10"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cxnSp>
        <p:nvCxnSpPr>
          <p:cNvPr id="29" name="Connector: Elbow 28">
            <a:extLst>
              <a:ext uri="{FF2B5EF4-FFF2-40B4-BE49-F238E27FC236}">
                <a16:creationId xmlns:a16="http://schemas.microsoft.com/office/drawing/2014/main" id="{9F7254EA-8D05-46D4-81DF-70C61284A07D}"/>
              </a:ext>
            </a:extLst>
          </p:cNvPr>
          <p:cNvCxnSpPr/>
          <p:nvPr/>
        </p:nvCxnSpPr>
        <p:spPr>
          <a:xfrm rot="16200000" flipV="1">
            <a:off x="5513924" y="-3402989"/>
            <a:ext cx="378902" cy="883499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0" name="Graphic 29" descr="Hierarchy">
            <a:extLst>
              <a:ext uri="{FF2B5EF4-FFF2-40B4-BE49-F238E27FC236}">
                <a16:creationId xmlns:a16="http://schemas.microsoft.com/office/drawing/2014/main" id="{A8B4C855-6A64-42F7-94E2-2940E6D32B9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8666" y="218877"/>
            <a:ext cx="504708" cy="504708"/>
          </a:xfrm>
          <a:prstGeom prst="rect">
            <a:avLst/>
          </a:prstGeom>
          <a:effectLst>
            <a:glow rad="63500">
              <a:schemeClr val="accent4">
                <a:lumMod val="75000"/>
                <a:alpha val="40000"/>
              </a:schemeClr>
            </a:glow>
          </a:effectLst>
        </p:spPr>
      </p:pic>
      <p:sp>
        <p:nvSpPr>
          <p:cNvPr id="41" name="Flowchart: Connector 40">
            <a:extLst>
              <a:ext uri="{FF2B5EF4-FFF2-40B4-BE49-F238E27FC236}">
                <a16:creationId xmlns:a16="http://schemas.microsoft.com/office/drawing/2014/main" id="{47802590-CFD9-4A7E-A830-62B555D5C9AA}"/>
              </a:ext>
            </a:extLst>
          </p:cNvPr>
          <p:cNvSpPr/>
          <p:nvPr/>
        </p:nvSpPr>
        <p:spPr>
          <a:xfrm>
            <a:off x="1395541" y="743721"/>
            <a:ext cx="192383" cy="161672"/>
          </a:xfrm>
          <a:prstGeom prst="flowChartConnector">
            <a:avLst/>
          </a:prstGeom>
          <a:solidFill>
            <a:schemeClr val="bg1">
              <a:lumMod val="65000"/>
            </a:schemeClr>
          </a:solidFill>
          <a:ln>
            <a:noFill/>
          </a:ln>
          <a:effectLst>
            <a:glow rad="139700">
              <a:schemeClr val="accent1">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FC47D4B-A38B-46DF-B940-20DB19BD7CF7}"/>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31" name="Picture 30">
            <a:extLst>
              <a:ext uri="{FF2B5EF4-FFF2-40B4-BE49-F238E27FC236}">
                <a16:creationId xmlns:a16="http://schemas.microsoft.com/office/drawing/2014/main" id="{C30DF9E3-E027-4663-9A20-8BE4D553A91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51796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500"/>
                            </p:stCondLst>
                            <p:childTnLst>
                              <p:par>
                                <p:cTn id="11" presetID="50" presetClass="path" presetSubtype="0" repeatCount="5000" accel="50000" decel="50000" autoRev="1" fill="hold" grpId="1" nodeType="afterEffect">
                                  <p:stCondLst>
                                    <p:cond delay="0"/>
                                  </p:stCondLst>
                                  <p:childTnLst>
                                    <p:animMotion origin="layout" path="M 4.375E-6 1.11111E-6 L 0.3539 1.11111E-6 C 0.51237 1.11111E-6 0.70781 0.00741 0.70781 0.01366 L 0.70781 0.02755 " pathEditMode="relative" rAng="0" ptsTypes="AAAA">
                                      <p:cBhvr>
                                        <p:cTn id="12" dur="3000" fill="hold"/>
                                        <p:tgtEl>
                                          <p:spTgt spid="41"/>
                                        </p:tgtEl>
                                        <p:attrNameLst>
                                          <p:attrName>ppt_x</p:attrName>
                                          <p:attrName>ppt_y</p:attrName>
                                        </p:attrNameLst>
                                      </p:cBhvr>
                                      <p:rCtr x="35391" y="1366"/>
                                    </p:animMotion>
                                  </p:childTnLst>
                                </p:cTn>
                              </p:par>
                              <p:par>
                                <p:cTn id="13" presetID="26" presetClass="emph" presetSubtype="0" repeatCount="10000" fill="hold" nodeType="withEffect">
                                  <p:stCondLst>
                                    <p:cond delay="0"/>
                                  </p:stCondLst>
                                  <p:childTnLst>
                                    <p:animEffect transition="out" filter="fade">
                                      <p:cBhvr>
                                        <p:cTn id="14" dur="3000" tmFilter="0, 0; .2, .5; .8, .5; 1, 0"/>
                                        <p:tgtEl>
                                          <p:spTgt spid="30"/>
                                        </p:tgtEl>
                                      </p:cBhvr>
                                    </p:animEffect>
                                    <p:animScale>
                                      <p:cBhvr>
                                        <p:cTn id="15" dur="1500" autoRev="1" fill="hold"/>
                                        <p:tgtEl>
                                          <p:spTgt spid="30"/>
                                        </p:tgtEl>
                                      </p:cBhvr>
                                      <p:by x="105000" y="105000"/>
                                    </p:animScale>
                                  </p:childTnLst>
                                </p:cTn>
                              </p:par>
                            </p:childTnLst>
                          </p:cTn>
                        </p:par>
                        <p:par>
                          <p:cTn id="16" fill="hold">
                            <p:stCondLst>
                              <p:cond delay="30500"/>
                            </p:stCondLst>
                            <p:childTnLst>
                              <p:par>
                                <p:cTn id="17" presetID="6" presetClass="exit" presetSubtype="32" fill="hold" grpId="2" nodeType="afterEffect">
                                  <p:stCondLst>
                                    <p:cond delay="0"/>
                                  </p:stCondLst>
                                  <p:childTnLst>
                                    <p:animEffect transition="out" filter="circle(out)">
                                      <p:cBhvr>
                                        <p:cTn id="18" dur="2000"/>
                                        <p:tgtEl>
                                          <p:spTgt spid="41"/>
                                        </p:tgtEl>
                                      </p:cBhvr>
                                    </p:animEffect>
                                    <p:set>
                                      <p:cBhvr>
                                        <p:cTn id="19" dur="1" fill="hold">
                                          <p:stCondLst>
                                            <p:cond delay="19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sp>
        <p:nvSpPr>
          <p:cNvPr id="31" name="TextBox 30">
            <a:extLst>
              <a:ext uri="{FF2B5EF4-FFF2-40B4-BE49-F238E27FC236}">
                <a16:creationId xmlns:a16="http://schemas.microsoft.com/office/drawing/2014/main" id="{F139F652-FF49-42A4-8495-FA2300E76297}"/>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cxnSp>
        <p:nvCxnSpPr>
          <p:cNvPr id="29" name="Connector: Elbow 28">
            <a:extLst>
              <a:ext uri="{FF2B5EF4-FFF2-40B4-BE49-F238E27FC236}">
                <a16:creationId xmlns:a16="http://schemas.microsoft.com/office/drawing/2014/main" id="{9F7254EA-8D05-46D4-81DF-70C61284A07D}"/>
              </a:ext>
            </a:extLst>
          </p:cNvPr>
          <p:cNvCxnSpPr/>
          <p:nvPr/>
        </p:nvCxnSpPr>
        <p:spPr>
          <a:xfrm rot="16200000" flipV="1">
            <a:off x="5513924" y="-3402989"/>
            <a:ext cx="378902" cy="883499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Computer">
            <a:extLst>
              <a:ext uri="{FF2B5EF4-FFF2-40B4-BE49-F238E27FC236}">
                <a16:creationId xmlns:a16="http://schemas.microsoft.com/office/drawing/2014/main" id="{F4F2B22A-F3ED-408A-836A-96F3A166B8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8944" y="4305427"/>
            <a:ext cx="681930" cy="681930"/>
          </a:xfrm>
          <a:prstGeom prst="rect">
            <a:avLst/>
          </a:prstGeom>
        </p:spPr>
      </p:pic>
      <p:pic>
        <p:nvPicPr>
          <p:cNvPr id="42" name="Graphic 41" descr="Server">
            <a:extLst>
              <a:ext uri="{FF2B5EF4-FFF2-40B4-BE49-F238E27FC236}">
                <a16:creationId xmlns:a16="http://schemas.microsoft.com/office/drawing/2014/main" id="{CFB134C0-2151-40BB-9195-B83C48A466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0044" y="4305427"/>
            <a:ext cx="681929" cy="681929"/>
          </a:xfrm>
          <a:prstGeom prst="rect">
            <a:avLst/>
          </a:prstGeom>
        </p:spPr>
      </p:pic>
      <p:pic>
        <p:nvPicPr>
          <p:cNvPr id="43" name="Graphic 42" descr="Computer">
            <a:extLst>
              <a:ext uri="{FF2B5EF4-FFF2-40B4-BE49-F238E27FC236}">
                <a16:creationId xmlns:a16="http://schemas.microsoft.com/office/drawing/2014/main" id="{BE476FE4-F2B6-4FB7-A098-42C1949F9C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494" y="4305427"/>
            <a:ext cx="681930" cy="681930"/>
          </a:xfrm>
          <a:prstGeom prst="rect">
            <a:avLst/>
          </a:prstGeom>
        </p:spPr>
      </p:pic>
      <p:pic>
        <p:nvPicPr>
          <p:cNvPr id="44" name="Graphic 43" descr="Server">
            <a:extLst>
              <a:ext uri="{FF2B5EF4-FFF2-40B4-BE49-F238E27FC236}">
                <a16:creationId xmlns:a16="http://schemas.microsoft.com/office/drawing/2014/main" id="{9560B3A1-9571-4C1C-89E9-91A588555F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8189" y="4305427"/>
            <a:ext cx="681929" cy="681929"/>
          </a:xfrm>
          <a:prstGeom prst="rect">
            <a:avLst/>
          </a:prstGeom>
        </p:spPr>
      </p:pic>
      <p:pic>
        <p:nvPicPr>
          <p:cNvPr id="45" name="Graphic 44" descr="Users">
            <a:extLst>
              <a:ext uri="{FF2B5EF4-FFF2-40B4-BE49-F238E27FC236}">
                <a16:creationId xmlns:a16="http://schemas.microsoft.com/office/drawing/2014/main" id="{05CE0290-0EB5-4694-BC65-BDDC38ECC9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8282" y="5596955"/>
            <a:ext cx="914400" cy="914400"/>
          </a:xfrm>
          <a:prstGeom prst="rect">
            <a:avLst/>
          </a:prstGeom>
        </p:spPr>
      </p:pic>
      <p:pic>
        <p:nvPicPr>
          <p:cNvPr id="46" name="Graphic 45" descr="Hierarchy">
            <a:extLst>
              <a:ext uri="{FF2B5EF4-FFF2-40B4-BE49-F238E27FC236}">
                <a16:creationId xmlns:a16="http://schemas.microsoft.com/office/drawing/2014/main" id="{9DF8A0A4-9458-464F-8CE0-674E73F118E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79270" y="4072956"/>
            <a:ext cx="914400" cy="914400"/>
          </a:xfrm>
          <a:prstGeom prst="rect">
            <a:avLst/>
          </a:prstGeom>
        </p:spPr>
      </p:pic>
      <p:pic>
        <p:nvPicPr>
          <p:cNvPr id="47" name="Graphic 46" descr="Computer">
            <a:extLst>
              <a:ext uri="{FF2B5EF4-FFF2-40B4-BE49-F238E27FC236}">
                <a16:creationId xmlns:a16="http://schemas.microsoft.com/office/drawing/2014/main" id="{09D63FF6-0A00-4E66-BC7C-D5AF9315B1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8944" y="5130485"/>
            <a:ext cx="681930" cy="681930"/>
          </a:xfrm>
          <a:prstGeom prst="rect">
            <a:avLst/>
          </a:prstGeom>
        </p:spPr>
      </p:pic>
      <p:pic>
        <p:nvPicPr>
          <p:cNvPr id="48" name="Graphic 47" descr="Server">
            <a:extLst>
              <a:ext uri="{FF2B5EF4-FFF2-40B4-BE49-F238E27FC236}">
                <a16:creationId xmlns:a16="http://schemas.microsoft.com/office/drawing/2014/main" id="{68F02C0E-DAA4-4140-A06E-4A6AFAF181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0044" y="5130485"/>
            <a:ext cx="681929" cy="681929"/>
          </a:xfrm>
          <a:prstGeom prst="rect">
            <a:avLst/>
          </a:prstGeom>
        </p:spPr>
      </p:pic>
      <p:pic>
        <p:nvPicPr>
          <p:cNvPr id="49" name="Graphic 48" descr="Computer">
            <a:extLst>
              <a:ext uri="{FF2B5EF4-FFF2-40B4-BE49-F238E27FC236}">
                <a16:creationId xmlns:a16="http://schemas.microsoft.com/office/drawing/2014/main" id="{6A412DA3-8C8F-447E-A85A-E15D8C3123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494" y="5130485"/>
            <a:ext cx="681930" cy="681930"/>
          </a:xfrm>
          <a:prstGeom prst="rect">
            <a:avLst/>
          </a:prstGeom>
        </p:spPr>
      </p:pic>
      <p:pic>
        <p:nvPicPr>
          <p:cNvPr id="50" name="Graphic 49" descr="Server">
            <a:extLst>
              <a:ext uri="{FF2B5EF4-FFF2-40B4-BE49-F238E27FC236}">
                <a16:creationId xmlns:a16="http://schemas.microsoft.com/office/drawing/2014/main" id="{CF8E838A-A89F-4BE5-9AFE-1E1DAD9792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8189" y="5130485"/>
            <a:ext cx="681929" cy="681929"/>
          </a:xfrm>
          <a:prstGeom prst="rect">
            <a:avLst/>
          </a:prstGeom>
        </p:spPr>
      </p:pic>
      <p:pic>
        <p:nvPicPr>
          <p:cNvPr id="51" name="Graphic 50" descr="Hierarchy">
            <a:extLst>
              <a:ext uri="{FF2B5EF4-FFF2-40B4-BE49-F238E27FC236}">
                <a16:creationId xmlns:a16="http://schemas.microsoft.com/office/drawing/2014/main" id="{D8BADAA1-AE58-4F8C-BA27-C671CFCF46C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79270" y="4898014"/>
            <a:ext cx="914400" cy="914400"/>
          </a:xfrm>
          <a:prstGeom prst="rect">
            <a:avLst/>
          </a:prstGeom>
        </p:spPr>
      </p:pic>
      <p:sp>
        <p:nvSpPr>
          <p:cNvPr id="52" name="TextBox 51">
            <a:extLst>
              <a:ext uri="{FF2B5EF4-FFF2-40B4-BE49-F238E27FC236}">
                <a16:creationId xmlns:a16="http://schemas.microsoft.com/office/drawing/2014/main" id="{4C11C055-9F48-43AB-B9F8-B93402D08803}"/>
              </a:ext>
            </a:extLst>
          </p:cNvPr>
          <p:cNvSpPr txBox="1"/>
          <p:nvPr/>
        </p:nvSpPr>
        <p:spPr>
          <a:xfrm>
            <a:off x="1241321" y="3619431"/>
            <a:ext cx="604098" cy="461665"/>
          </a:xfrm>
          <a:prstGeom prst="rect">
            <a:avLst/>
          </a:prstGeom>
          <a:noFill/>
        </p:spPr>
        <p:txBody>
          <a:bodyPr wrap="square" rtlCol="0">
            <a:spAutoFit/>
          </a:bodyPr>
          <a:lstStyle/>
          <a:p>
            <a:r>
              <a:rPr lang="es-ES" sz="2400" b="1" dirty="0">
                <a:solidFill>
                  <a:srgbClr val="7030A0"/>
                </a:solidFill>
              </a:rPr>
              <a:t>…</a:t>
            </a:r>
            <a:endParaRPr lang="en-US" sz="2400" b="1" dirty="0">
              <a:solidFill>
                <a:srgbClr val="7030A0"/>
              </a:solidFill>
            </a:endParaRPr>
          </a:p>
        </p:txBody>
      </p:sp>
      <p:pic>
        <p:nvPicPr>
          <p:cNvPr id="53" name="Graphic 52" descr="Circular flowchart">
            <a:extLst>
              <a:ext uri="{FF2B5EF4-FFF2-40B4-BE49-F238E27FC236}">
                <a16:creationId xmlns:a16="http://schemas.microsoft.com/office/drawing/2014/main" id="{032C8CE3-C61B-4D1E-B168-653C90C374B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7368" y="4789042"/>
            <a:ext cx="581025" cy="581025"/>
          </a:xfrm>
          <a:prstGeom prst="rect">
            <a:avLst/>
          </a:prstGeom>
        </p:spPr>
      </p:pic>
      <p:pic>
        <p:nvPicPr>
          <p:cNvPr id="55" name="Graphic 54" descr="Hierarchy">
            <a:extLst>
              <a:ext uri="{FF2B5EF4-FFF2-40B4-BE49-F238E27FC236}">
                <a16:creationId xmlns:a16="http://schemas.microsoft.com/office/drawing/2014/main" id="{1C1919F0-588E-4CA4-B60F-722FB117840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198666" y="6282589"/>
            <a:ext cx="504708" cy="504708"/>
          </a:xfrm>
          <a:prstGeom prst="rect">
            <a:avLst/>
          </a:prstGeom>
          <a:effectLst>
            <a:glow rad="63500">
              <a:srgbClr val="7030A0">
                <a:alpha val="40000"/>
              </a:srgbClr>
            </a:glow>
          </a:effectLst>
        </p:spPr>
      </p:pic>
      <p:pic>
        <p:nvPicPr>
          <p:cNvPr id="59" name="Graphic 58" descr="Beetle">
            <a:extLst>
              <a:ext uri="{FF2B5EF4-FFF2-40B4-BE49-F238E27FC236}">
                <a16:creationId xmlns:a16="http://schemas.microsoft.com/office/drawing/2014/main" id="{F7839250-665E-4BBD-A5E6-CD877AE7549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56931" y="5428174"/>
            <a:ext cx="541906" cy="541906"/>
          </a:xfrm>
          <a:prstGeom prst="rect">
            <a:avLst/>
          </a:prstGeom>
        </p:spPr>
      </p:pic>
      <p:pic>
        <p:nvPicPr>
          <p:cNvPr id="60" name="Graphic 59" descr="Beetle">
            <a:extLst>
              <a:ext uri="{FF2B5EF4-FFF2-40B4-BE49-F238E27FC236}">
                <a16:creationId xmlns:a16="http://schemas.microsoft.com/office/drawing/2014/main" id="{A4E29836-7096-4717-B46B-A240B210468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12465" y="5424968"/>
            <a:ext cx="541906" cy="541906"/>
          </a:xfrm>
          <a:prstGeom prst="rect">
            <a:avLst/>
          </a:prstGeom>
        </p:spPr>
      </p:pic>
      <p:pic>
        <p:nvPicPr>
          <p:cNvPr id="61" name="Graphic 60" descr="Lock">
            <a:extLst>
              <a:ext uri="{FF2B5EF4-FFF2-40B4-BE49-F238E27FC236}">
                <a16:creationId xmlns:a16="http://schemas.microsoft.com/office/drawing/2014/main" id="{01530B9C-C961-439B-B7BF-6748CABEA7D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12465" y="5097532"/>
            <a:ext cx="914400" cy="914400"/>
          </a:xfrm>
          <a:prstGeom prst="rect">
            <a:avLst/>
          </a:prstGeom>
        </p:spPr>
      </p:pic>
      <p:cxnSp>
        <p:nvCxnSpPr>
          <p:cNvPr id="8" name="Connector: Elbow 7">
            <a:extLst>
              <a:ext uri="{FF2B5EF4-FFF2-40B4-BE49-F238E27FC236}">
                <a16:creationId xmlns:a16="http://schemas.microsoft.com/office/drawing/2014/main" id="{B5C2D91E-B9E2-4EB8-9E1B-21E7AD9F1456}"/>
              </a:ext>
            </a:extLst>
          </p:cNvPr>
          <p:cNvCxnSpPr>
            <a:cxnSpLocks/>
            <a:stCxn id="45" idx="3"/>
            <a:endCxn id="7" idx="2"/>
          </p:cNvCxnSpPr>
          <p:nvPr/>
        </p:nvCxnSpPr>
        <p:spPr>
          <a:xfrm flipV="1">
            <a:off x="1132682" y="5036820"/>
            <a:ext cx="8988189" cy="1017335"/>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Flowchart: Connector 66">
            <a:extLst>
              <a:ext uri="{FF2B5EF4-FFF2-40B4-BE49-F238E27FC236}">
                <a16:creationId xmlns:a16="http://schemas.microsoft.com/office/drawing/2014/main" id="{EE254D75-9AB7-40F4-995F-B5926A3704DB}"/>
              </a:ext>
            </a:extLst>
          </p:cNvPr>
          <p:cNvSpPr/>
          <p:nvPr/>
        </p:nvSpPr>
        <p:spPr>
          <a:xfrm>
            <a:off x="1395541" y="743721"/>
            <a:ext cx="192383" cy="161672"/>
          </a:xfrm>
          <a:prstGeom prst="flowChartConnector">
            <a:avLst/>
          </a:prstGeom>
          <a:solidFill>
            <a:schemeClr val="bg1">
              <a:lumMod val="65000"/>
            </a:schemeClr>
          </a:solidFill>
          <a:ln>
            <a:noFill/>
          </a:ln>
          <a:effectLst>
            <a:glow rad="139700">
              <a:schemeClr val="accent1">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Flowchart: Connector 67">
            <a:extLst>
              <a:ext uri="{FF2B5EF4-FFF2-40B4-BE49-F238E27FC236}">
                <a16:creationId xmlns:a16="http://schemas.microsoft.com/office/drawing/2014/main" id="{DC9EE201-C233-48F4-80C6-B60523827F48}"/>
              </a:ext>
            </a:extLst>
          </p:cNvPr>
          <p:cNvSpPr/>
          <p:nvPr/>
        </p:nvSpPr>
        <p:spPr>
          <a:xfrm>
            <a:off x="1254772" y="5973319"/>
            <a:ext cx="192383" cy="161672"/>
          </a:xfrm>
          <a:prstGeom prst="flowChartConnector">
            <a:avLst/>
          </a:prstGeom>
          <a:solidFill>
            <a:schemeClr val="bg1">
              <a:lumMod val="65000"/>
            </a:schemeClr>
          </a:solidFill>
          <a:ln>
            <a:noFill/>
          </a:ln>
          <a:effectLst>
            <a:glow rad="1397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0" name="Graphic 69" descr="Hierarchy">
            <a:extLst>
              <a:ext uri="{FF2B5EF4-FFF2-40B4-BE49-F238E27FC236}">
                <a16:creationId xmlns:a16="http://schemas.microsoft.com/office/drawing/2014/main" id="{63A25D03-7E9A-4116-84E7-157C7D2020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8666" y="218877"/>
            <a:ext cx="504708" cy="504708"/>
          </a:xfrm>
          <a:prstGeom prst="rect">
            <a:avLst/>
          </a:prstGeom>
          <a:effectLst>
            <a:glow rad="63500">
              <a:schemeClr val="accent4">
                <a:lumMod val="75000"/>
                <a:alpha val="40000"/>
              </a:schemeClr>
            </a:glow>
          </a:effectLst>
        </p:spPr>
      </p:pic>
      <p:pic>
        <p:nvPicPr>
          <p:cNvPr id="54" name="Picture 53">
            <a:extLst>
              <a:ext uri="{FF2B5EF4-FFF2-40B4-BE49-F238E27FC236}">
                <a16:creationId xmlns:a16="http://schemas.microsoft.com/office/drawing/2014/main" id="{1442C3D3-96DB-4665-B4C5-51FF6851CE4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
        <p:nvSpPr>
          <p:cNvPr id="56" name="TextBox 55">
            <a:extLst>
              <a:ext uri="{FF2B5EF4-FFF2-40B4-BE49-F238E27FC236}">
                <a16:creationId xmlns:a16="http://schemas.microsoft.com/office/drawing/2014/main" id="{017C7CA6-2419-4763-BC54-C774FF13F0DF}"/>
              </a:ext>
            </a:extLst>
          </p:cNvPr>
          <p:cNvSpPr txBox="1"/>
          <p:nvPr/>
        </p:nvSpPr>
        <p:spPr>
          <a:xfrm>
            <a:off x="7053899" y="2858556"/>
            <a:ext cx="1204224" cy="1323439"/>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Agency</a:t>
            </a:r>
          </a:p>
          <a:p>
            <a:r>
              <a:rPr lang="es-ES" sz="1600" dirty="0" err="1">
                <a:solidFill>
                  <a:schemeClr val="accent5">
                    <a:lumMod val="50000"/>
                  </a:schemeClr>
                </a:solidFill>
                <a:latin typeface="Tw Cen MT" panose="020B0602020104020603" pitchFamily="34" charset="0"/>
              </a:rPr>
              <a:t>Alerts</a:t>
            </a:r>
            <a:endParaRPr lang="es-ES" sz="1600" dirty="0">
              <a:solidFill>
                <a:schemeClr val="accent5">
                  <a:lumMod val="50000"/>
                </a:schemeClr>
              </a:solidFill>
              <a:latin typeface="Tw Cen MT" panose="020B0602020104020603" pitchFamily="34" charset="0"/>
            </a:endParaRPr>
          </a:p>
          <a:p>
            <a:r>
              <a:rPr lang="es-ES" sz="1600" dirty="0" err="1">
                <a:solidFill>
                  <a:schemeClr val="accent5">
                    <a:lumMod val="50000"/>
                  </a:schemeClr>
                </a:solidFill>
                <a:latin typeface="Tw Cen MT" panose="020B0602020104020603" pitchFamily="34" charset="0"/>
              </a:rPr>
              <a:t>Vaccines</a:t>
            </a:r>
            <a:endParaRPr lang="es-ES" sz="1600" dirty="0">
              <a:solidFill>
                <a:schemeClr val="accent5">
                  <a:lumMod val="50000"/>
                </a:schemeClr>
              </a:solidFill>
              <a:latin typeface="Tw Cen MT" panose="020B0602020104020603" pitchFamily="34" charset="0"/>
            </a:endParaRPr>
          </a:p>
          <a:p>
            <a:r>
              <a:rPr lang="es-ES" sz="1600" dirty="0" err="1">
                <a:solidFill>
                  <a:schemeClr val="accent5">
                    <a:lumMod val="50000"/>
                  </a:schemeClr>
                </a:solidFill>
                <a:latin typeface="Tw Cen MT" panose="020B0602020104020603" pitchFamily="34" charset="0"/>
              </a:rPr>
              <a:t>Agents</a:t>
            </a:r>
            <a:endParaRPr lang="es-ES" sz="1600" dirty="0">
              <a:solidFill>
                <a:schemeClr val="accent5">
                  <a:lumMod val="50000"/>
                </a:schemeClr>
              </a:solidFill>
              <a:latin typeface="Tw Cen MT" panose="020B0602020104020603" pitchFamily="34" charset="0"/>
            </a:endParaRPr>
          </a:p>
          <a:p>
            <a:r>
              <a:rPr lang="es-ES" sz="1600" dirty="0">
                <a:solidFill>
                  <a:schemeClr val="accent5">
                    <a:lumMod val="50000"/>
                  </a:schemeClr>
                </a:solidFill>
                <a:latin typeface="Tw Cen MT" panose="020B0602020104020603" pitchFamily="34" charset="0"/>
              </a:rPr>
              <a:t>Data</a:t>
            </a:r>
            <a:endParaRPr lang="en-US" sz="1600" dirty="0">
              <a:solidFill>
                <a:schemeClr val="accent5">
                  <a:lumMod val="50000"/>
                </a:schemeClr>
              </a:solidFill>
              <a:latin typeface="Tw Cen MT" panose="020B0602020104020603" pitchFamily="34" charset="0"/>
            </a:endParaRPr>
          </a:p>
        </p:txBody>
      </p:sp>
    </p:spTree>
    <p:extLst>
      <p:ext uri="{BB962C8B-B14F-4D97-AF65-F5344CB8AC3E}">
        <p14:creationId xmlns:p14="http://schemas.microsoft.com/office/powerpoint/2010/main" val="164137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50" presetClass="path" presetSubtype="0" repeatCount="indefinite" accel="50000" decel="50000" autoRev="1" fill="hold" grpId="1" nodeType="afterEffect">
                                  <p:stCondLst>
                                    <p:cond delay="0"/>
                                  </p:stCondLst>
                                  <p:childTnLst>
                                    <p:animMotion origin="layout" path="M 4.375E-6 1.11111E-6 L 0.3539 1.11111E-6 C 0.51237 1.11111E-6 0.70781 0.00741 0.70781 0.01366 L 0.70781 0.02755 " pathEditMode="relative" rAng="0" ptsTypes="AAAA">
                                      <p:cBhvr>
                                        <p:cTn id="12" dur="3000" fill="hold"/>
                                        <p:tgtEl>
                                          <p:spTgt spid="67"/>
                                        </p:tgtEl>
                                        <p:attrNameLst>
                                          <p:attrName>ppt_x</p:attrName>
                                          <p:attrName>ppt_y</p:attrName>
                                        </p:attrNameLst>
                                      </p:cBhvr>
                                      <p:rCtr x="35391" y="1366"/>
                                    </p:animMotion>
                                  </p:childTnLst>
                                </p:cTn>
                              </p:par>
                              <p:par>
                                <p:cTn id="13" presetID="26" presetClass="emph" presetSubtype="0" repeatCount="indefinite" fill="hold" nodeType="withEffect">
                                  <p:stCondLst>
                                    <p:cond delay="0"/>
                                  </p:stCondLst>
                                  <p:childTnLst>
                                    <p:animEffect transition="out" filter="fade">
                                      <p:cBhvr>
                                        <p:cTn id="14" dur="3000" tmFilter="0, 0; .2, .5; .8, .5; 1, 0"/>
                                        <p:tgtEl>
                                          <p:spTgt spid="70"/>
                                        </p:tgtEl>
                                      </p:cBhvr>
                                    </p:animEffect>
                                    <p:animScale>
                                      <p:cBhvr>
                                        <p:cTn id="15" dur="1500" autoRev="1" fill="hold"/>
                                        <p:tgtEl>
                                          <p:spTgt spid="70"/>
                                        </p:tgtEl>
                                      </p:cBhvr>
                                      <p:by x="105000" y="105000"/>
                                    </p:animScale>
                                  </p:childTnLst>
                                </p:cTn>
                              </p:par>
                              <p:par>
                                <p:cTn id="16" presetID="6" presetClass="emph" presetSubtype="0" repeatCount="indefinite" autoRev="1" fill="hold" nodeType="withEffect">
                                  <p:stCondLst>
                                    <p:cond delay="0"/>
                                  </p:stCondLst>
                                  <p:childTnLst>
                                    <p:animScale>
                                      <p:cBhvr>
                                        <p:cTn id="17" dur="2000" fill="hold"/>
                                        <p:tgtEl>
                                          <p:spTgt spid="40"/>
                                        </p:tgtEl>
                                      </p:cBhvr>
                                      <p:by x="150000" y="150000"/>
                                    </p:animScale>
                                  </p:childTnLst>
                                </p:cTn>
                              </p:par>
                              <p:par>
                                <p:cTn id="18" presetID="6" presetClass="emph" presetSubtype="0" repeatCount="indefinite" autoRev="1" fill="hold" nodeType="withEffect">
                                  <p:stCondLst>
                                    <p:cond delay="0"/>
                                  </p:stCondLst>
                                  <p:childTnLst>
                                    <p:animScale>
                                      <p:cBhvr>
                                        <p:cTn id="19" dur="2000" fill="hold"/>
                                        <p:tgtEl>
                                          <p:spTgt spid="104"/>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1" nodeType="click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fltVal val="0"/>
                                          </p:val>
                                        </p:tav>
                                        <p:tav tm="100000">
                                          <p:val>
                                            <p:strVal val="#ppt_w"/>
                                          </p:val>
                                        </p:tav>
                                      </p:tavLst>
                                    </p:anim>
                                    <p:anim calcmode="lin" valueType="num">
                                      <p:cBhvr>
                                        <p:cTn id="25" dur="500" fill="hold"/>
                                        <p:tgtEl>
                                          <p:spTgt spid="68"/>
                                        </p:tgtEl>
                                        <p:attrNameLst>
                                          <p:attrName>ppt_h</p:attrName>
                                        </p:attrNameLst>
                                      </p:cBhvr>
                                      <p:tavLst>
                                        <p:tav tm="0">
                                          <p:val>
                                            <p:fltVal val="0"/>
                                          </p:val>
                                        </p:tav>
                                        <p:tav tm="100000">
                                          <p:val>
                                            <p:strVal val="#ppt_h"/>
                                          </p:val>
                                        </p:tav>
                                      </p:tavLst>
                                    </p:anim>
                                    <p:animEffect transition="in" filter="fade">
                                      <p:cBhvr>
                                        <p:cTn id="26" dur="500"/>
                                        <p:tgtEl>
                                          <p:spTgt spid="68"/>
                                        </p:tgtEl>
                                      </p:cBhvr>
                                    </p:animEffect>
                                  </p:childTnLst>
                                </p:cTn>
                              </p:par>
                            </p:childTnLst>
                          </p:cTn>
                        </p:par>
                        <p:par>
                          <p:cTn id="27" fill="hold">
                            <p:stCondLst>
                              <p:cond delay="500"/>
                            </p:stCondLst>
                            <p:childTnLst>
                              <p:par>
                                <p:cTn id="28" presetID="43" presetClass="path" presetSubtype="0" repeatCount="indefinite" accel="50000" decel="50000" autoRev="1" fill="hold" grpId="2" nodeType="afterEffect">
                                  <p:stCondLst>
                                    <p:cond delay="0"/>
                                  </p:stCondLst>
                                  <p:childTnLst>
                                    <p:animMotion origin="layout" path="M 2.70833E-6 -3.7037E-7 L 0.35963 -3.7037E-7 C 0.5207 -3.7037E-7 0.71927 -0.03194 0.71927 -0.05764 L 0.71927 -0.11505 " pathEditMode="relative" rAng="0" ptsTypes="AAAA">
                                      <p:cBhvr>
                                        <p:cTn id="29" dur="3000" fill="hold"/>
                                        <p:tgtEl>
                                          <p:spTgt spid="68"/>
                                        </p:tgtEl>
                                        <p:attrNameLst>
                                          <p:attrName>ppt_x</p:attrName>
                                          <p:attrName>ppt_y</p:attrName>
                                        </p:attrNameLst>
                                      </p:cBhvr>
                                      <p:rCtr x="35964" y="-5764"/>
                                    </p:animMotion>
                                  </p:childTnLst>
                                </p:cTn>
                              </p:par>
                              <p:par>
                                <p:cTn id="30" presetID="26" presetClass="emph" presetSubtype="0" repeatCount="indefinite" fill="hold" nodeType="withEffect">
                                  <p:stCondLst>
                                    <p:cond delay="0"/>
                                  </p:stCondLst>
                                  <p:childTnLst>
                                    <p:animEffect transition="out" filter="fade">
                                      <p:cBhvr>
                                        <p:cTn id="31" dur="3000" tmFilter="0, 0; .2, .5; .8, .5; 1, 0"/>
                                        <p:tgtEl>
                                          <p:spTgt spid="55"/>
                                        </p:tgtEl>
                                      </p:cBhvr>
                                    </p:animEffect>
                                    <p:animScale>
                                      <p:cBhvr>
                                        <p:cTn id="32" dur="1500" autoRev="1" fill="hold"/>
                                        <p:tgtEl>
                                          <p:spTgt spid="55"/>
                                        </p:tgtEl>
                                      </p:cBhvr>
                                      <p:by x="105000" y="105000"/>
                                    </p:animScale>
                                  </p:childTnLst>
                                </p:cTn>
                              </p:par>
                              <p:par>
                                <p:cTn id="33" presetID="6" presetClass="emph" presetSubtype="0" repeatCount="indefinite" autoRev="1" fill="hold" nodeType="withEffect">
                                  <p:stCondLst>
                                    <p:cond delay="0"/>
                                  </p:stCondLst>
                                  <p:childTnLst>
                                    <p:animScale>
                                      <p:cBhvr>
                                        <p:cTn id="34" dur="2000" fill="hold"/>
                                        <p:tgtEl>
                                          <p:spTgt spid="61"/>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1" animBg="1"/>
      <p:bldP spid="68" grpId="2" animBg="1"/>
      <p:bldP spid="5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E0AC35D-6990-4C37-93B5-A94DA735F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FC2A5B-4773-4B92-A647-AC728B6A78B9}"/>
              </a:ext>
            </a:extLst>
          </p:cNvPr>
          <p:cNvSpPr>
            <a:spLocks noGrp="1"/>
          </p:cNvSpPr>
          <p:nvPr>
            <p:ph type="title"/>
          </p:nvPr>
        </p:nvSpPr>
        <p:spPr/>
        <p:txBody>
          <a:bodyPr/>
          <a:lstStyle/>
          <a:p>
            <a:r>
              <a:rPr lang="es-ES" dirty="0" err="1">
                <a:solidFill>
                  <a:schemeClr val="bg1"/>
                </a:solidFill>
                <a:latin typeface="Tw Cen MT" panose="020B0602020104020603" pitchFamily="34" charset="0"/>
              </a:rPr>
              <a:t>brokeCLAUDIA</a:t>
            </a:r>
            <a:endParaRPr lang="en-US" dirty="0">
              <a:solidFill>
                <a:schemeClr val="bg1"/>
              </a:solidFill>
              <a:latin typeface="Tw Cen MT" panose="020B0602020104020603" pitchFamily="34" charset="0"/>
            </a:endParaRPr>
          </a:p>
        </p:txBody>
      </p:sp>
      <p:sp>
        <p:nvSpPr>
          <p:cNvPr id="8" name="Content Placeholder 2">
            <a:extLst>
              <a:ext uri="{FF2B5EF4-FFF2-40B4-BE49-F238E27FC236}">
                <a16:creationId xmlns:a16="http://schemas.microsoft.com/office/drawing/2014/main" id="{26C94486-CCC4-4833-BF89-4216EC1953CE}"/>
              </a:ext>
            </a:extLst>
          </p:cNvPr>
          <p:cNvSpPr>
            <a:spLocks noGrp="1"/>
          </p:cNvSpPr>
          <p:nvPr>
            <p:ph idx="1"/>
          </p:nvPr>
        </p:nvSpPr>
        <p:spPr>
          <a:xfrm>
            <a:off x="838200" y="1825625"/>
            <a:ext cx="10515600" cy="1010757"/>
          </a:xfrm>
        </p:spPr>
        <p:txBody>
          <a:bodyPr>
            <a:normAutofit fontScale="92500"/>
          </a:bodyPr>
          <a:lstStyle/>
          <a:p>
            <a:pPr algn="just">
              <a:buFont typeface="Wingdings" panose="05000000000000000000" pitchFamily="2" charset="2"/>
              <a:buChar char="§"/>
            </a:pPr>
            <a:r>
              <a:rPr lang="en-US" b="1" dirty="0">
                <a:solidFill>
                  <a:srgbClr val="7C96A3"/>
                </a:solidFill>
                <a:latin typeface="Tw Cen MT" panose="020B0602020104020603" pitchFamily="34" charset="0"/>
              </a:rPr>
              <a:t>Broken access control vulnerabilities exist when a user can access resources or perform actions that they are not supposed to be able to.</a:t>
            </a:r>
          </a:p>
          <a:p>
            <a:pPr marL="0" indent="0" algn="just">
              <a:buNone/>
            </a:pPr>
            <a:endParaRPr lang="en-US" b="1" dirty="0">
              <a:solidFill>
                <a:srgbClr val="7C96A3"/>
              </a:solidFill>
              <a:latin typeface="Tw Cen MT" panose="020B0602020104020603" pitchFamily="34" charset="0"/>
            </a:endParaRPr>
          </a:p>
        </p:txBody>
      </p:sp>
      <p:pic>
        <p:nvPicPr>
          <p:cNvPr id="17" name="Picture 16">
            <a:extLst>
              <a:ext uri="{FF2B5EF4-FFF2-40B4-BE49-F238E27FC236}">
                <a16:creationId xmlns:a16="http://schemas.microsoft.com/office/drawing/2014/main" id="{BA807A66-F824-40DF-B531-AE189D932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
        <p:nvSpPr>
          <p:cNvPr id="7" name="Content Placeholder 2">
            <a:extLst>
              <a:ext uri="{FF2B5EF4-FFF2-40B4-BE49-F238E27FC236}">
                <a16:creationId xmlns:a16="http://schemas.microsoft.com/office/drawing/2014/main" id="{EA0B63CB-7DCF-48BA-8090-B3C101A1DEF0}"/>
              </a:ext>
            </a:extLst>
          </p:cNvPr>
          <p:cNvSpPr txBox="1">
            <a:spLocks/>
          </p:cNvSpPr>
          <p:nvPr/>
        </p:nvSpPr>
        <p:spPr>
          <a:xfrm>
            <a:off x="838200" y="2971319"/>
            <a:ext cx="10515600" cy="159115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b="1" dirty="0">
                <a:solidFill>
                  <a:srgbClr val="7C96A3"/>
                </a:solidFill>
                <a:latin typeface="Tw Cen MT" panose="020B0602020104020603" pitchFamily="34" charset="0"/>
              </a:rPr>
              <a:t>In </a:t>
            </a:r>
            <a:r>
              <a:rPr lang="en-US" b="1">
                <a:solidFill>
                  <a:srgbClr val="7C96A3"/>
                </a:solidFill>
                <a:latin typeface="Tw Cen MT" panose="020B0602020104020603" pitchFamily="34" charset="0"/>
              </a:rPr>
              <a:t>version 3.2.0 </a:t>
            </a:r>
            <a:r>
              <a:rPr lang="en-US" b="1" dirty="0">
                <a:solidFill>
                  <a:srgbClr val="7C96A3"/>
                </a:solidFill>
                <a:latin typeface="Tw Cen MT" panose="020B0602020104020603" pitchFamily="34" charset="0"/>
              </a:rPr>
              <a:t>and earlier versions of </a:t>
            </a:r>
            <a:r>
              <a:rPr lang="en-US" b="1" dirty="0" err="1">
                <a:solidFill>
                  <a:srgbClr val="7C96A3"/>
                </a:solidFill>
                <a:latin typeface="Tw Cen MT" panose="020B0602020104020603" pitchFamily="34" charset="0"/>
              </a:rPr>
              <a:t>microCLAUDIA</a:t>
            </a:r>
            <a:r>
              <a:rPr lang="en-US" b="1" dirty="0">
                <a:solidFill>
                  <a:srgbClr val="7C96A3"/>
                </a:solidFill>
                <a:latin typeface="Tw Cen MT" panose="020B0602020104020603" pitchFamily="34" charset="0"/>
              </a:rPr>
              <a:t>, there is a broken access control vulnerability (</a:t>
            </a:r>
            <a:r>
              <a:rPr lang="en-US" b="1" dirty="0" err="1">
                <a:solidFill>
                  <a:srgbClr val="7C96A3"/>
                </a:solidFill>
                <a:latin typeface="Tw Cen MT" panose="020B0602020104020603" pitchFamily="34" charset="0"/>
              </a:rPr>
              <a:t>brokeCLAUDIA</a:t>
            </a:r>
            <a:r>
              <a:rPr lang="en-US" b="1" dirty="0">
                <a:solidFill>
                  <a:srgbClr val="7C96A3"/>
                </a:solidFill>
                <a:latin typeface="Tw Cen MT" panose="020B0602020104020603" pitchFamily="34" charset="0"/>
              </a:rPr>
              <a:t>) that allows an attacker who has previously gained access to an account to access or modify data from other organizations not associated with the user.</a:t>
            </a:r>
          </a:p>
        </p:txBody>
      </p:sp>
      <p:sp>
        <p:nvSpPr>
          <p:cNvPr id="9" name="Content Placeholder 2">
            <a:extLst>
              <a:ext uri="{FF2B5EF4-FFF2-40B4-BE49-F238E27FC236}">
                <a16:creationId xmlns:a16="http://schemas.microsoft.com/office/drawing/2014/main" id="{343A11CC-D5D3-4D1B-955F-9DCC509AE1B9}"/>
              </a:ext>
            </a:extLst>
          </p:cNvPr>
          <p:cNvSpPr txBox="1">
            <a:spLocks/>
          </p:cNvSpPr>
          <p:nvPr/>
        </p:nvSpPr>
        <p:spPr>
          <a:xfrm>
            <a:off x="838200" y="4697412"/>
            <a:ext cx="10515600" cy="1341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600" b="1" dirty="0">
                <a:solidFill>
                  <a:srgbClr val="7C96A3"/>
                </a:solidFill>
                <a:latin typeface="Tw Cen MT" panose="020B0602020104020603" pitchFamily="34" charset="0"/>
              </a:rPr>
              <a:t>In other words, the attacker could manipulate information from organizations that are not directly related to the compromised account.</a:t>
            </a:r>
          </a:p>
        </p:txBody>
      </p:sp>
    </p:spTree>
    <p:extLst>
      <p:ext uri="{BB962C8B-B14F-4D97-AF65-F5344CB8AC3E}">
        <p14:creationId xmlns:p14="http://schemas.microsoft.com/office/powerpoint/2010/main" val="18452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7" grpId="0" build="p"/>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0" name="Graphic 99" descr="Cloud">
            <a:extLst>
              <a:ext uri="{FF2B5EF4-FFF2-40B4-BE49-F238E27FC236}">
                <a16:creationId xmlns:a16="http://schemas.microsoft.com/office/drawing/2014/main" id="{132F686C-0024-4AFA-9B80-D3FFD6A17E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535" y="561432"/>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101" name="Graphic 100" descr="Tablet">
            <a:extLst>
              <a:ext uri="{FF2B5EF4-FFF2-40B4-BE49-F238E27FC236}">
                <a16:creationId xmlns:a16="http://schemas.microsoft.com/office/drawing/2014/main" id="{4C6A201E-19C7-4DD5-97A8-E6A850AAB40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80585" y="747675"/>
            <a:ext cx="3703320" cy="3832860"/>
          </a:xfrm>
          <a:prstGeom prst="rect">
            <a:avLst/>
          </a:prstGeom>
          <a:effectLst>
            <a:glow rad="101600">
              <a:schemeClr val="accent5">
                <a:satMod val="175000"/>
                <a:alpha val="40000"/>
              </a:schemeClr>
            </a:glow>
          </a:effectLst>
        </p:spPr>
      </p:pic>
      <p:pic>
        <p:nvPicPr>
          <p:cNvPr id="102" name="Picture 101">
            <a:extLst>
              <a:ext uri="{FF2B5EF4-FFF2-40B4-BE49-F238E27FC236}">
                <a16:creationId xmlns:a16="http://schemas.microsoft.com/office/drawing/2014/main" id="{D9BABC0B-3489-4A3A-85EB-BEED2532B503}"/>
              </a:ext>
            </a:extLst>
          </p:cNvPr>
          <p:cNvPicPr>
            <a:picLocks noChangeAspect="1"/>
          </p:cNvPicPr>
          <p:nvPr/>
        </p:nvPicPr>
        <p:blipFill>
          <a:blip r:embed="rId7"/>
          <a:stretch>
            <a:fillRect/>
          </a:stretch>
        </p:blipFill>
        <p:spPr>
          <a:xfrm>
            <a:off x="1847935" y="1800444"/>
            <a:ext cx="2582794" cy="1713292"/>
          </a:xfrm>
          <a:prstGeom prst="rect">
            <a:avLst/>
          </a:prstGeom>
        </p:spPr>
      </p:pic>
      <p:sp>
        <p:nvSpPr>
          <p:cNvPr id="103" name="TextBox 102">
            <a:extLst>
              <a:ext uri="{FF2B5EF4-FFF2-40B4-BE49-F238E27FC236}">
                <a16:creationId xmlns:a16="http://schemas.microsoft.com/office/drawing/2014/main" id="{6AED9D44-7732-437B-AC4E-7BDCD0DA3308}"/>
              </a:ext>
            </a:extLst>
          </p:cNvPr>
          <p:cNvSpPr txBox="1"/>
          <p:nvPr/>
        </p:nvSpPr>
        <p:spPr>
          <a:xfrm>
            <a:off x="1847935" y="3801657"/>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sp>
        <p:nvSpPr>
          <p:cNvPr id="105" name="TextBox 104">
            <a:extLst>
              <a:ext uri="{FF2B5EF4-FFF2-40B4-BE49-F238E27FC236}">
                <a16:creationId xmlns:a16="http://schemas.microsoft.com/office/drawing/2014/main" id="{AEA56B82-9107-4DCC-9401-514E5E498129}"/>
              </a:ext>
            </a:extLst>
          </p:cNvPr>
          <p:cNvSpPr txBox="1"/>
          <p:nvPr/>
        </p:nvSpPr>
        <p:spPr>
          <a:xfrm>
            <a:off x="3132245" y="1156887"/>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pic>
        <p:nvPicPr>
          <p:cNvPr id="8" name="Picture 7">
            <a:extLst>
              <a:ext uri="{FF2B5EF4-FFF2-40B4-BE49-F238E27FC236}">
                <a16:creationId xmlns:a16="http://schemas.microsoft.com/office/drawing/2014/main" id="{717D1F9D-E21D-4D44-AF6C-E09C0ACB9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50974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500"/>
                                        <p:tgtEl>
                                          <p:spTgt spid="10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Effect transition="in" filter="fade">
                                      <p:cBhvr>
                                        <p:cTn id="11" dur="500"/>
                                        <p:tgtEl>
                                          <p:spTgt spid="10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2"/>
                                        </p:tgtEl>
                                        <p:attrNameLst>
                                          <p:attrName>style.visibility</p:attrName>
                                        </p:attrNameLst>
                                      </p:cBhvr>
                                      <p:to>
                                        <p:strVal val="visible"/>
                                      </p:to>
                                    </p:set>
                                    <p:animEffect transition="in" filter="wipe(left)">
                                      <p:cBhvr>
                                        <p:cTn id="15" dur="500"/>
                                        <p:tgtEl>
                                          <p:spTgt spid="10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5"/>
                                        </p:tgtEl>
                                        <p:attrNameLst>
                                          <p:attrName>style.visibility</p:attrName>
                                        </p:attrNameLst>
                                      </p:cBhvr>
                                      <p:to>
                                        <p:strVal val="visible"/>
                                      </p:to>
                                    </p:set>
                                    <p:animEffect transition="in" filter="wipe(down)">
                                      <p:cBhvr>
                                        <p:cTn id="19" dur="500"/>
                                        <p:tgtEl>
                                          <p:spTgt spid="10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wipe(down)">
                                      <p:cBhvr>
                                        <p:cTn id="22"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1" name="Graphic 70" descr="User">
            <a:extLst>
              <a:ext uri="{FF2B5EF4-FFF2-40B4-BE49-F238E27FC236}">
                <a16:creationId xmlns:a16="http://schemas.microsoft.com/office/drawing/2014/main" id="{911DACC7-16E4-4AB4-A770-7CA8E4748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34" y="104236"/>
            <a:ext cx="914400" cy="914400"/>
          </a:xfrm>
          <a:prstGeom prst="rect">
            <a:avLst/>
          </a:prstGeom>
          <a:effectLst>
            <a:glow rad="101600">
              <a:schemeClr val="accent5">
                <a:lumMod val="50000"/>
                <a:alpha val="40000"/>
              </a:schemeClr>
            </a:glow>
          </a:effectLst>
        </p:spPr>
      </p:pic>
      <p:pic>
        <p:nvPicPr>
          <p:cNvPr id="100" name="Graphic 99" descr="Cloud">
            <a:extLst>
              <a:ext uri="{FF2B5EF4-FFF2-40B4-BE49-F238E27FC236}">
                <a16:creationId xmlns:a16="http://schemas.microsoft.com/office/drawing/2014/main" id="{132F686C-0024-4AFA-9B80-D3FFD6A17E3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535" y="561432"/>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101" name="Graphic 100" descr="Tablet">
            <a:extLst>
              <a:ext uri="{FF2B5EF4-FFF2-40B4-BE49-F238E27FC236}">
                <a16:creationId xmlns:a16="http://schemas.microsoft.com/office/drawing/2014/main" id="{4C6A201E-19C7-4DD5-97A8-E6A850AAB4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0585" y="747675"/>
            <a:ext cx="3703320" cy="3832860"/>
          </a:xfrm>
          <a:prstGeom prst="rect">
            <a:avLst/>
          </a:prstGeom>
          <a:effectLst>
            <a:glow rad="101600">
              <a:schemeClr val="accent5">
                <a:satMod val="175000"/>
                <a:alpha val="40000"/>
              </a:schemeClr>
            </a:glow>
          </a:effectLst>
        </p:spPr>
      </p:pic>
      <p:pic>
        <p:nvPicPr>
          <p:cNvPr id="102" name="Picture 101">
            <a:extLst>
              <a:ext uri="{FF2B5EF4-FFF2-40B4-BE49-F238E27FC236}">
                <a16:creationId xmlns:a16="http://schemas.microsoft.com/office/drawing/2014/main" id="{D9BABC0B-3489-4A3A-85EB-BEED2532B503}"/>
              </a:ext>
            </a:extLst>
          </p:cNvPr>
          <p:cNvPicPr>
            <a:picLocks noChangeAspect="1"/>
          </p:cNvPicPr>
          <p:nvPr/>
        </p:nvPicPr>
        <p:blipFill>
          <a:blip r:embed="rId9"/>
          <a:stretch>
            <a:fillRect/>
          </a:stretch>
        </p:blipFill>
        <p:spPr>
          <a:xfrm>
            <a:off x="1847935" y="1800444"/>
            <a:ext cx="2582794" cy="1713292"/>
          </a:xfrm>
          <a:prstGeom prst="rect">
            <a:avLst/>
          </a:prstGeom>
        </p:spPr>
      </p:pic>
      <p:sp>
        <p:nvSpPr>
          <p:cNvPr id="103" name="TextBox 102">
            <a:extLst>
              <a:ext uri="{FF2B5EF4-FFF2-40B4-BE49-F238E27FC236}">
                <a16:creationId xmlns:a16="http://schemas.microsoft.com/office/drawing/2014/main" id="{6AED9D44-7732-437B-AC4E-7BDCD0DA3308}"/>
              </a:ext>
            </a:extLst>
          </p:cNvPr>
          <p:cNvSpPr txBox="1"/>
          <p:nvPr/>
        </p:nvSpPr>
        <p:spPr>
          <a:xfrm>
            <a:off x="1847935" y="3801657"/>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sp>
        <p:nvSpPr>
          <p:cNvPr id="105" name="TextBox 104">
            <a:extLst>
              <a:ext uri="{FF2B5EF4-FFF2-40B4-BE49-F238E27FC236}">
                <a16:creationId xmlns:a16="http://schemas.microsoft.com/office/drawing/2014/main" id="{AEA56B82-9107-4DCC-9401-514E5E498129}"/>
              </a:ext>
            </a:extLst>
          </p:cNvPr>
          <p:cNvSpPr txBox="1"/>
          <p:nvPr/>
        </p:nvSpPr>
        <p:spPr>
          <a:xfrm>
            <a:off x="3132245" y="1156887"/>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pic>
        <p:nvPicPr>
          <p:cNvPr id="9" name="Picture 8">
            <a:extLst>
              <a:ext uri="{FF2B5EF4-FFF2-40B4-BE49-F238E27FC236}">
                <a16:creationId xmlns:a16="http://schemas.microsoft.com/office/drawing/2014/main" id="{140345FB-7862-4429-8FBA-B5198E8F53A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401218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1" name="Graphic 70" descr="User">
            <a:extLst>
              <a:ext uri="{FF2B5EF4-FFF2-40B4-BE49-F238E27FC236}">
                <a16:creationId xmlns:a16="http://schemas.microsoft.com/office/drawing/2014/main" id="{911DACC7-16E4-4AB4-A770-7CA8E4748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34" y="104236"/>
            <a:ext cx="914400" cy="914400"/>
          </a:xfrm>
          <a:prstGeom prst="rect">
            <a:avLst/>
          </a:prstGeom>
          <a:effectLst>
            <a:glow rad="101600">
              <a:schemeClr val="accent5">
                <a:lumMod val="50000"/>
                <a:alpha val="40000"/>
              </a:schemeClr>
            </a:glow>
          </a:effectLst>
        </p:spPr>
      </p:pic>
      <p:pic>
        <p:nvPicPr>
          <p:cNvPr id="72" name="Graphic 71" descr="Cloud">
            <a:extLst>
              <a:ext uri="{FF2B5EF4-FFF2-40B4-BE49-F238E27FC236}">
                <a16:creationId xmlns:a16="http://schemas.microsoft.com/office/drawing/2014/main" id="{65CE7FC7-ED9E-4610-8170-2F2056BE04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532" y="561436"/>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3" name="Graphic 72" descr="Tablet">
            <a:extLst>
              <a:ext uri="{FF2B5EF4-FFF2-40B4-BE49-F238E27FC236}">
                <a16:creationId xmlns:a16="http://schemas.microsoft.com/office/drawing/2014/main" id="{3ECACDC3-4BEE-42E9-AE1D-2B90DF9154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0582" y="747679"/>
            <a:ext cx="3703320" cy="3832860"/>
          </a:xfrm>
          <a:prstGeom prst="rect">
            <a:avLst/>
          </a:prstGeom>
          <a:effectLst>
            <a:glow rad="101600">
              <a:schemeClr val="accent5">
                <a:satMod val="175000"/>
                <a:alpha val="40000"/>
              </a:schemeClr>
            </a:glow>
          </a:effectLst>
        </p:spPr>
      </p:pic>
      <p:pic>
        <p:nvPicPr>
          <p:cNvPr id="74" name="Picture 73">
            <a:extLst>
              <a:ext uri="{FF2B5EF4-FFF2-40B4-BE49-F238E27FC236}">
                <a16:creationId xmlns:a16="http://schemas.microsoft.com/office/drawing/2014/main" id="{03AA80F6-61E3-44DC-96AB-7CE2647C8CE0}"/>
              </a:ext>
            </a:extLst>
          </p:cNvPr>
          <p:cNvPicPr>
            <a:picLocks noChangeAspect="1"/>
          </p:cNvPicPr>
          <p:nvPr/>
        </p:nvPicPr>
        <p:blipFill>
          <a:blip r:embed="rId9"/>
          <a:stretch>
            <a:fillRect/>
          </a:stretch>
        </p:blipFill>
        <p:spPr>
          <a:xfrm>
            <a:off x="1847932" y="1800448"/>
            <a:ext cx="2582794" cy="1713292"/>
          </a:xfrm>
          <a:prstGeom prst="rect">
            <a:avLst/>
          </a:prstGeom>
        </p:spPr>
      </p:pic>
      <p:sp>
        <p:nvSpPr>
          <p:cNvPr id="75" name="TextBox 74">
            <a:extLst>
              <a:ext uri="{FF2B5EF4-FFF2-40B4-BE49-F238E27FC236}">
                <a16:creationId xmlns:a16="http://schemas.microsoft.com/office/drawing/2014/main" id="{3744C1BA-39FD-4AE3-8A52-B9F1CDDA75BE}"/>
              </a:ext>
            </a:extLst>
          </p:cNvPr>
          <p:cNvSpPr txBox="1"/>
          <p:nvPr/>
        </p:nvSpPr>
        <p:spPr>
          <a:xfrm>
            <a:off x="3132242" y="1156891"/>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76" name="TextBox 75">
            <a:extLst>
              <a:ext uri="{FF2B5EF4-FFF2-40B4-BE49-F238E27FC236}">
                <a16:creationId xmlns:a16="http://schemas.microsoft.com/office/drawing/2014/main" id="{7FCB6672-DACA-4B02-91E5-FA9A2E96072A}"/>
              </a:ext>
            </a:extLst>
          </p:cNvPr>
          <p:cNvSpPr txBox="1"/>
          <p:nvPr/>
        </p:nvSpPr>
        <p:spPr>
          <a:xfrm>
            <a:off x="1847932" y="3801661"/>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cxnSp>
        <p:nvCxnSpPr>
          <p:cNvPr id="28" name="Connector: Elbow 27">
            <a:extLst>
              <a:ext uri="{FF2B5EF4-FFF2-40B4-BE49-F238E27FC236}">
                <a16:creationId xmlns:a16="http://schemas.microsoft.com/office/drawing/2014/main" id="{29D62FE6-76CC-4D72-ACEB-01A9F5E577E3}"/>
              </a:ext>
            </a:extLst>
          </p:cNvPr>
          <p:cNvCxnSpPr>
            <a:endCxn id="73" idx="0"/>
          </p:cNvCxnSpPr>
          <p:nvPr/>
        </p:nvCxnSpPr>
        <p:spPr>
          <a:xfrm>
            <a:off x="1121229" y="561436"/>
            <a:ext cx="2011013" cy="186243"/>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Hierarchy">
            <a:extLst>
              <a:ext uri="{FF2B5EF4-FFF2-40B4-BE49-F238E27FC236}">
                <a16:creationId xmlns:a16="http://schemas.microsoft.com/office/drawing/2014/main" id="{65A0B4B2-F302-48D5-825D-7EF9D730AA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9676" y="1018636"/>
            <a:ext cx="914400" cy="914400"/>
          </a:xfrm>
          <a:prstGeom prst="rect">
            <a:avLst/>
          </a:prstGeom>
        </p:spPr>
      </p:pic>
      <p:pic>
        <p:nvPicPr>
          <p:cNvPr id="11" name="Graphic 10" descr="Hierarchy">
            <a:extLst>
              <a:ext uri="{FF2B5EF4-FFF2-40B4-BE49-F238E27FC236}">
                <a16:creationId xmlns:a16="http://schemas.microsoft.com/office/drawing/2014/main" id="{34ED2012-07D7-4E36-B7E4-8E61A4F697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13058" y="1018636"/>
            <a:ext cx="914400" cy="914400"/>
          </a:xfrm>
          <a:prstGeom prst="rect">
            <a:avLst/>
          </a:prstGeom>
        </p:spPr>
      </p:pic>
      <p:cxnSp>
        <p:nvCxnSpPr>
          <p:cNvPr id="7" name="Connector: Elbow 6">
            <a:extLst>
              <a:ext uri="{FF2B5EF4-FFF2-40B4-BE49-F238E27FC236}">
                <a16:creationId xmlns:a16="http://schemas.microsoft.com/office/drawing/2014/main" id="{816E44DF-4D5E-4A5A-810E-3CE40CD66482}"/>
              </a:ext>
            </a:extLst>
          </p:cNvPr>
          <p:cNvCxnSpPr>
            <a:endCxn id="11" idx="0"/>
          </p:cNvCxnSpPr>
          <p:nvPr/>
        </p:nvCxnSpPr>
        <p:spPr>
          <a:xfrm>
            <a:off x="3132242" y="742950"/>
            <a:ext cx="3938016" cy="275686"/>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99BF8C5-D061-4521-AD93-DA39F565A94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326567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left)">
                                      <p:cBhvr>
                                        <p:cTn id="18" dur="1000"/>
                                        <p:tgtEl>
                                          <p:spTgt spid="28"/>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1" name="Graphic 70" descr="User">
            <a:extLst>
              <a:ext uri="{FF2B5EF4-FFF2-40B4-BE49-F238E27FC236}">
                <a16:creationId xmlns:a16="http://schemas.microsoft.com/office/drawing/2014/main" id="{911DACC7-16E4-4AB4-A770-7CA8E4748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34" y="104236"/>
            <a:ext cx="914400" cy="914400"/>
          </a:xfrm>
          <a:prstGeom prst="rect">
            <a:avLst/>
          </a:prstGeom>
          <a:effectLst>
            <a:glow rad="101600">
              <a:schemeClr val="accent5">
                <a:lumMod val="50000"/>
                <a:alpha val="40000"/>
              </a:schemeClr>
            </a:glow>
          </a:effectLst>
        </p:spPr>
      </p:pic>
      <p:pic>
        <p:nvPicPr>
          <p:cNvPr id="72" name="Graphic 71" descr="Cloud">
            <a:extLst>
              <a:ext uri="{FF2B5EF4-FFF2-40B4-BE49-F238E27FC236}">
                <a16:creationId xmlns:a16="http://schemas.microsoft.com/office/drawing/2014/main" id="{65CE7FC7-ED9E-4610-8170-2F2056BE04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532" y="561436"/>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3" name="Graphic 72" descr="Tablet">
            <a:extLst>
              <a:ext uri="{FF2B5EF4-FFF2-40B4-BE49-F238E27FC236}">
                <a16:creationId xmlns:a16="http://schemas.microsoft.com/office/drawing/2014/main" id="{3ECACDC3-4BEE-42E9-AE1D-2B90DF9154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0582" y="747679"/>
            <a:ext cx="3703320" cy="3832860"/>
          </a:xfrm>
          <a:prstGeom prst="rect">
            <a:avLst/>
          </a:prstGeom>
          <a:effectLst>
            <a:glow rad="101600">
              <a:schemeClr val="accent5">
                <a:satMod val="175000"/>
                <a:alpha val="40000"/>
              </a:schemeClr>
            </a:glow>
          </a:effectLst>
        </p:spPr>
      </p:pic>
      <p:pic>
        <p:nvPicPr>
          <p:cNvPr id="74" name="Picture 73">
            <a:extLst>
              <a:ext uri="{FF2B5EF4-FFF2-40B4-BE49-F238E27FC236}">
                <a16:creationId xmlns:a16="http://schemas.microsoft.com/office/drawing/2014/main" id="{03AA80F6-61E3-44DC-96AB-7CE2647C8CE0}"/>
              </a:ext>
            </a:extLst>
          </p:cNvPr>
          <p:cNvPicPr>
            <a:picLocks noChangeAspect="1"/>
          </p:cNvPicPr>
          <p:nvPr/>
        </p:nvPicPr>
        <p:blipFill>
          <a:blip r:embed="rId9"/>
          <a:stretch>
            <a:fillRect/>
          </a:stretch>
        </p:blipFill>
        <p:spPr>
          <a:xfrm>
            <a:off x="1847932" y="1800448"/>
            <a:ext cx="2582794" cy="1713292"/>
          </a:xfrm>
          <a:prstGeom prst="rect">
            <a:avLst/>
          </a:prstGeom>
        </p:spPr>
      </p:pic>
      <p:sp>
        <p:nvSpPr>
          <p:cNvPr id="75" name="TextBox 74">
            <a:extLst>
              <a:ext uri="{FF2B5EF4-FFF2-40B4-BE49-F238E27FC236}">
                <a16:creationId xmlns:a16="http://schemas.microsoft.com/office/drawing/2014/main" id="{3744C1BA-39FD-4AE3-8A52-B9F1CDDA75BE}"/>
              </a:ext>
            </a:extLst>
          </p:cNvPr>
          <p:cNvSpPr txBox="1"/>
          <p:nvPr/>
        </p:nvSpPr>
        <p:spPr>
          <a:xfrm>
            <a:off x="3132242" y="1156891"/>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76" name="TextBox 75">
            <a:extLst>
              <a:ext uri="{FF2B5EF4-FFF2-40B4-BE49-F238E27FC236}">
                <a16:creationId xmlns:a16="http://schemas.microsoft.com/office/drawing/2014/main" id="{7FCB6672-DACA-4B02-91E5-FA9A2E96072A}"/>
              </a:ext>
            </a:extLst>
          </p:cNvPr>
          <p:cNvSpPr txBox="1"/>
          <p:nvPr/>
        </p:nvSpPr>
        <p:spPr>
          <a:xfrm>
            <a:off x="1847932" y="3801661"/>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cxnSp>
        <p:nvCxnSpPr>
          <p:cNvPr id="28" name="Connector: Elbow 27">
            <a:extLst>
              <a:ext uri="{FF2B5EF4-FFF2-40B4-BE49-F238E27FC236}">
                <a16:creationId xmlns:a16="http://schemas.microsoft.com/office/drawing/2014/main" id="{29D62FE6-76CC-4D72-ACEB-01A9F5E577E3}"/>
              </a:ext>
            </a:extLst>
          </p:cNvPr>
          <p:cNvCxnSpPr>
            <a:endCxn id="73" idx="0"/>
          </p:cNvCxnSpPr>
          <p:nvPr/>
        </p:nvCxnSpPr>
        <p:spPr>
          <a:xfrm>
            <a:off x="1121229" y="561436"/>
            <a:ext cx="2011013" cy="186243"/>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Hierarchy">
            <a:extLst>
              <a:ext uri="{FF2B5EF4-FFF2-40B4-BE49-F238E27FC236}">
                <a16:creationId xmlns:a16="http://schemas.microsoft.com/office/drawing/2014/main" id="{65A0B4B2-F302-48D5-825D-7EF9D730AA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9676" y="1018636"/>
            <a:ext cx="914400" cy="914400"/>
          </a:xfrm>
          <a:prstGeom prst="rect">
            <a:avLst/>
          </a:prstGeom>
        </p:spPr>
      </p:pic>
      <p:pic>
        <p:nvPicPr>
          <p:cNvPr id="11" name="Graphic 10" descr="Hierarchy">
            <a:extLst>
              <a:ext uri="{FF2B5EF4-FFF2-40B4-BE49-F238E27FC236}">
                <a16:creationId xmlns:a16="http://schemas.microsoft.com/office/drawing/2014/main" id="{34ED2012-07D7-4E36-B7E4-8E61A4F697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13058" y="1018636"/>
            <a:ext cx="914400" cy="914400"/>
          </a:xfrm>
          <a:prstGeom prst="rect">
            <a:avLst/>
          </a:prstGeom>
        </p:spPr>
      </p:pic>
      <p:pic>
        <p:nvPicPr>
          <p:cNvPr id="12" name="Graphic 11" descr="Hierarchy">
            <a:extLst>
              <a:ext uri="{FF2B5EF4-FFF2-40B4-BE49-F238E27FC236}">
                <a16:creationId xmlns:a16="http://schemas.microsoft.com/office/drawing/2014/main" id="{87D08156-60EF-4849-9E82-2610F5B3E3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9676" y="3401792"/>
            <a:ext cx="914400" cy="914400"/>
          </a:xfrm>
          <a:prstGeom prst="rect">
            <a:avLst/>
          </a:prstGeom>
        </p:spPr>
      </p:pic>
      <p:pic>
        <p:nvPicPr>
          <p:cNvPr id="13" name="Graphic 12" descr="Hierarchy">
            <a:extLst>
              <a:ext uri="{FF2B5EF4-FFF2-40B4-BE49-F238E27FC236}">
                <a16:creationId xmlns:a16="http://schemas.microsoft.com/office/drawing/2014/main" id="{B9D57D15-EBDA-4A7C-AE17-9A06F7357B8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13058" y="3401792"/>
            <a:ext cx="914400" cy="914400"/>
          </a:xfrm>
          <a:prstGeom prst="rect">
            <a:avLst/>
          </a:prstGeom>
        </p:spPr>
      </p:pic>
      <p:pic>
        <p:nvPicPr>
          <p:cNvPr id="14" name="Graphic 13" descr="User">
            <a:extLst>
              <a:ext uri="{FF2B5EF4-FFF2-40B4-BE49-F238E27FC236}">
                <a16:creationId xmlns:a16="http://schemas.microsoft.com/office/drawing/2014/main" id="{461E4C67-F139-49DA-A79B-00B2E55651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0734" y="4299058"/>
            <a:ext cx="914400" cy="914400"/>
          </a:xfrm>
          <a:prstGeom prst="rect">
            <a:avLst/>
          </a:prstGeom>
          <a:effectLst>
            <a:glow rad="63500">
              <a:schemeClr val="accent6">
                <a:satMod val="175000"/>
                <a:alpha val="40000"/>
              </a:schemeClr>
            </a:glow>
          </a:effectLst>
        </p:spPr>
      </p:pic>
      <p:cxnSp>
        <p:nvCxnSpPr>
          <p:cNvPr id="6" name="Connector: Elbow 5">
            <a:extLst>
              <a:ext uri="{FF2B5EF4-FFF2-40B4-BE49-F238E27FC236}">
                <a16:creationId xmlns:a16="http://schemas.microsoft.com/office/drawing/2014/main" id="{764F85E3-E301-4052-8817-542F6B4DE361}"/>
              </a:ext>
            </a:extLst>
          </p:cNvPr>
          <p:cNvCxnSpPr>
            <a:endCxn id="73" idx="2"/>
          </p:cNvCxnSpPr>
          <p:nvPr/>
        </p:nvCxnSpPr>
        <p:spPr>
          <a:xfrm flipV="1">
            <a:off x="1121229" y="4580539"/>
            <a:ext cx="2011013" cy="17651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BCAE283-3661-42BD-94B8-72A6B02021F2}"/>
              </a:ext>
            </a:extLst>
          </p:cNvPr>
          <p:cNvCxnSpPr/>
          <p:nvPr/>
        </p:nvCxnSpPr>
        <p:spPr>
          <a:xfrm>
            <a:off x="3132242" y="742950"/>
            <a:ext cx="3938016" cy="275686"/>
          </a:xfrm>
          <a:prstGeom prst="bentConnector2">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B5D9628B-42CC-46AD-BB94-EBE41F216C55}"/>
              </a:ext>
            </a:extLst>
          </p:cNvPr>
          <p:cNvCxnSpPr>
            <a:endCxn id="13" idx="2"/>
          </p:cNvCxnSpPr>
          <p:nvPr/>
        </p:nvCxnSpPr>
        <p:spPr>
          <a:xfrm flipV="1">
            <a:off x="3132242" y="4316192"/>
            <a:ext cx="3938016" cy="264347"/>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A027945-97A7-45B8-BEDA-A02DF89990E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83822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1000"/>
                                        <p:tgtEl>
                                          <p:spTgt spid="1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p:cTn id="11" dur="500" fill="hold"/>
                                        <p:tgtEl>
                                          <p:spTgt spid="12"/>
                                        </p:tgtEl>
                                        <p:attrNameLst>
                                          <p:attrName>ppt_w</p:attrName>
                                        </p:attrNameLst>
                                      </p:cBhvr>
                                      <p:tavLst>
                                        <p:tav tm="0">
                                          <p:val>
                                            <p:fltVal val="0"/>
                                          </p:val>
                                        </p:tav>
                                        <p:tav tm="100000">
                                          <p:val>
                                            <p:strVal val="#ppt_w"/>
                                          </p:val>
                                        </p:tav>
                                      </p:tavLst>
                                    </p:anim>
                                    <p:anim calcmode="lin" valueType="num">
                                      <p:cBhvr>
                                        <p:cTn id="12" dur="500" fill="hold"/>
                                        <p:tgtEl>
                                          <p:spTgt spid="12"/>
                                        </p:tgtEl>
                                        <p:attrNameLst>
                                          <p:attrName>ppt_h</p:attrName>
                                        </p:attrNameLst>
                                      </p:cBhvr>
                                      <p:tavLst>
                                        <p:tav tm="0">
                                          <p:val>
                                            <p:fltVal val="0"/>
                                          </p:val>
                                        </p:tav>
                                        <p:tav tm="100000">
                                          <p:val>
                                            <p:strVal val="#ppt_h"/>
                                          </p:val>
                                        </p:tav>
                                      </p:tavLst>
                                    </p:anim>
                                    <p:animEffect transition="in" filter="fade">
                                      <p:cBhvr>
                                        <p:cTn id="13" dur="500"/>
                                        <p:tgtEl>
                                          <p:spTgt spid="12"/>
                                        </p:tgtEl>
                                      </p:cBhvr>
                                    </p:animEffect>
                                  </p:childTnLst>
                                </p:cTn>
                              </p:par>
                              <p:par>
                                <p:cTn id="14" presetID="53" presetClass="entr" presetSubtype="16"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Effect transition="in" filter="fade">
                                      <p:cBhvr>
                                        <p:cTn id="18" dur="500"/>
                                        <p:tgtEl>
                                          <p:spTgt spid="13"/>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1" name="Graphic 70" descr="User">
            <a:extLst>
              <a:ext uri="{FF2B5EF4-FFF2-40B4-BE49-F238E27FC236}">
                <a16:creationId xmlns:a16="http://schemas.microsoft.com/office/drawing/2014/main" id="{911DACC7-16E4-4AB4-A770-7CA8E4748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34" y="104236"/>
            <a:ext cx="914400" cy="914400"/>
          </a:xfrm>
          <a:prstGeom prst="rect">
            <a:avLst/>
          </a:prstGeom>
          <a:effectLst>
            <a:glow rad="101600">
              <a:schemeClr val="accent5">
                <a:lumMod val="50000"/>
                <a:alpha val="40000"/>
              </a:schemeClr>
            </a:glow>
          </a:effectLst>
        </p:spPr>
      </p:pic>
      <p:pic>
        <p:nvPicPr>
          <p:cNvPr id="72" name="Graphic 71" descr="Cloud">
            <a:extLst>
              <a:ext uri="{FF2B5EF4-FFF2-40B4-BE49-F238E27FC236}">
                <a16:creationId xmlns:a16="http://schemas.microsoft.com/office/drawing/2014/main" id="{65CE7FC7-ED9E-4610-8170-2F2056BE04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532" y="561436"/>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3" name="Graphic 72" descr="Tablet">
            <a:extLst>
              <a:ext uri="{FF2B5EF4-FFF2-40B4-BE49-F238E27FC236}">
                <a16:creationId xmlns:a16="http://schemas.microsoft.com/office/drawing/2014/main" id="{3ECACDC3-4BEE-42E9-AE1D-2B90DF9154D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80582" y="747679"/>
            <a:ext cx="3703320" cy="3832860"/>
          </a:xfrm>
          <a:prstGeom prst="rect">
            <a:avLst/>
          </a:prstGeom>
          <a:effectLst>
            <a:glow rad="101600">
              <a:schemeClr val="accent5">
                <a:satMod val="175000"/>
                <a:alpha val="40000"/>
              </a:schemeClr>
            </a:glow>
          </a:effectLst>
        </p:spPr>
      </p:pic>
      <p:pic>
        <p:nvPicPr>
          <p:cNvPr id="74" name="Picture 73">
            <a:extLst>
              <a:ext uri="{FF2B5EF4-FFF2-40B4-BE49-F238E27FC236}">
                <a16:creationId xmlns:a16="http://schemas.microsoft.com/office/drawing/2014/main" id="{03AA80F6-61E3-44DC-96AB-7CE2647C8CE0}"/>
              </a:ext>
            </a:extLst>
          </p:cNvPr>
          <p:cNvPicPr>
            <a:picLocks noChangeAspect="1"/>
          </p:cNvPicPr>
          <p:nvPr/>
        </p:nvPicPr>
        <p:blipFill>
          <a:blip r:embed="rId9"/>
          <a:stretch>
            <a:fillRect/>
          </a:stretch>
        </p:blipFill>
        <p:spPr>
          <a:xfrm>
            <a:off x="1847932" y="1800448"/>
            <a:ext cx="2582794" cy="1713292"/>
          </a:xfrm>
          <a:prstGeom prst="rect">
            <a:avLst/>
          </a:prstGeom>
        </p:spPr>
      </p:pic>
      <p:sp>
        <p:nvSpPr>
          <p:cNvPr id="75" name="TextBox 74">
            <a:extLst>
              <a:ext uri="{FF2B5EF4-FFF2-40B4-BE49-F238E27FC236}">
                <a16:creationId xmlns:a16="http://schemas.microsoft.com/office/drawing/2014/main" id="{3744C1BA-39FD-4AE3-8A52-B9F1CDDA75BE}"/>
              </a:ext>
            </a:extLst>
          </p:cNvPr>
          <p:cNvSpPr txBox="1"/>
          <p:nvPr/>
        </p:nvSpPr>
        <p:spPr>
          <a:xfrm>
            <a:off x="3132242" y="1156891"/>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76" name="TextBox 75">
            <a:extLst>
              <a:ext uri="{FF2B5EF4-FFF2-40B4-BE49-F238E27FC236}">
                <a16:creationId xmlns:a16="http://schemas.microsoft.com/office/drawing/2014/main" id="{7FCB6672-DACA-4B02-91E5-FA9A2E96072A}"/>
              </a:ext>
            </a:extLst>
          </p:cNvPr>
          <p:cNvSpPr txBox="1"/>
          <p:nvPr/>
        </p:nvSpPr>
        <p:spPr>
          <a:xfrm>
            <a:off x="1847932" y="3801661"/>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cxnSp>
        <p:nvCxnSpPr>
          <p:cNvPr id="28" name="Connector: Elbow 27">
            <a:extLst>
              <a:ext uri="{FF2B5EF4-FFF2-40B4-BE49-F238E27FC236}">
                <a16:creationId xmlns:a16="http://schemas.microsoft.com/office/drawing/2014/main" id="{29D62FE6-76CC-4D72-ACEB-01A9F5E577E3}"/>
              </a:ext>
            </a:extLst>
          </p:cNvPr>
          <p:cNvCxnSpPr>
            <a:endCxn id="73" idx="0"/>
          </p:cNvCxnSpPr>
          <p:nvPr/>
        </p:nvCxnSpPr>
        <p:spPr>
          <a:xfrm>
            <a:off x="1121229" y="561436"/>
            <a:ext cx="2011013" cy="186243"/>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Graphic 9" descr="Hierarchy">
            <a:extLst>
              <a:ext uri="{FF2B5EF4-FFF2-40B4-BE49-F238E27FC236}">
                <a16:creationId xmlns:a16="http://schemas.microsoft.com/office/drawing/2014/main" id="{65A0B4B2-F302-48D5-825D-7EF9D730AAA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789676" y="1018636"/>
            <a:ext cx="914400" cy="914400"/>
          </a:xfrm>
          <a:prstGeom prst="rect">
            <a:avLst/>
          </a:prstGeom>
        </p:spPr>
      </p:pic>
      <p:pic>
        <p:nvPicPr>
          <p:cNvPr id="11" name="Graphic 10" descr="Hierarchy">
            <a:extLst>
              <a:ext uri="{FF2B5EF4-FFF2-40B4-BE49-F238E27FC236}">
                <a16:creationId xmlns:a16="http://schemas.microsoft.com/office/drawing/2014/main" id="{34ED2012-07D7-4E36-B7E4-8E61A4F697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13058" y="1018636"/>
            <a:ext cx="914400" cy="914400"/>
          </a:xfrm>
          <a:prstGeom prst="rect">
            <a:avLst/>
          </a:prstGeom>
        </p:spPr>
      </p:pic>
      <p:pic>
        <p:nvPicPr>
          <p:cNvPr id="12" name="Graphic 11" descr="Hierarchy">
            <a:extLst>
              <a:ext uri="{FF2B5EF4-FFF2-40B4-BE49-F238E27FC236}">
                <a16:creationId xmlns:a16="http://schemas.microsoft.com/office/drawing/2014/main" id="{87D08156-60EF-4849-9E82-2610F5B3E3E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89676" y="3401792"/>
            <a:ext cx="914400" cy="914400"/>
          </a:xfrm>
          <a:prstGeom prst="rect">
            <a:avLst/>
          </a:prstGeom>
        </p:spPr>
      </p:pic>
      <p:pic>
        <p:nvPicPr>
          <p:cNvPr id="13" name="Graphic 12" descr="Hierarchy">
            <a:extLst>
              <a:ext uri="{FF2B5EF4-FFF2-40B4-BE49-F238E27FC236}">
                <a16:creationId xmlns:a16="http://schemas.microsoft.com/office/drawing/2014/main" id="{B9D57D15-EBDA-4A7C-AE17-9A06F7357B8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13058" y="3401792"/>
            <a:ext cx="914400" cy="914400"/>
          </a:xfrm>
          <a:prstGeom prst="rect">
            <a:avLst/>
          </a:prstGeom>
        </p:spPr>
      </p:pic>
      <p:pic>
        <p:nvPicPr>
          <p:cNvPr id="14" name="Graphic 13" descr="User">
            <a:extLst>
              <a:ext uri="{FF2B5EF4-FFF2-40B4-BE49-F238E27FC236}">
                <a16:creationId xmlns:a16="http://schemas.microsoft.com/office/drawing/2014/main" id="{461E4C67-F139-49DA-A79B-00B2E55651A4}"/>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10734" y="4299058"/>
            <a:ext cx="914400" cy="914400"/>
          </a:xfrm>
          <a:prstGeom prst="rect">
            <a:avLst/>
          </a:prstGeom>
          <a:effectLst>
            <a:glow rad="63500">
              <a:schemeClr val="accent6">
                <a:satMod val="175000"/>
                <a:alpha val="40000"/>
              </a:schemeClr>
            </a:glow>
          </a:effectLst>
        </p:spPr>
      </p:pic>
      <p:cxnSp>
        <p:nvCxnSpPr>
          <p:cNvPr id="6" name="Connector: Elbow 5">
            <a:extLst>
              <a:ext uri="{FF2B5EF4-FFF2-40B4-BE49-F238E27FC236}">
                <a16:creationId xmlns:a16="http://schemas.microsoft.com/office/drawing/2014/main" id="{764F85E3-E301-4052-8817-542F6B4DE361}"/>
              </a:ext>
            </a:extLst>
          </p:cNvPr>
          <p:cNvCxnSpPr>
            <a:endCxn id="73" idx="2"/>
          </p:cNvCxnSpPr>
          <p:nvPr/>
        </p:nvCxnSpPr>
        <p:spPr>
          <a:xfrm flipV="1">
            <a:off x="1121229" y="4580539"/>
            <a:ext cx="2011013" cy="176518"/>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080856B-0094-466C-88E5-1F7D3EB69A47}"/>
              </a:ext>
            </a:extLst>
          </p:cNvPr>
          <p:cNvCxnSpPr>
            <a:endCxn id="11" idx="3"/>
          </p:cNvCxnSpPr>
          <p:nvPr/>
        </p:nvCxnSpPr>
        <p:spPr>
          <a:xfrm flipV="1">
            <a:off x="685800" y="1475836"/>
            <a:ext cx="6841658" cy="3749307"/>
          </a:xfrm>
          <a:prstGeom prst="bentConnector3">
            <a:avLst>
              <a:gd name="adj1" fmla="val 10334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E8FD4D8-0A22-418B-88A6-B9FF5F41E1C6}"/>
              </a:ext>
            </a:extLst>
          </p:cNvPr>
          <p:cNvSpPr txBox="1"/>
          <p:nvPr/>
        </p:nvSpPr>
        <p:spPr>
          <a:xfrm>
            <a:off x="7761274" y="3068687"/>
            <a:ext cx="2582794" cy="830997"/>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web</a:t>
            </a:r>
          </a:p>
          <a:p>
            <a:r>
              <a:rPr lang="es-ES" sz="1600" dirty="0">
                <a:solidFill>
                  <a:schemeClr val="accent5">
                    <a:lumMod val="50000"/>
                  </a:schemeClr>
                </a:solidFill>
                <a:latin typeface="Tw Cen MT" panose="020B0602020104020603" pitchFamily="34" charset="0"/>
              </a:rPr>
              <a:t>/</a:t>
            </a:r>
          </a:p>
          <a:p>
            <a:r>
              <a:rPr lang="es-ES" sz="1600" dirty="0">
                <a:solidFill>
                  <a:schemeClr val="accent5">
                    <a:lumMod val="50000"/>
                  </a:schemeClr>
                </a:solidFill>
                <a:latin typeface="Tw Cen MT" panose="020B0602020104020603" pitchFamily="34" charset="0"/>
              </a:rPr>
              <a:t>api</a:t>
            </a:r>
            <a:endParaRPr lang="en-US" sz="1600" dirty="0">
              <a:solidFill>
                <a:schemeClr val="accent5">
                  <a:lumMod val="50000"/>
                </a:schemeClr>
              </a:solidFill>
              <a:latin typeface="Tw Cen MT" panose="020B0602020104020603" pitchFamily="34" charset="0"/>
            </a:endParaRPr>
          </a:p>
        </p:txBody>
      </p:sp>
      <p:cxnSp>
        <p:nvCxnSpPr>
          <p:cNvPr id="20" name="Connector: Elbow 19">
            <a:extLst>
              <a:ext uri="{FF2B5EF4-FFF2-40B4-BE49-F238E27FC236}">
                <a16:creationId xmlns:a16="http://schemas.microsoft.com/office/drawing/2014/main" id="{17E2F58E-8C39-4242-AA85-1BB473790780}"/>
              </a:ext>
            </a:extLst>
          </p:cNvPr>
          <p:cNvCxnSpPr/>
          <p:nvPr/>
        </p:nvCxnSpPr>
        <p:spPr>
          <a:xfrm>
            <a:off x="3132242" y="742950"/>
            <a:ext cx="3938016" cy="275686"/>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14471BE7-78D4-4B07-91A9-34C7D2661C52}"/>
              </a:ext>
            </a:extLst>
          </p:cNvPr>
          <p:cNvCxnSpPr/>
          <p:nvPr/>
        </p:nvCxnSpPr>
        <p:spPr>
          <a:xfrm flipV="1">
            <a:off x="3132242" y="4316192"/>
            <a:ext cx="3938016" cy="264347"/>
          </a:xfrm>
          <a:prstGeom prst="bentConnector2">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06690A4C-3A17-4E37-B812-3AA5A51703F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95424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par>
                                <p:cTn id="8" presetID="6" presetClass="entr" presetSubtype="16"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circle(in)">
                                      <p:cBhvr>
                                        <p:cTn id="10"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524104B-EA00-4B81-AD2D-0F8831DC5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FC2A5B-4773-4B92-A647-AC728B6A78B9}"/>
              </a:ext>
            </a:extLst>
          </p:cNvPr>
          <p:cNvSpPr>
            <a:spLocks noGrp="1"/>
          </p:cNvSpPr>
          <p:nvPr>
            <p:ph type="title"/>
          </p:nvPr>
        </p:nvSpPr>
        <p:spPr/>
        <p:txBody>
          <a:bodyPr/>
          <a:lstStyle/>
          <a:p>
            <a:r>
              <a:rPr lang="es-ES" dirty="0" err="1">
                <a:solidFill>
                  <a:schemeClr val="bg1"/>
                </a:solidFill>
                <a:latin typeface="Tw Cen MT" panose="020B0602020104020603" pitchFamily="34" charset="0"/>
              </a:rPr>
              <a:t>Broken</a:t>
            </a:r>
            <a:r>
              <a:rPr lang="es-ES" dirty="0">
                <a:solidFill>
                  <a:schemeClr val="bg1"/>
                </a:solidFill>
                <a:latin typeface="Tw Cen MT" panose="020B0602020104020603" pitchFamily="34" charset="0"/>
              </a:rPr>
              <a:t> Access Control</a:t>
            </a:r>
            <a:endParaRPr lang="en-US" dirty="0">
              <a:solidFill>
                <a:schemeClr val="bg1"/>
              </a:solidFill>
              <a:latin typeface="Tw Cen MT" panose="020B0602020104020603" pitchFamily="34" charset="0"/>
            </a:endParaRPr>
          </a:p>
        </p:txBody>
      </p:sp>
      <p:sp>
        <p:nvSpPr>
          <p:cNvPr id="8" name="Content Placeholder 2">
            <a:extLst>
              <a:ext uri="{FF2B5EF4-FFF2-40B4-BE49-F238E27FC236}">
                <a16:creationId xmlns:a16="http://schemas.microsoft.com/office/drawing/2014/main" id="{26C94486-CCC4-4833-BF89-4216EC1953CE}"/>
              </a:ext>
            </a:extLst>
          </p:cNvPr>
          <p:cNvSpPr>
            <a:spLocks noGrp="1"/>
          </p:cNvSpPr>
          <p:nvPr>
            <p:ph idx="1"/>
          </p:nvPr>
        </p:nvSpPr>
        <p:spPr>
          <a:xfrm>
            <a:off x="838200" y="1825625"/>
            <a:ext cx="10515600" cy="4351338"/>
          </a:xfrm>
        </p:spPr>
        <p:txBody>
          <a:bodyPr/>
          <a:lstStyle/>
          <a:p>
            <a:pPr marL="0" indent="0" algn="just">
              <a:buNone/>
            </a:pPr>
            <a:r>
              <a:rPr lang="en-US" b="1">
                <a:solidFill>
                  <a:srgbClr val="7C96A3"/>
                </a:solidFill>
                <a:latin typeface="Tw Cen MT" panose="020B0602020104020603" pitchFamily="34" charset="0"/>
              </a:rPr>
              <a:t>Moving up from the fifth position, 94% of applications were tested for some form of broken access control with the average incidence rate of 3.81%, and has the most occurrences in the contributed dataset with over 318k.</a:t>
            </a:r>
            <a:endParaRPr lang="en-US" dirty="0">
              <a:solidFill>
                <a:srgbClr val="7C96A3"/>
              </a:solidFill>
              <a:latin typeface="Tw Cen MT" panose="020B0602020104020603" pitchFamily="34" charset="0"/>
            </a:endParaRPr>
          </a:p>
        </p:txBody>
      </p:sp>
      <p:pic>
        <p:nvPicPr>
          <p:cNvPr id="13" name="Picture 12">
            <a:extLst>
              <a:ext uri="{FF2B5EF4-FFF2-40B4-BE49-F238E27FC236}">
                <a16:creationId xmlns:a16="http://schemas.microsoft.com/office/drawing/2014/main" id="{D0444532-B311-4CA4-9FD6-13C952264F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pic>
        <p:nvPicPr>
          <p:cNvPr id="18" name="Picture 17">
            <a:extLst>
              <a:ext uri="{FF2B5EF4-FFF2-40B4-BE49-F238E27FC236}">
                <a16:creationId xmlns:a16="http://schemas.microsoft.com/office/drawing/2014/main" id="{FE627943-280C-471B-BEB7-94B86AAA45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8840" y="3694628"/>
            <a:ext cx="3958046" cy="2164063"/>
          </a:xfrm>
          <a:prstGeom prst="rect">
            <a:avLst/>
          </a:prstGeom>
        </p:spPr>
      </p:pic>
      <p:sp>
        <p:nvSpPr>
          <p:cNvPr id="19" name="Rectangle 18">
            <a:extLst>
              <a:ext uri="{FF2B5EF4-FFF2-40B4-BE49-F238E27FC236}">
                <a16:creationId xmlns:a16="http://schemas.microsoft.com/office/drawing/2014/main" id="{AE9917D8-2BD9-4F39-8B7E-BF3318A25A40}"/>
              </a:ext>
            </a:extLst>
          </p:cNvPr>
          <p:cNvSpPr/>
          <p:nvPr/>
        </p:nvSpPr>
        <p:spPr>
          <a:xfrm rot="1362951">
            <a:off x="-143580" y="4146697"/>
            <a:ext cx="14165580" cy="584775"/>
          </a:xfrm>
          <a:prstGeom prst="rect">
            <a:avLst/>
          </a:prstGeom>
        </p:spPr>
        <p:txBody>
          <a:bodyPr wrap="square">
            <a:spAutoFit/>
          </a:bodyPr>
          <a:lstStyle/>
          <a:p>
            <a:r>
              <a:rPr lang="en-US" sz="3200" dirty="0">
                <a:solidFill>
                  <a:srgbClr val="FFC000"/>
                </a:solidFill>
              </a:rPr>
              <a:t>https://cve.mitre.org/cgi-bin/cvekey.cgi?keyword=broken+access+control</a:t>
            </a:r>
          </a:p>
        </p:txBody>
      </p:sp>
      <p:pic>
        <p:nvPicPr>
          <p:cNvPr id="21" name="Picture 20">
            <a:extLst>
              <a:ext uri="{FF2B5EF4-FFF2-40B4-BE49-F238E27FC236}">
                <a16:creationId xmlns:a16="http://schemas.microsoft.com/office/drawing/2014/main" id="{5AE39FD9-E22E-49FA-B6D7-F039FB1776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374975">
            <a:off x="3450412" y="843783"/>
            <a:ext cx="7408534" cy="3307744"/>
          </a:xfrm>
          <a:prstGeom prst="rect">
            <a:avLst/>
          </a:prstGeom>
        </p:spPr>
      </p:pic>
    </p:spTree>
    <p:extLst>
      <p:ext uri="{BB962C8B-B14F-4D97-AF65-F5344CB8AC3E}">
        <p14:creationId xmlns:p14="http://schemas.microsoft.com/office/powerpoint/2010/main" val="4003670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down)">
                                      <p:cBhvr>
                                        <p:cTn id="22" dur="500"/>
                                        <p:tgtEl>
                                          <p:spTgt spid="2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down)">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sp>
        <p:nvSpPr>
          <p:cNvPr id="31" name="TextBox 30">
            <a:extLst>
              <a:ext uri="{FF2B5EF4-FFF2-40B4-BE49-F238E27FC236}">
                <a16:creationId xmlns:a16="http://schemas.microsoft.com/office/drawing/2014/main" id="{F139F652-FF49-42A4-8495-FA2300E76297}"/>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cxnSp>
        <p:nvCxnSpPr>
          <p:cNvPr id="29" name="Connector: Elbow 28">
            <a:extLst>
              <a:ext uri="{FF2B5EF4-FFF2-40B4-BE49-F238E27FC236}">
                <a16:creationId xmlns:a16="http://schemas.microsoft.com/office/drawing/2014/main" id="{9F7254EA-8D05-46D4-81DF-70C61284A07D}"/>
              </a:ext>
            </a:extLst>
          </p:cNvPr>
          <p:cNvCxnSpPr/>
          <p:nvPr/>
        </p:nvCxnSpPr>
        <p:spPr>
          <a:xfrm rot="16200000" flipV="1">
            <a:off x="5513924" y="-3402989"/>
            <a:ext cx="378902" cy="883499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Computer">
            <a:extLst>
              <a:ext uri="{FF2B5EF4-FFF2-40B4-BE49-F238E27FC236}">
                <a16:creationId xmlns:a16="http://schemas.microsoft.com/office/drawing/2014/main" id="{F4F2B22A-F3ED-408A-836A-96F3A166B88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8944" y="4305427"/>
            <a:ext cx="681930" cy="681930"/>
          </a:xfrm>
          <a:prstGeom prst="rect">
            <a:avLst/>
          </a:prstGeom>
        </p:spPr>
      </p:pic>
      <p:pic>
        <p:nvPicPr>
          <p:cNvPr id="42" name="Graphic 41" descr="Server">
            <a:extLst>
              <a:ext uri="{FF2B5EF4-FFF2-40B4-BE49-F238E27FC236}">
                <a16:creationId xmlns:a16="http://schemas.microsoft.com/office/drawing/2014/main" id="{CFB134C0-2151-40BB-9195-B83C48A466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0044" y="4305427"/>
            <a:ext cx="681929" cy="681929"/>
          </a:xfrm>
          <a:prstGeom prst="rect">
            <a:avLst/>
          </a:prstGeom>
        </p:spPr>
      </p:pic>
      <p:pic>
        <p:nvPicPr>
          <p:cNvPr id="43" name="Graphic 42" descr="Computer">
            <a:extLst>
              <a:ext uri="{FF2B5EF4-FFF2-40B4-BE49-F238E27FC236}">
                <a16:creationId xmlns:a16="http://schemas.microsoft.com/office/drawing/2014/main" id="{BE476FE4-F2B6-4FB7-A098-42C1949F9C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494" y="4305427"/>
            <a:ext cx="681930" cy="681930"/>
          </a:xfrm>
          <a:prstGeom prst="rect">
            <a:avLst/>
          </a:prstGeom>
        </p:spPr>
      </p:pic>
      <p:pic>
        <p:nvPicPr>
          <p:cNvPr id="44" name="Graphic 43" descr="Server">
            <a:extLst>
              <a:ext uri="{FF2B5EF4-FFF2-40B4-BE49-F238E27FC236}">
                <a16:creationId xmlns:a16="http://schemas.microsoft.com/office/drawing/2014/main" id="{9560B3A1-9571-4C1C-89E9-91A588555F0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8189" y="4305427"/>
            <a:ext cx="681929" cy="681929"/>
          </a:xfrm>
          <a:prstGeom prst="rect">
            <a:avLst/>
          </a:prstGeom>
        </p:spPr>
      </p:pic>
      <p:pic>
        <p:nvPicPr>
          <p:cNvPr id="45" name="Graphic 44" descr="Users">
            <a:extLst>
              <a:ext uri="{FF2B5EF4-FFF2-40B4-BE49-F238E27FC236}">
                <a16:creationId xmlns:a16="http://schemas.microsoft.com/office/drawing/2014/main" id="{05CE0290-0EB5-4694-BC65-BDDC38ECC9BD}"/>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18282" y="5596955"/>
            <a:ext cx="914400" cy="914400"/>
          </a:xfrm>
          <a:prstGeom prst="rect">
            <a:avLst/>
          </a:prstGeom>
        </p:spPr>
      </p:pic>
      <p:pic>
        <p:nvPicPr>
          <p:cNvPr id="46" name="Graphic 45" descr="Hierarchy">
            <a:extLst>
              <a:ext uri="{FF2B5EF4-FFF2-40B4-BE49-F238E27FC236}">
                <a16:creationId xmlns:a16="http://schemas.microsoft.com/office/drawing/2014/main" id="{9DF8A0A4-9458-464F-8CE0-674E73F118E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79270" y="4072956"/>
            <a:ext cx="914400" cy="914400"/>
          </a:xfrm>
          <a:prstGeom prst="rect">
            <a:avLst/>
          </a:prstGeom>
        </p:spPr>
      </p:pic>
      <p:pic>
        <p:nvPicPr>
          <p:cNvPr id="47" name="Graphic 46" descr="Computer">
            <a:extLst>
              <a:ext uri="{FF2B5EF4-FFF2-40B4-BE49-F238E27FC236}">
                <a16:creationId xmlns:a16="http://schemas.microsoft.com/office/drawing/2014/main" id="{09D63FF6-0A00-4E66-BC7C-D5AF9315B1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8944" y="5130485"/>
            <a:ext cx="681930" cy="681930"/>
          </a:xfrm>
          <a:prstGeom prst="rect">
            <a:avLst/>
          </a:prstGeom>
        </p:spPr>
      </p:pic>
      <p:pic>
        <p:nvPicPr>
          <p:cNvPr id="48" name="Graphic 47" descr="Server">
            <a:extLst>
              <a:ext uri="{FF2B5EF4-FFF2-40B4-BE49-F238E27FC236}">
                <a16:creationId xmlns:a16="http://schemas.microsoft.com/office/drawing/2014/main" id="{68F02C0E-DAA4-4140-A06E-4A6AFAF181E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0044" y="5130485"/>
            <a:ext cx="681929" cy="681929"/>
          </a:xfrm>
          <a:prstGeom prst="rect">
            <a:avLst/>
          </a:prstGeom>
        </p:spPr>
      </p:pic>
      <p:pic>
        <p:nvPicPr>
          <p:cNvPr id="49" name="Graphic 48" descr="Computer">
            <a:extLst>
              <a:ext uri="{FF2B5EF4-FFF2-40B4-BE49-F238E27FC236}">
                <a16:creationId xmlns:a16="http://schemas.microsoft.com/office/drawing/2014/main" id="{6A412DA3-8C8F-447E-A85A-E15D8C3123B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9494" y="5130485"/>
            <a:ext cx="681930" cy="681930"/>
          </a:xfrm>
          <a:prstGeom prst="rect">
            <a:avLst/>
          </a:prstGeom>
        </p:spPr>
      </p:pic>
      <p:pic>
        <p:nvPicPr>
          <p:cNvPr id="50" name="Graphic 49" descr="Server">
            <a:extLst>
              <a:ext uri="{FF2B5EF4-FFF2-40B4-BE49-F238E27FC236}">
                <a16:creationId xmlns:a16="http://schemas.microsoft.com/office/drawing/2014/main" id="{CF8E838A-A89F-4BE5-9AFE-1E1DAD97929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8189" y="5130485"/>
            <a:ext cx="681929" cy="681929"/>
          </a:xfrm>
          <a:prstGeom prst="rect">
            <a:avLst/>
          </a:prstGeom>
        </p:spPr>
      </p:pic>
      <p:pic>
        <p:nvPicPr>
          <p:cNvPr id="51" name="Graphic 50" descr="Hierarchy">
            <a:extLst>
              <a:ext uri="{FF2B5EF4-FFF2-40B4-BE49-F238E27FC236}">
                <a16:creationId xmlns:a16="http://schemas.microsoft.com/office/drawing/2014/main" id="{D8BADAA1-AE58-4F8C-BA27-C671CFCF46C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979270" y="4898014"/>
            <a:ext cx="914400" cy="914400"/>
          </a:xfrm>
          <a:prstGeom prst="rect">
            <a:avLst/>
          </a:prstGeom>
        </p:spPr>
      </p:pic>
      <p:sp>
        <p:nvSpPr>
          <p:cNvPr id="52" name="TextBox 51">
            <a:extLst>
              <a:ext uri="{FF2B5EF4-FFF2-40B4-BE49-F238E27FC236}">
                <a16:creationId xmlns:a16="http://schemas.microsoft.com/office/drawing/2014/main" id="{4C11C055-9F48-43AB-B9F8-B93402D08803}"/>
              </a:ext>
            </a:extLst>
          </p:cNvPr>
          <p:cNvSpPr txBox="1"/>
          <p:nvPr/>
        </p:nvSpPr>
        <p:spPr>
          <a:xfrm>
            <a:off x="1241321" y="3619431"/>
            <a:ext cx="604098" cy="461665"/>
          </a:xfrm>
          <a:prstGeom prst="rect">
            <a:avLst/>
          </a:prstGeom>
          <a:noFill/>
        </p:spPr>
        <p:txBody>
          <a:bodyPr wrap="square" rtlCol="0">
            <a:spAutoFit/>
          </a:bodyPr>
          <a:lstStyle/>
          <a:p>
            <a:r>
              <a:rPr lang="es-ES" sz="2400" b="1" dirty="0">
                <a:solidFill>
                  <a:srgbClr val="7030A0"/>
                </a:solidFill>
              </a:rPr>
              <a:t>…</a:t>
            </a:r>
            <a:endParaRPr lang="en-US" sz="2400" b="1" dirty="0">
              <a:solidFill>
                <a:srgbClr val="7030A0"/>
              </a:solidFill>
            </a:endParaRPr>
          </a:p>
        </p:txBody>
      </p:sp>
      <p:pic>
        <p:nvPicPr>
          <p:cNvPr id="53" name="Graphic 52" descr="Circular flowchart">
            <a:extLst>
              <a:ext uri="{FF2B5EF4-FFF2-40B4-BE49-F238E27FC236}">
                <a16:creationId xmlns:a16="http://schemas.microsoft.com/office/drawing/2014/main" id="{032C8CE3-C61B-4D1E-B168-653C90C374B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7368" y="4789042"/>
            <a:ext cx="581025" cy="581025"/>
          </a:xfrm>
          <a:prstGeom prst="rect">
            <a:avLst/>
          </a:prstGeom>
        </p:spPr>
      </p:pic>
      <p:pic>
        <p:nvPicPr>
          <p:cNvPr id="55" name="Graphic 54" descr="Hierarchy">
            <a:extLst>
              <a:ext uri="{FF2B5EF4-FFF2-40B4-BE49-F238E27FC236}">
                <a16:creationId xmlns:a16="http://schemas.microsoft.com/office/drawing/2014/main" id="{1C1919F0-588E-4CA4-B60F-722FB1178405}"/>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198666" y="6282589"/>
            <a:ext cx="504708" cy="504708"/>
          </a:xfrm>
          <a:prstGeom prst="rect">
            <a:avLst/>
          </a:prstGeom>
          <a:effectLst>
            <a:glow rad="63500">
              <a:srgbClr val="7030A0">
                <a:alpha val="40000"/>
              </a:srgbClr>
            </a:glow>
          </a:effectLst>
        </p:spPr>
      </p:pic>
      <p:pic>
        <p:nvPicPr>
          <p:cNvPr id="59" name="Graphic 58" descr="Beetle">
            <a:extLst>
              <a:ext uri="{FF2B5EF4-FFF2-40B4-BE49-F238E27FC236}">
                <a16:creationId xmlns:a16="http://schemas.microsoft.com/office/drawing/2014/main" id="{F7839250-665E-4BBD-A5E6-CD877AE7549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056931" y="5428174"/>
            <a:ext cx="541906" cy="541906"/>
          </a:xfrm>
          <a:prstGeom prst="rect">
            <a:avLst/>
          </a:prstGeom>
        </p:spPr>
      </p:pic>
      <p:pic>
        <p:nvPicPr>
          <p:cNvPr id="60" name="Graphic 59" descr="Beetle">
            <a:extLst>
              <a:ext uri="{FF2B5EF4-FFF2-40B4-BE49-F238E27FC236}">
                <a16:creationId xmlns:a16="http://schemas.microsoft.com/office/drawing/2014/main" id="{A4E29836-7096-4717-B46B-A240B210468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712465" y="5424968"/>
            <a:ext cx="541906" cy="541906"/>
          </a:xfrm>
          <a:prstGeom prst="rect">
            <a:avLst/>
          </a:prstGeom>
        </p:spPr>
      </p:pic>
      <p:pic>
        <p:nvPicPr>
          <p:cNvPr id="61" name="Graphic 60" descr="Lock">
            <a:extLst>
              <a:ext uri="{FF2B5EF4-FFF2-40B4-BE49-F238E27FC236}">
                <a16:creationId xmlns:a16="http://schemas.microsoft.com/office/drawing/2014/main" id="{01530B9C-C961-439B-B7BF-6748CABEA7D1}"/>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712465" y="5097532"/>
            <a:ext cx="914400" cy="914400"/>
          </a:xfrm>
          <a:prstGeom prst="rect">
            <a:avLst/>
          </a:prstGeom>
        </p:spPr>
      </p:pic>
      <p:cxnSp>
        <p:nvCxnSpPr>
          <p:cNvPr id="8" name="Connector: Elbow 7">
            <a:extLst>
              <a:ext uri="{FF2B5EF4-FFF2-40B4-BE49-F238E27FC236}">
                <a16:creationId xmlns:a16="http://schemas.microsoft.com/office/drawing/2014/main" id="{B5C2D91E-B9E2-4EB8-9E1B-21E7AD9F1456}"/>
              </a:ext>
            </a:extLst>
          </p:cNvPr>
          <p:cNvCxnSpPr>
            <a:cxnSpLocks/>
            <a:stCxn id="45" idx="3"/>
            <a:endCxn id="7" idx="2"/>
          </p:cNvCxnSpPr>
          <p:nvPr/>
        </p:nvCxnSpPr>
        <p:spPr>
          <a:xfrm flipV="1">
            <a:off x="1132682" y="5036820"/>
            <a:ext cx="8988189" cy="1017335"/>
          </a:xfrm>
          <a:prstGeom prst="bentConnector2">
            <a:avLst/>
          </a:prstGeom>
          <a:ln>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Flowchart: Connector 66">
            <a:extLst>
              <a:ext uri="{FF2B5EF4-FFF2-40B4-BE49-F238E27FC236}">
                <a16:creationId xmlns:a16="http://schemas.microsoft.com/office/drawing/2014/main" id="{EE254D75-9AB7-40F4-995F-B5926A3704DB}"/>
              </a:ext>
            </a:extLst>
          </p:cNvPr>
          <p:cNvSpPr/>
          <p:nvPr/>
        </p:nvSpPr>
        <p:spPr>
          <a:xfrm>
            <a:off x="1395541" y="743721"/>
            <a:ext cx="192383" cy="161672"/>
          </a:xfrm>
          <a:prstGeom prst="flowChartConnector">
            <a:avLst/>
          </a:prstGeom>
          <a:solidFill>
            <a:schemeClr val="bg1">
              <a:lumMod val="65000"/>
            </a:schemeClr>
          </a:solidFill>
          <a:ln>
            <a:noFill/>
          </a:ln>
          <a:effectLst>
            <a:glow rad="139700">
              <a:schemeClr val="accent1">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8" name="Flowchart: Connector 67">
            <a:extLst>
              <a:ext uri="{FF2B5EF4-FFF2-40B4-BE49-F238E27FC236}">
                <a16:creationId xmlns:a16="http://schemas.microsoft.com/office/drawing/2014/main" id="{DC9EE201-C233-48F4-80C6-B60523827F48}"/>
              </a:ext>
            </a:extLst>
          </p:cNvPr>
          <p:cNvSpPr/>
          <p:nvPr/>
        </p:nvSpPr>
        <p:spPr>
          <a:xfrm>
            <a:off x="1254772" y="5973319"/>
            <a:ext cx="192383" cy="161672"/>
          </a:xfrm>
          <a:prstGeom prst="flowChartConnector">
            <a:avLst/>
          </a:prstGeom>
          <a:solidFill>
            <a:schemeClr val="bg1">
              <a:lumMod val="65000"/>
            </a:schemeClr>
          </a:solidFill>
          <a:ln>
            <a:noFill/>
          </a:ln>
          <a:effectLst>
            <a:glow rad="139700">
              <a:schemeClr val="accent6">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0" name="Graphic 69" descr="Hierarchy">
            <a:extLst>
              <a:ext uri="{FF2B5EF4-FFF2-40B4-BE49-F238E27FC236}">
                <a16:creationId xmlns:a16="http://schemas.microsoft.com/office/drawing/2014/main" id="{63A25D03-7E9A-4116-84E7-157C7D2020A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98666" y="218877"/>
            <a:ext cx="504708" cy="504708"/>
          </a:xfrm>
          <a:prstGeom prst="rect">
            <a:avLst/>
          </a:prstGeom>
          <a:effectLst>
            <a:glow rad="63500">
              <a:schemeClr val="accent4">
                <a:lumMod val="75000"/>
                <a:alpha val="40000"/>
              </a:schemeClr>
            </a:glow>
          </a:effectLst>
        </p:spPr>
      </p:pic>
      <p:pic>
        <p:nvPicPr>
          <p:cNvPr id="54" name="Picture 53">
            <a:extLst>
              <a:ext uri="{FF2B5EF4-FFF2-40B4-BE49-F238E27FC236}">
                <a16:creationId xmlns:a16="http://schemas.microsoft.com/office/drawing/2014/main" id="{1442C3D3-96DB-4665-B4C5-51FF6851CE4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
        <p:nvSpPr>
          <p:cNvPr id="56" name="TextBox 55">
            <a:extLst>
              <a:ext uri="{FF2B5EF4-FFF2-40B4-BE49-F238E27FC236}">
                <a16:creationId xmlns:a16="http://schemas.microsoft.com/office/drawing/2014/main" id="{017C7CA6-2419-4763-BC54-C774FF13F0DF}"/>
              </a:ext>
            </a:extLst>
          </p:cNvPr>
          <p:cNvSpPr txBox="1"/>
          <p:nvPr/>
        </p:nvSpPr>
        <p:spPr>
          <a:xfrm>
            <a:off x="6300879" y="2984218"/>
            <a:ext cx="1204224" cy="1323439"/>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Agency</a:t>
            </a:r>
          </a:p>
          <a:p>
            <a:r>
              <a:rPr lang="es-ES" sz="1600" dirty="0" err="1">
                <a:solidFill>
                  <a:schemeClr val="accent5">
                    <a:lumMod val="50000"/>
                  </a:schemeClr>
                </a:solidFill>
                <a:latin typeface="Tw Cen MT" panose="020B0602020104020603" pitchFamily="34" charset="0"/>
              </a:rPr>
              <a:t>Alerts</a:t>
            </a:r>
            <a:endParaRPr lang="es-ES" sz="1600" dirty="0">
              <a:solidFill>
                <a:schemeClr val="accent5">
                  <a:lumMod val="50000"/>
                </a:schemeClr>
              </a:solidFill>
              <a:latin typeface="Tw Cen MT" panose="020B0602020104020603" pitchFamily="34" charset="0"/>
            </a:endParaRPr>
          </a:p>
          <a:p>
            <a:r>
              <a:rPr lang="es-ES" sz="1600" dirty="0" err="1">
                <a:solidFill>
                  <a:schemeClr val="accent5">
                    <a:lumMod val="50000"/>
                  </a:schemeClr>
                </a:solidFill>
                <a:latin typeface="Tw Cen MT" panose="020B0602020104020603" pitchFamily="34" charset="0"/>
              </a:rPr>
              <a:t>Vaccines</a:t>
            </a:r>
            <a:endParaRPr lang="es-ES" sz="1600" dirty="0">
              <a:solidFill>
                <a:schemeClr val="accent5">
                  <a:lumMod val="50000"/>
                </a:schemeClr>
              </a:solidFill>
              <a:latin typeface="Tw Cen MT" panose="020B0602020104020603" pitchFamily="34" charset="0"/>
            </a:endParaRPr>
          </a:p>
          <a:p>
            <a:r>
              <a:rPr lang="es-ES" sz="1600" dirty="0" err="1">
                <a:solidFill>
                  <a:schemeClr val="accent5">
                    <a:lumMod val="50000"/>
                  </a:schemeClr>
                </a:solidFill>
                <a:latin typeface="Tw Cen MT" panose="020B0602020104020603" pitchFamily="34" charset="0"/>
              </a:rPr>
              <a:t>Agents</a:t>
            </a:r>
            <a:endParaRPr lang="es-ES" sz="1600" dirty="0">
              <a:solidFill>
                <a:schemeClr val="accent5">
                  <a:lumMod val="50000"/>
                </a:schemeClr>
              </a:solidFill>
              <a:latin typeface="Tw Cen MT" panose="020B0602020104020603" pitchFamily="34" charset="0"/>
            </a:endParaRPr>
          </a:p>
          <a:p>
            <a:r>
              <a:rPr lang="es-ES" sz="1600" dirty="0">
                <a:solidFill>
                  <a:schemeClr val="accent5">
                    <a:lumMod val="50000"/>
                  </a:schemeClr>
                </a:solidFill>
                <a:latin typeface="Tw Cen MT" panose="020B0602020104020603" pitchFamily="34" charset="0"/>
              </a:rPr>
              <a:t>Data</a:t>
            </a:r>
            <a:endParaRPr lang="en-US" sz="1600" dirty="0">
              <a:solidFill>
                <a:schemeClr val="accent5">
                  <a:lumMod val="50000"/>
                </a:schemeClr>
              </a:solidFill>
              <a:latin typeface="Tw Cen MT" panose="020B0602020104020603" pitchFamily="34" charset="0"/>
            </a:endParaRPr>
          </a:p>
        </p:txBody>
      </p:sp>
      <p:pic>
        <p:nvPicPr>
          <p:cNvPr id="10" name="Picture 9">
            <a:extLst>
              <a:ext uri="{FF2B5EF4-FFF2-40B4-BE49-F238E27FC236}">
                <a16:creationId xmlns:a16="http://schemas.microsoft.com/office/drawing/2014/main" id="{94CCC2D0-E411-4351-8400-CC858FBB9C92}"/>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620" y="4640332"/>
            <a:ext cx="965954" cy="965954"/>
          </a:xfrm>
          <a:prstGeom prst="rect">
            <a:avLst/>
          </a:prstGeom>
        </p:spPr>
      </p:pic>
      <p:cxnSp>
        <p:nvCxnSpPr>
          <p:cNvPr id="17" name="Straight Arrow Connector 16">
            <a:extLst>
              <a:ext uri="{FF2B5EF4-FFF2-40B4-BE49-F238E27FC236}">
                <a16:creationId xmlns:a16="http://schemas.microsoft.com/office/drawing/2014/main" id="{FEB17EF7-649E-40C2-BEA5-1AA8766BB33A}"/>
              </a:ext>
            </a:extLst>
          </p:cNvPr>
          <p:cNvCxnSpPr>
            <a:cxnSpLocks/>
          </p:cNvCxnSpPr>
          <p:nvPr/>
        </p:nvCxnSpPr>
        <p:spPr>
          <a:xfrm flipV="1">
            <a:off x="914400" y="1383730"/>
            <a:ext cx="9206471" cy="3712365"/>
          </a:xfrm>
          <a:prstGeom prst="straightConnector1">
            <a:avLst/>
          </a:prstGeom>
          <a:ln>
            <a:solidFill>
              <a:srgbClr val="548235"/>
            </a:solidFill>
            <a:tailEnd type="triangl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85794D71-A5D3-4D5C-9145-6671A6759B88}"/>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23818" y="1039025"/>
            <a:ext cx="360170" cy="360170"/>
          </a:xfrm>
          <a:prstGeom prst="rect">
            <a:avLst/>
          </a:prstGeom>
        </p:spPr>
      </p:pic>
      <p:sp>
        <p:nvSpPr>
          <p:cNvPr id="57" name="Flowchart: Connector 56">
            <a:extLst>
              <a:ext uri="{FF2B5EF4-FFF2-40B4-BE49-F238E27FC236}">
                <a16:creationId xmlns:a16="http://schemas.microsoft.com/office/drawing/2014/main" id="{175C4092-465D-4C83-A9C7-105C435ADE25}"/>
              </a:ext>
            </a:extLst>
          </p:cNvPr>
          <p:cNvSpPr/>
          <p:nvPr/>
        </p:nvSpPr>
        <p:spPr>
          <a:xfrm>
            <a:off x="818229" y="5019740"/>
            <a:ext cx="192383" cy="161672"/>
          </a:xfrm>
          <a:prstGeom prst="flowChartConnector">
            <a:avLst/>
          </a:prstGeom>
          <a:solidFill>
            <a:schemeClr val="bg1">
              <a:lumMod val="65000"/>
            </a:schemeClr>
          </a:solidFill>
          <a:ln>
            <a:solidFill>
              <a:srgbClr val="0070C0"/>
            </a:solidFill>
          </a:ln>
          <a:effectLst>
            <a:glow rad="139700">
              <a:schemeClr val="accent5">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ECFDADCD-EB4F-4AB6-B77B-3E1EF049F146}"/>
              </a:ext>
            </a:extLst>
          </p:cNvPr>
          <p:cNvSpPr txBox="1"/>
          <p:nvPr/>
        </p:nvSpPr>
        <p:spPr>
          <a:xfrm rot="245870">
            <a:off x="4213382" y="3329754"/>
            <a:ext cx="1759903" cy="400110"/>
          </a:xfrm>
          <a:prstGeom prst="rect">
            <a:avLst/>
          </a:prstGeom>
          <a:noFill/>
        </p:spPr>
        <p:txBody>
          <a:bodyPr wrap="square" rtlCol="0">
            <a:spAutoFit/>
          </a:bodyPr>
          <a:lstStyle/>
          <a:p>
            <a:r>
              <a:rPr lang="es-ES" sz="2000" dirty="0" err="1">
                <a:solidFill>
                  <a:srgbClr val="FF0000"/>
                </a:solidFill>
                <a:latin typeface="Tw Cen MT" panose="020B0602020104020603" pitchFamily="34" charset="0"/>
              </a:rPr>
              <a:t>brokeAPI</a:t>
            </a:r>
            <a:endParaRPr lang="en-US" sz="2000" dirty="0">
              <a:solidFill>
                <a:srgbClr val="FF0000"/>
              </a:solidFill>
              <a:latin typeface="Tw Cen MT" panose="020B0602020104020603" pitchFamily="34" charset="0"/>
            </a:endParaRPr>
          </a:p>
        </p:txBody>
      </p:sp>
      <p:pic>
        <p:nvPicPr>
          <p:cNvPr id="72" name="Picture 71">
            <a:extLst>
              <a:ext uri="{FF2B5EF4-FFF2-40B4-BE49-F238E27FC236}">
                <a16:creationId xmlns:a16="http://schemas.microsoft.com/office/drawing/2014/main" id="{5155B9CA-A0C5-4A05-8ABE-63BCDCBF21C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555849" y="1037183"/>
            <a:ext cx="360170" cy="360170"/>
          </a:xfrm>
          <a:prstGeom prst="rect">
            <a:avLst/>
          </a:prstGeom>
        </p:spPr>
      </p:pic>
      <p:pic>
        <p:nvPicPr>
          <p:cNvPr id="75" name="Picture 74">
            <a:extLst>
              <a:ext uri="{FF2B5EF4-FFF2-40B4-BE49-F238E27FC236}">
                <a16:creationId xmlns:a16="http://schemas.microsoft.com/office/drawing/2014/main" id="{211E34B0-582C-4F00-906D-F45ACC3D3C3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37645" y="1039278"/>
            <a:ext cx="360170" cy="360170"/>
          </a:xfrm>
          <a:prstGeom prst="rect">
            <a:avLst/>
          </a:prstGeom>
        </p:spPr>
      </p:pic>
      <p:pic>
        <p:nvPicPr>
          <p:cNvPr id="77" name="Picture 76">
            <a:extLst>
              <a:ext uri="{FF2B5EF4-FFF2-40B4-BE49-F238E27FC236}">
                <a16:creationId xmlns:a16="http://schemas.microsoft.com/office/drawing/2014/main" id="{87E21014-AAB8-446F-82D0-9579D60511D6}"/>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054323" y="1038620"/>
            <a:ext cx="360170" cy="360170"/>
          </a:xfrm>
          <a:prstGeom prst="rect">
            <a:avLst/>
          </a:prstGeom>
        </p:spPr>
      </p:pic>
      <p:pic>
        <p:nvPicPr>
          <p:cNvPr id="78" name="Picture 77">
            <a:extLst>
              <a:ext uri="{FF2B5EF4-FFF2-40B4-BE49-F238E27FC236}">
                <a16:creationId xmlns:a16="http://schemas.microsoft.com/office/drawing/2014/main" id="{82921E89-56CD-44AE-80C4-446255BC2E65}"/>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739567" y="1038620"/>
            <a:ext cx="360170" cy="360170"/>
          </a:xfrm>
          <a:prstGeom prst="rect">
            <a:avLst/>
          </a:prstGeom>
        </p:spPr>
      </p:pic>
      <p:pic>
        <p:nvPicPr>
          <p:cNvPr id="79" name="Picture 78">
            <a:extLst>
              <a:ext uri="{FF2B5EF4-FFF2-40B4-BE49-F238E27FC236}">
                <a16:creationId xmlns:a16="http://schemas.microsoft.com/office/drawing/2014/main" id="{C4E52E8D-E464-43A6-970A-F79502FC168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23818" y="1857342"/>
            <a:ext cx="360170" cy="360170"/>
          </a:xfrm>
          <a:prstGeom prst="rect">
            <a:avLst/>
          </a:prstGeom>
        </p:spPr>
      </p:pic>
      <p:pic>
        <p:nvPicPr>
          <p:cNvPr id="80" name="Picture 79">
            <a:extLst>
              <a:ext uri="{FF2B5EF4-FFF2-40B4-BE49-F238E27FC236}">
                <a16:creationId xmlns:a16="http://schemas.microsoft.com/office/drawing/2014/main" id="{F5990C38-C31A-46E7-BB97-85E8B5B2ABF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555849" y="1855500"/>
            <a:ext cx="360170" cy="360170"/>
          </a:xfrm>
          <a:prstGeom prst="rect">
            <a:avLst/>
          </a:prstGeom>
        </p:spPr>
      </p:pic>
      <p:pic>
        <p:nvPicPr>
          <p:cNvPr id="81" name="Picture 80">
            <a:extLst>
              <a:ext uri="{FF2B5EF4-FFF2-40B4-BE49-F238E27FC236}">
                <a16:creationId xmlns:a16="http://schemas.microsoft.com/office/drawing/2014/main" id="{B34B022D-1FCE-4DFE-9A5C-DC644A2414B0}"/>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437645" y="1857595"/>
            <a:ext cx="360170" cy="360170"/>
          </a:xfrm>
          <a:prstGeom prst="rect">
            <a:avLst/>
          </a:prstGeom>
        </p:spPr>
      </p:pic>
      <p:pic>
        <p:nvPicPr>
          <p:cNvPr id="82" name="Picture 81">
            <a:extLst>
              <a:ext uri="{FF2B5EF4-FFF2-40B4-BE49-F238E27FC236}">
                <a16:creationId xmlns:a16="http://schemas.microsoft.com/office/drawing/2014/main" id="{FF70CC01-DD9F-48AC-87C2-E933AB882BBD}"/>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054323" y="1856937"/>
            <a:ext cx="360170" cy="360170"/>
          </a:xfrm>
          <a:prstGeom prst="rect">
            <a:avLst/>
          </a:prstGeom>
        </p:spPr>
      </p:pic>
      <p:pic>
        <p:nvPicPr>
          <p:cNvPr id="83" name="Picture 82">
            <a:extLst>
              <a:ext uri="{FF2B5EF4-FFF2-40B4-BE49-F238E27FC236}">
                <a16:creationId xmlns:a16="http://schemas.microsoft.com/office/drawing/2014/main" id="{081A6F84-7C8D-4F5E-9CDE-A68C28B08941}"/>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4739567" y="1856937"/>
            <a:ext cx="360170" cy="360170"/>
          </a:xfrm>
          <a:prstGeom prst="rect">
            <a:avLst/>
          </a:prstGeom>
        </p:spPr>
      </p:pic>
    </p:spTree>
    <p:extLst>
      <p:ext uri="{BB962C8B-B14F-4D97-AF65-F5344CB8AC3E}">
        <p14:creationId xmlns:p14="http://schemas.microsoft.com/office/powerpoint/2010/main" val="339366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childTnLst>
                          </p:cTn>
                        </p:par>
                        <p:par>
                          <p:cTn id="10" fill="hold">
                            <p:stCondLst>
                              <p:cond delay="500"/>
                            </p:stCondLst>
                            <p:childTnLst>
                              <p:par>
                                <p:cTn id="11" presetID="50" presetClass="path" presetSubtype="0" repeatCount="indefinite" accel="50000" decel="50000" autoRev="1" fill="hold" grpId="1" nodeType="afterEffect">
                                  <p:stCondLst>
                                    <p:cond delay="0"/>
                                  </p:stCondLst>
                                  <p:childTnLst>
                                    <p:animMotion origin="layout" path="M 4.375E-6 1.11111E-6 L 0.3539 1.11111E-6 C 0.51237 1.11111E-6 0.70781 0.00741 0.70781 0.01366 L 0.70781 0.02755 " pathEditMode="relative" rAng="0" ptsTypes="AAAA">
                                      <p:cBhvr>
                                        <p:cTn id="12" dur="3000" fill="hold"/>
                                        <p:tgtEl>
                                          <p:spTgt spid="67"/>
                                        </p:tgtEl>
                                        <p:attrNameLst>
                                          <p:attrName>ppt_x</p:attrName>
                                          <p:attrName>ppt_y</p:attrName>
                                        </p:attrNameLst>
                                      </p:cBhvr>
                                      <p:rCtr x="35391" y="1366"/>
                                    </p:animMotion>
                                  </p:childTnLst>
                                </p:cTn>
                              </p:par>
                              <p:par>
                                <p:cTn id="13" presetID="26" presetClass="emph" presetSubtype="0" repeatCount="indefinite" fill="hold" nodeType="withEffect">
                                  <p:stCondLst>
                                    <p:cond delay="0"/>
                                  </p:stCondLst>
                                  <p:childTnLst>
                                    <p:animEffect transition="out" filter="fade">
                                      <p:cBhvr>
                                        <p:cTn id="14" dur="3000" tmFilter="0, 0; .2, .5; .8, .5; 1, 0"/>
                                        <p:tgtEl>
                                          <p:spTgt spid="70"/>
                                        </p:tgtEl>
                                      </p:cBhvr>
                                    </p:animEffect>
                                    <p:animScale>
                                      <p:cBhvr>
                                        <p:cTn id="15" dur="1500" autoRev="1" fill="hold"/>
                                        <p:tgtEl>
                                          <p:spTgt spid="70"/>
                                        </p:tgtEl>
                                      </p:cBhvr>
                                      <p:by x="105000" y="105000"/>
                                    </p:animScale>
                                  </p:childTnLst>
                                </p:cTn>
                              </p:par>
                              <p:par>
                                <p:cTn id="16" presetID="6" presetClass="emph" presetSubtype="0" repeatCount="indefinite" autoRev="1" fill="hold" nodeType="withEffect">
                                  <p:stCondLst>
                                    <p:cond delay="0"/>
                                  </p:stCondLst>
                                  <p:childTnLst>
                                    <p:animScale>
                                      <p:cBhvr>
                                        <p:cTn id="17" dur="2000" fill="hold"/>
                                        <p:tgtEl>
                                          <p:spTgt spid="40"/>
                                        </p:tgtEl>
                                      </p:cBhvr>
                                      <p:by x="150000" y="150000"/>
                                    </p:animScale>
                                  </p:childTnLst>
                                </p:cTn>
                              </p:par>
                              <p:par>
                                <p:cTn id="18" presetID="6" presetClass="emph" presetSubtype="0" repeatCount="indefinite" autoRev="1" fill="hold" nodeType="withEffect">
                                  <p:stCondLst>
                                    <p:cond delay="0"/>
                                  </p:stCondLst>
                                  <p:childTnLst>
                                    <p:animScale>
                                      <p:cBhvr>
                                        <p:cTn id="19" dur="2000" fill="hold"/>
                                        <p:tgtEl>
                                          <p:spTgt spid="104"/>
                                        </p:tgtEl>
                                      </p:cBhvr>
                                      <p:by x="150000" y="150000"/>
                                    </p:animScale>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anim calcmode="lin" valueType="num">
                                      <p:cBhvr>
                                        <p:cTn id="24" dur="500" fill="hold"/>
                                        <p:tgtEl>
                                          <p:spTgt spid="68"/>
                                        </p:tgtEl>
                                        <p:attrNameLst>
                                          <p:attrName>ppt_w</p:attrName>
                                        </p:attrNameLst>
                                      </p:cBhvr>
                                      <p:tavLst>
                                        <p:tav tm="0">
                                          <p:val>
                                            <p:fltVal val="0"/>
                                          </p:val>
                                        </p:tav>
                                        <p:tav tm="100000">
                                          <p:val>
                                            <p:strVal val="#ppt_w"/>
                                          </p:val>
                                        </p:tav>
                                      </p:tavLst>
                                    </p:anim>
                                    <p:anim calcmode="lin" valueType="num">
                                      <p:cBhvr>
                                        <p:cTn id="25" dur="500" fill="hold"/>
                                        <p:tgtEl>
                                          <p:spTgt spid="68"/>
                                        </p:tgtEl>
                                        <p:attrNameLst>
                                          <p:attrName>ppt_h</p:attrName>
                                        </p:attrNameLst>
                                      </p:cBhvr>
                                      <p:tavLst>
                                        <p:tav tm="0">
                                          <p:val>
                                            <p:fltVal val="0"/>
                                          </p:val>
                                        </p:tav>
                                        <p:tav tm="100000">
                                          <p:val>
                                            <p:strVal val="#ppt_h"/>
                                          </p:val>
                                        </p:tav>
                                      </p:tavLst>
                                    </p:anim>
                                    <p:animEffect transition="in" filter="fade">
                                      <p:cBhvr>
                                        <p:cTn id="26" dur="500"/>
                                        <p:tgtEl>
                                          <p:spTgt spid="68"/>
                                        </p:tgtEl>
                                      </p:cBhvr>
                                    </p:animEffect>
                                  </p:childTnLst>
                                </p:cTn>
                              </p:par>
                            </p:childTnLst>
                          </p:cTn>
                        </p:par>
                        <p:par>
                          <p:cTn id="27" fill="hold">
                            <p:stCondLst>
                              <p:cond delay="500"/>
                            </p:stCondLst>
                            <p:childTnLst>
                              <p:par>
                                <p:cTn id="28" presetID="43" presetClass="path" presetSubtype="0" repeatCount="indefinite" accel="50000" decel="50000" autoRev="1" fill="hold" grpId="1" nodeType="afterEffect">
                                  <p:stCondLst>
                                    <p:cond delay="0"/>
                                  </p:stCondLst>
                                  <p:childTnLst>
                                    <p:animMotion origin="layout" path="M 2.70833E-6 -3.7037E-7 L 0.35963 -3.7037E-7 C 0.5207 -3.7037E-7 0.71927 -0.03194 0.71927 -0.05764 L 0.71927 -0.11505 " pathEditMode="relative" rAng="0" ptsTypes="AAAA">
                                      <p:cBhvr>
                                        <p:cTn id="29" dur="3000" fill="hold"/>
                                        <p:tgtEl>
                                          <p:spTgt spid="68"/>
                                        </p:tgtEl>
                                        <p:attrNameLst>
                                          <p:attrName>ppt_x</p:attrName>
                                          <p:attrName>ppt_y</p:attrName>
                                        </p:attrNameLst>
                                      </p:cBhvr>
                                      <p:rCtr x="35964" y="-5764"/>
                                    </p:animMotion>
                                  </p:childTnLst>
                                </p:cTn>
                              </p:par>
                              <p:par>
                                <p:cTn id="30" presetID="26" presetClass="emph" presetSubtype="0" repeatCount="indefinite" fill="hold" nodeType="withEffect">
                                  <p:stCondLst>
                                    <p:cond delay="0"/>
                                  </p:stCondLst>
                                  <p:childTnLst>
                                    <p:animEffect transition="out" filter="fade">
                                      <p:cBhvr>
                                        <p:cTn id="31" dur="3000" tmFilter="0, 0; .2, .5; .8, .5; 1, 0"/>
                                        <p:tgtEl>
                                          <p:spTgt spid="55"/>
                                        </p:tgtEl>
                                      </p:cBhvr>
                                    </p:animEffect>
                                    <p:animScale>
                                      <p:cBhvr>
                                        <p:cTn id="32" dur="1500" autoRev="1" fill="hold"/>
                                        <p:tgtEl>
                                          <p:spTgt spid="55"/>
                                        </p:tgtEl>
                                      </p:cBhvr>
                                      <p:by x="105000" y="105000"/>
                                    </p:animScale>
                                  </p:childTnLst>
                                </p:cTn>
                              </p:par>
                              <p:par>
                                <p:cTn id="33" presetID="6" presetClass="emph" presetSubtype="0" repeatCount="indefinite" autoRev="1" fill="hold" nodeType="withEffect">
                                  <p:stCondLst>
                                    <p:cond delay="0"/>
                                  </p:stCondLst>
                                  <p:childTnLst>
                                    <p:animScale>
                                      <p:cBhvr>
                                        <p:cTn id="34" dur="2000" fill="hold"/>
                                        <p:tgtEl>
                                          <p:spTgt spid="61"/>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childTnLst>
                          </p:cTn>
                        </p:par>
                        <p:par>
                          <p:cTn id="49" fill="hold">
                            <p:stCondLst>
                              <p:cond delay="1000"/>
                            </p:stCondLst>
                            <p:childTnLst>
                              <p:par>
                                <p:cTn id="50" presetID="10" presetClass="entr" presetSubtype="0" fill="hold" nodeType="after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500"/>
                                        <p:tgtEl>
                                          <p:spTgt spid="76"/>
                                        </p:tgtEl>
                                      </p:cBhvr>
                                    </p:animEffect>
                                  </p:childTnLst>
                                </p:cTn>
                              </p:par>
                            </p:childTnLst>
                          </p:cTn>
                        </p:par>
                        <p:par>
                          <p:cTn id="53" fill="hold">
                            <p:stCondLst>
                              <p:cond delay="1500"/>
                            </p:stCondLst>
                            <p:childTnLst>
                              <p:par>
                                <p:cTn id="54" presetID="10" presetClass="entr" presetSubtype="0" fill="hold" nodeType="afterEffect">
                                  <p:stCondLst>
                                    <p:cond delay="0"/>
                                  </p:stCondLst>
                                  <p:childTnLst>
                                    <p:set>
                                      <p:cBhvr>
                                        <p:cTn id="55" dur="1" fill="hold">
                                          <p:stCondLst>
                                            <p:cond delay="0"/>
                                          </p:stCondLst>
                                        </p:cTn>
                                        <p:tgtEl>
                                          <p:spTgt spid="77"/>
                                        </p:tgtEl>
                                        <p:attrNameLst>
                                          <p:attrName>style.visibility</p:attrName>
                                        </p:attrNameLst>
                                      </p:cBhvr>
                                      <p:to>
                                        <p:strVal val="visible"/>
                                      </p:to>
                                    </p:set>
                                    <p:animEffect transition="in" filter="fade">
                                      <p:cBhvr>
                                        <p:cTn id="56" dur="500"/>
                                        <p:tgtEl>
                                          <p:spTgt spid="77"/>
                                        </p:tgtEl>
                                      </p:cBhvr>
                                    </p:animEffect>
                                  </p:childTnLst>
                                </p:cTn>
                              </p:par>
                            </p:childTnLst>
                          </p:cTn>
                        </p:par>
                        <p:par>
                          <p:cTn id="57" fill="hold">
                            <p:stCondLst>
                              <p:cond delay="2000"/>
                            </p:stCondLst>
                            <p:childTnLst>
                              <p:par>
                                <p:cTn id="58" presetID="10" presetClass="entr" presetSubtype="0" fill="hold" nodeType="afterEffect">
                                  <p:stCondLst>
                                    <p:cond delay="0"/>
                                  </p:stCondLst>
                                  <p:childTnLst>
                                    <p:set>
                                      <p:cBhvr>
                                        <p:cTn id="59" dur="1" fill="hold">
                                          <p:stCondLst>
                                            <p:cond delay="0"/>
                                          </p:stCondLst>
                                        </p:cTn>
                                        <p:tgtEl>
                                          <p:spTgt spid="78"/>
                                        </p:tgtEl>
                                        <p:attrNameLst>
                                          <p:attrName>style.visibility</p:attrName>
                                        </p:attrNameLst>
                                      </p:cBhvr>
                                      <p:to>
                                        <p:strVal val="visible"/>
                                      </p:to>
                                    </p:set>
                                    <p:animEffect transition="in" filter="fade">
                                      <p:cBhvr>
                                        <p:cTn id="60" dur="500"/>
                                        <p:tgtEl>
                                          <p:spTgt spid="78"/>
                                        </p:tgtEl>
                                      </p:cBhvr>
                                    </p:animEffect>
                                  </p:childTnLst>
                                </p:cTn>
                              </p:par>
                            </p:childTnLst>
                          </p:cTn>
                        </p:par>
                        <p:par>
                          <p:cTn id="61" fill="hold">
                            <p:stCondLst>
                              <p:cond delay="3000"/>
                            </p:stCondLst>
                            <p:childTnLst>
                              <p:par>
                                <p:cTn id="62" presetID="10" presetClass="entr" presetSubtype="0" fill="hold" nodeType="after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childTnLst>
                          </p:cTn>
                        </p:par>
                        <p:par>
                          <p:cTn id="65" fill="hold">
                            <p:stCondLst>
                              <p:cond delay="3500"/>
                            </p:stCondLst>
                            <p:childTnLst>
                              <p:par>
                                <p:cTn id="66" presetID="10" presetClass="entr" presetSubtype="0" fill="hold" nodeType="afterEffect">
                                  <p:stCondLst>
                                    <p:cond delay="0"/>
                                  </p:stCondLst>
                                  <p:childTnLst>
                                    <p:set>
                                      <p:cBhvr>
                                        <p:cTn id="67" dur="1" fill="hold">
                                          <p:stCondLst>
                                            <p:cond delay="0"/>
                                          </p:stCondLst>
                                        </p:cTn>
                                        <p:tgtEl>
                                          <p:spTgt spid="81"/>
                                        </p:tgtEl>
                                        <p:attrNameLst>
                                          <p:attrName>style.visibility</p:attrName>
                                        </p:attrNameLst>
                                      </p:cBhvr>
                                      <p:to>
                                        <p:strVal val="visible"/>
                                      </p:to>
                                    </p:set>
                                    <p:animEffect transition="in" filter="fade">
                                      <p:cBhvr>
                                        <p:cTn id="68" dur="500"/>
                                        <p:tgtEl>
                                          <p:spTgt spid="81"/>
                                        </p:tgtEl>
                                      </p:cBhvr>
                                    </p:animEffect>
                                  </p:childTnLst>
                                </p:cTn>
                              </p:par>
                            </p:childTnLst>
                          </p:cTn>
                        </p:par>
                        <p:par>
                          <p:cTn id="69" fill="hold">
                            <p:stCondLst>
                              <p:cond delay="4000"/>
                            </p:stCondLst>
                            <p:childTnLst>
                              <p:par>
                                <p:cTn id="70" presetID="10" presetClass="entr" presetSubtype="0" fill="hold" nodeType="afterEffect">
                                  <p:stCondLst>
                                    <p:cond delay="0"/>
                                  </p:stCondLst>
                                  <p:childTnLst>
                                    <p:set>
                                      <p:cBhvr>
                                        <p:cTn id="71" dur="1" fill="hold">
                                          <p:stCondLst>
                                            <p:cond delay="0"/>
                                          </p:stCondLst>
                                        </p:cTn>
                                        <p:tgtEl>
                                          <p:spTgt spid="79"/>
                                        </p:tgtEl>
                                        <p:attrNameLst>
                                          <p:attrName>style.visibility</p:attrName>
                                        </p:attrNameLst>
                                      </p:cBhvr>
                                      <p:to>
                                        <p:strVal val="visible"/>
                                      </p:to>
                                    </p:set>
                                    <p:animEffect transition="in" filter="fade">
                                      <p:cBhvr>
                                        <p:cTn id="72" dur="500"/>
                                        <p:tgtEl>
                                          <p:spTgt spid="79"/>
                                        </p:tgtEl>
                                      </p:cBhvr>
                                    </p:animEffect>
                                  </p:childTnLst>
                                </p:cTn>
                              </p:par>
                            </p:childTnLst>
                          </p:cTn>
                        </p:par>
                        <p:par>
                          <p:cTn id="73" fill="hold">
                            <p:stCondLst>
                              <p:cond delay="4500"/>
                            </p:stCondLst>
                            <p:childTnLst>
                              <p:par>
                                <p:cTn id="74" presetID="10" presetClass="entr" presetSubtype="0" fill="hold" nodeType="afterEffect">
                                  <p:stCondLst>
                                    <p:cond delay="0"/>
                                  </p:stCondLst>
                                  <p:childTnLst>
                                    <p:set>
                                      <p:cBhvr>
                                        <p:cTn id="75" dur="1" fill="hold">
                                          <p:stCondLst>
                                            <p:cond delay="0"/>
                                          </p:stCondLst>
                                        </p:cTn>
                                        <p:tgtEl>
                                          <p:spTgt spid="82"/>
                                        </p:tgtEl>
                                        <p:attrNameLst>
                                          <p:attrName>style.visibility</p:attrName>
                                        </p:attrNameLst>
                                      </p:cBhvr>
                                      <p:to>
                                        <p:strVal val="visible"/>
                                      </p:to>
                                    </p:set>
                                    <p:animEffect transition="in" filter="fade">
                                      <p:cBhvr>
                                        <p:cTn id="76" dur="500"/>
                                        <p:tgtEl>
                                          <p:spTgt spid="82"/>
                                        </p:tgtEl>
                                      </p:cBhvr>
                                    </p:animEffect>
                                  </p:childTnLst>
                                </p:cTn>
                              </p:par>
                            </p:childTnLst>
                          </p:cTn>
                        </p:par>
                        <p:par>
                          <p:cTn id="77" fill="hold">
                            <p:stCondLst>
                              <p:cond delay="5000"/>
                            </p:stCondLst>
                            <p:childTnLst>
                              <p:par>
                                <p:cTn id="78" presetID="10" presetClass="entr" presetSubtype="0" fill="hold" nodeType="afterEffect">
                                  <p:stCondLst>
                                    <p:cond delay="0"/>
                                  </p:stCondLst>
                                  <p:childTnLst>
                                    <p:set>
                                      <p:cBhvr>
                                        <p:cTn id="79" dur="1" fill="hold">
                                          <p:stCondLst>
                                            <p:cond delay="0"/>
                                          </p:stCondLst>
                                        </p:cTn>
                                        <p:tgtEl>
                                          <p:spTgt spid="83"/>
                                        </p:tgtEl>
                                        <p:attrNameLst>
                                          <p:attrName>style.visibility</p:attrName>
                                        </p:attrNameLst>
                                      </p:cBhvr>
                                      <p:to>
                                        <p:strVal val="visible"/>
                                      </p:to>
                                    </p:set>
                                    <p:animEffect transition="in" filter="fade">
                                      <p:cBhvr>
                                        <p:cTn id="80" dur="500"/>
                                        <p:tgtEl>
                                          <p:spTgt spid="83"/>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animEffect transition="in" filter="fade">
                                      <p:cBhvr>
                                        <p:cTn id="85" dur="500"/>
                                        <p:tgtEl>
                                          <p:spTgt spid="10"/>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1" nodeType="click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childTnLst>
                          </p:cTn>
                        </p:par>
                        <p:par>
                          <p:cTn id="96" fill="hold">
                            <p:stCondLst>
                              <p:cond delay="500"/>
                            </p:stCondLst>
                            <p:childTnLst>
                              <p:par>
                                <p:cTn id="97" presetID="42" presetClass="path" presetSubtype="0" repeatCount="indefinite" accel="50000" decel="50000" autoRev="1" fill="hold" grpId="0" nodeType="afterEffect">
                                  <p:stCondLst>
                                    <p:cond delay="0"/>
                                  </p:stCondLst>
                                  <p:childTnLst>
                                    <p:animMotion origin="layout" path="M 1.38778E-17 -4.44444E-6 L 0.75508 -0.54189 " pathEditMode="relative" rAng="0" ptsTypes="AA">
                                      <p:cBhvr>
                                        <p:cTn id="98" dur="2000" fill="hold"/>
                                        <p:tgtEl>
                                          <p:spTgt spid="57"/>
                                        </p:tgtEl>
                                        <p:attrNameLst>
                                          <p:attrName>ppt_x</p:attrName>
                                          <p:attrName>ppt_y</p:attrName>
                                        </p:attrNameLst>
                                      </p:cBhvr>
                                      <p:rCtr x="37747" y="-27106"/>
                                    </p:animMotion>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64">
                                            <p:txEl>
                                              <p:pRg st="0" end="0"/>
                                            </p:txEl>
                                          </p:spTgt>
                                        </p:tgtEl>
                                        <p:attrNameLst>
                                          <p:attrName>style.visibility</p:attrName>
                                        </p:attrNameLst>
                                      </p:cBhvr>
                                      <p:to>
                                        <p:strVal val="visible"/>
                                      </p:to>
                                    </p:set>
                                    <p:animEffect transition="in" filter="fade">
                                      <p:cBhvr>
                                        <p:cTn id="103"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56" grpId="0"/>
      <p:bldP spid="57" grpId="0" animBg="1"/>
      <p:bldP spid="5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E0AC35D-6990-4C37-93B5-A94DA735F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FC2A5B-4773-4B92-A647-AC728B6A78B9}"/>
              </a:ext>
            </a:extLst>
          </p:cNvPr>
          <p:cNvSpPr>
            <a:spLocks noGrp="1"/>
          </p:cNvSpPr>
          <p:nvPr>
            <p:ph type="title"/>
          </p:nvPr>
        </p:nvSpPr>
        <p:spPr/>
        <p:txBody>
          <a:bodyPr/>
          <a:lstStyle/>
          <a:p>
            <a:r>
              <a:rPr lang="es-ES" dirty="0" err="1">
                <a:solidFill>
                  <a:schemeClr val="bg1"/>
                </a:solidFill>
                <a:latin typeface="Tw Cen MT" panose="020B0602020104020603" pitchFamily="34" charset="0"/>
              </a:rPr>
              <a:t>brokeCLAUDIA</a:t>
            </a:r>
            <a:endParaRPr lang="en-US" dirty="0">
              <a:solidFill>
                <a:schemeClr val="bg1"/>
              </a:solidFill>
              <a:latin typeface="Tw Cen MT" panose="020B0602020104020603" pitchFamily="34" charset="0"/>
            </a:endParaRPr>
          </a:p>
        </p:txBody>
      </p:sp>
      <p:sp>
        <p:nvSpPr>
          <p:cNvPr id="8" name="Content Placeholder 2">
            <a:extLst>
              <a:ext uri="{FF2B5EF4-FFF2-40B4-BE49-F238E27FC236}">
                <a16:creationId xmlns:a16="http://schemas.microsoft.com/office/drawing/2014/main" id="{26C94486-CCC4-4833-BF89-4216EC1953CE}"/>
              </a:ext>
            </a:extLst>
          </p:cNvPr>
          <p:cNvSpPr>
            <a:spLocks noGrp="1"/>
          </p:cNvSpPr>
          <p:nvPr>
            <p:ph idx="1"/>
          </p:nvPr>
        </p:nvSpPr>
        <p:spPr>
          <a:xfrm>
            <a:off x="838200" y="1673225"/>
            <a:ext cx="10515600" cy="1010757"/>
          </a:xfrm>
        </p:spPr>
        <p:txBody>
          <a:bodyPr>
            <a:normAutofit/>
          </a:bodyPr>
          <a:lstStyle/>
          <a:p>
            <a:pPr marL="0" indent="0" algn="just">
              <a:buNone/>
            </a:pPr>
            <a:r>
              <a:rPr lang="en-US" sz="2200" b="1" dirty="0">
                <a:solidFill>
                  <a:srgbClr val="7C96A3"/>
                </a:solidFill>
                <a:latin typeface="Tw Cen MT" panose="020B0602020104020603" pitchFamily="34" charset="0"/>
              </a:rPr>
              <a:t>To successfully exploit this vulnerability, it's crucial to grasp the following key aspects:</a:t>
            </a:r>
          </a:p>
        </p:txBody>
      </p:sp>
      <p:pic>
        <p:nvPicPr>
          <p:cNvPr id="17" name="Picture 16">
            <a:extLst>
              <a:ext uri="{FF2B5EF4-FFF2-40B4-BE49-F238E27FC236}">
                <a16:creationId xmlns:a16="http://schemas.microsoft.com/office/drawing/2014/main" id="{BA807A66-F824-40DF-B531-AE189D9323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
        <p:nvSpPr>
          <p:cNvPr id="7" name="Content Placeholder 2">
            <a:extLst>
              <a:ext uri="{FF2B5EF4-FFF2-40B4-BE49-F238E27FC236}">
                <a16:creationId xmlns:a16="http://schemas.microsoft.com/office/drawing/2014/main" id="{EA0B63CB-7DCF-48BA-8090-B3C101A1DEF0}"/>
              </a:ext>
            </a:extLst>
          </p:cNvPr>
          <p:cNvSpPr txBox="1">
            <a:spLocks/>
          </p:cNvSpPr>
          <p:nvPr/>
        </p:nvSpPr>
        <p:spPr>
          <a:xfrm>
            <a:off x="1257300" y="2295044"/>
            <a:ext cx="9078686" cy="11339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7C96A3"/>
                </a:solidFill>
                <a:latin typeface="Tw Cen MT" panose="020B0602020104020603" pitchFamily="34" charset="0"/>
              </a:rPr>
              <a:t>1. The attacker needs to obtain the identifiers associated with those organizations to perform the unauthorized actions.</a:t>
            </a:r>
          </a:p>
        </p:txBody>
      </p:sp>
      <p:sp>
        <p:nvSpPr>
          <p:cNvPr id="9" name="Content Placeholder 2">
            <a:extLst>
              <a:ext uri="{FF2B5EF4-FFF2-40B4-BE49-F238E27FC236}">
                <a16:creationId xmlns:a16="http://schemas.microsoft.com/office/drawing/2014/main" id="{343A11CC-D5D3-4D1B-955F-9DCC509AE1B9}"/>
              </a:ext>
            </a:extLst>
          </p:cNvPr>
          <p:cNvSpPr txBox="1">
            <a:spLocks/>
          </p:cNvSpPr>
          <p:nvPr/>
        </p:nvSpPr>
        <p:spPr>
          <a:xfrm>
            <a:off x="1257300" y="3106978"/>
            <a:ext cx="9078686" cy="1341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7C96A3"/>
                </a:solidFill>
                <a:latin typeface="Tw Cen MT" panose="020B0602020104020603" pitchFamily="34" charset="0"/>
              </a:rPr>
              <a:t>2. The vulnerability exists only when making requests through the API, not through the web interface.</a:t>
            </a:r>
          </a:p>
        </p:txBody>
      </p:sp>
      <p:sp>
        <p:nvSpPr>
          <p:cNvPr id="10" name="Content Placeholder 2">
            <a:extLst>
              <a:ext uri="{FF2B5EF4-FFF2-40B4-BE49-F238E27FC236}">
                <a16:creationId xmlns:a16="http://schemas.microsoft.com/office/drawing/2014/main" id="{6B6CE12D-001F-411E-810E-ACD8CF2AE91E}"/>
              </a:ext>
            </a:extLst>
          </p:cNvPr>
          <p:cNvSpPr txBox="1">
            <a:spLocks/>
          </p:cNvSpPr>
          <p:nvPr/>
        </p:nvSpPr>
        <p:spPr>
          <a:xfrm>
            <a:off x="1257300" y="3947048"/>
            <a:ext cx="9078686" cy="1341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7C96A3"/>
                </a:solidFill>
                <a:latin typeface="Tw Cen MT" panose="020B0602020104020603" pitchFamily="34" charset="0"/>
              </a:rPr>
              <a:t>3. The identifiers used in web requests are transmitted in the URL, which poses a risk if an attacker gains access to the identifiers by dumping the history of a compromised machine.</a:t>
            </a:r>
          </a:p>
        </p:txBody>
      </p:sp>
      <p:sp>
        <p:nvSpPr>
          <p:cNvPr id="11" name="Content Placeholder 2">
            <a:extLst>
              <a:ext uri="{FF2B5EF4-FFF2-40B4-BE49-F238E27FC236}">
                <a16:creationId xmlns:a16="http://schemas.microsoft.com/office/drawing/2014/main" id="{B44DD171-6F08-4917-87CB-21D4AE2B9683}"/>
              </a:ext>
            </a:extLst>
          </p:cNvPr>
          <p:cNvSpPr txBox="1">
            <a:spLocks/>
          </p:cNvSpPr>
          <p:nvPr/>
        </p:nvSpPr>
        <p:spPr>
          <a:xfrm>
            <a:off x="1257300" y="5054363"/>
            <a:ext cx="9297761" cy="1341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solidFill>
                  <a:srgbClr val="7C96A3"/>
                </a:solidFill>
                <a:latin typeface="Tw Cen MT" panose="020B0602020104020603" pitchFamily="34" charset="0"/>
              </a:rPr>
              <a:t>4. The manager role grants the ability to modify (activate/deactivate vaccines, install/uninstall agents, etc.) data.</a:t>
            </a:r>
          </a:p>
        </p:txBody>
      </p:sp>
    </p:spTree>
    <p:extLst>
      <p:ext uri="{BB962C8B-B14F-4D97-AF65-F5344CB8AC3E}">
        <p14:creationId xmlns:p14="http://schemas.microsoft.com/office/powerpoint/2010/main" val="111828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P spid="7" grpId="0" build="p"/>
      <p:bldP spid="9" grpId="0" build="p"/>
      <p:bldP spid="10" grpId="0" build="p"/>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69C3DCB5-9C88-4470-9AB0-1C5085AC2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1975"/>
            <a:ext cx="12192000" cy="8129626"/>
          </a:xfrm>
          <a:prstGeom prst="rect">
            <a:avLst/>
          </a:prstGeom>
        </p:spPr>
      </p:pic>
      <p:pic>
        <p:nvPicPr>
          <p:cNvPr id="5" name="Picture 4">
            <a:extLst>
              <a:ext uri="{FF2B5EF4-FFF2-40B4-BE49-F238E27FC236}">
                <a16:creationId xmlns:a16="http://schemas.microsoft.com/office/drawing/2014/main" id="{4B03A2DF-E0A3-468E-9BEC-9C355B1BBD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95735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itle 1">
            <a:extLst>
              <a:ext uri="{FF2B5EF4-FFF2-40B4-BE49-F238E27FC236}">
                <a16:creationId xmlns:a16="http://schemas.microsoft.com/office/drawing/2014/main" id="{0B64EDD8-FBC1-4A25-BA3E-48D451CEB314}"/>
              </a:ext>
            </a:extLst>
          </p:cNvPr>
          <p:cNvSpPr>
            <a:spLocks noGrp="1"/>
          </p:cNvSpPr>
          <p:nvPr>
            <p:ph type="title"/>
          </p:nvPr>
        </p:nvSpPr>
        <p:spPr>
          <a:xfrm>
            <a:off x="838200" y="365125"/>
            <a:ext cx="10515600" cy="1325563"/>
          </a:xfrm>
        </p:spPr>
        <p:txBody>
          <a:bodyPr/>
          <a:lstStyle/>
          <a:p>
            <a:r>
              <a:rPr lang="en-US" dirty="0">
                <a:solidFill>
                  <a:schemeClr val="bg1"/>
                </a:solidFill>
                <a:latin typeface="Tw Cen MT" panose="020B0602020104020603" pitchFamily="34" charset="0"/>
              </a:rPr>
              <a:t>Remediation</a:t>
            </a:r>
          </a:p>
        </p:txBody>
      </p:sp>
      <p:pic>
        <p:nvPicPr>
          <p:cNvPr id="5" name="Picture 4">
            <a:extLst>
              <a:ext uri="{FF2B5EF4-FFF2-40B4-BE49-F238E27FC236}">
                <a16:creationId xmlns:a16="http://schemas.microsoft.com/office/drawing/2014/main" id="{DF6F415D-D068-4106-B1F7-1137746F8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930311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itle 1">
            <a:extLst>
              <a:ext uri="{FF2B5EF4-FFF2-40B4-BE49-F238E27FC236}">
                <a16:creationId xmlns:a16="http://schemas.microsoft.com/office/drawing/2014/main" id="{0B64EDD8-FBC1-4A25-BA3E-48D451CEB314}"/>
              </a:ext>
            </a:extLst>
          </p:cNvPr>
          <p:cNvSpPr>
            <a:spLocks noGrp="1"/>
          </p:cNvSpPr>
          <p:nvPr>
            <p:ph type="title"/>
          </p:nvPr>
        </p:nvSpPr>
        <p:spPr>
          <a:xfrm>
            <a:off x="838200" y="365125"/>
            <a:ext cx="10515600" cy="1325563"/>
          </a:xfrm>
        </p:spPr>
        <p:txBody>
          <a:bodyPr/>
          <a:lstStyle/>
          <a:p>
            <a:r>
              <a:rPr lang="en-US" dirty="0">
                <a:solidFill>
                  <a:schemeClr val="bg1"/>
                </a:solidFill>
                <a:latin typeface="Tw Cen MT" panose="020B0602020104020603" pitchFamily="34" charset="0"/>
              </a:rPr>
              <a:t>Remediation</a:t>
            </a:r>
          </a:p>
        </p:txBody>
      </p:sp>
      <p:sp>
        <p:nvSpPr>
          <p:cNvPr id="23" name="Content Placeholder 2">
            <a:extLst>
              <a:ext uri="{FF2B5EF4-FFF2-40B4-BE49-F238E27FC236}">
                <a16:creationId xmlns:a16="http://schemas.microsoft.com/office/drawing/2014/main" id="{00FF4A27-DD52-4261-BC59-BBE0CDED6015}"/>
              </a:ext>
            </a:extLst>
          </p:cNvPr>
          <p:cNvSpPr>
            <a:spLocks noGrp="1"/>
          </p:cNvSpPr>
          <p:nvPr>
            <p:ph idx="1"/>
          </p:nvPr>
        </p:nvSpPr>
        <p:spPr>
          <a:xfrm>
            <a:off x="838200" y="1825625"/>
            <a:ext cx="10515600" cy="4667250"/>
          </a:xfrm>
        </p:spPr>
        <p:txBody>
          <a:bodyPr>
            <a:normAutofit fontScale="70000" lnSpcReduction="20000"/>
          </a:bodyPr>
          <a:lstStyle/>
          <a:p>
            <a:pPr marL="0" indent="0" algn="just">
              <a:buNone/>
            </a:pPr>
            <a:r>
              <a:rPr lang="en-US" b="1" dirty="0">
                <a:solidFill>
                  <a:srgbClr val="7C96A3"/>
                </a:solidFill>
                <a:latin typeface="Tw Cen MT" panose="020B0602020104020603" pitchFamily="34" charset="0"/>
              </a:rPr>
              <a:t>In order to remediate the broken access control vulnerability identified in microCLAUDIA, it is essential to implement several key </a:t>
            </a:r>
            <a:r>
              <a:rPr lang="en-US" b="1">
                <a:solidFill>
                  <a:srgbClr val="7C96A3"/>
                </a:solidFill>
                <a:latin typeface="Tw Cen MT" panose="020B0602020104020603" pitchFamily="34" charset="0"/>
              </a:rPr>
              <a:t>measures.</a:t>
            </a:r>
          </a:p>
          <a:p>
            <a:pPr marL="0" indent="0" algn="just">
              <a:buNone/>
            </a:pPr>
            <a:endParaRPr lang="en-US" b="1">
              <a:solidFill>
                <a:srgbClr val="7C96A3"/>
              </a:solidFill>
              <a:latin typeface="Tw Cen MT" panose="020B0602020104020603" pitchFamily="34" charset="0"/>
            </a:endParaRPr>
          </a:p>
          <a:p>
            <a:pPr marL="0" indent="0" algn="just">
              <a:buNone/>
            </a:pPr>
            <a:r>
              <a:rPr lang="en-US" b="1">
                <a:solidFill>
                  <a:srgbClr val="7C96A3"/>
                </a:solidFill>
                <a:latin typeface="Tw Cen MT" panose="020B0602020104020603" pitchFamily="34" charset="0"/>
              </a:rPr>
              <a:t>First </a:t>
            </a:r>
            <a:r>
              <a:rPr lang="en-US" b="1" dirty="0">
                <a:solidFill>
                  <a:srgbClr val="7C96A3"/>
                </a:solidFill>
                <a:latin typeface="Tw Cen MT" panose="020B0602020104020603" pitchFamily="34" charset="0"/>
              </a:rPr>
              <a:t>and foremost, it is imperative to enhance API controls to prevent unauthorized access to information. Implement checks to ensure that direct access to data is restricted, and enforce verification processes to confirm the association of the user with the organization before granting access.</a:t>
            </a:r>
          </a:p>
          <a:p>
            <a:pPr marL="0" indent="0" algn="just">
              <a:buNone/>
            </a:pPr>
            <a:endParaRPr lang="en-US" b="1" dirty="0">
              <a:solidFill>
                <a:srgbClr val="7C96A3"/>
              </a:solidFill>
              <a:latin typeface="Tw Cen MT" panose="020B0602020104020603" pitchFamily="34" charset="0"/>
            </a:endParaRPr>
          </a:p>
          <a:p>
            <a:pPr marL="0" indent="0" algn="just">
              <a:buNone/>
            </a:pPr>
            <a:r>
              <a:rPr lang="en-US" b="1" dirty="0">
                <a:solidFill>
                  <a:srgbClr val="7C96A3"/>
                </a:solidFill>
                <a:latin typeface="Tw Cen MT" panose="020B0602020104020603" pitchFamily="34" charset="0"/>
              </a:rPr>
              <a:t>Moreover, it is crucial to address the specific security concern related to the transmission of identifiers in GET requests. This entails ensuring that identifiers vital for the main functionality are not transmitted in a manner that exposes them. Adopting secure methods of transmission is highly recommended to fortify this aspect of microCLAUDIA's security architecture.</a:t>
            </a:r>
          </a:p>
          <a:p>
            <a:pPr marL="0" indent="0" algn="just">
              <a:buNone/>
            </a:pPr>
            <a:endParaRPr lang="en-US" b="1" dirty="0">
              <a:solidFill>
                <a:srgbClr val="7C96A3"/>
              </a:solidFill>
              <a:latin typeface="Tw Cen MT" panose="020B0602020104020603" pitchFamily="34" charset="0"/>
            </a:endParaRPr>
          </a:p>
          <a:p>
            <a:pPr marL="0" indent="0" algn="just">
              <a:buNone/>
            </a:pPr>
            <a:r>
              <a:rPr lang="en-US" b="1" dirty="0">
                <a:solidFill>
                  <a:srgbClr val="7C96A3"/>
                </a:solidFill>
                <a:latin typeface="Tw Cen MT" panose="020B0602020104020603" pitchFamily="34" charset="0"/>
              </a:rPr>
              <a:t>By diligently implementing these measures, the identified broken access control vulnerability in microCLAUDIA can be effectively mitigated. The combination of enhanced API controls and secure data transmission practices forms a robust defense, significantly reducing the risk of unauthorized access and manipulation of sensitive information.</a:t>
            </a:r>
            <a:endParaRPr lang="en-US" dirty="0">
              <a:solidFill>
                <a:srgbClr val="7C96A3"/>
              </a:solidFill>
              <a:latin typeface="Tw Cen MT" panose="020B0602020104020603" pitchFamily="34" charset="0"/>
            </a:endParaRPr>
          </a:p>
        </p:txBody>
      </p:sp>
      <p:pic>
        <p:nvPicPr>
          <p:cNvPr id="5" name="Picture 4">
            <a:extLst>
              <a:ext uri="{FF2B5EF4-FFF2-40B4-BE49-F238E27FC236}">
                <a16:creationId xmlns:a16="http://schemas.microsoft.com/office/drawing/2014/main" id="{12742BB6-3ED9-4B29-AF56-633F1CB26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40955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fade">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animEffect transition="in" filter="fade">
                                      <p:cBhvr>
                                        <p:cTn id="17" dur="500"/>
                                        <p:tgtEl>
                                          <p:spTgt spid="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xEl>
                                              <p:pRg st="6" end="6"/>
                                            </p:txEl>
                                          </p:spTgt>
                                        </p:tgtEl>
                                        <p:attrNameLst>
                                          <p:attrName>style.visibility</p:attrName>
                                        </p:attrNameLst>
                                      </p:cBhvr>
                                      <p:to>
                                        <p:strVal val="visible"/>
                                      </p:to>
                                    </p:set>
                                    <p:animEffect transition="in" filter="fade">
                                      <p:cBhvr>
                                        <p:cTn id="22"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itle 1">
            <a:extLst>
              <a:ext uri="{FF2B5EF4-FFF2-40B4-BE49-F238E27FC236}">
                <a16:creationId xmlns:a16="http://schemas.microsoft.com/office/drawing/2014/main" id="{0B64EDD8-FBC1-4A25-BA3E-48D451CEB314}"/>
              </a:ext>
            </a:extLst>
          </p:cNvPr>
          <p:cNvSpPr>
            <a:spLocks noGrp="1"/>
          </p:cNvSpPr>
          <p:nvPr>
            <p:ph type="title"/>
          </p:nvPr>
        </p:nvSpPr>
        <p:spPr>
          <a:xfrm>
            <a:off x="838200" y="365125"/>
            <a:ext cx="10515600" cy="1325563"/>
          </a:xfrm>
        </p:spPr>
        <p:txBody>
          <a:bodyPr/>
          <a:lstStyle/>
          <a:p>
            <a:r>
              <a:rPr lang="en-US" dirty="0">
                <a:solidFill>
                  <a:schemeClr val="bg1"/>
                </a:solidFill>
                <a:latin typeface="Tw Cen MT" panose="020B0602020104020603" pitchFamily="34" charset="0"/>
              </a:rPr>
              <a:t>Thank you</a:t>
            </a:r>
          </a:p>
        </p:txBody>
      </p:sp>
      <p:pic>
        <p:nvPicPr>
          <p:cNvPr id="7" name="Picture 6">
            <a:extLst>
              <a:ext uri="{FF2B5EF4-FFF2-40B4-BE49-F238E27FC236}">
                <a16:creationId xmlns:a16="http://schemas.microsoft.com/office/drawing/2014/main" id="{1EE8C8B4-7131-4595-9BD3-3F3BB61F0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1743075"/>
            <a:ext cx="4572000" cy="3371850"/>
          </a:xfrm>
          <a:prstGeom prst="rect">
            <a:avLst/>
          </a:prstGeom>
          <a:effectLst>
            <a:glow rad="228600">
              <a:schemeClr val="accent5">
                <a:satMod val="175000"/>
                <a:alpha val="40000"/>
              </a:schemeClr>
            </a:glow>
          </a:effectLst>
        </p:spPr>
      </p:pic>
      <p:pic>
        <p:nvPicPr>
          <p:cNvPr id="8" name="Picture 7">
            <a:extLst>
              <a:ext uri="{FF2B5EF4-FFF2-40B4-BE49-F238E27FC236}">
                <a16:creationId xmlns:a16="http://schemas.microsoft.com/office/drawing/2014/main" id="{B9FF2802-E8C2-4ACF-A103-412B0994D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
        <p:nvSpPr>
          <p:cNvPr id="6" name="Subtitle 2">
            <a:extLst>
              <a:ext uri="{FF2B5EF4-FFF2-40B4-BE49-F238E27FC236}">
                <a16:creationId xmlns:a16="http://schemas.microsoft.com/office/drawing/2014/main" id="{721F27DA-1F15-44E3-8641-9BBA276DC33D}"/>
              </a:ext>
            </a:extLst>
          </p:cNvPr>
          <p:cNvSpPr txBox="1">
            <a:spLocks/>
          </p:cNvSpPr>
          <p:nvPr/>
        </p:nvSpPr>
        <p:spPr>
          <a:xfrm>
            <a:off x="2562225" y="5315951"/>
            <a:ext cx="7174899" cy="6564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i="1" dirty="0">
                <a:solidFill>
                  <a:srgbClr val="7C96A3"/>
                </a:solidFill>
                <a:latin typeface="Tw Cen MT" panose="020B0602020104020603" pitchFamily="34" charset="0"/>
              </a:rPr>
              <a:t>https://github.com/TheMalwareGuardian/brokeCLAUDIA</a:t>
            </a:r>
            <a:endParaRPr lang="en-US" dirty="0">
              <a:solidFill>
                <a:srgbClr val="7C96A3"/>
              </a:solidFill>
              <a:latin typeface="Tw Cen MT" panose="020B0602020104020603" pitchFamily="34" charset="0"/>
            </a:endParaRPr>
          </a:p>
        </p:txBody>
      </p:sp>
    </p:spTree>
    <p:extLst>
      <p:ext uri="{BB962C8B-B14F-4D97-AF65-F5344CB8AC3E}">
        <p14:creationId xmlns:p14="http://schemas.microsoft.com/office/powerpoint/2010/main" val="67290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Title 1">
            <a:extLst>
              <a:ext uri="{FF2B5EF4-FFF2-40B4-BE49-F238E27FC236}">
                <a16:creationId xmlns:a16="http://schemas.microsoft.com/office/drawing/2014/main" id="{0B64EDD8-FBC1-4A25-BA3E-48D451CEB314}"/>
              </a:ext>
            </a:extLst>
          </p:cNvPr>
          <p:cNvSpPr>
            <a:spLocks noGrp="1"/>
          </p:cNvSpPr>
          <p:nvPr>
            <p:ph type="title"/>
          </p:nvPr>
        </p:nvSpPr>
        <p:spPr>
          <a:xfrm>
            <a:off x="838200" y="365125"/>
            <a:ext cx="10515600" cy="1325563"/>
          </a:xfrm>
        </p:spPr>
        <p:txBody>
          <a:bodyPr/>
          <a:lstStyle/>
          <a:p>
            <a:r>
              <a:rPr lang="en-US" dirty="0">
                <a:solidFill>
                  <a:schemeClr val="bg1"/>
                </a:solidFill>
                <a:latin typeface="Tw Cen MT" panose="020B0602020104020603" pitchFamily="34" charset="0"/>
              </a:rPr>
              <a:t>Questions?</a:t>
            </a:r>
          </a:p>
        </p:txBody>
      </p:sp>
      <p:pic>
        <p:nvPicPr>
          <p:cNvPr id="8" name="Picture 7">
            <a:extLst>
              <a:ext uri="{FF2B5EF4-FFF2-40B4-BE49-F238E27FC236}">
                <a16:creationId xmlns:a16="http://schemas.microsoft.com/office/drawing/2014/main" id="{B9FF2802-E8C2-4ACF-A103-412B0994D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3419269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E0AC35D-6990-4C37-93B5-A94DA735F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EFC2A5B-4773-4B92-A647-AC728B6A78B9}"/>
              </a:ext>
            </a:extLst>
          </p:cNvPr>
          <p:cNvSpPr>
            <a:spLocks noGrp="1"/>
          </p:cNvSpPr>
          <p:nvPr>
            <p:ph type="title"/>
          </p:nvPr>
        </p:nvSpPr>
        <p:spPr/>
        <p:txBody>
          <a:bodyPr/>
          <a:lstStyle/>
          <a:p>
            <a:r>
              <a:rPr lang="es-ES" dirty="0">
                <a:solidFill>
                  <a:schemeClr val="bg1"/>
                </a:solidFill>
                <a:latin typeface="Tw Cen MT" panose="020B0602020104020603" pitchFamily="34" charset="0"/>
              </a:rPr>
              <a:t>microCLAUDIA</a:t>
            </a:r>
            <a:endParaRPr lang="en-US" dirty="0">
              <a:solidFill>
                <a:schemeClr val="bg1"/>
              </a:solidFill>
              <a:latin typeface="Tw Cen MT" panose="020B0602020104020603" pitchFamily="34" charset="0"/>
            </a:endParaRPr>
          </a:p>
        </p:txBody>
      </p:sp>
      <p:pic>
        <p:nvPicPr>
          <p:cNvPr id="6" name="Picture 5">
            <a:extLst>
              <a:ext uri="{FF2B5EF4-FFF2-40B4-BE49-F238E27FC236}">
                <a16:creationId xmlns:a16="http://schemas.microsoft.com/office/drawing/2014/main" id="{50D38D9C-54B8-4FDC-BA28-0E3B5EDE6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9960" y="3030728"/>
            <a:ext cx="2616926" cy="36779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Content Placeholder 2">
            <a:extLst>
              <a:ext uri="{FF2B5EF4-FFF2-40B4-BE49-F238E27FC236}">
                <a16:creationId xmlns:a16="http://schemas.microsoft.com/office/drawing/2014/main" id="{26C94486-CCC4-4833-BF89-4216EC1953CE}"/>
              </a:ext>
            </a:extLst>
          </p:cNvPr>
          <p:cNvSpPr>
            <a:spLocks noGrp="1"/>
          </p:cNvSpPr>
          <p:nvPr>
            <p:ph idx="1"/>
          </p:nvPr>
        </p:nvSpPr>
        <p:spPr>
          <a:xfrm>
            <a:off x="838200" y="1825625"/>
            <a:ext cx="10515600" cy="4351338"/>
          </a:xfrm>
        </p:spPr>
        <p:txBody>
          <a:bodyPr/>
          <a:lstStyle/>
          <a:p>
            <a:pPr marL="0" indent="0" algn="just">
              <a:buNone/>
            </a:pPr>
            <a:r>
              <a:rPr lang="en-US" b="1" dirty="0">
                <a:solidFill>
                  <a:srgbClr val="7C96A3"/>
                </a:solidFill>
                <a:latin typeface="Tw Cen MT" panose="020B0602020104020603" pitchFamily="34" charset="0"/>
              </a:rPr>
              <a:t>It is a CLAUDIA engine based capability that provides protection against harmful ransomware code to an organization's equipment. It does this by using a lightweight agent for Windows systems that handles vaccine deployment and execution.</a:t>
            </a:r>
            <a:endParaRPr lang="en-US" dirty="0">
              <a:solidFill>
                <a:srgbClr val="7C96A3"/>
              </a:solidFill>
              <a:latin typeface="Tw Cen MT" panose="020B0602020104020603" pitchFamily="34" charset="0"/>
            </a:endParaRPr>
          </a:p>
        </p:txBody>
      </p:sp>
      <p:pic>
        <p:nvPicPr>
          <p:cNvPr id="17" name="Picture 16">
            <a:extLst>
              <a:ext uri="{FF2B5EF4-FFF2-40B4-BE49-F238E27FC236}">
                <a16:creationId xmlns:a16="http://schemas.microsoft.com/office/drawing/2014/main" id="{BA807A66-F824-40DF-B531-AE189D9323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3578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sp>
        <p:nvSpPr>
          <p:cNvPr id="115" name="TextBox 114">
            <a:extLst>
              <a:ext uri="{FF2B5EF4-FFF2-40B4-BE49-F238E27FC236}">
                <a16:creationId xmlns:a16="http://schemas.microsoft.com/office/drawing/2014/main" id="{6A704392-CDBC-4864-80E4-F04F59013E62}"/>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sp>
        <p:nvSpPr>
          <p:cNvPr id="116" name="TextBox 115">
            <a:extLst>
              <a:ext uri="{FF2B5EF4-FFF2-40B4-BE49-F238E27FC236}">
                <a16:creationId xmlns:a16="http://schemas.microsoft.com/office/drawing/2014/main" id="{7787FD8A-1CF1-4F4C-A68D-578B0E566325}"/>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pic>
        <p:nvPicPr>
          <p:cNvPr id="8" name="Picture 7">
            <a:extLst>
              <a:ext uri="{FF2B5EF4-FFF2-40B4-BE49-F238E27FC236}">
                <a16:creationId xmlns:a16="http://schemas.microsoft.com/office/drawing/2014/main" id="{68C4968D-B129-4880-94F6-CD7464CF2E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242490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6"/>
                                        </p:tgtEl>
                                        <p:attrNameLst>
                                          <p:attrName>style.visibility</p:attrName>
                                        </p:attrNameLst>
                                      </p:cBhvr>
                                      <p:to>
                                        <p:strVal val="visible"/>
                                      </p:to>
                                    </p:set>
                                    <p:animEffect transition="in" filter="wipe(down)">
                                      <p:cBhvr>
                                        <p:cTn id="19" dur="500"/>
                                        <p:tgtEl>
                                          <p:spTgt spid="116"/>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down)">
                                      <p:cBhvr>
                                        <p:cTn id="2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1476" y="367858"/>
            <a:ext cx="914400" cy="914400"/>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10" name="Picture 9">
            <a:extLst>
              <a:ext uri="{FF2B5EF4-FFF2-40B4-BE49-F238E27FC236}">
                <a16:creationId xmlns:a16="http://schemas.microsoft.com/office/drawing/2014/main" id="{FD1D9C09-F993-4E85-B6FE-ED8879F0AC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1738128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Circular flowchart">
            <a:extLst>
              <a:ext uri="{FF2B5EF4-FFF2-40B4-BE49-F238E27FC236}">
                <a16:creationId xmlns:a16="http://schemas.microsoft.com/office/drawing/2014/main" id="{96CD5DB0-9B85-490A-83E7-358C00C7DB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sp>
        <p:nvSpPr>
          <p:cNvPr id="23" name="TextBox 22">
            <a:extLst>
              <a:ext uri="{FF2B5EF4-FFF2-40B4-BE49-F238E27FC236}">
                <a16:creationId xmlns:a16="http://schemas.microsoft.com/office/drawing/2014/main" id="{8DF19C00-B5FC-4111-BA1D-9F1D416D6ECE}"/>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28" name="Picture 27">
            <a:extLst>
              <a:ext uri="{FF2B5EF4-FFF2-40B4-BE49-F238E27FC236}">
                <a16:creationId xmlns:a16="http://schemas.microsoft.com/office/drawing/2014/main" id="{8A7BCDAD-7C4D-4A1D-9C59-5A6479845C30}"/>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4183952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500"/>
                                        <p:tgtEl>
                                          <p:spTgt spid="35"/>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left)">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cxnSp>
        <p:nvCxnSpPr>
          <p:cNvPr id="66" name="Connector: Elbow 65">
            <a:extLst>
              <a:ext uri="{FF2B5EF4-FFF2-40B4-BE49-F238E27FC236}">
                <a16:creationId xmlns:a16="http://schemas.microsoft.com/office/drawing/2014/main" id="{E5A6644F-B724-4D51-B352-BE1369715C51}"/>
              </a:ext>
            </a:extLst>
          </p:cNvPr>
          <p:cNvCxnSpPr>
            <a:endCxn id="9" idx="1"/>
          </p:cNvCxnSpPr>
          <p:nvPr/>
        </p:nvCxnSpPr>
        <p:spPr>
          <a:xfrm>
            <a:off x="5592082" y="2002602"/>
            <a:ext cx="2330079" cy="254127"/>
          </a:xfrm>
          <a:prstGeom prst="bentConnector3">
            <a:avLst>
              <a:gd name="adj1" fmla="val 100035"/>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sp>
        <p:nvSpPr>
          <p:cNvPr id="28" name="TextBox 27">
            <a:extLst>
              <a:ext uri="{FF2B5EF4-FFF2-40B4-BE49-F238E27FC236}">
                <a16:creationId xmlns:a16="http://schemas.microsoft.com/office/drawing/2014/main" id="{8FAD72A0-AD17-41B4-91A8-5C5651964E97}"/>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29" name="Picture 28">
            <a:extLst>
              <a:ext uri="{FF2B5EF4-FFF2-40B4-BE49-F238E27FC236}">
                <a16:creationId xmlns:a16="http://schemas.microsoft.com/office/drawing/2014/main" id="{767CC1DA-3BFF-416D-AAEA-065972D02C9F}"/>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11535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afterEffect">
                                  <p:stCondLst>
                                    <p:cond delay="0"/>
                                  </p:stCondLst>
                                  <p:childTnLst>
                                    <p:animScale>
                                      <p:cBhvr>
                                        <p:cTn id="6" dur="500" fill="hold"/>
                                        <p:tgtEl>
                                          <p:spTgt spid="106"/>
                                        </p:tgtEl>
                                      </p:cBhvr>
                                      <p:by x="150000" y="150000"/>
                                    </p:animScale>
                                  </p:childTnLst>
                                </p:cTn>
                              </p:par>
                              <p:par>
                                <p:cTn id="7" presetID="6" presetClass="emph" presetSubtype="0" autoRev="1" fill="hold" nodeType="withEffect">
                                  <p:stCondLst>
                                    <p:cond delay="0"/>
                                  </p:stCondLst>
                                  <p:childTnLst>
                                    <p:animScale>
                                      <p:cBhvr>
                                        <p:cTn id="8" dur="1000" fill="hold"/>
                                        <p:tgtEl>
                                          <p:spTgt spid="27"/>
                                        </p:tgtEl>
                                      </p:cBhvr>
                                      <p:by x="150000" y="150000"/>
                                    </p:animScale>
                                  </p:childTnLst>
                                </p:cTn>
                              </p:par>
                            </p:childTnLst>
                          </p:cTn>
                        </p:par>
                        <p:par>
                          <p:cTn id="9" fill="hold">
                            <p:stCondLst>
                              <p:cond delay="2000"/>
                            </p:stCondLst>
                            <p:childTnLst>
                              <p:par>
                                <p:cTn id="10" presetID="22" presetClass="entr" presetSubtype="1" repeatCount="2000" fill="hold" nodeType="after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wipe(up)">
                                      <p:cBhvr>
                                        <p:cTn id="12" dur="500"/>
                                        <p:tgtEl>
                                          <p:spTgt spid="104"/>
                                        </p:tgtEl>
                                      </p:cBhvr>
                                    </p:animEffect>
                                  </p:childTnLst>
                                </p:cTn>
                              </p:par>
                            </p:childTnLst>
                          </p:cTn>
                        </p:par>
                        <p:par>
                          <p:cTn id="13" fill="hold">
                            <p:stCondLst>
                              <p:cond delay="3000"/>
                            </p:stCondLst>
                            <p:childTnLst>
                              <p:par>
                                <p:cTn id="14" presetID="22" presetClass="entr" presetSubtype="8" fill="hold"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left)">
                                      <p:cBhvr>
                                        <p:cTn id="16" dur="20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cxnSp>
        <p:nvCxnSpPr>
          <p:cNvPr id="66" name="Connector: Elbow 65">
            <a:extLst>
              <a:ext uri="{FF2B5EF4-FFF2-40B4-BE49-F238E27FC236}">
                <a16:creationId xmlns:a16="http://schemas.microsoft.com/office/drawing/2014/main" id="{E5A6644F-B724-4D51-B352-BE1369715C51}"/>
              </a:ext>
            </a:extLst>
          </p:cNvPr>
          <p:cNvCxnSpPr>
            <a:endCxn id="9" idx="1"/>
          </p:cNvCxnSpPr>
          <p:nvPr/>
        </p:nvCxnSpPr>
        <p:spPr>
          <a:xfrm>
            <a:off x="5592082" y="2002602"/>
            <a:ext cx="2330079" cy="254127"/>
          </a:xfrm>
          <a:prstGeom prst="bentConnector3">
            <a:avLst>
              <a:gd name="adj1" fmla="val 100035"/>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sp>
        <p:nvSpPr>
          <p:cNvPr id="2" name="Flowchart: Connector 1">
            <a:extLst>
              <a:ext uri="{FF2B5EF4-FFF2-40B4-BE49-F238E27FC236}">
                <a16:creationId xmlns:a16="http://schemas.microsoft.com/office/drawing/2014/main" id="{E7566D74-2B73-492D-883C-97497F4C9840}"/>
              </a:ext>
            </a:extLst>
          </p:cNvPr>
          <p:cNvSpPr/>
          <p:nvPr/>
        </p:nvSpPr>
        <p:spPr>
          <a:xfrm>
            <a:off x="4840980" y="2291209"/>
            <a:ext cx="192383" cy="161672"/>
          </a:xfrm>
          <a:prstGeom prst="flowChartConnector">
            <a:avLst/>
          </a:prstGeom>
          <a:solidFill>
            <a:schemeClr val="bg1">
              <a:lumMod val="65000"/>
            </a:schemeClr>
          </a:solidFill>
          <a:ln>
            <a:noFill/>
          </a:ln>
          <a:effectLst>
            <a:glow rad="139700">
              <a:schemeClr val="accent2">
                <a:satMod val="175000"/>
                <a:alpha val="40000"/>
              </a:schemeClr>
            </a:glo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349920B-EB31-44F8-A99A-0E7FA08443CA}"/>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29" name="Picture 28">
            <a:extLst>
              <a:ext uri="{FF2B5EF4-FFF2-40B4-BE49-F238E27FC236}">
                <a16:creationId xmlns:a16="http://schemas.microsoft.com/office/drawing/2014/main" id="{C8782FBE-19D8-44D8-8C4E-A9E7EEBB0D8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133340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6" presetClass="path" presetSubtype="0" accel="50000" decel="50000" fill="hold" grpId="1" nodeType="afterEffect">
                                  <p:stCondLst>
                                    <p:cond delay="0"/>
                                  </p:stCondLst>
                                  <p:childTnLst>
                                    <p:animMotion origin="layout" path="M 2.08333E-6 -3.33333E-6 L 0.05599 -0.05231 " pathEditMode="relative" rAng="0" ptsTypes="AA">
                                      <p:cBhvr>
                                        <p:cTn id="12" dur="2000" fill="hold"/>
                                        <p:tgtEl>
                                          <p:spTgt spid="2"/>
                                        </p:tgtEl>
                                        <p:attrNameLst>
                                          <p:attrName>ppt_x</p:attrName>
                                          <p:attrName>ppt_y</p:attrName>
                                        </p:attrNameLst>
                                      </p:cBhvr>
                                      <p:rCtr x="2799" y="-2616"/>
                                    </p:animMotion>
                                  </p:childTnLst>
                                </p:cTn>
                              </p:par>
                            </p:childTnLst>
                          </p:cTn>
                        </p:par>
                        <p:par>
                          <p:cTn id="13" fill="hold">
                            <p:stCondLst>
                              <p:cond delay="2500"/>
                            </p:stCondLst>
                            <p:childTnLst>
                              <p:par>
                                <p:cTn id="14" presetID="50" presetClass="path" presetSubtype="0" accel="50000" decel="50000" fill="hold" grpId="2" nodeType="afterEffect">
                                  <p:stCondLst>
                                    <p:cond delay="0"/>
                                  </p:stCondLst>
                                  <p:childTnLst>
                                    <p:animMotion origin="layout" path="M 0.05599 -0.05231 L 0.15039 -0.05231 C 0.19258 -0.05231 0.24479 -0.0493 0.24479 -0.04676 L 0.24479 -0.0412 " pathEditMode="relative" rAng="0" ptsTypes="AAAA">
                                      <p:cBhvr>
                                        <p:cTn id="15" dur="2000" fill="hold"/>
                                        <p:tgtEl>
                                          <p:spTgt spid="2"/>
                                        </p:tgtEl>
                                        <p:attrNameLst>
                                          <p:attrName>ppt_x</p:attrName>
                                          <p:attrName>ppt_y</p:attrName>
                                        </p:attrNameLst>
                                      </p:cBhvr>
                                      <p:rCtr x="9440" y="556"/>
                                    </p:animMotion>
                                  </p:childTnLst>
                                </p:cTn>
                              </p:par>
                            </p:childTnLst>
                          </p:cTn>
                        </p:par>
                        <p:par>
                          <p:cTn id="16" fill="hold">
                            <p:stCondLst>
                              <p:cond delay="4500"/>
                            </p:stCondLst>
                            <p:childTnLst>
                              <p:par>
                                <p:cTn id="17" presetID="6" presetClass="exit" presetSubtype="32" fill="hold" grpId="3" nodeType="afterEffect">
                                  <p:stCondLst>
                                    <p:cond delay="0"/>
                                  </p:stCondLst>
                                  <p:childTnLst>
                                    <p:animEffect transition="out" filter="circle(out)">
                                      <p:cBhvr>
                                        <p:cTn id="18" dur="2000"/>
                                        <p:tgtEl>
                                          <p:spTgt spid="2"/>
                                        </p:tgtEl>
                                      </p:cBhvr>
                                    </p:animEffect>
                                    <p:set>
                                      <p:cBhvr>
                                        <p:cTn id="1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DA5DAE1-FDA8-4810-B48F-A3EBD9C4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Graphic 8" descr="Cloud">
            <a:extLst>
              <a:ext uri="{FF2B5EF4-FFF2-40B4-BE49-F238E27FC236}">
                <a16:creationId xmlns:a16="http://schemas.microsoft.com/office/drawing/2014/main" id="{B412ED71-2931-46F9-8BFD-3BDE17198E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2161" y="1017717"/>
            <a:ext cx="2478024" cy="2478024"/>
          </a:xfrm>
          <a:prstGeom prst="rect">
            <a:avLst/>
          </a:prstGeom>
          <a:effectLst>
            <a:glow rad="101600">
              <a:schemeClr val="accent5">
                <a:satMod val="175000"/>
                <a:alpha val="40000"/>
              </a:schemeClr>
            </a:glow>
            <a:outerShdw blurRad="50800" dist="38100" algn="l" rotWithShape="0">
              <a:prstClr val="black">
                <a:alpha val="40000"/>
              </a:prstClr>
            </a:outerShdw>
          </a:effectLst>
        </p:spPr>
      </p:pic>
      <p:pic>
        <p:nvPicPr>
          <p:cNvPr id="7" name="Graphic 6" descr="Tablet">
            <a:extLst>
              <a:ext uri="{FF2B5EF4-FFF2-40B4-BE49-F238E27FC236}">
                <a16:creationId xmlns:a16="http://schemas.microsoft.com/office/drawing/2014/main" id="{39358B11-9AC9-4D68-B6F1-E578C13933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69211" y="1203960"/>
            <a:ext cx="3703320" cy="3832860"/>
          </a:xfrm>
          <a:prstGeom prst="rect">
            <a:avLst/>
          </a:prstGeom>
          <a:effectLst>
            <a:glow rad="101600">
              <a:schemeClr val="accent5">
                <a:satMod val="175000"/>
                <a:alpha val="40000"/>
              </a:schemeClr>
            </a:glow>
          </a:effectLst>
        </p:spPr>
      </p:pic>
      <p:pic>
        <p:nvPicPr>
          <p:cNvPr id="5" name="Picture 4">
            <a:extLst>
              <a:ext uri="{FF2B5EF4-FFF2-40B4-BE49-F238E27FC236}">
                <a16:creationId xmlns:a16="http://schemas.microsoft.com/office/drawing/2014/main" id="{D0BDA6BD-633A-4166-B5A6-62F24591B4F1}"/>
              </a:ext>
            </a:extLst>
          </p:cNvPr>
          <p:cNvPicPr>
            <a:picLocks noChangeAspect="1"/>
          </p:cNvPicPr>
          <p:nvPr/>
        </p:nvPicPr>
        <p:blipFill>
          <a:blip r:embed="rId7"/>
          <a:stretch>
            <a:fillRect/>
          </a:stretch>
        </p:blipFill>
        <p:spPr>
          <a:xfrm>
            <a:off x="8836561" y="2256729"/>
            <a:ext cx="2582794" cy="1713292"/>
          </a:xfrm>
          <a:prstGeom prst="rect">
            <a:avLst/>
          </a:prstGeom>
        </p:spPr>
      </p:pic>
      <p:pic>
        <p:nvPicPr>
          <p:cNvPr id="16" name="Graphic 15" descr="Computer">
            <a:extLst>
              <a:ext uri="{FF2B5EF4-FFF2-40B4-BE49-F238E27FC236}">
                <a16:creationId xmlns:a16="http://schemas.microsoft.com/office/drawing/2014/main" id="{D450A100-5FAD-4554-B97C-E4EBCF29DC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1177544"/>
            <a:ext cx="681930" cy="681930"/>
          </a:xfrm>
          <a:prstGeom prst="rect">
            <a:avLst/>
          </a:prstGeom>
        </p:spPr>
      </p:pic>
      <p:pic>
        <p:nvPicPr>
          <p:cNvPr id="18" name="Graphic 17" descr="Server">
            <a:extLst>
              <a:ext uri="{FF2B5EF4-FFF2-40B4-BE49-F238E27FC236}">
                <a16:creationId xmlns:a16="http://schemas.microsoft.com/office/drawing/2014/main" id="{2AF19A6A-839C-4094-B93D-60C6E4805B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1177544"/>
            <a:ext cx="681929" cy="681929"/>
          </a:xfrm>
          <a:prstGeom prst="rect">
            <a:avLst/>
          </a:prstGeom>
        </p:spPr>
      </p:pic>
      <p:pic>
        <p:nvPicPr>
          <p:cNvPr id="20" name="Graphic 19" descr="Computer">
            <a:extLst>
              <a:ext uri="{FF2B5EF4-FFF2-40B4-BE49-F238E27FC236}">
                <a16:creationId xmlns:a16="http://schemas.microsoft.com/office/drawing/2014/main" id="{AA82ACE4-06BF-40CE-8B6D-59ABA4FA9FA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1177544"/>
            <a:ext cx="681930" cy="681930"/>
          </a:xfrm>
          <a:prstGeom prst="rect">
            <a:avLst/>
          </a:prstGeom>
        </p:spPr>
      </p:pic>
      <p:pic>
        <p:nvPicPr>
          <p:cNvPr id="21" name="Graphic 20" descr="Server">
            <a:extLst>
              <a:ext uri="{FF2B5EF4-FFF2-40B4-BE49-F238E27FC236}">
                <a16:creationId xmlns:a16="http://schemas.microsoft.com/office/drawing/2014/main" id="{19A0E690-1D45-4CFA-B7D5-0488F3F6FD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1177544"/>
            <a:ext cx="681929" cy="681929"/>
          </a:xfrm>
          <a:prstGeom prst="rect">
            <a:avLst/>
          </a:prstGeom>
        </p:spPr>
      </p:pic>
      <p:pic>
        <p:nvPicPr>
          <p:cNvPr id="22" name="Graphic 21" descr="Users">
            <a:extLst>
              <a:ext uri="{FF2B5EF4-FFF2-40B4-BE49-F238E27FC236}">
                <a16:creationId xmlns:a16="http://schemas.microsoft.com/office/drawing/2014/main" id="{70601D28-3DB0-448F-8FD0-67AABD2302B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1476" y="367858"/>
            <a:ext cx="914400" cy="914400"/>
          </a:xfrm>
          <a:prstGeom prst="rect">
            <a:avLst/>
          </a:prstGeom>
        </p:spPr>
      </p:pic>
      <p:pic>
        <p:nvPicPr>
          <p:cNvPr id="24" name="Graphic 23" descr="Hierarchy">
            <a:extLst>
              <a:ext uri="{FF2B5EF4-FFF2-40B4-BE49-F238E27FC236}">
                <a16:creationId xmlns:a16="http://schemas.microsoft.com/office/drawing/2014/main" id="{94F247AB-0C02-4200-8C8D-D78741F9931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945073"/>
            <a:ext cx="914400" cy="914400"/>
          </a:xfrm>
          <a:prstGeom prst="rect">
            <a:avLst/>
          </a:prstGeom>
        </p:spPr>
      </p:pic>
      <p:pic>
        <p:nvPicPr>
          <p:cNvPr id="32" name="Graphic 31" descr="Computer">
            <a:extLst>
              <a:ext uri="{FF2B5EF4-FFF2-40B4-BE49-F238E27FC236}">
                <a16:creationId xmlns:a16="http://schemas.microsoft.com/office/drawing/2014/main" id="{8E272020-0F82-4563-ADAC-3A04E104A66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015248" y="2002602"/>
            <a:ext cx="681930" cy="681930"/>
          </a:xfrm>
          <a:prstGeom prst="rect">
            <a:avLst/>
          </a:prstGeom>
        </p:spPr>
      </p:pic>
      <p:pic>
        <p:nvPicPr>
          <p:cNvPr id="33" name="Graphic 32" descr="Server">
            <a:extLst>
              <a:ext uri="{FF2B5EF4-FFF2-40B4-BE49-F238E27FC236}">
                <a16:creationId xmlns:a16="http://schemas.microsoft.com/office/drawing/2014/main" id="{55922727-3886-45A0-BE76-34641B70F9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16348" y="2002602"/>
            <a:ext cx="681929" cy="681929"/>
          </a:xfrm>
          <a:prstGeom prst="rect">
            <a:avLst/>
          </a:prstGeom>
        </p:spPr>
      </p:pic>
      <p:pic>
        <p:nvPicPr>
          <p:cNvPr id="34" name="Graphic 33" descr="Computer">
            <a:extLst>
              <a:ext uri="{FF2B5EF4-FFF2-40B4-BE49-F238E27FC236}">
                <a16:creationId xmlns:a16="http://schemas.microsoft.com/office/drawing/2014/main" id="{C2E3C82B-7164-4211-AE4A-0F97636A61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65798" y="2002602"/>
            <a:ext cx="681930" cy="681930"/>
          </a:xfrm>
          <a:prstGeom prst="rect">
            <a:avLst/>
          </a:prstGeom>
        </p:spPr>
      </p:pic>
      <p:pic>
        <p:nvPicPr>
          <p:cNvPr id="35" name="Graphic 34" descr="Server">
            <a:extLst>
              <a:ext uri="{FF2B5EF4-FFF2-40B4-BE49-F238E27FC236}">
                <a16:creationId xmlns:a16="http://schemas.microsoft.com/office/drawing/2014/main" id="{61BA4E41-E01B-4186-9EAD-2CE14AAB370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414493" y="2002602"/>
            <a:ext cx="681929" cy="681929"/>
          </a:xfrm>
          <a:prstGeom prst="rect">
            <a:avLst/>
          </a:prstGeom>
        </p:spPr>
      </p:pic>
      <p:pic>
        <p:nvPicPr>
          <p:cNvPr id="36" name="Graphic 35" descr="Hierarchy">
            <a:extLst>
              <a:ext uri="{FF2B5EF4-FFF2-40B4-BE49-F238E27FC236}">
                <a16:creationId xmlns:a16="http://schemas.microsoft.com/office/drawing/2014/main" id="{A84566AD-EC69-4BEF-8D9D-48CD2E12BF7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75574" y="1770131"/>
            <a:ext cx="914400" cy="914400"/>
          </a:xfrm>
          <a:prstGeom prst="rect">
            <a:avLst/>
          </a:prstGeom>
        </p:spPr>
      </p:pic>
      <p:pic>
        <p:nvPicPr>
          <p:cNvPr id="38" name="Graphic 37" descr="Circular flowchart">
            <a:extLst>
              <a:ext uri="{FF2B5EF4-FFF2-40B4-BE49-F238E27FC236}">
                <a16:creationId xmlns:a16="http://schemas.microsoft.com/office/drawing/2014/main" id="{7DB65729-A912-4F27-A4D1-817328C72A6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003672" y="1661159"/>
            <a:ext cx="581025" cy="581025"/>
          </a:xfrm>
          <a:prstGeom prst="rect">
            <a:avLst/>
          </a:prstGeom>
        </p:spPr>
      </p:pic>
      <p:cxnSp>
        <p:nvCxnSpPr>
          <p:cNvPr id="66" name="Connector: Elbow 65">
            <a:extLst>
              <a:ext uri="{FF2B5EF4-FFF2-40B4-BE49-F238E27FC236}">
                <a16:creationId xmlns:a16="http://schemas.microsoft.com/office/drawing/2014/main" id="{E5A6644F-B724-4D51-B352-BE1369715C51}"/>
              </a:ext>
            </a:extLst>
          </p:cNvPr>
          <p:cNvCxnSpPr>
            <a:endCxn id="9" idx="1"/>
          </p:cNvCxnSpPr>
          <p:nvPr/>
        </p:nvCxnSpPr>
        <p:spPr>
          <a:xfrm>
            <a:off x="5592082" y="2002602"/>
            <a:ext cx="2330079" cy="254127"/>
          </a:xfrm>
          <a:prstGeom prst="bentConnector3">
            <a:avLst>
              <a:gd name="adj1" fmla="val 100035"/>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06" name="Graphic 105" descr="Beetle">
            <a:extLst>
              <a:ext uri="{FF2B5EF4-FFF2-40B4-BE49-F238E27FC236}">
                <a16:creationId xmlns:a16="http://schemas.microsoft.com/office/drawing/2014/main" id="{526C3493-889C-48E2-ACC4-780BD55C737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822380" y="2420309"/>
            <a:ext cx="541906" cy="541906"/>
          </a:xfrm>
          <a:prstGeom prst="rect">
            <a:avLst/>
          </a:prstGeom>
        </p:spPr>
      </p:pic>
      <p:sp>
        <p:nvSpPr>
          <p:cNvPr id="25" name="TextBox 24">
            <a:extLst>
              <a:ext uri="{FF2B5EF4-FFF2-40B4-BE49-F238E27FC236}">
                <a16:creationId xmlns:a16="http://schemas.microsoft.com/office/drawing/2014/main" id="{74E0707F-72AE-4E9A-9246-FC2999D90787}"/>
              </a:ext>
            </a:extLst>
          </p:cNvPr>
          <p:cNvSpPr txBox="1"/>
          <p:nvPr/>
        </p:nvSpPr>
        <p:spPr>
          <a:xfrm>
            <a:off x="10120871" y="1613172"/>
            <a:ext cx="1800982"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CCN-CERT cloud</a:t>
            </a:r>
            <a:endParaRPr lang="en-US" sz="1600" dirty="0">
              <a:solidFill>
                <a:schemeClr val="accent5">
                  <a:lumMod val="50000"/>
                </a:schemeClr>
              </a:solidFill>
              <a:latin typeface="Tw Cen MT" panose="020B0602020104020603" pitchFamily="34" charset="0"/>
            </a:endParaRPr>
          </a:p>
        </p:txBody>
      </p:sp>
      <p:sp>
        <p:nvSpPr>
          <p:cNvPr id="26" name="TextBox 25">
            <a:extLst>
              <a:ext uri="{FF2B5EF4-FFF2-40B4-BE49-F238E27FC236}">
                <a16:creationId xmlns:a16="http://schemas.microsoft.com/office/drawing/2014/main" id="{2DF30615-8E58-4452-904A-64C95FD9A894}"/>
              </a:ext>
            </a:extLst>
          </p:cNvPr>
          <p:cNvSpPr txBox="1"/>
          <p:nvPr/>
        </p:nvSpPr>
        <p:spPr>
          <a:xfrm>
            <a:off x="8836561" y="4257942"/>
            <a:ext cx="2582794" cy="338554"/>
          </a:xfrm>
          <a:prstGeom prst="rect">
            <a:avLst/>
          </a:prstGeom>
          <a:noFill/>
        </p:spPr>
        <p:txBody>
          <a:bodyPr wrap="square" rtlCol="0">
            <a:spAutoFit/>
          </a:bodyPr>
          <a:lstStyle/>
          <a:p>
            <a:r>
              <a:rPr lang="es-ES" sz="1600" dirty="0">
                <a:solidFill>
                  <a:schemeClr val="accent5">
                    <a:lumMod val="50000"/>
                  </a:schemeClr>
                </a:solidFill>
                <a:latin typeface="Tw Cen MT" panose="020B0602020104020603" pitchFamily="34" charset="0"/>
              </a:rPr>
              <a:t>microCLAUDIA central service</a:t>
            </a:r>
            <a:endParaRPr lang="en-US" sz="1600" dirty="0">
              <a:solidFill>
                <a:schemeClr val="accent5">
                  <a:lumMod val="50000"/>
                </a:schemeClr>
              </a:solidFill>
              <a:latin typeface="Tw Cen MT" panose="020B0602020104020603" pitchFamily="34" charset="0"/>
            </a:endParaRPr>
          </a:p>
        </p:txBody>
      </p:sp>
      <p:pic>
        <p:nvPicPr>
          <p:cNvPr id="27" name="Graphic 26" descr="Beetle">
            <a:extLst>
              <a:ext uri="{FF2B5EF4-FFF2-40B4-BE49-F238E27FC236}">
                <a16:creationId xmlns:a16="http://schemas.microsoft.com/office/drawing/2014/main" id="{C19877DB-19B9-489C-A451-A530801CDF6C}"/>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477914" y="2417103"/>
            <a:ext cx="541906" cy="541906"/>
          </a:xfrm>
          <a:prstGeom prst="rect">
            <a:avLst/>
          </a:prstGeom>
        </p:spPr>
      </p:pic>
      <p:pic>
        <p:nvPicPr>
          <p:cNvPr id="104" name="Graphic 103" descr="Lock">
            <a:extLst>
              <a:ext uri="{FF2B5EF4-FFF2-40B4-BE49-F238E27FC236}">
                <a16:creationId xmlns:a16="http://schemas.microsoft.com/office/drawing/2014/main" id="{C58A6713-CEF2-4E05-810F-D57AC5F2DA6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477914" y="2089667"/>
            <a:ext cx="914400" cy="914400"/>
          </a:xfrm>
          <a:prstGeom prst="rect">
            <a:avLst/>
          </a:prstGeom>
        </p:spPr>
      </p:pic>
      <p:pic>
        <p:nvPicPr>
          <p:cNvPr id="37" name="Graphic 36" descr="Beetle">
            <a:extLst>
              <a:ext uri="{FF2B5EF4-FFF2-40B4-BE49-F238E27FC236}">
                <a16:creationId xmlns:a16="http://schemas.microsoft.com/office/drawing/2014/main" id="{C65121AA-4227-4174-A870-004D146FBDB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230333" y="1486614"/>
            <a:ext cx="541906" cy="541906"/>
          </a:xfrm>
          <a:prstGeom prst="rect">
            <a:avLst/>
          </a:prstGeom>
        </p:spPr>
      </p:pic>
      <p:pic>
        <p:nvPicPr>
          <p:cNvPr id="39" name="Graphic 38" descr="Beetle">
            <a:extLst>
              <a:ext uri="{FF2B5EF4-FFF2-40B4-BE49-F238E27FC236}">
                <a16:creationId xmlns:a16="http://schemas.microsoft.com/office/drawing/2014/main" id="{E63A63B7-6515-47B7-A46E-F4D85C8B32F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885867" y="1483408"/>
            <a:ext cx="541906" cy="541906"/>
          </a:xfrm>
          <a:prstGeom prst="rect">
            <a:avLst/>
          </a:prstGeom>
        </p:spPr>
      </p:pic>
      <p:pic>
        <p:nvPicPr>
          <p:cNvPr id="40" name="Graphic 39" descr="Lock">
            <a:extLst>
              <a:ext uri="{FF2B5EF4-FFF2-40B4-BE49-F238E27FC236}">
                <a16:creationId xmlns:a16="http://schemas.microsoft.com/office/drawing/2014/main" id="{46624B2B-0ECF-4A7B-A00B-E0082A5639E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5867" y="1155972"/>
            <a:ext cx="914400" cy="914400"/>
          </a:xfrm>
          <a:prstGeom prst="rect">
            <a:avLst/>
          </a:prstGeom>
        </p:spPr>
      </p:pic>
      <p:sp>
        <p:nvSpPr>
          <p:cNvPr id="28" name="TextBox 27">
            <a:extLst>
              <a:ext uri="{FF2B5EF4-FFF2-40B4-BE49-F238E27FC236}">
                <a16:creationId xmlns:a16="http://schemas.microsoft.com/office/drawing/2014/main" id="{1D4C9FA4-121D-4C78-B950-3ECAD5FEC758}"/>
              </a:ext>
            </a:extLst>
          </p:cNvPr>
          <p:cNvSpPr txBox="1"/>
          <p:nvPr/>
        </p:nvSpPr>
        <p:spPr>
          <a:xfrm>
            <a:off x="1237625" y="2529898"/>
            <a:ext cx="604098" cy="461665"/>
          </a:xfrm>
          <a:prstGeom prst="rect">
            <a:avLst/>
          </a:prstGeom>
          <a:noFill/>
        </p:spPr>
        <p:txBody>
          <a:bodyPr wrap="square" rtlCol="0">
            <a:spAutoFit/>
          </a:bodyPr>
          <a:lstStyle/>
          <a:p>
            <a:r>
              <a:rPr lang="es-ES" sz="2400" b="1" dirty="0">
                <a:solidFill>
                  <a:schemeClr val="accent4">
                    <a:lumMod val="75000"/>
                  </a:schemeClr>
                </a:solidFill>
              </a:rPr>
              <a:t>…</a:t>
            </a:r>
            <a:endParaRPr lang="en-US" sz="2400" b="1" dirty="0">
              <a:solidFill>
                <a:schemeClr val="accent4">
                  <a:lumMod val="75000"/>
                </a:schemeClr>
              </a:solidFill>
            </a:endParaRPr>
          </a:p>
        </p:txBody>
      </p:sp>
      <p:pic>
        <p:nvPicPr>
          <p:cNvPr id="29" name="Picture 28">
            <a:extLst>
              <a:ext uri="{FF2B5EF4-FFF2-40B4-BE49-F238E27FC236}">
                <a16:creationId xmlns:a16="http://schemas.microsoft.com/office/drawing/2014/main" id="{7675A108-FCA7-47AA-B62A-5BEF196FBFD3}"/>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916886" y="5847242"/>
            <a:ext cx="2275114" cy="1010757"/>
          </a:xfrm>
          <a:prstGeom prst="rect">
            <a:avLst/>
          </a:prstGeom>
        </p:spPr>
      </p:pic>
    </p:spTree>
    <p:extLst>
      <p:ext uri="{BB962C8B-B14F-4D97-AF65-F5344CB8AC3E}">
        <p14:creationId xmlns:p14="http://schemas.microsoft.com/office/powerpoint/2010/main" val="315925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autoRev="1" fill="hold" nodeType="afterEffect">
                                  <p:stCondLst>
                                    <p:cond delay="0"/>
                                  </p:stCondLst>
                                  <p:childTnLst>
                                    <p:animScale>
                                      <p:cBhvr>
                                        <p:cTn id="6" dur="500" fill="hold"/>
                                        <p:tgtEl>
                                          <p:spTgt spid="37"/>
                                        </p:tgtEl>
                                      </p:cBhvr>
                                      <p:by x="150000" y="150000"/>
                                    </p:animScale>
                                  </p:childTnLst>
                                </p:cTn>
                              </p:par>
                              <p:par>
                                <p:cTn id="7" presetID="6" presetClass="emph" presetSubtype="0" autoRev="1" fill="hold" nodeType="withEffect">
                                  <p:stCondLst>
                                    <p:cond delay="0"/>
                                  </p:stCondLst>
                                  <p:childTnLst>
                                    <p:animScale>
                                      <p:cBhvr>
                                        <p:cTn id="8" dur="1000" fill="hold"/>
                                        <p:tgtEl>
                                          <p:spTgt spid="39"/>
                                        </p:tgtEl>
                                      </p:cBhvr>
                                      <p:by x="150000" y="150000"/>
                                    </p:animScale>
                                  </p:childTnLst>
                                </p:cTn>
                              </p:par>
                            </p:childTnLst>
                          </p:cTn>
                        </p:par>
                        <p:par>
                          <p:cTn id="9" fill="hold">
                            <p:stCondLst>
                              <p:cond delay="2000"/>
                            </p:stCondLst>
                            <p:childTnLst>
                              <p:par>
                                <p:cTn id="10" presetID="22" presetClass="entr" presetSubtype="1" repeatCount="2000" fill="hold"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773</TotalTime>
  <Words>612</Words>
  <Application>Microsoft Office PowerPoint</Application>
  <PresentationFormat>Widescreen</PresentationFormat>
  <Paragraphs>86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Tw Cen MT</vt:lpstr>
      <vt:lpstr>Wingdings</vt:lpstr>
      <vt:lpstr>Office Theme</vt:lpstr>
      <vt:lpstr>PowerPoint Presentation</vt:lpstr>
      <vt:lpstr>Broken Access Control</vt:lpstr>
      <vt:lpstr>microCLAUDIA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brokeCLAUDIA</vt:lpstr>
      <vt:lpstr>PowerPoint Presentation</vt:lpstr>
      <vt:lpstr>PowerPoint Presentation</vt:lpstr>
      <vt:lpstr>PowerPoint Presentation</vt:lpstr>
      <vt:lpstr>PowerPoint Presentation</vt:lpstr>
      <vt:lpstr>PowerPoint Presentation</vt:lpstr>
      <vt:lpstr>PowerPoint Presentation</vt:lpstr>
      <vt:lpstr>brokeCLAUDIA</vt:lpstr>
      <vt:lpstr>PowerPoint Presentation</vt:lpstr>
      <vt:lpstr>Remediation</vt:lpstr>
      <vt:lpstr>Remediation</vt:lpstr>
      <vt:lpstr>Thank you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Alejandro Vázquez Vázquez</dc:creator>
  <cp:lastModifiedBy>ALEJANDRO VAZQUEZ VAZQUEZ</cp:lastModifiedBy>
  <cp:revision>194</cp:revision>
  <dcterms:created xsi:type="dcterms:W3CDTF">2023-12-02T12:15:34Z</dcterms:created>
  <dcterms:modified xsi:type="dcterms:W3CDTF">2024-03-13T08:40:51Z</dcterms:modified>
</cp:coreProperties>
</file>