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0"/>
  </p:notesMasterIdLst>
  <p:sldIdLst>
    <p:sldId id="263" r:id="rId3"/>
    <p:sldId id="264" r:id="rId4"/>
    <p:sldId id="257" r:id="rId5"/>
    <p:sldId id="258" r:id="rId6"/>
    <p:sldId id="259"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0" d="100"/>
          <a:sy n="150" d="100"/>
        </p:scale>
        <p:origin x="2094"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9ECDD-6B93-49F9-8A62-CF17714EAE65}" type="datetimeFigureOut">
              <a:rPr lang="en-US" smtClean="0"/>
              <a:t>11/3/2023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52772-4C78-413A-BB24-A84E8AE53DD1}" type="slidenum">
              <a:rPr lang="en-US" smtClean="0"/>
              <a:t>‹#›</a:t>
            </a:fld>
            <a:endParaRPr lang="en-US"/>
          </a:p>
        </p:txBody>
      </p:sp>
    </p:spTree>
    <p:extLst>
      <p:ext uri="{BB962C8B-B14F-4D97-AF65-F5344CB8AC3E}">
        <p14:creationId xmlns:p14="http://schemas.microsoft.com/office/powerpoint/2010/main" val="122036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752772-4C78-413A-BB24-A84E8AE53DD1}" type="slidenum">
              <a:rPr lang="en-US" smtClean="0"/>
              <a:t>5</a:t>
            </a:fld>
            <a:endParaRPr lang="en-US"/>
          </a:p>
        </p:txBody>
      </p:sp>
    </p:spTree>
    <p:extLst>
      <p:ext uri="{BB962C8B-B14F-4D97-AF65-F5344CB8AC3E}">
        <p14:creationId xmlns:p14="http://schemas.microsoft.com/office/powerpoint/2010/main" val="23365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CFCCFB-6E15-426A-9D03-B2762BE2491F}"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5FB71-F14D-4861-A2DA-95B97F246BAD}" type="slidenum">
              <a:rPr lang="en-US" smtClean="0"/>
              <a:t>‹#›</a:t>
            </a:fld>
            <a:endParaRPr lang="en-US"/>
          </a:p>
        </p:txBody>
      </p:sp>
    </p:spTree>
    <p:extLst>
      <p:ext uri="{BB962C8B-B14F-4D97-AF65-F5344CB8AC3E}">
        <p14:creationId xmlns:p14="http://schemas.microsoft.com/office/powerpoint/2010/main" val="4004484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96C0C-4732-421B-8D62-246BFF116C16}"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5FB71-F14D-4861-A2DA-95B97F246BAD}" type="slidenum">
              <a:rPr lang="en-US" smtClean="0"/>
              <a:t>‹#›</a:t>
            </a:fld>
            <a:endParaRPr lang="en-US"/>
          </a:p>
        </p:txBody>
      </p:sp>
    </p:spTree>
    <p:extLst>
      <p:ext uri="{BB962C8B-B14F-4D97-AF65-F5344CB8AC3E}">
        <p14:creationId xmlns:p14="http://schemas.microsoft.com/office/powerpoint/2010/main" val="326677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DA0ABA-AE5D-41C9-A8FA-918F7227F4FC}"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5FB71-F14D-4861-A2DA-95B97F246BAD}" type="slidenum">
              <a:rPr lang="en-US" smtClean="0"/>
              <a:t>‹#›</a:t>
            </a:fld>
            <a:endParaRPr lang="en-US"/>
          </a:p>
        </p:txBody>
      </p:sp>
    </p:spTree>
    <p:extLst>
      <p:ext uri="{BB962C8B-B14F-4D97-AF65-F5344CB8AC3E}">
        <p14:creationId xmlns:p14="http://schemas.microsoft.com/office/powerpoint/2010/main" val="4174038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1-</a:t>
            </a:r>
            <a:fld id="{BA003903-D7D6-4475-BF8B-4C4748F3ED01}" type="slidenum">
              <a:rPr lang="en-US"/>
              <a:pPr>
                <a:defRPr/>
              </a:pPr>
              <a:t>‹#›</a:t>
            </a:fld>
            <a:endParaRPr lang="en-US"/>
          </a:p>
        </p:txBody>
      </p:sp>
    </p:spTree>
    <p:extLst>
      <p:ext uri="{BB962C8B-B14F-4D97-AF65-F5344CB8AC3E}">
        <p14:creationId xmlns:p14="http://schemas.microsoft.com/office/powerpoint/2010/main" val="1664788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1-</a:t>
            </a:r>
            <a:fld id="{D47C1714-0042-4D06-A6BB-4B1BF280A127}" type="slidenum">
              <a:rPr lang="en-US"/>
              <a:pPr>
                <a:defRPr/>
              </a:pPr>
              <a:t>‹#›</a:t>
            </a:fld>
            <a:endParaRPr lang="en-US"/>
          </a:p>
        </p:txBody>
      </p:sp>
    </p:spTree>
    <p:extLst>
      <p:ext uri="{BB962C8B-B14F-4D97-AF65-F5344CB8AC3E}">
        <p14:creationId xmlns:p14="http://schemas.microsoft.com/office/powerpoint/2010/main" val="3949346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1-</a:t>
            </a:r>
            <a:fld id="{6C1177FC-CDC8-481E-9693-9A4B2F8E387A}" type="slidenum">
              <a:rPr lang="en-US"/>
              <a:pPr>
                <a:defRPr/>
              </a:pPr>
              <a:t>‹#›</a:t>
            </a:fld>
            <a:endParaRPr lang="en-US"/>
          </a:p>
        </p:txBody>
      </p:sp>
    </p:spTree>
    <p:extLst>
      <p:ext uri="{BB962C8B-B14F-4D97-AF65-F5344CB8AC3E}">
        <p14:creationId xmlns:p14="http://schemas.microsoft.com/office/powerpoint/2010/main" val="654674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1-</a:t>
            </a:r>
            <a:fld id="{FC4B82E6-7D1E-4BB9-BBB5-CB9237C4652E}" type="slidenum">
              <a:rPr lang="en-US"/>
              <a:pPr>
                <a:defRPr/>
              </a:pPr>
              <a:t>‹#›</a:t>
            </a:fld>
            <a:endParaRPr lang="en-US"/>
          </a:p>
        </p:txBody>
      </p:sp>
    </p:spTree>
    <p:extLst>
      <p:ext uri="{BB962C8B-B14F-4D97-AF65-F5344CB8AC3E}">
        <p14:creationId xmlns:p14="http://schemas.microsoft.com/office/powerpoint/2010/main" val="2996873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r>
              <a:rPr lang="en-US"/>
              <a:t>1-</a:t>
            </a:r>
            <a:fld id="{62D9D329-B01E-43A2-A5D4-717CA1B5310F}" type="slidenum">
              <a:rPr lang="en-US"/>
              <a:pPr>
                <a:defRPr/>
              </a:pPr>
              <a:t>‹#›</a:t>
            </a:fld>
            <a:endParaRPr lang="en-US"/>
          </a:p>
        </p:txBody>
      </p:sp>
    </p:spTree>
    <p:extLst>
      <p:ext uri="{BB962C8B-B14F-4D97-AF65-F5344CB8AC3E}">
        <p14:creationId xmlns:p14="http://schemas.microsoft.com/office/powerpoint/2010/main" val="608833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r>
              <a:rPr lang="en-US"/>
              <a:t>1-</a:t>
            </a:r>
            <a:fld id="{BFDA5887-4563-462E-B6F0-4418AFB83C84}" type="slidenum">
              <a:rPr lang="en-US"/>
              <a:pPr>
                <a:defRPr/>
              </a:pPr>
              <a:t>‹#›</a:t>
            </a:fld>
            <a:endParaRPr lang="en-US"/>
          </a:p>
        </p:txBody>
      </p:sp>
    </p:spTree>
    <p:extLst>
      <p:ext uri="{BB962C8B-B14F-4D97-AF65-F5344CB8AC3E}">
        <p14:creationId xmlns:p14="http://schemas.microsoft.com/office/powerpoint/2010/main" val="2346110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r>
              <a:rPr lang="en-US"/>
              <a:t>1-</a:t>
            </a:r>
            <a:fld id="{654CC23E-5734-45BB-B654-DCEAD62CCFDF}" type="slidenum">
              <a:rPr lang="en-US"/>
              <a:pPr>
                <a:defRPr/>
              </a:pPr>
              <a:t>‹#›</a:t>
            </a:fld>
            <a:endParaRPr lang="en-US"/>
          </a:p>
        </p:txBody>
      </p:sp>
    </p:spTree>
    <p:extLst>
      <p:ext uri="{BB962C8B-B14F-4D97-AF65-F5344CB8AC3E}">
        <p14:creationId xmlns:p14="http://schemas.microsoft.com/office/powerpoint/2010/main" val="30092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1-</a:t>
            </a:r>
            <a:fld id="{43E2B739-E57A-40F0-A8A9-020709487C3E}" type="slidenum">
              <a:rPr lang="en-US"/>
              <a:pPr>
                <a:defRPr/>
              </a:pPr>
              <a:t>‹#›</a:t>
            </a:fld>
            <a:endParaRPr lang="en-US"/>
          </a:p>
        </p:txBody>
      </p:sp>
    </p:spTree>
    <p:extLst>
      <p:ext uri="{BB962C8B-B14F-4D97-AF65-F5344CB8AC3E}">
        <p14:creationId xmlns:p14="http://schemas.microsoft.com/office/powerpoint/2010/main" val="1185706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EC19B7-62A3-4A57-9CF4-737D6423EA29}"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5FB71-F14D-4861-A2DA-95B97F246BAD}" type="slidenum">
              <a:rPr lang="en-US" smtClean="0"/>
              <a:t>‹#›</a:t>
            </a:fld>
            <a:endParaRPr lang="en-US"/>
          </a:p>
        </p:txBody>
      </p:sp>
    </p:spTree>
    <p:extLst>
      <p:ext uri="{BB962C8B-B14F-4D97-AF65-F5344CB8AC3E}">
        <p14:creationId xmlns:p14="http://schemas.microsoft.com/office/powerpoint/2010/main" val="39419744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1-</a:t>
            </a:r>
            <a:fld id="{B1D9B35D-8C84-4263-AC7A-00591B000154}" type="slidenum">
              <a:rPr lang="en-US"/>
              <a:pPr>
                <a:defRPr/>
              </a:pPr>
              <a:t>‹#›</a:t>
            </a:fld>
            <a:endParaRPr lang="en-US"/>
          </a:p>
        </p:txBody>
      </p:sp>
    </p:spTree>
    <p:extLst>
      <p:ext uri="{BB962C8B-B14F-4D97-AF65-F5344CB8AC3E}">
        <p14:creationId xmlns:p14="http://schemas.microsoft.com/office/powerpoint/2010/main" val="16188822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1-</a:t>
            </a:r>
            <a:fld id="{3A017664-29B2-4675-8A80-453F5EEAD151}" type="slidenum">
              <a:rPr lang="en-US"/>
              <a:pPr>
                <a:defRPr/>
              </a:pPr>
              <a:t>‹#›</a:t>
            </a:fld>
            <a:endParaRPr lang="en-US"/>
          </a:p>
        </p:txBody>
      </p:sp>
    </p:spTree>
    <p:extLst>
      <p:ext uri="{BB962C8B-B14F-4D97-AF65-F5344CB8AC3E}">
        <p14:creationId xmlns:p14="http://schemas.microsoft.com/office/powerpoint/2010/main" val="1892699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1-</a:t>
            </a:r>
            <a:fld id="{E5652DE3-22A9-4FA1-8745-AEB28072EC78}" type="slidenum">
              <a:rPr lang="en-US"/>
              <a:pPr>
                <a:defRPr/>
              </a:pPr>
              <a:t>‹#›</a:t>
            </a:fld>
            <a:endParaRPr lang="en-US"/>
          </a:p>
        </p:txBody>
      </p:sp>
    </p:spTree>
    <p:extLst>
      <p:ext uri="{BB962C8B-B14F-4D97-AF65-F5344CB8AC3E}">
        <p14:creationId xmlns:p14="http://schemas.microsoft.com/office/powerpoint/2010/main" val="19008058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1-</a:t>
            </a:r>
            <a:fld id="{7FC1DB9E-FD7D-4359-91E4-1836099BA43E}" type="slidenum">
              <a:rPr lang="en-US"/>
              <a:pPr>
                <a:defRPr/>
              </a:pPr>
              <a:t>‹#›</a:t>
            </a:fld>
            <a:endParaRPr lang="en-US"/>
          </a:p>
        </p:txBody>
      </p:sp>
    </p:spTree>
    <p:extLst>
      <p:ext uri="{BB962C8B-B14F-4D97-AF65-F5344CB8AC3E}">
        <p14:creationId xmlns:p14="http://schemas.microsoft.com/office/powerpoint/2010/main" val="94763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9B1317-B63B-4919-BA52-436FA6540870}"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5FB71-F14D-4861-A2DA-95B97F246BAD}" type="slidenum">
              <a:rPr lang="en-US" smtClean="0"/>
              <a:t>‹#›</a:t>
            </a:fld>
            <a:endParaRPr lang="en-US"/>
          </a:p>
        </p:txBody>
      </p:sp>
    </p:spTree>
    <p:extLst>
      <p:ext uri="{BB962C8B-B14F-4D97-AF65-F5344CB8AC3E}">
        <p14:creationId xmlns:p14="http://schemas.microsoft.com/office/powerpoint/2010/main" val="363396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3D52A2-3072-43CC-98A2-9C3F46E2CBD7}" type="datetime1">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5FB71-F14D-4861-A2DA-95B97F246BAD}" type="slidenum">
              <a:rPr lang="en-US" smtClean="0"/>
              <a:t>‹#›</a:t>
            </a:fld>
            <a:endParaRPr lang="en-US"/>
          </a:p>
        </p:txBody>
      </p:sp>
    </p:spTree>
    <p:extLst>
      <p:ext uri="{BB962C8B-B14F-4D97-AF65-F5344CB8AC3E}">
        <p14:creationId xmlns:p14="http://schemas.microsoft.com/office/powerpoint/2010/main" val="316248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B650D1-6157-471B-B299-A8E37310B975}" type="datetime1">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D5FB71-F14D-4861-A2DA-95B97F246BAD}" type="slidenum">
              <a:rPr lang="en-US" smtClean="0"/>
              <a:t>‹#›</a:t>
            </a:fld>
            <a:endParaRPr lang="en-US"/>
          </a:p>
        </p:txBody>
      </p:sp>
    </p:spTree>
    <p:extLst>
      <p:ext uri="{BB962C8B-B14F-4D97-AF65-F5344CB8AC3E}">
        <p14:creationId xmlns:p14="http://schemas.microsoft.com/office/powerpoint/2010/main" val="376679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F28743-6DC1-447C-AEB0-8A3F8010FF49}" type="datetime1">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D5FB71-F14D-4861-A2DA-95B97F246BAD}" type="slidenum">
              <a:rPr lang="en-US" smtClean="0"/>
              <a:t>‹#›</a:t>
            </a:fld>
            <a:endParaRPr lang="en-US"/>
          </a:p>
        </p:txBody>
      </p:sp>
    </p:spTree>
    <p:extLst>
      <p:ext uri="{BB962C8B-B14F-4D97-AF65-F5344CB8AC3E}">
        <p14:creationId xmlns:p14="http://schemas.microsoft.com/office/powerpoint/2010/main" val="3764074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9775C1-F853-4725-967E-88D9607B85B8}" type="datetime1">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D5FB71-F14D-4861-A2DA-95B97F246BAD}" type="slidenum">
              <a:rPr lang="en-US" smtClean="0"/>
              <a:t>‹#›</a:t>
            </a:fld>
            <a:endParaRPr lang="en-US"/>
          </a:p>
        </p:txBody>
      </p:sp>
    </p:spTree>
    <p:extLst>
      <p:ext uri="{BB962C8B-B14F-4D97-AF65-F5344CB8AC3E}">
        <p14:creationId xmlns:p14="http://schemas.microsoft.com/office/powerpoint/2010/main" val="2326932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C56CFA-BB82-42A3-91C9-24912169E4EF}" type="datetime1">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5FB71-F14D-4861-A2DA-95B97F246BAD}" type="slidenum">
              <a:rPr lang="en-US" smtClean="0"/>
              <a:t>‹#›</a:t>
            </a:fld>
            <a:endParaRPr lang="en-US"/>
          </a:p>
        </p:txBody>
      </p:sp>
    </p:spTree>
    <p:extLst>
      <p:ext uri="{BB962C8B-B14F-4D97-AF65-F5344CB8AC3E}">
        <p14:creationId xmlns:p14="http://schemas.microsoft.com/office/powerpoint/2010/main" val="91460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5F684B-0596-4CD4-986D-7180ED743FF8}" type="datetime1">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5FB71-F14D-4861-A2DA-95B97F246BAD}" type="slidenum">
              <a:rPr lang="en-US" smtClean="0"/>
              <a:t>‹#›</a:t>
            </a:fld>
            <a:endParaRPr lang="en-US"/>
          </a:p>
        </p:txBody>
      </p:sp>
    </p:spTree>
    <p:extLst>
      <p:ext uri="{BB962C8B-B14F-4D97-AF65-F5344CB8AC3E}">
        <p14:creationId xmlns:p14="http://schemas.microsoft.com/office/powerpoint/2010/main" val="155158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7BE92-F3EE-4E65-8549-C6189565AEBE}" type="datetime1">
              <a:rPr lang="en-US" smtClean="0"/>
              <a:t>11/3/2023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5FB71-F14D-4861-A2DA-95B97F246BAD}" type="slidenum">
              <a:rPr lang="en-US" smtClean="0"/>
              <a:t>‹#›</a:t>
            </a:fld>
            <a:endParaRPr lang="en-US"/>
          </a:p>
        </p:txBody>
      </p:sp>
    </p:spTree>
    <p:extLst>
      <p:ext uri="{BB962C8B-B14F-4D97-AF65-F5344CB8AC3E}">
        <p14:creationId xmlns:p14="http://schemas.microsoft.com/office/powerpoint/2010/main" val="3143185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r>
              <a:rPr lang="en-US"/>
              <a:t>1-</a:t>
            </a:r>
            <a:fld id="{2978A62E-4050-4C70-BB6D-EBBE074D6105}" type="slidenum">
              <a:rPr lang="en-US"/>
              <a:pPr>
                <a:defRPr/>
              </a:pPr>
              <a:t>‹#›</a:t>
            </a:fld>
            <a:endParaRPr lang="en-US"/>
          </a:p>
        </p:txBody>
      </p:sp>
    </p:spTree>
    <p:extLst>
      <p:ext uri="{BB962C8B-B14F-4D97-AF65-F5344CB8AC3E}">
        <p14:creationId xmlns:p14="http://schemas.microsoft.com/office/powerpoint/2010/main" val="4148178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CE320</a:t>
            </a:r>
            <a:br>
              <a:rPr lang="en-US" dirty="0"/>
            </a:br>
            <a:r>
              <a:rPr lang="en-US"/>
              <a:t>Microcomputers I</a:t>
            </a:r>
            <a:endParaRPr lang="en-US" dirty="0"/>
          </a:p>
        </p:txBody>
      </p:sp>
      <p:sp>
        <p:nvSpPr>
          <p:cNvPr id="3" name="Subtitle 2"/>
          <p:cNvSpPr>
            <a:spLocks noGrp="1"/>
          </p:cNvSpPr>
          <p:nvPr>
            <p:ph type="subTitle" idx="1"/>
          </p:nvPr>
        </p:nvSpPr>
        <p:spPr/>
        <p:txBody>
          <a:bodyPr/>
          <a:lstStyle/>
          <a:p>
            <a:r>
              <a:rPr lang="en-US" sz="2000" dirty="0"/>
              <a:t>Mohammad Ghamari, Ph.D.</a:t>
            </a:r>
          </a:p>
          <a:p>
            <a:r>
              <a:rPr lang="en-US" sz="2000" dirty="0"/>
              <a:t>ECE Department</a:t>
            </a:r>
          </a:p>
          <a:p>
            <a:r>
              <a:rPr lang="en-US" sz="2000" dirty="0"/>
              <a:t>Kettering University</a:t>
            </a:r>
          </a:p>
        </p:txBody>
      </p:sp>
    </p:spTree>
    <p:extLst>
      <p:ext uri="{BB962C8B-B14F-4D97-AF65-F5344CB8AC3E}">
        <p14:creationId xmlns:p14="http://schemas.microsoft.com/office/powerpoint/2010/main" val="379189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itchFamily="34" charset="0"/>
                <a:ea typeface="+mn-ea"/>
                <a:cs typeface="+mn-cs"/>
              </a:rPr>
              <a:t>1-</a:t>
            </a:r>
            <a:fld id="{AA47A3BF-0ED7-4273-A671-A9175BB84869}" type="slidenum">
              <a:rPr kumimoji="0" lang="en-US" altLang="en-US" sz="1400" b="0" i="0" u="none" strike="noStrike" kern="1200" cap="none" spc="0" normalizeH="0" baseline="0" noProof="0" smtClean="0">
                <a:ln>
                  <a:noFill/>
                </a:ln>
                <a:solidFill>
                  <a:srgbClr val="000000"/>
                </a:solidFill>
                <a:effectLst/>
                <a:uLnTx/>
                <a:uFillTx/>
                <a:latin typeface="Arial"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400" b="0" i="0" u="none" strike="noStrike" kern="1200" cap="none" spc="0" normalizeH="0" baseline="0" noProof="0">
              <a:ln>
                <a:noFill/>
              </a:ln>
              <a:solidFill>
                <a:srgbClr val="000000"/>
              </a:solidFill>
              <a:effectLst/>
              <a:uLnTx/>
              <a:uFillTx/>
              <a:latin typeface="Arial" pitchFamily="34" charset="0"/>
              <a:ea typeface="+mn-ea"/>
              <a:cs typeface="+mn-cs"/>
            </a:endParaRPr>
          </a:p>
        </p:txBody>
      </p:sp>
      <p:sp>
        <p:nvSpPr>
          <p:cNvPr id="2051" name="Rectangle 2"/>
          <p:cNvSpPr>
            <a:spLocks noGrp="1" noChangeArrowheads="1"/>
          </p:cNvSpPr>
          <p:nvPr>
            <p:ph type="ctrTitle"/>
          </p:nvPr>
        </p:nvSpPr>
        <p:spPr>
          <a:xfrm>
            <a:off x="685800" y="1340427"/>
            <a:ext cx="7772400" cy="1470025"/>
          </a:xfrm>
        </p:spPr>
        <p:txBody>
          <a:bodyPr/>
          <a:lstStyle/>
          <a:p>
            <a:pPr eaLnBrk="1" hangingPunct="1"/>
            <a:r>
              <a:rPr lang="en-US" altLang="en-US" dirty="0"/>
              <a:t>Peer-teaching</a:t>
            </a:r>
          </a:p>
        </p:txBody>
      </p:sp>
      <p:sp>
        <p:nvSpPr>
          <p:cNvPr id="2052" name="Rectangle 3"/>
          <p:cNvSpPr>
            <a:spLocks noGrp="1" noChangeArrowheads="1"/>
          </p:cNvSpPr>
          <p:nvPr>
            <p:ph type="subTitle" idx="1"/>
          </p:nvPr>
        </p:nvSpPr>
        <p:spPr>
          <a:xfrm>
            <a:off x="2743200" y="2808431"/>
            <a:ext cx="4419600" cy="2965450"/>
          </a:xfrm>
        </p:spPr>
        <p:txBody>
          <a:bodyPr/>
          <a:lstStyle/>
          <a:p>
            <a:pPr algn="l" eaLnBrk="1" hangingPunct="1">
              <a:buFontTx/>
              <a:buChar char="•"/>
            </a:pPr>
            <a:r>
              <a:rPr lang="en-US" altLang="en-US" dirty="0"/>
              <a:t> Objectives</a:t>
            </a:r>
          </a:p>
          <a:p>
            <a:pPr algn="l" eaLnBrk="1" hangingPunct="1">
              <a:buFontTx/>
              <a:buChar char="•"/>
            </a:pPr>
            <a:r>
              <a:rPr lang="en-US" altLang="en-US" dirty="0"/>
              <a:t> Methodology</a:t>
            </a:r>
          </a:p>
          <a:p>
            <a:pPr algn="l" eaLnBrk="1" hangingPunct="1">
              <a:buFontTx/>
              <a:buChar char="•"/>
            </a:pPr>
            <a:r>
              <a:rPr lang="en-US" altLang="en-US" dirty="0"/>
              <a:t> List of Topics</a:t>
            </a:r>
          </a:p>
          <a:p>
            <a:pPr algn="l" eaLnBrk="1" hangingPunct="1">
              <a:buFontTx/>
              <a:buChar char="•"/>
            </a:pPr>
            <a:r>
              <a:rPr lang="en-US" altLang="en-US" dirty="0"/>
              <a:t> Requirements </a:t>
            </a:r>
          </a:p>
          <a:p>
            <a:pPr algn="l" eaLnBrk="1" hangingPunct="1">
              <a:buFontTx/>
              <a:buChar char="•"/>
            </a:pPr>
            <a:r>
              <a:rPr lang="en-US" altLang="en-US" dirty="0"/>
              <a:t> Grading</a:t>
            </a:r>
          </a:p>
          <a:p>
            <a:pPr algn="l" eaLnBrk="1" hangingPunct="1">
              <a:buFontTx/>
              <a:buChar char="•"/>
            </a:pPr>
            <a:endParaRPr lang="en-US" altLang="en-US" dirty="0"/>
          </a:p>
          <a:p>
            <a:pPr algn="l" eaLnBrk="1" hangingPunct="1">
              <a:buFontTx/>
              <a:buChar char="•"/>
            </a:pPr>
            <a:endParaRPr lang="en-US" altLang="en-US" dirty="0"/>
          </a:p>
        </p:txBody>
      </p:sp>
    </p:spTree>
    <p:extLst>
      <p:ext uri="{BB962C8B-B14F-4D97-AF65-F5344CB8AC3E}">
        <p14:creationId xmlns:p14="http://schemas.microsoft.com/office/powerpoint/2010/main" val="2310626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457200" y="1447800"/>
            <a:ext cx="8229600" cy="4525963"/>
          </a:xfrm>
        </p:spPr>
        <p:txBody>
          <a:bodyPr>
            <a:normAutofit fontScale="85000" lnSpcReduction="20000"/>
          </a:bodyPr>
          <a:lstStyle/>
          <a:p>
            <a:r>
              <a:rPr lang="en-US" dirty="0"/>
              <a:t>Students play active role in the teaching and learning of the course material. </a:t>
            </a:r>
          </a:p>
          <a:p>
            <a:r>
              <a:rPr lang="en-US" dirty="0"/>
              <a:t>Several research studies suggest its effectiveness to enhance the learning experience by:</a:t>
            </a:r>
          </a:p>
          <a:p>
            <a:pPr lvl="1"/>
            <a:r>
              <a:rPr lang="en-US" dirty="0"/>
              <a:t>increasing active student involvement,</a:t>
            </a:r>
          </a:p>
          <a:p>
            <a:pPr lvl="1"/>
            <a:r>
              <a:rPr lang="en-US" dirty="0"/>
              <a:t>enabling better understanding of the subject matter by the peer teachers, </a:t>
            </a:r>
          </a:p>
          <a:p>
            <a:pPr lvl="1"/>
            <a:r>
              <a:rPr lang="en-US" dirty="0"/>
              <a:t>ability of peers to teach at the right level, </a:t>
            </a:r>
          </a:p>
          <a:p>
            <a:pPr lvl="1"/>
            <a:r>
              <a:rPr lang="en-US" dirty="0"/>
              <a:t>bringing different perspectives to the classroom, </a:t>
            </a:r>
          </a:p>
          <a:p>
            <a:pPr lvl="1"/>
            <a:r>
              <a:rPr lang="en-US" dirty="0"/>
              <a:t>building confidence in peer teachers, </a:t>
            </a:r>
          </a:p>
          <a:p>
            <a:pPr lvl="1"/>
            <a:r>
              <a:rPr lang="en-US" dirty="0"/>
              <a:t>enhancing independent study, communication and presentation skills </a:t>
            </a:r>
          </a:p>
        </p:txBody>
      </p:sp>
      <p:sp>
        <p:nvSpPr>
          <p:cNvPr id="5" name="Slide Number Placeholder 4"/>
          <p:cNvSpPr>
            <a:spLocks noGrp="1"/>
          </p:cNvSpPr>
          <p:nvPr>
            <p:ph type="sldNum" sz="quarter" idx="12"/>
          </p:nvPr>
        </p:nvSpPr>
        <p:spPr/>
        <p:txBody>
          <a:bodyPr/>
          <a:lstStyle/>
          <a:p>
            <a:fld id="{C5D5FB71-F14D-4861-A2DA-95B97F246BAD}" type="slidenum">
              <a:rPr lang="en-US" sz="1400" smtClean="0"/>
              <a:t>3</a:t>
            </a:fld>
            <a:endParaRPr lang="en-US" sz="1400" dirty="0"/>
          </a:p>
        </p:txBody>
      </p:sp>
    </p:spTree>
    <p:extLst>
      <p:ext uri="{BB962C8B-B14F-4D97-AF65-F5344CB8AC3E}">
        <p14:creationId xmlns:p14="http://schemas.microsoft.com/office/powerpoint/2010/main" val="140385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a:bodyPr>
          <a:lstStyle/>
          <a:p>
            <a:r>
              <a:rPr lang="en-US" dirty="0"/>
              <a:t>Students are to:</a:t>
            </a:r>
          </a:p>
          <a:p>
            <a:pPr lvl="1"/>
            <a:r>
              <a:rPr lang="en-US" sz="2400" dirty="0"/>
              <a:t>work in teams of </a:t>
            </a:r>
            <a:r>
              <a:rPr lang="en-US" sz="2400" b="1" dirty="0"/>
              <a:t>up to 2 students </a:t>
            </a:r>
            <a:r>
              <a:rPr lang="en-US" sz="2400" dirty="0"/>
              <a:t>per team</a:t>
            </a:r>
          </a:p>
          <a:p>
            <a:pPr lvl="1"/>
            <a:r>
              <a:rPr lang="en-US" sz="2400" dirty="0"/>
              <a:t>pick a topic from a given list </a:t>
            </a:r>
          </a:p>
          <a:p>
            <a:pPr lvl="1"/>
            <a:r>
              <a:rPr lang="en-US" sz="2400" dirty="0"/>
              <a:t>study the topic and have a complete understanding of the material </a:t>
            </a:r>
          </a:p>
          <a:p>
            <a:pPr lvl="1"/>
            <a:r>
              <a:rPr lang="en-US" sz="2400" dirty="0"/>
              <a:t>prepare draft </a:t>
            </a:r>
            <a:r>
              <a:rPr lang="en-US" sz="2400" b="1" dirty="0"/>
              <a:t>PowerPoint presentation </a:t>
            </a:r>
            <a:r>
              <a:rPr lang="en-US" sz="2400" dirty="0"/>
              <a:t>and submit it to the professor a few days ahead of your presentation day so you can receive feedback</a:t>
            </a:r>
          </a:p>
          <a:p>
            <a:pPr lvl="1"/>
            <a:r>
              <a:rPr lang="en-US" sz="2400" dirty="0"/>
              <a:t>make presentation to class (about 15 </a:t>
            </a:r>
            <a:r>
              <a:rPr lang="en-US" sz="2400" dirty="0" err="1"/>
              <a:t>mins</a:t>
            </a:r>
            <a:r>
              <a:rPr lang="en-US" sz="2400" dirty="0"/>
              <a:t>)</a:t>
            </a:r>
          </a:p>
          <a:p>
            <a:pPr lvl="1"/>
            <a:r>
              <a:rPr lang="en-US" sz="2400" dirty="0"/>
              <a:t>answer questions from the professor and students</a:t>
            </a:r>
          </a:p>
        </p:txBody>
      </p:sp>
      <p:sp>
        <p:nvSpPr>
          <p:cNvPr id="4" name="Slide Number Placeholder 3"/>
          <p:cNvSpPr>
            <a:spLocks noGrp="1"/>
          </p:cNvSpPr>
          <p:nvPr>
            <p:ph type="sldNum" sz="quarter" idx="12"/>
          </p:nvPr>
        </p:nvSpPr>
        <p:spPr/>
        <p:txBody>
          <a:bodyPr/>
          <a:lstStyle/>
          <a:p>
            <a:fld id="{C5D5FB71-F14D-4861-A2DA-95B97F246BAD}" type="slidenum">
              <a:rPr lang="en-US" sz="1400" smtClean="0"/>
              <a:t>4</a:t>
            </a:fld>
            <a:endParaRPr lang="en-US" sz="1400" dirty="0"/>
          </a:p>
        </p:txBody>
      </p:sp>
    </p:spTree>
    <p:extLst>
      <p:ext uri="{BB962C8B-B14F-4D97-AF65-F5344CB8AC3E}">
        <p14:creationId xmlns:p14="http://schemas.microsoft.com/office/powerpoint/2010/main" val="2003764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tentative schedule</a:t>
            </a:r>
          </a:p>
        </p:txBody>
      </p:sp>
      <p:graphicFrame>
        <p:nvGraphicFramePr>
          <p:cNvPr id="3" name="Table 2"/>
          <p:cNvGraphicFramePr>
            <a:graphicFrameLocks noGrp="1"/>
          </p:cNvGraphicFramePr>
          <p:nvPr>
            <p:extLst>
              <p:ext uri="{D42A27DB-BD31-4B8C-83A1-F6EECF244321}">
                <p14:modId xmlns:p14="http://schemas.microsoft.com/office/powerpoint/2010/main" val="326233200"/>
              </p:ext>
            </p:extLst>
          </p:nvPr>
        </p:nvGraphicFramePr>
        <p:xfrm>
          <a:off x="615586" y="1554478"/>
          <a:ext cx="8071214" cy="4261997"/>
        </p:xfrm>
        <a:graphic>
          <a:graphicData uri="http://schemas.openxmlformats.org/drawingml/2006/table">
            <a:tbl>
              <a:tblPr firstRow="1" firstCol="1" lastRow="1" lastCol="1" bandRow="1" bandCol="1">
                <a:tableStyleId>{5C22544A-7EE6-4342-B048-85BDC9FD1C3A}</a:tableStyleId>
              </a:tblPr>
              <a:tblGrid>
                <a:gridCol w="524852">
                  <a:extLst>
                    <a:ext uri="{9D8B030D-6E8A-4147-A177-3AD203B41FA5}">
                      <a16:colId xmlns:a16="http://schemas.microsoft.com/office/drawing/2014/main" val="20000"/>
                    </a:ext>
                  </a:extLst>
                </a:gridCol>
                <a:gridCol w="2841095">
                  <a:extLst>
                    <a:ext uri="{9D8B030D-6E8A-4147-A177-3AD203B41FA5}">
                      <a16:colId xmlns:a16="http://schemas.microsoft.com/office/drawing/2014/main" val="20001"/>
                    </a:ext>
                  </a:extLst>
                </a:gridCol>
                <a:gridCol w="1176317">
                  <a:extLst>
                    <a:ext uri="{9D8B030D-6E8A-4147-A177-3AD203B41FA5}">
                      <a16:colId xmlns:a16="http://schemas.microsoft.com/office/drawing/2014/main" val="20002"/>
                    </a:ext>
                  </a:extLst>
                </a:gridCol>
                <a:gridCol w="3528950">
                  <a:extLst>
                    <a:ext uri="{9D8B030D-6E8A-4147-A177-3AD203B41FA5}">
                      <a16:colId xmlns:a16="http://schemas.microsoft.com/office/drawing/2014/main" val="20003"/>
                    </a:ext>
                  </a:extLst>
                </a:gridCol>
              </a:tblGrid>
              <a:tr h="517176">
                <a:tc>
                  <a:txBody>
                    <a:bodyPr/>
                    <a:lstStyle/>
                    <a:p>
                      <a:pPr marL="0" marR="0" algn="ctr">
                        <a:spcBef>
                          <a:spcPts val="600"/>
                        </a:spcBef>
                        <a:spcAft>
                          <a:spcPts val="0"/>
                        </a:spcAft>
                      </a:pPr>
                      <a:r>
                        <a:rPr lang="en-US" sz="1600" dirty="0">
                          <a:effectLst/>
                          <a:latin typeface="Arial" panose="020B0604020202020204" pitchFamily="34" charset="0"/>
                          <a:cs typeface="Arial" panose="020B0604020202020204" pitchFamily="34" charset="0"/>
                        </a:rPr>
                        <a:t>No.</a:t>
                      </a:r>
                      <a:endParaRPr lang="en-US" sz="1600" dirty="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lgn="ctr">
                        <a:spcBef>
                          <a:spcPts val="600"/>
                        </a:spcBef>
                        <a:spcAft>
                          <a:spcPts val="0"/>
                        </a:spcAft>
                      </a:pPr>
                      <a:r>
                        <a:rPr lang="en-US" sz="1600" dirty="0">
                          <a:effectLst/>
                          <a:latin typeface="Arial" panose="020B0604020202020204" pitchFamily="34" charset="0"/>
                          <a:cs typeface="Arial" panose="020B0604020202020204" pitchFamily="34" charset="0"/>
                        </a:rPr>
                        <a:t>Topic</a:t>
                      </a:r>
                      <a:endParaRPr lang="en-US" sz="1600" dirty="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lgn="ctr">
                        <a:spcBef>
                          <a:spcPts val="600"/>
                        </a:spcBef>
                        <a:spcAft>
                          <a:spcPts val="0"/>
                        </a:spcAft>
                      </a:pPr>
                      <a:r>
                        <a:rPr lang="en-US" sz="1600" dirty="0">
                          <a:effectLst/>
                          <a:latin typeface="Arial" panose="020B0604020202020204" pitchFamily="34" charset="0"/>
                          <a:cs typeface="Arial" panose="020B0604020202020204" pitchFamily="34" charset="0"/>
                        </a:rPr>
                        <a:t>Tentative schedule</a:t>
                      </a:r>
                      <a:endParaRPr lang="en-US" sz="1600" dirty="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lgn="ctr">
                        <a:spcBef>
                          <a:spcPts val="600"/>
                        </a:spcBef>
                        <a:spcAft>
                          <a:spcPts val="0"/>
                        </a:spcAft>
                      </a:pPr>
                      <a:r>
                        <a:rPr lang="en-US" sz="1600" dirty="0">
                          <a:effectLst/>
                          <a:latin typeface="Arial" panose="020B0604020202020204" pitchFamily="34" charset="0"/>
                          <a:cs typeface="Arial" panose="020B0604020202020204" pitchFamily="34" charset="0"/>
                        </a:rPr>
                        <a:t>Assigned students</a:t>
                      </a:r>
                      <a:endParaRPr lang="en-US" sz="1600" dirty="0">
                        <a:effectLst/>
                        <a:latin typeface="Arial" panose="020B0604020202020204" pitchFamily="34" charset="0"/>
                        <a:ea typeface="Times New Roman"/>
                        <a:cs typeface="Arial" panose="020B0604020202020204" pitchFamily="34" charset="0"/>
                      </a:endParaRPr>
                    </a:p>
                  </a:txBody>
                  <a:tcPr marL="68580" marR="68580" marT="0" marB="0" anchor="ctr"/>
                </a:tc>
                <a:extLst>
                  <a:ext uri="{0D108BD9-81ED-4DB2-BD59-A6C34878D82A}">
                    <a16:rowId xmlns:a16="http://schemas.microsoft.com/office/drawing/2014/main" val="10000"/>
                  </a:ext>
                </a:extLst>
              </a:tr>
              <a:tr h="356779">
                <a:tc>
                  <a:txBody>
                    <a:bodyPr/>
                    <a:lstStyle/>
                    <a:p>
                      <a:pPr marL="0" marR="0">
                        <a:spcBef>
                          <a:spcPts val="600"/>
                        </a:spcBef>
                        <a:spcAft>
                          <a:spcPts val="0"/>
                        </a:spcAft>
                      </a:pPr>
                      <a:r>
                        <a:rPr lang="en-US" sz="1600" dirty="0">
                          <a:effectLst/>
                          <a:latin typeface="Arial" panose="020B0604020202020204" pitchFamily="34" charset="0"/>
                          <a:cs typeface="Arial" panose="020B0604020202020204" pitchFamily="34" charset="0"/>
                        </a:rPr>
                        <a:t>1</a:t>
                      </a:r>
                      <a:endParaRPr lang="en-US" sz="1600" dirty="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spcBef>
                          <a:spcPts val="600"/>
                        </a:spcBef>
                        <a:spcAft>
                          <a:spcPts val="0"/>
                        </a:spcAft>
                      </a:pPr>
                      <a:r>
                        <a:rPr lang="en-US" sz="1600" dirty="0">
                          <a:effectLst/>
                          <a:latin typeface="Arial" panose="020B0604020202020204" pitchFamily="34" charset="0"/>
                          <a:ea typeface="+mn-ea"/>
                          <a:cs typeface="Arial" panose="020B0604020202020204" pitchFamily="34" charset="0"/>
                        </a:rPr>
                        <a:t>SCI</a:t>
                      </a:r>
                      <a:endParaRPr lang="en-US" sz="1600" dirty="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spcBef>
                          <a:spcPts val="600"/>
                        </a:spcBef>
                        <a:spcAft>
                          <a:spcPts val="0"/>
                        </a:spcAft>
                      </a:pPr>
                      <a:r>
                        <a:rPr lang="en-US" sz="1600" dirty="0">
                          <a:effectLst/>
                          <a:latin typeface="Arial" panose="020B0604020202020204" pitchFamily="34" charset="0"/>
                          <a:cs typeface="Arial" panose="020B0604020202020204" pitchFamily="34" charset="0"/>
                        </a:rPr>
                        <a:t>Week 7, M</a:t>
                      </a:r>
                      <a:endParaRPr lang="en-US" sz="1600" dirty="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spcBef>
                          <a:spcPts val="600"/>
                        </a:spcBef>
                        <a:spcAft>
                          <a:spcPts val="0"/>
                        </a:spcAft>
                      </a:pPr>
                      <a:r>
                        <a:rPr lang="en-US" sz="1600" b="0" dirty="0">
                          <a:effectLst/>
                          <a:latin typeface="Arial" panose="020B0604020202020204" pitchFamily="34" charset="0"/>
                          <a:ea typeface="Times New Roman"/>
                          <a:cs typeface="Arial" panose="020B0604020202020204" pitchFamily="34" charset="0"/>
                        </a:rPr>
                        <a:t>Varun </a:t>
                      </a:r>
                      <a:r>
                        <a:rPr lang="en-US" sz="1600" b="0" dirty="0" err="1">
                          <a:effectLst/>
                          <a:latin typeface="Arial" panose="020B0604020202020204" pitchFamily="34" charset="0"/>
                          <a:ea typeface="Times New Roman"/>
                          <a:cs typeface="Arial" panose="020B0604020202020204" pitchFamily="34" charset="0"/>
                        </a:rPr>
                        <a:t>Rallabandi</a:t>
                      </a:r>
                      <a:r>
                        <a:rPr lang="en-US" sz="1600" b="0" dirty="0">
                          <a:effectLst/>
                          <a:latin typeface="Arial" panose="020B0604020202020204" pitchFamily="34" charset="0"/>
                          <a:ea typeface="Times New Roman"/>
                          <a:cs typeface="Arial" panose="020B0604020202020204" pitchFamily="34" charset="0"/>
                        </a:rPr>
                        <a:t>, William Raines</a:t>
                      </a:r>
                    </a:p>
                  </a:txBody>
                  <a:tcPr marL="68580" marR="68580" marT="0" marB="0" anchor="ctr"/>
                </a:tc>
                <a:extLst>
                  <a:ext uri="{0D108BD9-81ED-4DB2-BD59-A6C34878D82A}">
                    <a16:rowId xmlns:a16="http://schemas.microsoft.com/office/drawing/2014/main" val="10001"/>
                  </a:ext>
                </a:extLst>
              </a:tr>
              <a:tr h="356779">
                <a:tc>
                  <a:txBody>
                    <a:bodyPr/>
                    <a:lstStyle/>
                    <a:p>
                      <a:pPr marL="0" marR="0">
                        <a:spcBef>
                          <a:spcPts val="600"/>
                        </a:spcBef>
                        <a:spcAft>
                          <a:spcPts val="0"/>
                        </a:spcAft>
                      </a:pPr>
                      <a:r>
                        <a:rPr lang="en-US" sz="1600">
                          <a:effectLst/>
                          <a:latin typeface="Arial" panose="020B0604020202020204" pitchFamily="34" charset="0"/>
                          <a:cs typeface="Arial" panose="020B0604020202020204" pitchFamily="34" charset="0"/>
                        </a:rPr>
                        <a:t>2</a:t>
                      </a:r>
                      <a:endParaRPr lang="en-US" sz="160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spcBef>
                          <a:spcPts val="600"/>
                        </a:spcBef>
                        <a:spcAft>
                          <a:spcPts val="0"/>
                        </a:spcAft>
                      </a:pPr>
                      <a:r>
                        <a:rPr lang="en-US" sz="1600" dirty="0">
                          <a:effectLst/>
                          <a:latin typeface="Arial" panose="020B0604020202020204" pitchFamily="34" charset="0"/>
                          <a:cs typeface="Arial" panose="020B0604020202020204" pitchFamily="34" charset="0"/>
                        </a:rPr>
                        <a:t>SPI</a:t>
                      </a:r>
                      <a:endParaRPr lang="en-US" sz="1600" dirty="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spcBef>
                          <a:spcPts val="600"/>
                        </a:spcBef>
                        <a:spcAft>
                          <a:spcPts val="0"/>
                        </a:spcAft>
                      </a:pPr>
                      <a:r>
                        <a:rPr lang="en-US" sz="1600" dirty="0">
                          <a:effectLst/>
                          <a:latin typeface="Arial" panose="020B0604020202020204" pitchFamily="34" charset="0"/>
                          <a:cs typeface="Arial" panose="020B0604020202020204" pitchFamily="34" charset="0"/>
                        </a:rPr>
                        <a:t>Week 7, M</a:t>
                      </a:r>
                      <a:endParaRPr lang="en-US" sz="1600" dirty="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spcBef>
                          <a:spcPts val="600"/>
                        </a:spcBef>
                        <a:spcAft>
                          <a:spcPts val="0"/>
                        </a:spcAft>
                      </a:pPr>
                      <a:r>
                        <a:rPr lang="en-US" sz="1600" b="0" dirty="0">
                          <a:effectLst/>
                          <a:latin typeface="Arial" panose="020B0604020202020204" pitchFamily="34" charset="0"/>
                          <a:ea typeface="Times New Roman"/>
                          <a:cs typeface="Arial" panose="020B0604020202020204" pitchFamily="34" charset="0"/>
                        </a:rPr>
                        <a:t>Alex Perez, Easton Brissette</a:t>
                      </a:r>
                    </a:p>
                  </a:txBody>
                  <a:tcPr marL="68580" marR="68580" marT="0" marB="0" anchor="ctr"/>
                </a:tc>
                <a:extLst>
                  <a:ext uri="{0D108BD9-81ED-4DB2-BD59-A6C34878D82A}">
                    <a16:rowId xmlns:a16="http://schemas.microsoft.com/office/drawing/2014/main" val="10002"/>
                  </a:ext>
                </a:extLst>
              </a:tr>
              <a:tr h="356779">
                <a:tc>
                  <a:txBody>
                    <a:bodyPr/>
                    <a:lstStyle/>
                    <a:p>
                      <a:pPr marL="0" marR="0">
                        <a:spcBef>
                          <a:spcPts val="600"/>
                        </a:spcBef>
                        <a:spcAft>
                          <a:spcPts val="0"/>
                        </a:spcAft>
                      </a:pPr>
                      <a:r>
                        <a:rPr lang="en-US" sz="1600">
                          <a:effectLst/>
                          <a:latin typeface="Arial" panose="020B0604020202020204" pitchFamily="34" charset="0"/>
                          <a:cs typeface="Arial" panose="020B0604020202020204" pitchFamily="34" charset="0"/>
                        </a:rPr>
                        <a:t>3</a:t>
                      </a:r>
                      <a:endParaRPr lang="en-US" sz="160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spcBef>
                          <a:spcPts val="600"/>
                        </a:spcBef>
                        <a:spcAft>
                          <a:spcPts val="0"/>
                        </a:spcAft>
                      </a:pPr>
                      <a:r>
                        <a:rPr lang="en-US" sz="1600" dirty="0">
                          <a:effectLst/>
                          <a:latin typeface="Arial" panose="020B0604020202020204" pitchFamily="34" charset="0"/>
                          <a:cs typeface="Arial" panose="020B0604020202020204" pitchFamily="34" charset="0"/>
                        </a:rPr>
                        <a:t>I</a:t>
                      </a:r>
                      <a:r>
                        <a:rPr lang="en-US" sz="1600" baseline="30000" dirty="0">
                          <a:effectLst/>
                          <a:latin typeface="Arial" panose="020B0604020202020204" pitchFamily="34" charset="0"/>
                          <a:cs typeface="Arial" panose="020B0604020202020204" pitchFamily="34" charset="0"/>
                        </a:rPr>
                        <a:t>2</a:t>
                      </a:r>
                      <a:r>
                        <a:rPr lang="en-US" sz="1600" dirty="0">
                          <a:effectLst/>
                          <a:latin typeface="Arial" panose="020B0604020202020204" pitchFamily="34" charset="0"/>
                          <a:cs typeface="Arial" panose="020B0604020202020204" pitchFamily="34" charset="0"/>
                        </a:rPr>
                        <a:t>C</a:t>
                      </a:r>
                      <a:endParaRPr lang="en-US" sz="1600" dirty="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spcBef>
                          <a:spcPts val="600"/>
                        </a:spcBef>
                        <a:spcAft>
                          <a:spcPts val="0"/>
                        </a:spcAft>
                      </a:pPr>
                      <a:r>
                        <a:rPr lang="en-US" sz="1600" dirty="0">
                          <a:effectLst/>
                          <a:latin typeface="Arial" panose="020B0604020202020204" pitchFamily="34" charset="0"/>
                          <a:cs typeface="Arial" panose="020B0604020202020204" pitchFamily="34" charset="0"/>
                        </a:rPr>
                        <a:t>Week 7, R</a:t>
                      </a:r>
                      <a:endParaRPr lang="en-US" sz="1600" dirty="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spcBef>
                          <a:spcPts val="600"/>
                        </a:spcBef>
                        <a:spcAft>
                          <a:spcPts val="0"/>
                        </a:spcAft>
                      </a:pPr>
                      <a:r>
                        <a:rPr lang="en-US" sz="1600" b="0" dirty="0">
                          <a:effectLst/>
                          <a:latin typeface="Arial" panose="020B0604020202020204" pitchFamily="34" charset="0"/>
                          <a:ea typeface="Times New Roman"/>
                          <a:cs typeface="Arial" panose="020B0604020202020204" pitchFamily="34" charset="0"/>
                        </a:rPr>
                        <a:t>Monish </a:t>
                      </a:r>
                      <a:r>
                        <a:rPr lang="en-US" sz="1600" b="0" dirty="0" err="1">
                          <a:effectLst/>
                          <a:latin typeface="Arial" panose="020B0604020202020204" pitchFamily="34" charset="0"/>
                          <a:ea typeface="Times New Roman"/>
                          <a:cs typeface="Arial" panose="020B0604020202020204" pitchFamily="34" charset="0"/>
                        </a:rPr>
                        <a:t>Dami</a:t>
                      </a:r>
                      <a:r>
                        <a:rPr lang="en-US" sz="1600" b="0" dirty="0">
                          <a:effectLst/>
                          <a:latin typeface="Arial" panose="020B0604020202020204" pitchFamily="34" charset="0"/>
                          <a:ea typeface="Times New Roman"/>
                          <a:cs typeface="Arial" panose="020B0604020202020204" pitchFamily="34" charset="0"/>
                        </a:rPr>
                        <a:t> Reddy, Ernest Reschke</a:t>
                      </a:r>
                    </a:p>
                  </a:txBody>
                  <a:tcPr marL="68580" marR="68580" marT="0" marB="0" anchor="ctr"/>
                </a:tc>
                <a:extLst>
                  <a:ext uri="{0D108BD9-81ED-4DB2-BD59-A6C34878D82A}">
                    <a16:rowId xmlns:a16="http://schemas.microsoft.com/office/drawing/2014/main" val="10003"/>
                  </a:ext>
                </a:extLst>
              </a:tr>
              <a:tr h="356779">
                <a:tc>
                  <a:txBody>
                    <a:bodyPr/>
                    <a:lstStyle/>
                    <a:p>
                      <a:pPr marL="0" marR="0">
                        <a:spcBef>
                          <a:spcPts val="600"/>
                        </a:spcBef>
                        <a:spcAft>
                          <a:spcPts val="0"/>
                        </a:spcAft>
                      </a:pPr>
                      <a:r>
                        <a:rPr lang="en-US" sz="1600">
                          <a:effectLst/>
                          <a:latin typeface="Arial" panose="020B0604020202020204" pitchFamily="34" charset="0"/>
                          <a:cs typeface="Arial" panose="020B0604020202020204" pitchFamily="34" charset="0"/>
                        </a:rPr>
                        <a:t>4</a:t>
                      </a:r>
                      <a:endParaRPr lang="en-US" sz="160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spcBef>
                          <a:spcPts val="600"/>
                        </a:spcBef>
                        <a:spcAft>
                          <a:spcPts val="0"/>
                        </a:spcAft>
                      </a:pPr>
                      <a:r>
                        <a:rPr lang="en-US" sz="1600" dirty="0">
                          <a:effectLst/>
                          <a:latin typeface="Arial" panose="020B0604020202020204" pitchFamily="34" charset="0"/>
                          <a:cs typeface="Arial" panose="020B0604020202020204" pitchFamily="34" charset="0"/>
                        </a:rPr>
                        <a:t>ADC</a:t>
                      </a:r>
                      <a:endParaRPr lang="en-US" sz="1600" dirty="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spcBef>
                          <a:spcPts val="600"/>
                        </a:spcBef>
                        <a:spcAft>
                          <a:spcPts val="0"/>
                        </a:spcAft>
                      </a:pPr>
                      <a:r>
                        <a:rPr lang="en-US" sz="1600" dirty="0">
                          <a:effectLst/>
                          <a:latin typeface="Arial" panose="020B0604020202020204" pitchFamily="34" charset="0"/>
                          <a:cs typeface="Arial" panose="020B0604020202020204" pitchFamily="34" charset="0"/>
                        </a:rPr>
                        <a:t>Week 7, R</a:t>
                      </a:r>
                      <a:endParaRPr lang="en-US" sz="1600" dirty="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spcBef>
                          <a:spcPts val="600"/>
                        </a:spcBef>
                        <a:spcAft>
                          <a:spcPts val="0"/>
                        </a:spcAft>
                      </a:pPr>
                      <a:r>
                        <a:rPr lang="en-US" sz="1600" b="0" dirty="0">
                          <a:effectLst/>
                          <a:latin typeface="Arial" panose="020B0604020202020204" pitchFamily="34" charset="0"/>
                          <a:ea typeface="Times New Roman"/>
                          <a:cs typeface="Arial" panose="020B0604020202020204" pitchFamily="34" charset="0"/>
                        </a:rPr>
                        <a:t>Logan </a:t>
                      </a:r>
                      <a:r>
                        <a:rPr lang="en-US" sz="1600" b="0" dirty="0" err="1">
                          <a:effectLst/>
                          <a:latin typeface="Arial" panose="020B0604020202020204" pitchFamily="34" charset="0"/>
                          <a:ea typeface="Times New Roman"/>
                          <a:cs typeface="Arial" panose="020B0604020202020204" pitchFamily="34" charset="0"/>
                        </a:rPr>
                        <a:t>Boyke</a:t>
                      </a:r>
                      <a:r>
                        <a:rPr lang="en-US" sz="1600" b="0" dirty="0">
                          <a:effectLst/>
                          <a:latin typeface="Arial" panose="020B0604020202020204" pitchFamily="34" charset="0"/>
                          <a:ea typeface="Times New Roman"/>
                          <a:cs typeface="Arial" panose="020B0604020202020204" pitchFamily="34" charset="0"/>
                        </a:rPr>
                        <a:t>, Jaydin Freeman, Jun </a:t>
                      </a:r>
                      <a:r>
                        <a:rPr lang="en-US" sz="1600" b="0">
                          <a:effectLst/>
                          <a:latin typeface="Arial" panose="020B0604020202020204" pitchFamily="34" charset="0"/>
                          <a:ea typeface="Times New Roman"/>
                          <a:cs typeface="Arial" panose="020B0604020202020204" pitchFamily="34" charset="0"/>
                        </a:rPr>
                        <a:t>Hyeok</a:t>
                      </a:r>
                      <a:endParaRPr lang="en-US" sz="1600" b="0" dirty="0">
                        <a:effectLst/>
                        <a:latin typeface="Arial" panose="020B0604020202020204" pitchFamily="34" charset="0"/>
                        <a:ea typeface="Times New Roman"/>
                        <a:cs typeface="Arial" panose="020B0604020202020204" pitchFamily="34" charset="0"/>
                      </a:endParaRPr>
                    </a:p>
                  </a:txBody>
                  <a:tcPr marL="68580" marR="68580" marT="0" marB="0" anchor="ctr"/>
                </a:tc>
                <a:extLst>
                  <a:ext uri="{0D108BD9-81ED-4DB2-BD59-A6C34878D82A}">
                    <a16:rowId xmlns:a16="http://schemas.microsoft.com/office/drawing/2014/main" val="10004"/>
                  </a:ext>
                </a:extLst>
              </a:tr>
              <a:tr h="356779">
                <a:tc>
                  <a:txBody>
                    <a:bodyPr/>
                    <a:lstStyle/>
                    <a:p>
                      <a:pPr marL="0" marR="0">
                        <a:spcBef>
                          <a:spcPts val="600"/>
                        </a:spcBef>
                        <a:spcAft>
                          <a:spcPts val="0"/>
                        </a:spcAft>
                      </a:pPr>
                      <a:r>
                        <a:rPr lang="en-US" sz="1600">
                          <a:effectLst/>
                          <a:latin typeface="Arial" panose="020B0604020202020204" pitchFamily="34" charset="0"/>
                          <a:cs typeface="Arial" panose="020B0604020202020204" pitchFamily="34" charset="0"/>
                        </a:rPr>
                        <a:t>5</a:t>
                      </a:r>
                      <a:endParaRPr lang="en-US" sz="160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r>
                        <a:rPr lang="en-US" sz="1600" dirty="0">
                          <a:latin typeface="Arial" panose="020B0604020202020204" pitchFamily="34" charset="0"/>
                          <a:cs typeface="Arial" panose="020B0604020202020204" pitchFamily="34" charset="0"/>
                        </a:rPr>
                        <a:t>PWM</a:t>
                      </a:r>
                    </a:p>
                  </a:txBody>
                  <a:tcPr marL="68580" marR="68580" marT="0" marB="0" anchor="ctr"/>
                </a:tc>
                <a:tc>
                  <a:txBody>
                    <a:bodyPr/>
                    <a:lstStyle/>
                    <a:p>
                      <a:r>
                        <a:rPr lang="en-US" sz="1600" dirty="0">
                          <a:effectLst/>
                          <a:latin typeface="Arial" panose="020B0604020202020204" pitchFamily="34" charset="0"/>
                          <a:cs typeface="Arial" panose="020B0604020202020204" pitchFamily="34" charset="0"/>
                        </a:rPr>
                        <a:t>Week 8, M</a:t>
                      </a:r>
                      <a:endParaRPr lang="en-US" sz="1600" dirty="0">
                        <a:latin typeface="Arial" panose="020B0604020202020204" pitchFamily="34" charset="0"/>
                        <a:cs typeface="Arial" panose="020B0604020202020204" pitchFamily="34" charset="0"/>
                      </a:endParaRPr>
                    </a:p>
                  </a:txBody>
                  <a:tcPr marL="68580" marR="68580" marT="0" marB="0" anchor="ctr"/>
                </a:tc>
                <a:tc>
                  <a:txBody>
                    <a:bodyPr/>
                    <a:lstStyle/>
                    <a:p>
                      <a:pPr marL="0" marR="0">
                        <a:spcBef>
                          <a:spcPts val="600"/>
                        </a:spcBef>
                        <a:spcAft>
                          <a:spcPts val="0"/>
                        </a:spcAft>
                      </a:pPr>
                      <a:r>
                        <a:rPr lang="en-US" sz="1600" b="0" dirty="0">
                          <a:effectLst/>
                          <a:latin typeface="Arial" panose="020B0604020202020204" pitchFamily="34" charset="0"/>
                          <a:ea typeface="Times New Roman"/>
                          <a:cs typeface="Arial" panose="020B0604020202020204" pitchFamily="34" charset="0"/>
                        </a:rPr>
                        <a:t>Ian </a:t>
                      </a:r>
                      <a:r>
                        <a:rPr lang="en-US" sz="1600" b="0" dirty="0" err="1">
                          <a:effectLst/>
                          <a:latin typeface="Arial" panose="020B0604020202020204" pitchFamily="34" charset="0"/>
                          <a:ea typeface="Times New Roman"/>
                          <a:cs typeface="Arial" panose="020B0604020202020204" pitchFamily="34" charset="0"/>
                        </a:rPr>
                        <a:t>Steffes</a:t>
                      </a:r>
                      <a:r>
                        <a:rPr lang="en-US" sz="1600" b="0" dirty="0">
                          <a:effectLst/>
                          <a:latin typeface="Arial" panose="020B0604020202020204" pitchFamily="34" charset="0"/>
                          <a:ea typeface="Times New Roman"/>
                          <a:cs typeface="Arial" panose="020B0604020202020204" pitchFamily="34" charset="0"/>
                        </a:rPr>
                        <a:t>, Anthony Malone</a:t>
                      </a:r>
                    </a:p>
                  </a:txBody>
                  <a:tcPr marL="68580" marR="68580" marT="0" marB="0" anchor="ctr"/>
                </a:tc>
                <a:extLst>
                  <a:ext uri="{0D108BD9-81ED-4DB2-BD59-A6C34878D82A}">
                    <a16:rowId xmlns:a16="http://schemas.microsoft.com/office/drawing/2014/main" val="10005"/>
                  </a:ext>
                </a:extLst>
              </a:tr>
              <a:tr h="356779">
                <a:tc>
                  <a:txBody>
                    <a:bodyPr/>
                    <a:lstStyle/>
                    <a:p>
                      <a:pPr marL="0" marR="0">
                        <a:spcBef>
                          <a:spcPts val="600"/>
                        </a:spcBef>
                        <a:spcAft>
                          <a:spcPts val="0"/>
                        </a:spcAft>
                      </a:pPr>
                      <a:r>
                        <a:rPr lang="en-US" sz="1600">
                          <a:effectLst/>
                          <a:latin typeface="Arial" panose="020B0604020202020204" pitchFamily="34" charset="0"/>
                          <a:cs typeface="Arial" panose="020B0604020202020204" pitchFamily="34" charset="0"/>
                        </a:rPr>
                        <a:t>6</a:t>
                      </a:r>
                      <a:endParaRPr lang="en-US" sz="160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600" dirty="0">
                          <a:effectLst/>
                          <a:latin typeface="Arial" panose="020B0604020202020204" pitchFamily="34" charset="0"/>
                          <a:cs typeface="Arial" panose="020B0604020202020204" pitchFamily="34" charset="0"/>
                        </a:rPr>
                        <a:t>CAN</a:t>
                      </a:r>
                      <a:endParaRPr lang="en-US" sz="1600" dirty="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spcBef>
                          <a:spcPts val="600"/>
                        </a:spcBef>
                        <a:spcAft>
                          <a:spcPts val="0"/>
                        </a:spcAft>
                      </a:pPr>
                      <a:r>
                        <a:rPr lang="en-US" sz="1600" dirty="0">
                          <a:effectLst/>
                          <a:latin typeface="Arial" panose="020B0604020202020204" pitchFamily="34" charset="0"/>
                          <a:cs typeface="Arial" panose="020B0604020202020204" pitchFamily="34" charset="0"/>
                        </a:rPr>
                        <a:t>Week 8, M</a:t>
                      </a:r>
                      <a:endParaRPr lang="en-US" sz="1600" dirty="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spcBef>
                          <a:spcPts val="600"/>
                        </a:spcBef>
                        <a:spcAft>
                          <a:spcPts val="0"/>
                        </a:spcAft>
                      </a:pPr>
                      <a:r>
                        <a:rPr lang="en-US" sz="1600" b="0" dirty="0">
                          <a:effectLst/>
                          <a:latin typeface="Arial" panose="020B0604020202020204" pitchFamily="34" charset="0"/>
                          <a:ea typeface="Times New Roman"/>
                          <a:cs typeface="Arial" panose="020B0604020202020204" pitchFamily="34" charset="0"/>
                        </a:rPr>
                        <a:t>Ashton King, Ethan Childress</a:t>
                      </a:r>
                    </a:p>
                  </a:txBody>
                  <a:tcPr marL="68580" marR="68580" marT="0" marB="0" anchor="ctr"/>
                </a:tc>
                <a:extLst>
                  <a:ext uri="{0D108BD9-81ED-4DB2-BD59-A6C34878D82A}">
                    <a16:rowId xmlns:a16="http://schemas.microsoft.com/office/drawing/2014/main" val="10006"/>
                  </a:ext>
                </a:extLst>
              </a:tr>
              <a:tr h="364707">
                <a:tc>
                  <a:txBody>
                    <a:bodyPr/>
                    <a:lstStyle/>
                    <a:p>
                      <a:pPr marL="0" marR="0">
                        <a:spcBef>
                          <a:spcPts val="600"/>
                        </a:spcBef>
                        <a:spcAft>
                          <a:spcPts val="0"/>
                        </a:spcAft>
                      </a:pPr>
                      <a:r>
                        <a:rPr lang="en-US" sz="1600">
                          <a:effectLst/>
                          <a:latin typeface="Arial" panose="020B0604020202020204" pitchFamily="34" charset="0"/>
                          <a:cs typeface="Arial" panose="020B0604020202020204" pitchFamily="34" charset="0"/>
                        </a:rPr>
                        <a:t>7</a:t>
                      </a:r>
                      <a:endParaRPr lang="en-US" sz="160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spcBef>
                          <a:spcPts val="600"/>
                        </a:spcBef>
                        <a:spcAft>
                          <a:spcPts val="0"/>
                        </a:spcAft>
                      </a:pPr>
                      <a:r>
                        <a:rPr lang="en-US" sz="1600" dirty="0">
                          <a:effectLst/>
                          <a:latin typeface="Arial" panose="020B0604020202020204" pitchFamily="34" charset="0"/>
                          <a:ea typeface="Times New Roman"/>
                          <a:cs typeface="Arial" panose="020B0604020202020204" pitchFamily="34" charset="0"/>
                        </a:rPr>
                        <a:t>Input</a:t>
                      </a:r>
                      <a:r>
                        <a:rPr lang="en-US" sz="1600" baseline="0" dirty="0">
                          <a:effectLst/>
                          <a:latin typeface="Arial" panose="020B0604020202020204" pitchFamily="34" charset="0"/>
                          <a:ea typeface="Times New Roman"/>
                          <a:cs typeface="Arial" panose="020B0604020202020204" pitchFamily="34" charset="0"/>
                        </a:rPr>
                        <a:t> Capture &amp; Output Compare</a:t>
                      </a:r>
                      <a:endParaRPr lang="en-US" sz="1600" dirty="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spcBef>
                          <a:spcPts val="600"/>
                        </a:spcBef>
                        <a:spcAft>
                          <a:spcPts val="0"/>
                        </a:spcAft>
                      </a:pPr>
                      <a:r>
                        <a:rPr lang="en-US" sz="1600" dirty="0">
                          <a:effectLst/>
                          <a:latin typeface="Arial" panose="020B0604020202020204" pitchFamily="34" charset="0"/>
                          <a:cs typeface="Arial" panose="020B0604020202020204" pitchFamily="34" charset="0"/>
                        </a:rPr>
                        <a:t>Week 8, R</a:t>
                      </a:r>
                      <a:endParaRPr lang="en-US" sz="1600" dirty="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endParaRPr lang="en-US" sz="1600" b="0" dirty="0">
                        <a:latin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7"/>
                  </a:ext>
                </a:extLst>
              </a:tr>
              <a:tr h="309209">
                <a:tc>
                  <a:txBody>
                    <a:bodyPr/>
                    <a:lstStyle/>
                    <a:p>
                      <a:pPr marL="0" marR="0">
                        <a:spcBef>
                          <a:spcPts val="600"/>
                        </a:spcBef>
                        <a:spcAft>
                          <a:spcPts val="0"/>
                        </a:spcAft>
                      </a:pPr>
                      <a:r>
                        <a:rPr lang="en-US" sz="1600" dirty="0">
                          <a:effectLst/>
                          <a:latin typeface="Arial" panose="020B0604020202020204" pitchFamily="34" charset="0"/>
                          <a:cs typeface="Arial" panose="020B0604020202020204" pitchFamily="34" charset="0"/>
                        </a:rPr>
                        <a:t>8</a:t>
                      </a:r>
                      <a:endParaRPr lang="en-US" sz="1600" dirty="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spcBef>
                          <a:spcPts val="600"/>
                        </a:spcBef>
                        <a:spcAft>
                          <a:spcPts val="0"/>
                        </a:spcAft>
                      </a:pPr>
                      <a:r>
                        <a:rPr lang="en-US" sz="1600" dirty="0">
                          <a:effectLst/>
                          <a:latin typeface="Arial" panose="020B0604020202020204" pitchFamily="34" charset="0"/>
                          <a:ea typeface="Times New Roman"/>
                          <a:cs typeface="Arial" panose="020B0604020202020204" pitchFamily="34" charset="0"/>
                        </a:rPr>
                        <a:t>Timers</a:t>
                      </a:r>
                    </a:p>
                  </a:txBody>
                  <a:tcPr marL="68580" marR="68580" marT="0" marB="0" anchor="ctr"/>
                </a:tc>
                <a:tc>
                  <a:txBody>
                    <a:bodyPr/>
                    <a:lstStyle/>
                    <a:p>
                      <a:pPr marL="0" marR="0">
                        <a:spcBef>
                          <a:spcPts val="600"/>
                        </a:spcBef>
                        <a:spcAft>
                          <a:spcPts val="0"/>
                        </a:spcAft>
                      </a:pPr>
                      <a:r>
                        <a:rPr lang="en-US" sz="1600" dirty="0">
                          <a:effectLst/>
                          <a:latin typeface="Arial" panose="020B0604020202020204" pitchFamily="34" charset="0"/>
                          <a:cs typeface="Arial" panose="020B0604020202020204" pitchFamily="34" charset="0"/>
                        </a:rPr>
                        <a:t>Week 8, R</a:t>
                      </a:r>
                      <a:endParaRPr lang="en-US" sz="1600" dirty="0">
                        <a:effectLst/>
                        <a:latin typeface="Arial" panose="020B0604020202020204" pitchFamily="34" charset="0"/>
                        <a:ea typeface="Times New Roman"/>
                        <a:cs typeface="Arial" panose="020B0604020202020204" pitchFamily="34" charset="0"/>
                      </a:endParaRPr>
                    </a:p>
                  </a:txBody>
                  <a:tcPr marL="68580" marR="68580" marT="0" marB="0" anchor="ctr"/>
                </a:tc>
                <a:tc>
                  <a:txBody>
                    <a:bodyPr/>
                    <a:lstStyle/>
                    <a:p>
                      <a:pPr marL="0" marR="0">
                        <a:spcBef>
                          <a:spcPts val="600"/>
                        </a:spcBef>
                        <a:spcAft>
                          <a:spcPts val="0"/>
                        </a:spcAft>
                      </a:pPr>
                      <a:r>
                        <a:rPr lang="en-US" sz="1600" b="0" dirty="0">
                          <a:effectLst/>
                          <a:latin typeface="Arial" panose="020B0604020202020204" pitchFamily="34" charset="0"/>
                          <a:ea typeface="Times New Roman"/>
                          <a:cs typeface="Arial" panose="020B0604020202020204" pitchFamily="34" charset="0"/>
                        </a:rPr>
                        <a:t>Andrew Pillsbury, Samuel Erman</a:t>
                      </a:r>
                    </a:p>
                  </a:txBody>
                  <a:tcPr marL="68580" marR="68580" marT="0" marB="0" anchor="ctr"/>
                </a:tc>
                <a:extLst>
                  <a:ext uri="{0D108BD9-81ED-4DB2-BD59-A6C34878D82A}">
                    <a16:rowId xmlns:a16="http://schemas.microsoft.com/office/drawing/2014/main" val="10008"/>
                  </a:ext>
                </a:extLst>
              </a:tr>
              <a:tr h="385445">
                <a:tc>
                  <a:txBody>
                    <a:bodyPr/>
                    <a:lstStyle/>
                    <a:p>
                      <a:pPr marL="0" marR="0">
                        <a:spcBef>
                          <a:spcPts val="600"/>
                        </a:spcBef>
                        <a:spcAft>
                          <a:spcPts val="0"/>
                        </a:spcAft>
                      </a:pPr>
                      <a:r>
                        <a:rPr lang="en-US" sz="1600" dirty="0">
                          <a:effectLst/>
                          <a:latin typeface="Arial" panose="020B0604020202020204" pitchFamily="34" charset="0"/>
                          <a:ea typeface="Times New Roman"/>
                          <a:cs typeface="Arial" panose="020B0604020202020204" pitchFamily="34" charset="0"/>
                        </a:rPr>
                        <a:t>9</a:t>
                      </a:r>
                    </a:p>
                  </a:txBody>
                  <a:tcPr marL="68580" marR="68580" marT="0" marB="0" anchor="ctr"/>
                </a:tc>
                <a:tc>
                  <a:txBody>
                    <a:bodyPr/>
                    <a:lstStyle/>
                    <a:p>
                      <a:pPr marL="0" marR="0" algn="l" defTabSz="914400" rtl="0" eaLnBrk="1" latinLnBrk="0" hangingPunct="1">
                        <a:spcBef>
                          <a:spcPts val="600"/>
                        </a:spcBef>
                        <a:spcAft>
                          <a:spcPts val="0"/>
                        </a:spcAft>
                      </a:pPr>
                      <a:r>
                        <a:rPr lang="en-US" sz="1600" kern="1200" dirty="0">
                          <a:solidFill>
                            <a:schemeClr val="dk1"/>
                          </a:solidFill>
                          <a:effectLst/>
                          <a:latin typeface="Arial" panose="020B0604020202020204" pitchFamily="34" charset="0"/>
                          <a:ea typeface="Times New Roman"/>
                          <a:cs typeface="Arial" panose="020B0604020202020204" pitchFamily="34" charset="0"/>
                        </a:rPr>
                        <a:t>Interrupts</a:t>
                      </a:r>
                    </a:p>
                  </a:txBody>
                  <a:tcPr marL="68580" marR="68580" marT="0" marB="0" anchor="ctr"/>
                </a:tc>
                <a:tc>
                  <a:txBody>
                    <a:bodyPr/>
                    <a:lstStyle/>
                    <a:p>
                      <a:pPr marL="0" marR="0">
                        <a:spcBef>
                          <a:spcPts val="600"/>
                        </a:spcBef>
                        <a:spcAft>
                          <a:spcPts val="0"/>
                        </a:spcAft>
                      </a:pPr>
                      <a:r>
                        <a:rPr lang="en-US" sz="1600" dirty="0">
                          <a:effectLst/>
                          <a:latin typeface="Arial" panose="020B0604020202020204" pitchFamily="34" charset="0"/>
                          <a:ea typeface="Times New Roman"/>
                          <a:cs typeface="Arial" panose="020B0604020202020204" pitchFamily="34" charset="0"/>
                        </a:rPr>
                        <a:t>Week9, M</a:t>
                      </a:r>
                    </a:p>
                  </a:txBody>
                  <a:tcPr marL="68580" marR="68580" marT="0" marB="0" anchor="ctr"/>
                </a:tc>
                <a:tc>
                  <a:txBody>
                    <a:bodyPr/>
                    <a:lstStyle/>
                    <a:p>
                      <a:pPr marL="0" marR="0">
                        <a:spcBef>
                          <a:spcPts val="600"/>
                        </a:spcBef>
                        <a:spcAft>
                          <a:spcPts val="0"/>
                        </a:spcAft>
                      </a:pPr>
                      <a:r>
                        <a:rPr lang="en-US" sz="1600" b="0">
                          <a:effectLst/>
                          <a:latin typeface="Arial" panose="020B0604020202020204" pitchFamily="34" charset="0"/>
                          <a:ea typeface="Times New Roman"/>
                          <a:cs typeface="Arial" panose="020B0604020202020204" pitchFamily="34" charset="0"/>
                        </a:rPr>
                        <a:t>Ryan Bolduc, </a:t>
                      </a:r>
                      <a:r>
                        <a:rPr lang="en-US" sz="1800" b="0" i="0" kern="1200">
                          <a:solidFill>
                            <a:schemeClr val="lt1"/>
                          </a:solidFill>
                          <a:effectLst/>
                          <a:latin typeface="+mn-lt"/>
                          <a:ea typeface="+mn-ea"/>
                          <a:cs typeface="+mn-cs"/>
                        </a:rPr>
                        <a:t>Ethan Durand</a:t>
                      </a:r>
                      <a:endParaRPr lang="en-US" sz="1600" b="0" dirty="0">
                        <a:effectLst/>
                        <a:latin typeface="Arial" panose="020B0604020202020204" pitchFamily="34" charset="0"/>
                        <a:ea typeface="Times New Roman"/>
                        <a:cs typeface="Arial" panose="020B0604020202020204" pitchFamily="34" charset="0"/>
                      </a:endParaRPr>
                    </a:p>
                  </a:txBody>
                  <a:tcPr marL="68580" marR="68580" marT="0" marB="0" anchor="ctr"/>
                </a:tc>
                <a:extLst>
                  <a:ext uri="{0D108BD9-81ED-4DB2-BD59-A6C34878D82A}">
                    <a16:rowId xmlns:a16="http://schemas.microsoft.com/office/drawing/2014/main" val="10009"/>
                  </a:ext>
                </a:extLst>
              </a:tr>
              <a:tr h="290912">
                <a:tc>
                  <a:txBody>
                    <a:bodyPr/>
                    <a:lstStyle/>
                    <a:p>
                      <a:pPr marL="0" marR="0">
                        <a:spcBef>
                          <a:spcPts val="600"/>
                        </a:spcBef>
                        <a:spcAft>
                          <a:spcPts val="0"/>
                        </a:spcAft>
                      </a:pPr>
                      <a:r>
                        <a:rPr lang="en-US" sz="1200" dirty="0">
                          <a:effectLst/>
                        </a:rPr>
                        <a:t> </a:t>
                      </a:r>
                      <a:endParaRPr lang="en-US" sz="1200" dirty="0">
                        <a:effectLst/>
                        <a:latin typeface="Times New Roman"/>
                        <a:ea typeface="Times New Roman"/>
                      </a:endParaRPr>
                    </a:p>
                  </a:txBody>
                  <a:tcPr marL="68580" marR="68580" marT="0" marB="0" anchor="ctr"/>
                </a:tc>
                <a:tc>
                  <a:txBody>
                    <a:bodyPr/>
                    <a:lstStyle/>
                    <a:p>
                      <a:endParaRPr lang="en-US" dirty="0"/>
                    </a:p>
                  </a:txBody>
                  <a:tcPr marL="68580" marR="68580" marT="0" marB="0" anchor="ctr"/>
                </a:tc>
                <a:tc>
                  <a:txBody>
                    <a:bodyPr/>
                    <a:lstStyle/>
                    <a:p>
                      <a:endParaRPr lang="en-US" dirty="0"/>
                    </a:p>
                  </a:txBody>
                  <a:tcPr marL="68580" marR="68580" marT="0" marB="0" anchor="ctr"/>
                </a:tc>
                <a:tc>
                  <a:txBody>
                    <a:bodyPr/>
                    <a:lstStyle/>
                    <a:p>
                      <a:endParaRPr lang="en-US" dirty="0"/>
                    </a:p>
                  </a:txBody>
                  <a:tcPr marL="68580" marR="68580" marT="0" marB="0" anchor="ctr"/>
                </a:tc>
                <a:extLst>
                  <a:ext uri="{0D108BD9-81ED-4DB2-BD59-A6C34878D82A}">
                    <a16:rowId xmlns:a16="http://schemas.microsoft.com/office/drawing/2014/main" val="2326418800"/>
                  </a:ext>
                </a:extLst>
              </a:tr>
            </a:tbl>
          </a:graphicData>
        </a:graphic>
      </p:graphicFrame>
      <p:sp>
        <p:nvSpPr>
          <p:cNvPr id="4" name="Slide Number Placeholder 3"/>
          <p:cNvSpPr>
            <a:spLocks noGrp="1"/>
          </p:cNvSpPr>
          <p:nvPr>
            <p:ph type="sldNum" sz="quarter" idx="12"/>
          </p:nvPr>
        </p:nvSpPr>
        <p:spPr/>
        <p:txBody>
          <a:bodyPr/>
          <a:lstStyle/>
          <a:p>
            <a:fld id="{C5D5FB71-F14D-4861-A2DA-95B97F246BAD}" type="slidenum">
              <a:rPr lang="en-US" sz="1400" smtClean="0"/>
              <a:t>5</a:t>
            </a:fld>
            <a:endParaRPr lang="en-US" sz="1400" dirty="0"/>
          </a:p>
        </p:txBody>
      </p:sp>
    </p:spTree>
    <p:extLst>
      <p:ext uri="{BB962C8B-B14F-4D97-AF65-F5344CB8AC3E}">
        <p14:creationId xmlns:p14="http://schemas.microsoft.com/office/powerpoint/2010/main" val="399566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7"/>
            <a:ext cx="8229600" cy="1143000"/>
          </a:xfrm>
        </p:spPr>
        <p:txBody>
          <a:bodyPr/>
          <a:lstStyle/>
          <a:p>
            <a:r>
              <a:rPr lang="en-US" dirty="0"/>
              <a:t>Requirements</a:t>
            </a:r>
          </a:p>
        </p:txBody>
      </p:sp>
      <p:sp>
        <p:nvSpPr>
          <p:cNvPr id="3" name="Content Placeholder 2"/>
          <p:cNvSpPr>
            <a:spLocks noGrp="1"/>
          </p:cNvSpPr>
          <p:nvPr>
            <p:ph idx="1"/>
          </p:nvPr>
        </p:nvSpPr>
        <p:spPr>
          <a:xfrm>
            <a:off x="457200" y="1066800"/>
            <a:ext cx="8229600" cy="5334000"/>
          </a:xfrm>
        </p:spPr>
        <p:txBody>
          <a:bodyPr>
            <a:normAutofit fontScale="70000" lnSpcReduction="20000"/>
          </a:bodyPr>
          <a:lstStyle/>
          <a:p>
            <a:pPr lvl="0"/>
            <a:r>
              <a:rPr lang="en-US" dirty="0"/>
              <a:t>Topics are assigned on first-come, first-serve basis by no later than </a:t>
            </a:r>
            <a:r>
              <a:rPr lang="en-US" b="1" dirty="0">
                <a:solidFill>
                  <a:srgbClr val="FF0000"/>
                </a:solidFill>
              </a:rPr>
              <a:t>end of week 4</a:t>
            </a:r>
            <a:r>
              <a:rPr lang="en-US" dirty="0"/>
              <a:t>. </a:t>
            </a:r>
            <a:r>
              <a:rPr lang="en-US" b="1" dirty="0"/>
              <a:t>Please let me know your choice by email. </a:t>
            </a:r>
          </a:p>
          <a:p>
            <a:pPr lvl="0"/>
            <a:r>
              <a:rPr lang="en-US" dirty="0"/>
              <a:t>As you prepare for your presentation, you need to do your research and gain complete understanding of your topic. For example, if the topic is about a peripheral module you will discuss principles of operations, operating modes, the special function registers (SFRs), configurations, peripheral library functions, and examples (including program code) for some typical applications.</a:t>
            </a:r>
          </a:p>
          <a:p>
            <a:pPr lvl="0"/>
            <a:r>
              <a:rPr lang="en-US" dirty="0"/>
              <a:t>Be prepared to answer questions from the class and the instructor.</a:t>
            </a:r>
          </a:p>
          <a:p>
            <a:pPr lvl="0"/>
            <a:r>
              <a:rPr lang="en-US" dirty="0"/>
              <a:t>The length of your presentation should not be less than 10 minutes and not exceed 15 minutes, plus 3 minutes for Q &amp; A.</a:t>
            </a:r>
          </a:p>
          <a:p>
            <a:pPr lvl="0"/>
            <a:r>
              <a:rPr lang="en-US" dirty="0"/>
              <a:t>Submit electronic draft copies of your presentation to the instructor by the prior class period before your scheduled date.</a:t>
            </a:r>
          </a:p>
          <a:p>
            <a:pPr lvl="0"/>
            <a:r>
              <a:rPr lang="en-US" dirty="0"/>
              <a:t>Sources of information for learning the material include the HCS12 MCU, the Peripheral library guide, Freescale Semiconductor application notes, resources from other manufacturers such as TI, Google search, the text and other relevant books, internet resources, etc.</a:t>
            </a:r>
          </a:p>
          <a:p>
            <a:endParaRPr lang="en-US" dirty="0"/>
          </a:p>
        </p:txBody>
      </p:sp>
      <p:sp>
        <p:nvSpPr>
          <p:cNvPr id="4" name="Slide Number Placeholder 3"/>
          <p:cNvSpPr>
            <a:spLocks noGrp="1"/>
          </p:cNvSpPr>
          <p:nvPr>
            <p:ph type="sldNum" sz="quarter" idx="12"/>
          </p:nvPr>
        </p:nvSpPr>
        <p:spPr/>
        <p:txBody>
          <a:bodyPr/>
          <a:lstStyle/>
          <a:p>
            <a:fld id="{C5D5FB71-F14D-4861-A2DA-95B97F246BAD}" type="slidenum">
              <a:rPr lang="en-US" sz="1400" smtClean="0"/>
              <a:t>6</a:t>
            </a:fld>
            <a:endParaRPr lang="en-US" dirty="0"/>
          </a:p>
        </p:txBody>
      </p:sp>
    </p:spTree>
    <p:extLst>
      <p:ext uri="{BB962C8B-B14F-4D97-AF65-F5344CB8AC3E}">
        <p14:creationId xmlns:p14="http://schemas.microsoft.com/office/powerpoint/2010/main" val="365311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a:t>
            </a:r>
          </a:p>
        </p:txBody>
      </p:sp>
      <p:sp>
        <p:nvSpPr>
          <p:cNvPr id="3" name="Content Placeholder 2"/>
          <p:cNvSpPr>
            <a:spLocks noGrp="1"/>
          </p:cNvSpPr>
          <p:nvPr>
            <p:ph idx="1"/>
          </p:nvPr>
        </p:nvSpPr>
        <p:spPr/>
        <p:txBody>
          <a:bodyPr>
            <a:normAutofit/>
          </a:bodyPr>
          <a:lstStyle/>
          <a:p>
            <a:pPr lvl="0"/>
            <a:r>
              <a:rPr lang="en-US" dirty="0"/>
              <a:t>Grading scheme:</a:t>
            </a:r>
          </a:p>
          <a:p>
            <a:pPr marL="457200" lvl="0" indent="-457200">
              <a:buFont typeface="+mj-lt"/>
              <a:buAutoNum type="arabicPeriod"/>
            </a:pPr>
            <a:r>
              <a:rPr lang="en-US" sz="2000" dirty="0"/>
              <a:t>Your presentation quality &amp; understanding of the material	45%</a:t>
            </a:r>
          </a:p>
          <a:p>
            <a:pPr marL="457200" lvl="0" indent="-457200">
              <a:buFont typeface="+mj-lt"/>
              <a:buAutoNum type="arabicPeriod"/>
            </a:pPr>
            <a:r>
              <a:rPr lang="en-US" sz="2000" dirty="0"/>
              <a:t>Your answers to questions asked during presentation 		20%</a:t>
            </a:r>
          </a:p>
          <a:p>
            <a:pPr marL="457200" lvl="0" indent="-457200">
              <a:buFont typeface="+mj-lt"/>
              <a:buAutoNum type="arabicPeriod"/>
            </a:pPr>
            <a:r>
              <a:rPr lang="en-US" sz="2000" dirty="0"/>
              <a:t>Length of the presentation (must be </a:t>
            </a:r>
            <a:r>
              <a:rPr lang="en-US" sz="2000"/>
              <a:t>about 15 </a:t>
            </a:r>
            <a:r>
              <a:rPr lang="en-US" sz="2000" dirty="0" err="1"/>
              <a:t>mins</a:t>
            </a:r>
            <a:r>
              <a:rPr lang="en-US" sz="2000" dirty="0"/>
              <a:t>)		10%</a:t>
            </a:r>
          </a:p>
          <a:p>
            <a:pPr marL="457200" lvl="0" indent="-457200">
              <a:buFont typeface="+mj-lt"/>
              <a:buAutoNum type="arabicPeriod"/>
            </a:pPr>
            <a:r>
              <a:rPr lang="en-US" sz="2000" dirty="0"/>
              <a:t>Quality of your slides 						25%</a:t>
            </a:r>
          </a:p>
          <a:p>
            <a:pPr marL="0" lvl="0" indent="0">
              <a:buNone/>
            </a:pPr>
            <a:endParaRPr lang="en-US" sz="2000" dirty="0"/>
          </a:p>
          <a:p>
            <a:pPr marL="0" indent="0">
              <a:buNone/>
            </a:pPr>
            <a:r>
              <a:rPr lang="en-US" sz="2000" dirty="0"/>
              <a:t>						Total: 		100%</a:t>
            </a:r>
          </a:p>
          <a:p>
            <a:pPr marL="0" indent="0">
              <a:buNone/>
            </a:pPr>
            <a:endParaRPr lang="en-US" dirty="0"/>
          </a:p>
        </p:txBody>
      </p:sp>
      <p:sp>
        <p:nvSpPr>
          <p:cNvPr id="4" name="TextBox 3"/>
          <p:cNvSpPr txBox="1"/>
          <p:nvPr/>
        </p:nvSpPr>
        <p:spPr>
          <a:xfrm>
            <a:off x="1600200" y="4919637"/>
            <a:ext cx="6156044" cy="523220"/>
          </a:xfrm>
          <a:prstGeom prst="rect">
            <a:avLst/>
          </a:prstGeom>
          <a:noFill/>
        </p:spPr>
        <p:txBody>
          <a:bodyPr wrap="none" rtlCol="0">
            <a:spAutoFit/>
          </a:bodyPr>
          <a:lstStyle/>
          <a:p>
            <a:r>
              <a:rPr lang="en-US" sz="2800" b="1" i="1" dirty="0"/>
              <a:t>Above all let’s all learn from each other!</a:t>
            </a:r>
          </a:p>
        </p:txBody>
      </p:sp>
      <p:sp>
        <p:nvSpPr>
          <p:cNvPr id="5" name="Slide Number Placeholder 4"/>
          <p:cNvSpPr>
            <a:spLocks noGrp="1"/>
          </p:cNvSpPr>
          <p:nvPr>
            <p:ph type="sldNum" sz="quarter" idx="12"/>
          </p:nvPr>
        </p:nvSpPr>
        <p:spPr/>
        <p:txBody>
          <a:bodyPr/>
          <a:lstStyle/>
          <a:p>
            <a:fld id="{C5D5FB71-F14D-4861-A2DA-95B97F246BAD}" type="slidenum">
              <a:rPr lang="en-US" sz="1400" smtClean="0"/>
              <a:t>7</a:t>
            </a:fld>
            <a:endParaRPr lang="en-US" sz="1400" dirty="0"/>
          </a:p>
        </p:txBody>
      </p:sp>
    </p:spTree>
    <p:extLst>
      <p:ext uri="{BB962C8B-B14F-4D97-AF65-F5344CB8AC3E}">
        <p14:creationId xmlns:p14="http://schemas.microsoft.com/office/powerpoint/2010/main" val="3832055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16398</TotalTime>
  <Words>567</Words>
  <Application>Microsoft Office PowerPoint</Application>
  <PresentationFormat>On-screen Show (4:3)</PresentationFormat>
  <Paragraphs>91</Paragraphs>
  <Slides>7</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Calibri</vt:lpstr>
      <vt:lpstr>Times New Roman</vt:lpstr>
      <vt:lpstr>Office Theme</vt:lpstr>
      <vt:lpstr>Default Design</vt:lpstr>
      <vt:lpstr>CE320 Microcomputers I</vt:lpstr>
      <vt:lpstr>Peer-teaching</vt:lpstr>
      <vt:lpstr>Objectives</vt:lpstr>
      <vt:lpstr>Methodology</vt:lpstr>
      <vt:lpstr>Topics and tentative schedule</vt:lpstr>
      <vt:lpstr>Requirements</vt:lpstr>
      <vt:lpstr>Grading</vt:lpstr>
    </vt:vector>
  </TitlesOfParts>
  <Company>Kettering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CE420: Microcomputers II</dc:title>
  <dc:creator>Girma Tewolde</dc:creator>
  <cp:lastModifiedBy>Mohammad Ghamari</cp:lastModifiedBy>
  <cp:revision>94</cp:revision>
  <dcterms:created xsi:type="dcterms:W3CDTF">2014-08-08T19:13:06Z</dcterms:created>
  <dcterms:modified xsi:type="dcterms:W3CDTF">2023-11-03T11:53:59Z</dcterms:modified>
</cp:coreProperties>
</file>