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62E"/>
    <a:srgbClr val="73AE76"/>
    <a:srgbClr val="557E38"/>
    <a:srgbClr val="6D9F58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79C-8D12-494A-921C-84253270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4FD37-7BED-4A0F-B957-6B093100F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A2A6-67B7-4681-A7DB-32AEAEBF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6B55-F672-4030-8DBB-EF3CEB87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F350-B82A-4FB8-868C-02F2433C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6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272D-23AA-470E-927E-E79C136E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0C45-FBB1-4F6A-97B5-F54ADA988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4733-8A14-4DE4-BEC5-46950DF5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F076-3A64-4690-A96D-701F27E5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9B8A-881F-437E-923E-D5B73517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854D3-49FC-40E1-B1B1-F35D41632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A227-1495-4457-B43F-B481C8CF9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6310-A199-4E5F-AA59-CF701F34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5C699-6BC1-4070-8D5D-C733937B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A2DC-DF54-4C8A-88E2-376C7CD7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2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D340-E965-415F-8A32-8399F032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5F92-9B5C-4FF3-B465-2CDCF702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69DB-0B57-4C9C-82AE-D90A5D87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347B-8602-4E9A-A68E-44AE704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7155-DA51-4308-9AFA-8973B8E2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9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1507-82D8-40AA-9DAD-4F671F43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A1881-18FD-42DB-95CC-8F913378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34B9-FEF1-4CE6-B9EA-B01A1006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C6AC-DCB0-4305-BA61-FE4F216B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1E94-A6EA-432A-AC83-1257135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25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6F6-9295-4B09-99CF-ABB16156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3817-0AF7-41DD-BAC0-F6DE25DEC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16A2F-D754-4527-849C-0588CC65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03EFE-BFD0-429B-89D7-E3FE99A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3CF9E-0D64-4F00-9D29-AEA5E60E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5B1D5-5BEF-49F1-A538-EDCAF5CF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12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2133-13A4-4C3F-B4A7-8640811B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7E39-D50B-4189-B402-01F5DF58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4C144-4563-4572-B1DA-3294DB75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0C1B2-72FC-44D4-9565-DCE8D5182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C811A-5841-4007-B1CE-97A89A504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A102B-8659-410F-8EE7-045F8E9C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4CAB7-C028-4966-9D90-808A0275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9F680-A15A-4283-A98D-57DE7404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8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DF9B-1289-4229-B2F5-D83CF09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FD580-7B77-4AD3-AFB7-294A3DC8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D81E-AFEB-4D8D-9839-B33B9B0A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736FC-9413-4F74-BAFA-2EAFD482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EB0AF-A7C7-44C9-8F22-0E671B4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DDFBE-48E9-4BBB-BCB7-769C067C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847D-A014-4781-96B9-61DB0EE5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2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2A04-B16B-487B-8F03-6AC1E530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18E4-F84B-417B-ADF2-4EF8D342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18B19-20A6-48CE-8BFB-75732A5BA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9BF1-9CB2-43D6-A2FC-B96DDF7F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62FA-5F5B-4FF4-B18E-15DFAA0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677C6-0545-4D03-80FA-1B9ADD77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B606-1F37-4AF7-865D-866851EA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89500-AE64-4336-B179-6FC7397C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6D09E-C464-4630-B9DD-10837A62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894D9-C3CF-4A07-84F3-DCF37D25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0D7A0-CF4B-44FA-AE45-B6D18BA3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E7E46-F9E6-4ECA-98E9-38073285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E6062-C8B5-4B2C-8115-81F17987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08F52-10AA-4F7C-899D-5BF38673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A047-E849-4083-A0B7-6CEA5B61B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5521-57CC-4CDA-9A42-8A3F2926636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05BB-F77D-4147-BAE9-003C7AA93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40B-41B3-4141-B6DE-0FD7B0C34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9938-AF2E-4296-997C-74C08E6B9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041">
            <a:extLst>
              <a:ext uri="{FF2B5EF4-FFF2-40B4-BE49-F238E27FC236}">
                <a16:creationId xmlns:a16="http://schemas.microsoft.com/office/drawing/2014/main" id="{C9056046-F656-4692-ADD9-A3EBB7A1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24" y="453887"/>
            <a:ext cx="1842119" cy="1838739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8A95311-6F6F-4870-B189-B624643C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79" y="453887"/>
            <a:ext cx="1842120" cy="1852223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595046A8-D335-43D8-9C2C-900F9221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636" y="453888"/>
            <a:ext cx="1842120" cy="1842120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0AC5B3F1-E634-490F-955F-4D88EDCA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193" y="453887"/>
            <a:ext cx="1842120" cy="1855665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87F5E3D0-AC12-4C1E-93A8-29C6203F1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23" y="2512982"/>
            <a:ext cx="1842120" cy="1832035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555085BE-00F3-4114-B3B1-D08AA2818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079" y="2512982"/>
            <a:ext cx="1828686" cy="1832035"/>
          </a:xfrm>
          <a:prstGeom prst="rect">
            <a:avLst/>
          </a:prstGeom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D33F1A81-5F88-48C2-BA0F-B8261C54F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5637" y="2512982"/>
            <a:ext cx="1828674" cy="18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1051">
            <a:extLst>
              <a:ext uri="{FF2B5EF4-FFF2-40B4-BE49-F238E27FC236}">
                <a16:creationId xmlns:a16="http://schemas.microsoft.com/office/drawing/2014/main" id="{E7622E2B-8AB6-4A68-A4BB-5C71BA48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12" y="2787967"/>
            <a:ext cx="1268094" cy="12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053">
            <a:extLst>
              <a:ext uri="{FF2B5EF4-FFF2-40B4-BE49-F238E27FC236}">
                <a16:creationId xmlns:a16="http://schemas.microsoft.com/office/drawing/2014/main" id="{4D128D0A-C493-4CEA-8849-FD1FC533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83" y="2787967"/>
            <a:ext cx="1268094" cy="127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221E8284-08F5-42C7-9FFD-9CABD2DC5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823" y="1510358"/>
            <a:ext cx="1203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1.5 - knight moves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8D0EA4B-D9C5-4299-8A7C-25AE16950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998" y="1510358"/>
            <a:ext cx="11938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1.6 - queen moves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A6B10BB9-06D1-4046-85B5-91B43AA9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235" y="1510358"/>
            <a:ext cx="11938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1.7 - king moves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1055">
            <a:extLst>
              <a:ext uri="{FF2B5EF4-FFF2-40B4-BE49-F238E27FC236}">
                <a16:creationId xmlns:a16="http://schemas.microsoft.com/office/drawing/2014/main" id="{6BB4412A-8296-4349-89DC-C2629362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23" y="256233"/>
            <a:ext cx="1203325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057">
            <a:extLst>
              <a:ext uri="{FF2B5EF4-FFF2-40B4-BE49-F238E27FC236}">
                <a16:creationId xmlns:a16="http://schemas.microsoft.com/office/drawing/2014/main" id="{2B026C61-9889-4FAF-AEB6-BFE424E8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98" y="256233"/>
            <a:ext cx="119380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059">
            <a:extLst>
              <a:ext uri="{FF2B5EF4-FFF2-40B4-BE49-F238E27FC236}">
                <a16:creationId xmlns:a16="http://schemas.microsoft.com/office/drawing/2014/main" id="{505B57F0-871F-428F-856D-754B98953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35" y="256233"/>
            <a:ext cx="119380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6A23F797-B9BA-4DA1-9A0D-FE2769D9F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60" y="-2009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F586F86-24BF-4422-BC38-40815AC1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60" y="256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056046-F656-4692-ADD9-A3EBB7A168E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74605" y="2799397"/>
            <a:ext cx="1261110" cy="1259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A95311-6F6F-4870-B189-B624643C5CA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215725" y="2787967"/>
            <a:ext cx="1261110" cy="126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D74DB6-96CF-4AD6-8E8C-1789317CD28A}"/>
              </a:ext>
            </a:extLst>
          </p:cNvPr>
          <p:cNvSpPr txBox="1"/>
          <p:nvPr/>
        </p:nvSpPr>
        <p:spPr>
          <a:xfrm>
            <a:off x="784173" y="4059786"/>
            <a:ext cx="1342731" cy="233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Fig 1.1 – board layout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C194D-BC06-46F0-A292-88214A83DD0D}"/>
              </a:ext>
            </a:extLst>
          </p:cNvPr>
          <p:cNvSpPr txBox="1"/>
          <p:nvPr/>
        </p:nvSpPr>
        <p:spPr>
          <a:xfrm>
            <a:off x="2126904" y="4056061"/>
            <a:ext cx="1349931" cy="23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Fig 1.2 – pawn moves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EC7D5-FA77-433E-B443-FF00EEEC3377}"/>
              </a:ext>
            </a:extLst>
          </p:cNvPr>
          <p:cNvSpPr txBox="1"/>
          <p:nvPr/>
        </p:nvSpPr>
        <p:spPr>
          <a:xfrm>
            <a:off x="3487702" y="4056061"/>
            <a:ext cx="1349931" cy="23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Fig 1.3 – rook moves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580FA-C7B3-4ED2-BD6C-AB737286EA08}"/>
              </a:ext>
            </a:extLst>
          </p:cNvPr>
          <p:cNvSpPr txBox="1"/>
          <p:nvPr/>
        </p:nvSpPr>
        <p:spPr>
          <a:xfrm>
            <a:off x="4848500" y="4056060"/>
            <a:ext cx="1349931" cy="23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Fig 1.2 – bishop moves</a:t>
            </a:r>
          </a:p>
        </p:txBody>
      </p:sp>
    </p:spTree>
    <p:extLst>
      <p:ext uri="{BB962C8B-B14F-4D97-AF65-F5344CB8AC3E}">
        <p14:creationId xmlns:p14="http://schemas.microsoft.com/office/powerpoint/2010/main" val="24276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A955326F-966E-473F-BD98-247605C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760" y="206617"/>
            <a:ext cx="1748460" cy="1738905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2135465A-150D-4FB2-8CA3-BB1FFD13AEDF}"/>
              </a:ext>
            </a:extLst>
          </p:cNvPr>
          <p:cNvSpPr/>
          <p:nvPr/>
        </p:nvSpPr>
        <p:spPr>
          <a:xfrm rot="16200000">
            <a:off x="5702193" y="1944845"/>
            <a:ext cx="2120900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C4EF6E-56E5-4F87-A30D-B7736994B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09778"/>
            <a:ext cx="1737593" cy="1745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12B04-A375-4B8F-9C83-DC8F598CE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987" y="4002083"/>
            <a:ext cx="1748459" cy="17420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B5E010-34C3-4DBF-ADA8-5249B2802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85987" y="2104341"/>
            <a:ext cx="1745268" cy="174526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1AEBF11-AAAD-4CDF-8B69-A11FFD9D4E63}"/>
              </a:ext>
            </a:extLst>
          </p:cNvPr>
          <p:cNvSpPr/>
          <p:nvPr/>
        </p:nvSpPr>
        <p:spPr>
          <a:xfrm rot="16200000">
            <a:off x="611477" y="3449478"/>
            <a:ext cx="3811906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65FC555-5A99-43F4-8455-BB2629AB3F53}"/>
              </a:ext>
            </a:extLst>
          </p:cNvPr>
          <p:cNvSpPr/>
          <p:nvPr/>
        </p:nvSpPr>
        <p:spPr>
          <a:xfrm rot="16200000">
            <a:off x="1565883" y="4403884"/>
            <a:ext cx="1903093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87059-A899-4C35-A8B9-3B1C0F013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75" y="3998904"/>
            <a:ext cx="1748459" cy="1745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05706-D404-46B2-BBDC-8B65C720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75" y="2104341"/>
            <a:ext cx="1737593" cy="1745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D6750-EDF0-4D03-825B-B8E98818F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375" y="209778"/>
            <a:ext cx="1751661" cy="1745268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B3627C1-592C-4F2E-B296-12A989FF77CA}"/>
              </a:ext>
            </a:extLst>
          </p:cNvPr>
          <p:cNvSpPr/>
          <p:nvPr/>
        </p:nvSpPr>
        <p:spPr>
          <a:xfrm rot="16200000">
            <a:off x="1991431" y="4183856"/>
            <a:ext cx="192024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6C96C8-258A-4FA8-A75E-C4FA13E0A979}"/>
              </a:ext>
            </a:extLst>
          </p:cNvPr>
          <p:cNvSpPr/>
          <p:nvPr/>
        </p:nvSpPr>
        <p:spPr>
          <a:xfrm rot="16200000">
            <a:off x="2425555" y="3965978"/>
            <a:ext cx="1920241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96B2AB-5DB9-4CC3-B8F3-D7AF273A2FC6}"/>
              </a:ext>
            </a:extLst>
          </p:cNvPr>
          <p:cNvSpPr/>
          <p:nvPr/>
        </p:nvSpPr>
        <p:spPr>
          <a:xfrm rot="15840000">
            <a:off x="2321421" y="3965126"/>
            <a:ext cx="1928734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A2201C-1523-4856-B29A-0F6427CC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64" y="4005266"/>
            <a:ext cx="1748460" cy="17389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065D15-674E-411C-BDCE-20B05115F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000491" y="2101179"/>
            <a:ext cx="1742083" cy="1748430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91FE7754-6A47-4B55-BD7B-03695EB80648}"/>
              </a:ext>
            </a:extLst>
          </p:cNvPr>
          <p:cNvSpPr/>
          <p:nvPr/>
        </p:nvSpPr>
        <p:spPr>
          <a:xfrm rot="16200000">
            <a:off x="5914561" y="2167535"/>
            <a:ext cx="170522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0838C97-2459-4F7C-AF3C-6E08D4D3F1DB}"/>
              </a:ext>
            </a:extLst>
          </p:cNvPr>
          <p:cNvSpPr/>
          <p:nvPr/>
        </p:nvSpPr>
        <p:spPr>
          <a:xfrm rot="16620000">
            <a:off x="5929032" y="2059604"/>
            <a:ext cx="1903471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1200D1A-D39B-4429-8337-2A27F668BCEA}"/>
              </a:ext>
            </a:extLst>
          </p:cNvPr>
          <p:cNvSpPr/>
          <p:nvPr/>
        </p:nvSpPr>
        <p:spPr>
          <a:xfrm rot="15780000">
            <a:off x="5703058" y="2063499"/>
            <a:ext cx="1903471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1A22C3F-5FC9-441E-A6A1-6999CA781B85}"/>
              </a:ext>
            </a:extLst>
          </p:cNvPr>
          <p:cNvSpPr/>
          <p:nvPr/>
        </p:nvSpPr>
        <p:spPr>
          <a:xfrm rot="5400000" flipV="1">
            <a:off x="5708596" y="4073170"/>
            <a:ext cx="2120900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54C30F9-C843-422A-932E-36C02CE2B153}"/>
              </a:ext>
            </a:extLst>
          </p:cNvPr>
          <p:cNvSpPr/>
          <p:nvPr/>
        </p:nvSpPr>
        <p:spPr>
          <a:xfrm rot="5400000" flipV="1">
            <a:off x="5916128" y="3880182"/>
            <a:ext cx="170522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5F4E493D-AD3F-404C-8905-E6163770EFE4}"/>
              </a:ext>
            </a:extLst>
          </p:cNvPr>
          <p:cNvSpPr/>
          <p:nvPr/>
        </p:nvSpPr>
        <p:spPr>
          <a:xfrm rot="4980000" flipV="1">
            <a:off x="5929032" y="3979249"/>
            <a:ext cx="1903471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DBCEADA0-2BE6-417A-B6B4-774D3FC53ACF}"/>
              </a:ext>
            </a:extLst>
          </p:cNvPr>
          <p:cNvSpPr/>
          <p:nvPr/>
        </p:nvSpPr>
        <p:spPr>
          <a:xfrm rot="5820000" flipV="1">
            <a:off x="5703058" y="3983144"/>
            <a:ext cx="1903471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A051536-BC99-4FDF-ABE2-289EF9A0F0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091499" y="2101179"/>
            <a:ext cx="1758055" cy="174843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B804E9A-555D-4BAC-9E25-06AB4630D3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1499" y="3996790"/>
            <a:ext cx="1748460" cy="17484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361E93B-F60A-4D02-A808-12CB5AF4A6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1499" y="197062"/>
            <a:ext cx="1748460" cy="1748460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B54F2EFC-5C95-46A0-B35B-C8965712DF18}"/>
              </a:ext>
            </a:extLst>
          </p:cNvPr>
          <p:cNvSpPr/>
          <p:nvPr/>
        </p:nvSpPr>
        <p:spPr>
          <a:xfrm rot="16200000">
            <a:off x="3904548" y="2059604"/>
            <a:ext cx="190623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4CCBE0F-0811-4B1F-A706-CF7A31B4981C}"/>
              </a:ext>
            </a:extLst>
          </p:cNvPr>
          <p:cNvSpPr/>
          <p:nvPr/>
        </p:nvSpPr>
        <p:spPr>
          <a:xfrm rot="16200000" flipH="1">
            <a:off x="3907325" y="3963062"/>
            <a:ext cx="1900679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9FD79A6-0C97-4652-8C21-B64C8B97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79" y="3998903"/>
            <a:ext cx="1737593" cy="1745268"/>
          </a:xfrm>
          <a:prstGeom prst="rect">
            <a:avLst/>
          </a:prstGeom>
        </p:spPr>
      </p:pic>
      <p:pic>
        <p:nvPicPr>
          <p:cNvPr id="74" name="Picture 73" descr="A picture containing mammal&#10;&#10;Description automatically generated">
            <a:extLst>
              <a:ext uri="{FF2B5EF4-FFF2-40B4-BE49-F238E27FC236}">
                <a16:creationId xmlns:a16="http://schemas.microsoft.com/office/drawing/2014/main" id="{6BC31F80-1DF1-41E1-AB7A-D30B5720D1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81" y="4879628"/>
            <a:ext cx="210834" cy="21083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9A68959-8F64-4D88-88E0-712BE99F57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7915779" y="2103293"/>
            <a:ext cx="1737593" cy="174843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0C1633B-1D0E-4805-9422-53CED8D500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1551" y="208731"/>
            <a:ext cx="1731822" cy="1738904"/>
          </a:xfrm>
          <a:prstGeom prst="rect">
            <a:avLst/>
          </a:prstGeom>
        </p:spPr>
      </p:pic>
      <p:sp>
        <p:nvSpPr>
          <p:cNvPr id="83" name="Arrow: Right 82">
            <a:extLst>
              <a:ext uri="{FF2B5EF4-FFF2-40B4-BE49-F238E27FC236}">
                <a16:creationId xmlns:a16="http://schemas.microsoft.com/office/drawing/2014/main" id="{1B9CC8EE-46A9-4F4C-80FB-CC02C2A9ED5C}"/>
              </a:ext>
            </a:extLst>
          </p:cNvPr>
          <p:cNvSpPr/>
          <p:nvPr/>
        </p:nvSpPr>
        <p:spPr>
          <a:xfrm rot="16620000">
            <a:off x="7937535" y="4068631"/>
            <a:ext cx="1700988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9E338FB-53D2-45D0-A34B-C1E8FA7737FB}"/>
              </a:ext>
            </a:extLst>
          </p:cNvPr>
          <p:cNvSpPr/>
          <p:nvPr/>
        </p:nvSpPr>
        <p:spPr>
          <a:xfrm rot="4980000" flipH="1">
            <a:off x="7729207" y="4068630"/>
            <a:ext cx="1700988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B83380CB-3381-43E1-A00A-46F82A1A9911}"/>
              </a:ext>
            </a:extLst>
          </p:cNvPr>
          <p:cNvSpPr/>
          <p:nvPr/>
        </p:nvSpPr>
        <p:spPr>
          <a:xfrm rot="16560000">
            <a:off x="7719654" y="3854814"/>
            <a:ext cx="214279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F977F933-6FA9-41B2-805B-858A4B35FDDF}"/>
              </a:ext>
            </a:extLst>
          </p:cNvPr>
          <p:cNvSpPr/>
          <p:nvPr/>
        </p:nvSpPr>
        <p:spPr>
          <a:xfrm rot="5040000" flipH="1">
            <a:off x="7500683" y="3854814"/>
            <a:ext cx="214279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1FD26F96-87A3-48AA-BFF8-D8439C3F6055}"/>
              </a:ext>
            </a:extLst>
          </p:cNvPr>
          <p:cNvSpPr/>
          <p:nvPr/>
        </p:nvSpPr>
        <p:spPr>
          <a:xfrm rot="5040000" flipH="1">
            <a:off x="6324992" y="2799438"/>
            <a:ext cx="4278985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D8B63E32-CBC8-48E7-9C0A-639CB17B81D7}"/>
              </a:ext>
            </a:extLst>
          </p:cNvPr>
          <p:cNvSpPr/>
          <p:nvPr/>
        </p:nvSpPr>
        <p:spPr>
          <a:xfrm rot="16560000">
            <a:off x="6762710" y="2790335"/>
            <a:ext cx="4269665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BE3E5886-2F9D-4149-8486-1C10D6C0E146}"/>
              </a:ext>
            </a:extLst>
          </p:cNvPr>
          <p:cNvSpPr/>
          <p:nvPr/>
        </p:nvSpPr>
        <p:spPr>
          <a:xfrm rot="4980000" flipH="1">
            <a:off x="6781361" y="3232781"/>
            <a:ext cx="339320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9354E287-E594-41EA-8A4E-16C56B816080}"/>
              </a:ext>
            </a:extLst>
          </p:cNvPr>
          <p:cNvSpPr/>
          <p:nvPr/>
        </p:nvSpPr>
        <p:spPr>
          <a:xfrm rot="16620000">
            <a:off x="7184156" y="3221041"/>
            <a:ext cx="3416858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30101DE-D3DB-4B37-A1C3-010EDBA4AB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4031" y="4002080"/>
            <a:ext cx="1748460" cy="174209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F24C0AE-6D39-4C88-BC88-04B41E5DDA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9807527" y="2104341"/>
            <a:ext cx="1770204" cy="1745268"/>
          </a:xfrm>
          <a:prstGeom prst="rect">
            <a:avLst/>
          </a:prstGeom>
        </p:spPr>
      </p:pic>
      <p:sp>
        <p:nvSpPr>
          <p:cNvPr id="94" name="Arrow: Right 93">
            <a:extLst>
              <a:ext uri="{FF2B5EF4-FFF2-40B4-BE49-F238E27FC236}">
                <a16:creationId xmlns:a16="http://schemas.microsoft.com/office/drawing/2014/main" id="{4C24E5DF-2536-4A7A-86FE-4532290B3067}"/>
              </a:ext>
            </a:extLst>
          </p:cNvPr>
          <p:cNvSpPr/>
          <p:nvPr/>
        </p:nvSpPr>
        <p:spPr>
          <a:xfrm rot="16200000">
            <a:off x="9618615" y="3953278"/>
            <a:ext cx="1920242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EA651916-3EB0-498A-BF1B-5B92B1157B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5148" y="206600"/>
            <a:ext cx="1758054" cy="1745269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4DAC7A33-C7C8-4179-80ED-C7D7211A56E8}"/>
              </a:ext>
            </a:extLst>
          </p:cNvPr>
          <p:cNvSpPr/>
          <p:nvPr/>
        </p:nvSpPr>
        <p:spPr>
          <a:xfrm rot="16200000">
            <a:off x="8672783" y="3020147"/>
            <a:ext cx="3811905" cy="139064"/>
          </a:xfrm>
          <a:prstGeom prst="rightArrow">
            <a:avLst>
              <a:gd name="adj1" fmla="val 28082"/>
              <a:gd name="adj2" fmla="val 73288"/>
            </a:avLst>
          </a:prstGeom>
          <a:solidFill>
            <a:srgbClr val="2B66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6C75AD-9143-46EE-A4AE-23833B9A99D6}"/>
              </a:ext>
            </a:extLst>
          </p:cNvPr>
          <p:cNvSpPr txBox="1"/>
          <p:nvPr/>
        </p:nvSpPr>
        <p:spPr>
          <a:xfrm>
            <a:off x="7848396" y="5752269"/>
            <a:ext cx="174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2.5 – unicorn moves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CC4387-C59C-4A99-B9E1-02857969C508}"/>
              </a:ext>
            </a:extLst>
          </p:cNvPr>
          <p:cNvSpPr txBox="1"/>
          <p:nvPr/>
        </p:nvSpPr>
        <p:spPr>
          <a:xfrm>
            <a:off x="2137099" y="5742682"/>
            <a:ext cx="174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2.2 – pawn moves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CEBDB7-289F-4963-9BF8-7D335A4385A4}"/>
              </a:ext>
            </a:extLst>
          </p:cNvPr>
          <p:cNvSpPr txBox="1"/>
          <p:nvPr/>
        </p:nvSpPr>
        <p:spPr>
          <a:xfrm>
            <a:off x="4031211" y="5742682"/>
            <a:ext cx="174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2.3 – rook moves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689E383-7033-47B4-BB8F-07E7AF3FC294}"/>
              </a:ext>
            </a:extLst>
          </p:cNvPr>
          <p:cNvSpPr txBox="1"/>
          <p:nvPr/>
        </p:nvSpPr>
        <p:spPr>
          <a:xfrm>
            <a:off x="5940202" y="5750184"/>
            <a:ext cx="174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2.4 – bishop moves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32FB58-BA7C-447D-A5FF-B9AE55AC50BE}"/>
              </a:ext>
            </a:extLst>
          </p:cNvPr>
          <p:cNvSpPr txBox="1"/>
          <p:nvPr/>
        </p:nvSpPr>
        <p:spPr>
          <a:xfrm>
            <a:off x="9751010" y="5742682"/>
            <a:ext cx="174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2.6 – knight moves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EE0B3-4740-4322-85A7-317B7356E774}"/>
              </a:ext>
            </a:extLst>
          </p:cNvPr>
          <p:cNvSpPr txBox="1"/>
          <p:nvPr/>
        </p:nvSpPr>
        <p:spPr>
          <a:xfrm>
            <a:off x="208012" y="5742681"/>
            <a:ext cx="174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2.1 – board layout</a:t>
            </a:r>
          </a:p>
        </p:txBody>
      </p:sp>
    </p:spTree>
    <p:extLst>
      <p:ext uri="{BB962C8B-B14F-4D97-AF65-F5344CB8AC3E}">
        <p14:creationId xmlns:p14="http://schemas.microsoft.com/office/powerpoint/2010/main" val="18734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7759FF-9622-4FE7-905B-D140BC19F8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3" y="853495"/>
            <a:ext cx="3863257" cy="2575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85216-8337-4198-BA90-9DAA36EE2AD9}"/>
              </a:ext>
            </a:extLst>
          </p:cNvPr>
          <p:cNvSpPr txBox="1"/>
          <p:nvPr/>
        </p:nvSpPr>
        <p:spPr>
          <a:xfrm>
            <a:off x="944546" y="3358664"/>
            <a:ext cx="387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 3.1 – AI skill level over time</a:t>
            </a:r>
          </a:p>
        </p:txBody>
      </p:sp>
    </p:spTree>
    <p:extLst>
      <p:ext uri="{BB962C8B-B14F-4D97-AF65-F5344CB8AC3E}">
        <p14:creationId xmlns:p14="http://schemas.microsoft.com/office/powerpoint/2010/main" val="289626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11D76-9326-4180-8DF3-23CCCE43AD84}"/>
              </a:ext>
            </a:extLst>
          </p:cNvPr>
          <p:cNvSpPr txBox="1"/>
          <p:nvPr/>
        </p:nvSpPr>
        <p:spPr>
          <a:xfrm>
            <a:off x="190916" y="2159479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4.1 - 1 vs 0 depth - evaluation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D087BD3-E65E-49AD-9C6D-12F86531B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6" y="2625166"/>
            <a:ext cx="2882276" cy="216170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8B4DD46-D1DE-4285-9100-5CD27D90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0"/>
            <a:ext cx="2882276" cy="2161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961EE-EBDD-4F7D-8027-A7004676BD29}"/>
              </a:ext>
            </a:extLst>
          </p:cNvPr>
          <p:cNvSpPr txBox="1"/>
          <p:nvPr/>
        </p:nvSpPr>
        <p:spPr>
          <a:xfrm>
            <a:off x="190916" y="4782417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4.2 - 1 vs 0 depth – net win %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35ED6A7-B4A6-4CE4-BBB1-AC4F0C94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92" y="0"/>
            <a:ext cx="2882276" cy="216170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1E1BA7-10B6-4E4C-9D25-D2EF777A3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92" y="2620710"/>
            <a:ext cx="2882276" cy="2161707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9F267B05-E618-4726-990A-29E48E285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68" y="0"/>
            <a:ext cx="2882276" cy="2161707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9785BE03-8A6C-4DAE-8DA0-10BA7BFAD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68" y="2616254"/>
            <a:ext cx="2882276" cy="2161707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AA572746-DA75-46B5-A974-301B8D8EE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745" y="0"/>
            <a:ext cx="2879306" cy="21594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3252F3-7A1E-440A-AB92-D196980BB089}"/>
              </a:ext>
            </a:extLst>
          </p:cNvPr>
          <p:cNvSpPr txBox="1"/>
          <p:nvPr/>
        </p:nvSpPr>
        <p:spPr>
          <a:xfrm>
            <a:off x="8837744" y="2173379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4.7 – curious vs non-curious – net win 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3A154-38EC-4051-B783-8678F71525B8}"/>
              </a:ext>
            </a:extLst>
          </p:cNvPr>
          <p:cNvSpPr txBox="1"/>
          <p:nvPr/>
        </p:nvSpPr>
        <p:spPr>
          <a:xfrm>
            <a:off x="5955468" y="2173379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4.5 - 3 vs 2 depth - 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D267A-C57D-4FD5-B0C0-80D5B1B85ED5}"/>
              </a:ext>
            </a:extLst>
          </p:cNvPr>
          <p:cNvSpPr txBox="1"/>
          <p:nvPr/>
        </p:nvSpPr>
        <p:spPr>
          <a:xfrm>
            <a:off x="3073192" y="2163199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4.3 - 2 vs 1 depth - 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17825-9BB9-46BA-AE94-513B3943937A}"/>
              </a:ext>
            </a:extLst>
          </p:cNvPr>
          <p:cNvSpPr txBox="1"/>
          <p:nvPr/>
        </p:nvSpPr>
        <p:spPr>
          <a:xfrm>
            <a:off x="5955467" y="4784917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4.6 - 3 vs 2 depth – net win 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A3494-9AAE-4E68-AEC7-A11CEF8FD386}"/>
              </a:ext>
            </a:extLst>
          </p:cNvPr>
          <p:cNvSpPr txBox="1"/>
          <p:nvPr/>
        </p:nvSpPr>
        <p:spPr>
          <a:xfrm>
            <a:off x="3073191" y="4784917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4.4 - 2 vs 1 depth – net win %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E6E047-86E2-4F3A-BB74-FE95FB429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7742" y="2616254"/>
            <a:ext cx="2797191" cy="21686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9A3D9A-3C11-43A8-9FF0-8C6F85551AD7}"/>
              </a:ext>
            </a:extLst>
          </p:cNvPr>
          <p:cNvSpPr txBox="1"/>
          <p:nvPr/>
        </p:nvSpPr>
        <p:spPr>
          <a:xfrm>
            <a:off x="8837743" y="4791873"/>
            <a:ext cx="305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Fig 4.8 - average time per move - logarithmic</a:t>
            </a:r>
          </a:p>
        </p:txBody>
      </p:sp>
    </p:spTree>
    <p:extLst>
      <p:ext uri="{BB962C8B-B14F-4D97-AF65-F5344CB8AC3E}">
        <p14:creationId xmlns:p14="http://schemas.microsoft.com/office/powerpoint/2010/main" val="286315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26F5C-DA9A-4878-AAE4-8F061E59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3550" cy="424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7BBDB-DC47-446A-A0A5-4444AB66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54" y="0"/>
            <a:ext cx="553402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9C11DF-AE2F-4303-BACB-33995173C974}"/>
              </a:ext>
            </a:extLst>
          </p:cNvPr>
          <p:cNvSpPr txBox="1"/>
          <p:nvPr/>
        </p:nvSpPr>
        <p:spPr>
          <a:xfrm>
            <a:off x="-1" y="4267200"/>
            <a:ext cx="51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 5.1 – average time per move – logarithmic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104BC-678D-4A7B-8F5F-005482E3640D}"/>
              </a:ext>
            </a:extLst>
          </p:cNvPr>
          <p:cNvSpPr txBox="1"/>
          <p:nvPr/>
        </p:nvSpPr>
        <p:spPr>
          <a:xfrm>
            <a:off x="5814854" y="4268357"/>
            <a:ext cx="485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 5.2 – average time per move – linear scale</a:t>
            </a:r>
          </a:p>
        </p:txBody>
      </p:sp>
    </p:spTree>
    <p:extLst>
      <p:ext uri="{BB962C8B-B14F-4D97-AF65-F5344CB8AC3E}">
        <p14:creationId xmlns:p14="http://schemas.microsoft.com/office/powerpoint/2010/main" val="2453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010EB-EC72-44C5-B186-71C64631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9675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1365E-A0DC-4FBD-9B3A-E0E77A85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18" y="0"/>
            <a:ext cx="5021758" cy="374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A97D2-7096-41EC-A87A-F32139269606}"/>
              </a:ext>
            </a:extLst>
          </p:cNvPr>
          <p:cNvSpPr txBox="1"/>
          <p:nvPr/>
        </p:nvSpPr>
        <p:spPr>
          <a:xfrm>
            <a:off x="0" y="3743325"/>
            <a:ext cx="485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 5.3 – with vs without tables -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D775E-7D24-437F-BDBB-DDA3AFF16595}"/>
              </a:ext>
            </a:extLst>
          </p:cNvPr>
          <p:cNvSpPr txBox="1"/>
          <p:nvPr/>
        </p:nvSpPr>
        <p:spPr>
          <a:xfrm>
            <a:off x="5284718" y="3743325"/>
            <a:ext cx="485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 5.4 – with vs without tables – net win %</a:t>
            </a:r>
          </a:p>
        </p:txBody>
      </p:sp>
    </p:spTree>
    <p:extLst>
      <p:ext uri="{BB962C8B-B14F-4D97-AF65-F5344CB8AC3E}">
        <p14:creationId xmlns:p14="http://schemas.microsoft.com/office/powerpoint/2010/main" val="20462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109733-49C3-425E-9B95-E3F38D51B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53" y="335362"/>
            <a:ext cx="609653" cy="60965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7E5EA60-0468-4CCC-A028-B73DD23C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51" y="335362"/>
            <a:ext cx="609653" cy="609653"/>
          </a:xfrm>
          <a:prstGeom prst="rect">
            <a:avLst/>
          </a:prstGeom>
        </p:spPr>
      </p:pic>
      <p:pic>
        <p:nvPicPr>
          <p:cNvPr id="9" name="Picture 8" descr="A picture containing silhouette, light&#10;&#10;Description automatically generated">
            <a:extLst>
              <a:ext uri="{FF2B5EF4-FFF2-40B4-BE49-F238E27FC236}">
                <a16:creationId xmlns:a16="http://schemas.microsoft.com/office/drawing/2014/main" id="{B65645D3-8122-46CC-8ABE-88190EDE7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5" y="328555"/>
            <a:ext cx="609653" cy="609653"/>
          </a:xfrm>
          <a:prstGeom prst="rect">
            <a:avLst/>
          </a:prstGeom>
        </p:spPr>
      </p:pic>
      <p:pic>
        <p:nvPicPr>
          <p:cNvPr id="11" name="Picture 10" descr="A picture containing text, clipart, gear&#10;&#10;Description automatically generated">
            <a:extLst>
              <a:ext uri="{FF2B5EF4-FFF2-40B4-BE49-F238E27FC236}">
                <a16:creationId xmlns:a16="http://schemas.microsoft.com/office/drawing/2014/main" id="{C9F67021-DFCC-45B0-88C0-CEDBFBE28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53" y="335362"/>
            <a:ext cx="609653" cy="609653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low confidence">
            <a:extLst>
              <a:ext uri="{FF2B5EF4-FFF2-40B4-BE49-F238E27FC236}">
                <a16:creationId xmlns:a16="http://schemas.microsoft.com/office/drawing/2014/main" id="{03BC1FA2-FDC7-4F8D-807F-D2BD2268F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76" y="335362"/>
            <a:ext cx="609653" cy="6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24479D-4E8D-4838-88ED-AC0A9AF9DB00}"/>
              </a:ext>
            </a:extLst>
          </p:cNvPr>
          <p:cNvSpPr txBox="1"/>
          <p:nvPr/>
        </p:nvSpPr>
        <p:spPr>
          <a:xfrm>
            <a:off x="862007" y="402548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  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C059A-BD58-4F9D-87FB-800383213D89}"/>
              </a:ext>
            </a:extLst>
          </p:cNvPr>
          <p:cNvSpPr txBox="1"/>
          <p:nvPr/>
        </p:nvSpPr>
        <p:spPr>
          <a:xfrm>
            <a:off x="2399405" y="409355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  350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69930-65CA-4E13-965F-3FA626A171F9}"/>
              </a:ext>
            </a:extLst>
          </p:cNvPr>
          <p:cNvSpPr txBox="1"/>
          <p:nvPr/>
        </p:nvSpPr>
        <p:spPr>
          <a:xfrm>
            <a:off x="3936804" y="409355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  350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9CB3B-9758-4801-8464-4A9574D7D9B0}"/>
              </a:ext>
            </a:extLst>
          </p:cNvPr>
          <p:cNvSpPr txBox="1"/>
          <p:nvPr/>
        </p:nvSpPr>
        <p:spPr>
          <a:xfrm>
            <a:off x="5475929" y="409355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  525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05F210-1F1C-4417-AE27-215288CDB9A5}"/>
              </a:ext>
            </a:extLst>
          </p:cNvPr>
          <p:cNvSpPr txBox="1"/>
          <p:nvPr/>
        </p:nvSpPr>
        <p:spPr>
          <a:xfrm>
            <a:off x="7005907" y="409355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  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35A94-E711-4038-A49D-32613FBB7EEB}"/>
              </a:ext>
            </a:extLst>
          </p:cNvPr>
          <p:cNvSpPr txBox="1"/>
          <p:nvPr/>
        </p:nvSpPr>
        <p:spPr>
          <a:xfrm>
            <a:off x="252355" y="938117"/>
            <a:ext cx="485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Fig 3.2 – piece values</a:t>
            </a:r>
          </a:p>
        </p:txBody>
      </p:sp>
    </p:spTree>
    <p:extLst>
      <p:ext uri="{BB962C8B-B14F-4D97-AF65-F5344CB8AC3E}">
        <p14:creationId xmlns:p14="http://schemas.microsoft.com/office/powerpoint/2010/main" val="416516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8615</TotalTime>
  <Words>208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Mann</dc:creator>
  <cp:lastModifiedBy>Alex Mann</cp:lastModifiedBy>
  <cp:revision>32</cp:revision>
  <dcterms:created xsi:type="dcterms:W3CDTF">2021-06-11T17:15:16Z</dcterms:created>
  <dcterms:modified xsi:type="dcterms:W3CDTF">2021-06-21T18:59:26Z</dcterms:modified>
</cp:coreProperties>
</file>