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6"/>
  </p:notesMasterIdLst>
  <p:handoutMasterIdLst>
    <p:handoutMasterId r:id="rId37"/>
  </p:handoutMasterIdLst>
  <p:sldIdLst>
    <p:sldId id="303" r:id="rId2"/>
    <p:sldId id="300" r:id="rId3"/>
    <p:sldId id="258" r:id="rId4"/>
    <p:sldId id="260" r:id="rId5"/>
    <p:sldId id="262" r:id="rId6"/>
    <p:sldId id="263" r:id="rId7"/>
    <p:sldId id="264" r:id="rId8"/>
    <p:sldId id="289" r:id="rId9"/>
    <p:sldId id="290" r:id="rId10"/>
    <p:sldId id="265" r:id="rId11"/>
    <p:sldId id="266" r:id="rId12"/>
    <p:sldId id="272" r:id="rId13"/>
    <p:sldId id="269" r:id="rId14"/>
    <p:sldId id="270" r:id="rId15"/>
    <p:sldId id="301" r:id="rId16"/>
    <p:sldId id="274" r:id="rId17"/>
    <p:sldId id="277" r:id="rId18"/>
    <p:sldId id="279" r:id="rId19"/>
    <p:sldId id="281" r:id="rId20"/>
    <p:sldId id="276" r:id="rId21"/>
    <p:sldId id="291" r:id="rId22"/>
    <p:sldId id="292" r:id="rId23"/>
    <p:sldId id="293" r:id="rId24"/>
    <p:sldId id="294" r:id="rId25"/>
    <p:sldId id="295" r:id="rId26"/>
    <p:sldId id="296" r:id="rId27"/>
    <p:sldId id="297" r:id="rId28"/>
    <p:sldId id="298" r:id="rId29"/>
    <p:sldId id="299" r:id="rId30"/>
    <p:sldId id="282" r:id="rId31"/>
    <p:sldId id="283" r:id="rId32"/>
    <p:sldId id="284" r:id="rId33"/>
    <p:sldId id="285" r:id="rId34"/>
    <p:sldId id="302" r:id="rId35"/>
  </p:sldIdLst>
  <p:sldSz cx="9144000" cy="5143500" type="screen16x9"/>
  <p:notesSz cx="6858000" cy="9144000"/>
  <p:embeddedFontLst>
    <p:embeddedFont>
      <p:font typeface="Consolas" panose="020B0609020204030204" pitchFamily="49" charset="0"/>
      <p:regular r:id="rId38"/>
      <p:bold r:id="rId39"/>
      <p:italic r:id="rId40"/>
      <p:boldItalic r:id="rId41"/>
    </p:embeddedFont>
    <p:embeddedFont>
      <p:font typeface="IBM Plex Sans" panose="020B0604020202020204" pitchFamily="34" charset="0"/>
      <p:regular r:id="rId42"/>
      <p:bold r:id="rId43"/>
      <p:italic r:id="rId44"/>
      <p:boldItalic r:id="rId45"/>
    </p:embeddedFont>
    <p:embeddedFont>
      <p:font typeface="IBM Plex Sans Medium" panose="020B0604020202020204" pitchFamily="34" charset="0"/>
      <p:regular r:id="rId46"/>
      <p:bold r:id="rId47"/>
      <p:italic r:id="rId48"/>
      <p:boldItalic r:id="rId49"/>
    </p:embeddedFont>
    <p:embeddedFont>
      <p:font typeface="PT Mono" panose="020B0604020202020204" charset="0"/>
      <p:regular r:id="rId50"/>
    </p:embeddedFont>
    <p:embeddedFont>
      <p:font typeface="Tahoma" panose="020B0604030504040204" pitchFamily="3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4D4"/>
    <a:srgbClr val="E6E6E6"/>
    <a:srgbClr val="DCDCAA"/>
    <a:srgbClr val="9CDCFE"/>
    <a:srgbClr val="2719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4607" autoAdjust="0"/>
  </p:normalViewPr>
  <p:slideViewPr>
    <p:cSldViewPr snapToGrid="0">
      <p:cViewPr varScale="1">
        <p:scale>
          <a:sx n="86" d="100"/>
          <a:sy n="86" d="100"/>
        </p:scale>
        <p:origin x="1354" y="67"/>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12/15/2021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5f8892be0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5f8892be0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5f8892be0e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5f8892be0e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5f8892be0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5f8892be0e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104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5f8892be0e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5f8892be0e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dirty="0"/>
              <a:t>Java requires that all classes and methods have an open brace </a:t>
            </a:r>
            <a:r>
              <a:rPr lang="en-US" sz="1100" dirty="0">
                <a:latin typeface="Courier New" pitchFamily="49" charset="0"/>
              </a:rPr>
              <a:t>{</a:t>
            </a:r>
            <a:r>
              <a:rPr lang="en-US" sz="1100" dirty="0"/>
              <a:t> and a closed brace </a:t>
            </a:r>
            <a:r>
              <a:rPr lang="en-US" sz="1100" dirty="0">
                <a:latin typeface="Courier New" pitchFamily="49" charset="0"/>
              </a:rPr>
              <a:t>}</a:t>
            </a:r>
            <a:r>
              <a:rPr lang="en-US" sz="1100" dirty="0"/>
              <a:t>.  Braces come in pairs; thus, every open </a:t>
            </a:r>
            <a:r>
              <a:rPr lang="en-US" sz="1100" dirty="0">
                <a:latin typeface="Courier New" pitchFamily="49" charset="0"/>
              </a:rPr>
              <a:t>{</a:t>
            </a:r>
            <a:r>
              <a:rPr lang="en-US" sz="1100" dirty="0"/>
              <a:t> brace must have a matching closed </a:t>
            </a:r>
            <a:r>
              <a:rPr lang="en-US" sz="1100" dirty="0">
                <a:latin typeface="Courier New" pitchFamily="49" charset="0"/>
              </a:rPr>
              <a:t>}</a:t>
            </a:r>
            <a:r>
              <a:rPr lang="en-US" sz="1100" dirty="0"/>
              <a:t> brace.  Braces are used to indicate the beginning of a code block and the ending of a code block.</a:t>
            </a:r>
          </a:p>
          <a:p>
            <a:endParaRPr lang="en-US" sz="1100" dirty="0"/>
          </a:p>
          <a:p>
            <a:r>
              <a:rPr lang="en-US" sz="1100" dirty="0"/>
              <a:t>Program statements are placed between the set of braces.</a:t>
            </a:r>
          </a:p>
          <a:p>
            <a:endParaRPr lang="en-US" sz="1100" dirty="0"/>
          </a:p>
          <a:p>
            <a:r>
              <a:rPr lang="en-US" sz="1100" dirty="0"/>
              <a:t>In Java, all program statements are terminated with a semi-colon </a:t>
            </a:r>
            <a:r>
              <a:rPr lang="en-US" sz="1100" b="1" i="0" dirty="0"/>
              <a:t>;</a:t>
            </a:r>
            <a:r>
              <a:rPr lang="en-US" sz="1100" dirty="0"/>
              <a:t>.  </a:t>
            </a:r>
          </a:p>
          <a:p>
            <a:endParaRPr lang="en-US" sz="1100" dirty="0"/>
          </a:p>
          <a:p>
            <a:r>
              <a:rPr lang="en-US" sz="1100" dirty="0" err="1">
                <a:latin typeface="Courier New" pitchFamily="49" charset="0"/>
                <a:cs typeface="Courier New" pitchFamily="49" charset="0"/>
              </a:rPr>
              <a:t>System.out.println</a:t>
            </a:r>
            <a:r>
              <a:rPr lang="en-US" sz="1100" dirty="0">
                <a:latin typeface="Courier New" pitchFamily="49" charset="0"/>
                <a:cs typeface="Courier New" pitchFamily="49" charset="0"/>
              </a:rPr>
              <a:t>()</a:t>
            </a:r>
            <a:r>
              <a:rPr lang="en-US" sz="1100" dirty="0"/>
              <a:t> is a program statement and must be terminated with a semicolon</a:t>
            </a:r>
            <a:r>
              <a:rPr lang="en-US" sz="1100" baseline="0" dirty="0"/>
              <a:t> </a:t>
            </a:r>
            <a:r>
              <a:rPr lang="en-US" sz="1100" b="1" dirty="0"/>
              <a:t>;</a:t>
            </a:r>
            <a:r>
              <a:rPr lang="en-US" sz="1100" dirty="0"/>
              <a:t>.  </a:t>
            </a:r>
          </a:p>
          <a:p>
            <a:endParaRPr lang="en-US" sz="1100" dirty="0"/>
          </a:p>
          <a:p>
            <a:r>
              <a:rPr lang="en-US" sz="1100" dirty="0">
                <a:latin typeface="Courier New" pitchFamily="49" charset="0"/>
                <a:cs typeface="Courier New" pitchFamily="49" charset="0"/>
              </a:rPr>
              <a:t>public class </a:t>
            </a:r>
            <a:r>
              <a:rPr lang="en-US" sz="1100" dirty="0" err="1">
                <a:latin typeface="Courier New" pitchFamily="49" charset="0"/>
                <a:cs typeface="Courier New" pitchFamily="49" charset="0"/>
              </a:rPr>
              <a:t>SecondClass</a:t>
            </a:r>
            <a:r>
              <a:rPr lang="en-US" sz="1100" dirty="0">
                <a:latin typeface="Courier New" pitchFamily="49" charset="0"/>
                <a:cs typeface="Courier New" pitchFamily="49" charset="0"/>
              </a:rPr>
              <a:t> </a:t>
            </a:r>
            <a:r>
              <a:rPr lang="en-US" sz="1100" dirty="0"/>
              <a:t>is a class declaration and public static void main is a method declaration;</a:t>
            </a:r>
            <a:r>
              <a:rPr lang="en-US" sz="1100" baseline="0" dirty="0"/>
              <a:t> they are </a:t>
            </a:r>
            <a:r>
              <a:rPr lang="en-US" sz="1100" dirty="0"/>
              <a:t>not program statements; as a result, there is no terminating </a:t>
            </a:r>
            <a:r>
              <a:rPr lang="en-US" sz="1100" b="1" dirty="0"/>
              <a:t>;</a:t>
            </a:r>
            <a:r>
              <a:rPr lang="en-US" sz="1100" dirty="0"/>
              <a:t>.  The are some statements in Java that</a:t>
            </a:r>
            <a:r>
              <a:rPr lang="en-US" sz="1100" baseline="0" dirty="0"/>
              <a:t> do not have a terminating </a:t>
            </a:r>
            <a:r>
              <a:rPr lang="en-US" sz="1100" b="1" baseline="0" dirty="0"/>
              <a:t>;</a:t>
            </a:r>
            <a:r>
              <a:rPr lang="en-US" sz="1100" b="0" baseline="0" dirty="0"/>
              <a:t>,</a:t>
            </a:r>
            <a:r>
              <a:rPr lang="en-US" sz="1100" baseline="0" dirty="0"/>
              <a:t> such as </a:t>
            </a:r>
            <a:r>
              <a:rPr lang="en-US" sz="1100" b="1" baseline="0" dirty="0"/>
              <a:t>while</a:t>
            </a:r>
            <a:r>
              <a:rPr lang="en-US" sz="1100" baseline="0" dirty="0"/>
              <a:t> and </a:t>
            </a:r>
            <a:r>
              <a:rPr lang="en-US" sz="1100" b="1" baseline="0" dirty="0"/>
              <a:t>for</a:t>
            </a:r>
            <a:r>
              <a:rPr lang="en-US" sz="1100" b="0" baseline="0" dirty="0"/>
              <a:t>,</a:t>
            </a:r>
            <a:r>
              <a:rPr lang="en-US" sz="1100" b="1" baseline="0" dirty="0"/>
              <a:t> </a:t>
            </a:r>
            <a:r>
              <a:rPr lang="en-US" sz="1100" baseline="0" dirty="0"/>
              <a:t>we will learn more about that later.</a:t>
            </a:r>
            <a:endParaRPr lang="en-US" sz="1100" dirty="0"/>
          </a:p>
          <a:p>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98497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f8892be0e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f8892be0e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In Java, all program statements are terminated with a semi-colon </a:t>
            </a:r>
            <a:r>
              <a:rPr lang="en-US" sz="1100" b="1" i="0" dirty="0"/>
              <a:t>;</a:t>
            </a:r>
            <a:r>
              <a:rPr lang="en-US" sz="1100" dirty="0"/>
              <a:t>.  </a:t>
            </a:r>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latin typeface="Courier New" pitchFamily="49" charset="0"/>
                <a:cs typeface="Courier New" pitchFamily="49" charset="0"/>
              </a:rPr>
              <a:t>A </a:t>
            </a:r>
            <a:r>
              <a:rPr lang="en-US" sz="1100" dirty="0"/>
              <a:t>class declaration and a method declaration</a:t>
            </a:r>
            <a:r>
              <a:rPr lang="en-US" sz="1100" baseline="0" dirty="0"/>
              <a:t> are </a:t>
            </a:r>
            <a:r>
              <a:rPr lang="en-US" sz="1100" dirty="0"/>
              <a:t>not program statements; as a result, there is no terminating </a:t>
            </a:r>
            <a:r>
              <a:rPr lang="en-US" sz="1100" b="1" dirty="0"/>
              <a:t>;</a:t>
            </a:r>
            <a:r>
              <a:rPr lang="en-US" sz="1100" dirty="0"/>
              <a:t>. </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sz="1100" dirty="0"/>
              <a:t>The are some statements in Java that</a:t>
            </a:r>
            <a:r>
              <a:rPr lang="en-US" sz="1100" baseline="0" dirty="0"/>
              <a:t> do not have a terminating </a:t>
            </a:r>
            <a:r>
              <a:rPr lang="en-US" sz="1100" b="1" baseline="0" dirty="0"/>
              <a:t>;</a:t>
            </a:r>
            <a:r>
              <a:rPr lang="en-US" sz="1100" b="0" baseline="0" dirty="0"/>
              <a:t>,</a:t>
            </a:r>
            <a:r>
              <a:rPr lang="en-US" sz="1100" baseline="0" dirty="0"/>
              <a:t> such as </a:t>
            </a:r>
            <a:r>
              <a:rPr lang="en-US" sz="1100" b="1" baseline="0" dirty="0"/>
              <a:t>while</a:t>
            </a:r>
            <a:r>
              <a:rPr lang="en-US" sz="1100" baseline="0" dirty="0"/>
              <a:t> and </a:t>
            </a:r>
            <a:r>
              <a:rPr lang="en-US" sz="1100" b="1" baseline="0" dirty="0"/>
              <a:t>for</a:t>
            </a:r>
            <a:r>
              <a:rPr lang="en-US" sz="1100" b="0" baseline="0" dirty="0"/>
              <a:t>,</a:t>
            </a:r>
            <a:r>
              <a:rPr lang="en-US" sz="1100" b="1" baseline="0" dirty="0"/>
              <a:t> </a:t>
            </a:r>
            <a:r>
              <a:rPr lang="en-US" sz="1100" baseline="0" dirty="0"/>
              <a:t>we will learn more about that later.</a:t>
            </a:r>
            <a:endParaRPr lang="en-US" dirty="0"/>
          </a:p>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5f8892be0e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5f8892be0e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Java</a:t>
            </a:r>
            <a:r>
              <a:rPr lang="en-US" baseline="0" dirty="0"/>
              <a:t> uses braces to delineate a block of code.  The block can be and entire class, an entire method, an if clause, an else clause, a while loop block, etc.  A block can even be within a method (or within any block - to create local scope).</a:t>
            </a:r>
            <a:endParaRPr lang="en-US" dirty="0"/>
          </a:p>
          <a:p>
            <a:pPr marL="0" lvl="0" indent="0" algn="l" rtl="0">
              <a:spcBef>
                <a:spcPts val="0"/>
              </a:spcBef>
              <a:spcAft>
                <a:spcPts val="0"/>
              </a:spcAft>
              <a:buNone/>
            </a:pPr>
            <a:endParaRPr lang="en-US" dirty="0"/>
          </a:p>
          <a:p>
            <a:r>
              <a:rPr lang="en-US" sz="1100" dirty="0"/>
              <a:t>Java requires that all classes and methods have an open brace </a:t>
            </a:r>
            <a:r>
              <a:rPr lang="en-US" sz="1100" dirty="0">
                <a:latin typeface="Courier New" pitchFamily="49" charset="0"/>
              </a:rPr>
              <a:t>{</a:t>
            </a:r>
            <a:r>
              <a:rPr lang="en-US" sz="1100" dirty="0"/>
              <a:t> and a close brace </a:t>
            </a:r>
            <a:r>
              <a:rPr lang="en-US" sz="1100" dirty="0">
                <a:latin typeface="Courier New" pitchFamily="49" charset="0"/>
              </a:rPr>
              <a:t>}</a:t>
            </a:r>
            <a:r>
              <a:rPr lang="en-US" sz="1100" dirty="0"/>
              <a:t>.  Braces come in pairs; thus, every open </a:t>
            </a:r>
            <a:r>
              <a:rPr lang="en-US" sz="1100" dirty="0">
                <a:latin typeface="Courier New" pitchFamily="49" charset="0"/>
              </a:rPr>
              <a:t>{</a:t>
            </a:r>
            <a:r>
              <a:rPr lang="en-US" sz="1100" dirty="0"/>
              <a:t> brace must have a matching close </a:t>
            </a:r>
            <a:r>
              <a:rPr lang="en-US" sz="1100" dirty="0">
                <a:latin typeface="Courier New" pitchFamily="49" charset="0"/>
              </a:rPr>
              <a:t>}</a:t>
            </a:r>
            <a:r>
              <a:rPr lang="en-US" sz="1100" dirty="0"/>
              <a:t> brace.  Braces are used to indicate the beginning of a code block and the ending of a code block.</a:t>
            </a:r>
          </a:p>
          <a:p>
            <a:endParaRPr lang="en-US" sz="1100" dirty="0"/>
          </a:p>
          <a:p>
            <a:r>
              <a:rPr lang="en-US" sz="1100" dirty="0"/>
              <a:t>Program statements are placed between the set of braces.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f8892be0e_1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f8892be0e_1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indent="-228600" eaLnBrk="1" hangingPunct="1">
              <a:buFontTx/>
              <a:buAutoNum type="arabicParenR"/>
            </a:pPr>
            <a:r>
              <a:rPr lang="en-US" altLang="en-US" dirty="0"/>
              <a:t>Syntax</a:t>
            </a:r>
          </a:p>
          <a:p>
            <a:pPr marL="228600" indent="-228600" eaLnBrk="1" hangingPunct="1">
              <a:buFontTx/>
              <a:buAutoNum type="arabicParenR"/>
            </a:pPr>
            <a:r>
              <a:rPr lang="en-US" altLang="en-US" dirty="0"/>
              <a:t>Semantics</a:t>
            </a:r>
          </a:p>
          <a:p>
            <a:pPr marL="228600" indent="-228600" eaLnBrk="1" hangingPunct="1">
              <a:buFontTx/>
              <a:buAutoNum type="arabicParenR"/>
            </a:pPr>
            <a:r>
              <a:rPr lang="en-US" altLang="en-US" dirty="0"/>
              <a:t>Tools/Libraries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7000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i="1" dirty="0"/>
              <a:t>out</a:t>
            </a:r>
            <a:r>
              <a:rPr lang="en-US" dirty="0"/>
              <a:t> is a variable of the System class that holds a reference to a </a:t>
            </a:r>
            <a:r>
              <a:rPr lang="en-US" dirty="0" err="1"/>
              <a:t>PrintStream</a:t>
            </a:r>
            <a:r>
              <a:rPr lang="en-US" dirty="0"/>
              <a:t> (a grandchild of the </a:t>
            </a:r>
            <a:r>
              <a:rPr lang="en-US" dirty="0" err="1"/>
              <a:t>OutputStream</a:t>
            </a:r>
            <a:r>
              <a:rPr lang="en-US" dirty="0"/>
              <a:t> class) used to channel output to the default output device (which is the host system's console, but can be changed).</a:t>
            </a:r>
          </a:p>
          <a:p>
            <a:endParaRPr lang="en-US" sz="1100" dirty="0"/>
          </a:p>
          <a:p>
            <a:r>
              <a:rPr lang="en-US" dirty="0"/>
              <a:t>Or, to put it another way, </a:t>
            </a:r>
            <a:r>
              <a:rPr lang="en-US" b="1" i="1" dirty="0"/>
              <a:t>out</a:t>
            </a:r>
            <a:r>
              <a:rPr lang="en-US" dirty="0"/>
              <a:t> is a variable that refers to the console output. The object type of </a:t>
            </a:r>
            <a:r>
              <a:rPr lang="en-US" b="1" i="1" dirty="0"/>
              <a:t>out</a:t>
            </a:r>
            <a:r>
              <a:rPr lang="en-US" dirty="0"/>
              <a:t> is </a:t>
            </a:r>
            <a:r>
              <a:rPr lang="en-US" dirty="0" err="1"/>
              <a:t>PrintStream</a:t>
            </a:r>
            <a:r>
              <a:rPr lang="en-US" dirty="0"/>
              <a:t>, which inherits print, </a:t>
            </a:r>
            <a:r>
              <a:rPr lang="en-US" dirty="0" err="1"/>
              <a:t>println</a:t>
            </a:r>
            <a:r>
              <a:rPr lang="en-US" dirty="0"/>
              <a:t>, and </a:t>
            </a:r>
            <a:r>
              <a:rPr lang="en-US" dirty="0" err="1"/>
              <a:t>printf</a:t>
            </a:r>
            <a:r>
              <a:rPr lang="en-US" dirty="0"/>
              <a:t> from </a:t>
            </a:r>
            <a:r>
              <a:rPr lang="en-US" dirty="0" err="1"/>
              <a:t>OutputStream</a:t>
            </a:r>
            <a:r>
              <a:rPr lang="en-US" dirty="0"/>
              <a:t>.  These print methods can be called by any class using the </a:t>
            </a:r>
            <a:r>
              <a:rPr lang="en-US" dirty="0" err="1"/>
              <a:t>System.out</a:t>
            </a:r>
            <a:r>
              <a:rPr lang="en-US" dirty="0"/>
              <a:t> reference.  You can find the definitions for all of the print methods (there are multiple </a:t>
            </a:r>
            <a:r>
              <a:rPr lang="en-US" dirty="0" err="1"/>
              <a:t>overriden</a:t>
            </a:r>
            <a:r>
              <a:rPr lang="en-US" dirty="0"/>
              <a:t> methods) in PrintSteam.java.</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264157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6655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50234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So, how does the</a:t>
            </a:r>
            <a:r>
              <a:rPr lang="en-US" sz="1100" baseline="0" dirty="0"/>
              <a:t> tab escape sequence behave in our environment?  The \t escape sequence will generate four spaces (sort of), but the tabs act like they do in Microsoft Word.  That is, a tab does not simply print out four spaces, it moves over to the next tab position that will be on a four space boundary (by default).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112330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eaLnBrk="1" hangingPunct="1"/>
            <a:r>
              <a:rPr lang="en-US" altLang="en-US" sz="1100" dirty="0">
                <a:latin typeface="Courier New" panose="02070309020205020404" pitchFamily="49" charset="0"/>
                <a:cs typeface="Courier New" panose="02070309020205020404" pitchFamily="49" charset="0"/>
              </a:rPr>
              <a:t>\\, \", and \' </a:t>
            </a:r>
            <a:r>
              <a:rPr lang="en-US" altLang="en-US" sz="1100" dirty="0"/>
              <a:t>are common escape sequences used with to print out a </a:t>
            </a:r>
            <a:r>
              <a:rPr lang="en-US" altLang="en-US" sz="1100" dirty="0">
                <a:latin typeface="Courier New" panose="02070309020205020404" pitchFamily="49" charset="0"/>
                <a:cs typeface="Courier New" panose="02070309020205020404" pitchFamily="49" charset="0"/>
              </a:rPr>
              <a:t>\, '</a:t>
            </a:r>
            <a:r>
              <a:rPr lang="en-US" altLang="en-US" sz="1100" dirty="0"/>
              <a:t>, and a </a:t>
            </a:r>
            <a:r>
              <a:rPr lang="en-US" altLang="en-US" sz="1100" dirty="0">
                <a:latin typeface="Courier New" panose="02070309020205020404" pitchFamily="49" charset="0"/>
                <a:cs typeface="Courier New" panose="02070309020205020404" pitchFamily="49" charset="0"/>
              </a:rPr>
              <a:t>"</a:t>
            </a:r>
            <a:r>
              <a:rPr lang="en-US" altLang="en-US" sz="1100" dirty="0"/>
              <a:t>.  </a:t>
            </a:r>
          </a:p>
          <a:p>
            <a:pPr eaLnBrk="1" hangingPunct="1"/>
            <a:endParaRPr lang="en-US" altLang="en-US" sz="1100" dirty="0"/>
          </a:p>
          <a:p>
            <a:pPr eaLnBrk="1" hangingPunct="1"/>
            <a:r>
              <a:rPr lang="en-US" altLang="en-US" sz="1100" dirty="0">
                <a:latin typeface="Courier New" panose="02070309020205020404" pitchFamily="49" charset="0"/>
                <a:cs typeface="Courier New" panose="02070309020205020404" pitchFamily="49" charset="0"/>
              </a:rPr>
              <a:t>\\ </a:t>
            </a:r>
            <a:r>
              <a:rPr lang="en-US" altLang="en-US" sz="1100" dirty="0"/>
              <a:t>is used to print out a single </a:t>
            </a:r>
            <a:r>
              <a:rPr lang="en-US" altLang="en-US" sz="1100" dirty="0">
                <a:latin typeface="Courier New" panose="02070309020205020404" pitchFamily="49" charset="0"/>
                <a:cs typeface="Courier New" panose="02070309020205020404" pitchFamily="49" charset="0"/>
              </a:rPr>
              <a:t>\</a:t>
            </a:r>
            <a:r>
              <a:rPr lang="en-US" altLang="en-US" sz="1100" dirty="0"/>
              <a:t>.</a:t>
            </a:r>
          </a:p>
          <a:p>
            <a:pPr eaLnBrk="1" hangingPunct="1"/>
            <a:endParaRPr lang="en-US" altLang="en-US" dirty="0"/>
          </a:p>
          <a:p>
            <a:pPr eaLnBrk="1" hangingPunct="1"/>
            <a:r>
              <a:rPr lang="en-US" altLang="en-US" sz="1100" dirty="0">
                <a:latin typeface="Courier New" panose="02070309020205020404" pitchFamily="49" charset="0"/>
                <a:cs typeface="Courier New" panose="02070309020205020404" pitchFamily="49" charset="0"/>
              </a:rPr>
              <a:t>\" </a:t>
            </a:r>
            <a:r>
              <a:rPr lang="en-US" altLang="en-US" sz="1100" dirty="0"/>
              <a:t>is used to print out a single </a:t>
            </a:r>
            <a:r>
              <a:rPr lang="en-US" altLang="en-US" sz="1100" dirty="0">
                <a:latin typeface="Courier New" panose="02070309020205020404" pitchFamily="49" charset="0"/>
                <a:cs typeface="Courier New" panose="02070309020205020404" pitchFamily="49" charset="0"/>
              </a:rPr>
              <a:t>"</a:t>
            </a:r>
            <a:r>
              <a:rPr lang="en-US" altLang="en-US" sz="1100" dirty="0"/>
              <a:t>.</a:t>
            </a:r>
          </a:p>
          <a:p>
            <a:pPr eaLnBrk="1" hangingPunct="1"/>
            <a:endParaRPr lang="en-US" altLang="en-US" sz="1100" dirty="0"/>
          </a:p>
          <a:p>
            <a:pPr eaLnBrk="1" hangingPunct="1"/>
            <a:r>
              <a:rPr lang="en-US" altLang="en-US" sz="1100" dirty="0">
                <a:latin typeface="Courier New" panose="02070309020205020404" pitchFamily="49" charset="0"/>
                <a:cs typeface="Courier New" panose="02070309020205020404" pitchFamily="49" charset="0"/>
              </a:rPr>
              <a:t>\' </a:t>
            </a:r>
            <a:r>
              <a:rPr lang="en-US" altLang="en-US" sz="1100" dirty="0"/>
              <a:t>is used to print out a single </a:t>
            </a:r>
            <a:r>
              <a:rPr lang="en-US" altLang="en-US" sz="1100" dirty="0">
                <a:latin typeface="Courier New" panose="02070309020205020404" pitchFamily="49" charset="0"/>
                <a:cs typeface="Courier New" panose="02070309020205020404" pitchFamily="49" charset="0"/>
              </a:rPr>
              <a:t>'</a:t>
            </a:r>
            <a:r>
              <a:rPr lang="en-US" altLang="en-US" sz="1100" dirty="0"/>
              <a: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04456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9075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09233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6769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f8892be0e_1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f8892be0e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967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5f8892be0e_1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5f8892be0e_1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dirty="0"/>
              <a:t>Comments are used to add clarity and descriptions to code.  When properly placed, comments can enhance the readability to a piece of code.  </a:t>
            </a:r>
          </a:p>
          <a:p>
            <a:endParaRPr lang="en-US" sz="1100" dirty="0"/>
          </a:p>
          <a:p>
            <a:r>
              <a:rPr lang="en-US" sz="1100" dirty="0">
                <a:latin typeface="Courier New" pitchFamily="49" charset="0"/>
                <a:cs typeface="Courier New" pitchFamily="49" charset="0"/>
              </a:rPr>
              <a:t>//</a:t>
            </a:r>
            <a:r>
              <a:rPr lang="en-US" sz="1100" dirty="0"/>
              <a:t> is a single line comment.  The comment begins with the </a:t>
            </a:r>
            <a:r>
              <a:rPr lang="en-US" sz="1100" b="1" dirty="0"/>
              <a:t>//</a:t>
            </a:r>
            <a:r>
              <a:rPr lang="en-US" sz="1100" dirty="0"/>
              <a:t> and ends</a:t>
            </a:r>
            <a:r>
              <a:rPr lang="en-US" sz="1100" baseline="0" dirty="0"/>
              <a:t> at the </a:t>
            </a:r>
            <a:r>
              <a:rPr lang="en-US" sz="1100" b="1" baseline="0" dirty="0"/>
              <a:t>end of the current line</a:t>
            </a:r>
            <a:r>
              <a:rPr lang="en-US" sz="1100" baseline="0" dirty="0"/>
              <a:t>.</a:t>
            </a:r>
            <a:endParaRPr lang="en-US" sz="1100" dirty="0"/>
          </a:p>
          <a:p>
            <a:endParaRPr lang="en-US" sz="1100" dirty="0"/>
          </a:p>
          <a:p>
            <a:r>
              <a:rPr lang="en-US" sz="1100" dirty="0">
                <a:latin typeface="Courier New" pitchFamily="49" charset="0"/>
                <a:cs typeface="Courier New" pitchFamily="49" charset="0"/>
              </a:rPr>
              <a:t>/* */</a:t>
            </a:r>
            <a:r>
              <a:rPr lang="en-US" sz="1100" dirty="0"/>
              <a:t> is used when multiple comment lines are needed.  These type</a:t>
            </a:r>
            <a:r>
              <a:rPr lang="en-US" sz="1100" baseline="0" dirty="0"/>
              <a:t> of comments are called multi-line comments or block comments.  The comment block begins with </a:t>
            </a:r>
            <a:r>
              <a:rPr lang="en-US" sz="1100" b="1" baseline="0" dirty="0"/>
              <a:t>/*</a:t>
            </a:r>
            <a:r>
              <a:rPr lang="en-US" sz="1100" baseline="0" dirty="0"/>
              <a:t> and ends with </a:t>
            </a:r>
            <a:r>
              <a:rPr lang="en-US" sz="1100" b="1" baseline="0" dirty="0"/>
              <a:t>*/</a:t>
            </a:r>
            <a:r>
              <a:rPr lang="en-US" sz="1100" baseline="0" dirty="0"/>
              <a:t>.</a:t>
            </a:r>
            <a:endParaRPr lang="en-US" sz="1100" dirty="0"/>
          </a:p>
          <a:p>
            <a:pPr marL="158750" indent="0">
              <a:buNone/>
            </a:pPr>
            <a:endParaRPr lang="en-US" sz="1100" dirty="0"/>
          </a:p>
          <a:p>
            <a:r>
              <a:rPr lang="en-US" sz="1100" dirty="0"/>
              <a:t>Comments are also very useful to isolate a section of code when testing/debugging.   It is very handy to comment out a section of code in order to test the remaining code.  This</a:t>
            </a:r>
            <a:r>
              <a:rPr lang="en-US" sz="1100" baseline="0" dirty="0"/>
              <a:t> can be easily accomplished by using multi-line comments.</a:t>
            </a: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75caabee28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75caabee28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f8892be0e_1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f8892be0e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5f8892be0e_1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5f8892be0e_1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72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5f8892be0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5f8892be0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5f8892be0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5f8892be0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dirty="0">
                <a:solidFill>
                  <a:srgbClr val="000000"/>
                </a:solidFill>
                <a:latin typeface="Times New Roman" panose="02020603050405020304" pitchFamily="18" charset="0"/>
              </a:rPr>
              <a:t>Java is one of the world’s most widely used computer programming languages. </a:t>
            </a:r>
          </a:p>
          <a:p>
            <a:pPr marL="0" lvl="0" indent="0" algn="l" rtl="0">
              <a:spcBef>
                <a:spcPts val="0"/>
              </a:spcBef>
              <a:spcAft>
                <a:spcPts val="0"/>
              </a:spcAft>
              <a:buNone/>
            </a:pPr>
            <a:r>
              <a:rPr lang="en-US" dirty="0"/>
              <a:t>As of 2020 Java is 25 years old and still going strong. </a:t>
            </a:r>
          </a:p>
          <a:p>
            <a:pPr marL="0" lvl="0" indent="0" algn="l" rtl="0">
              <a:spcBef>
                <a:spcPts val="0"/>
              </a:spcBef>
              <a:spcAft>
                <a:spcPts val="0"/>
              </a:spcAft>
              <a:buNone/>
            </a:pPr>
            <a:r>
              <a:rPr lang="en-US" dirty="0"/>
              <a:t>It is used by 90% of Fortune 500 companies.</a:t>
            </a:r>
          </a:p>
          <a:p>
            <a:pPr marL="0" lvl="0" indent="0" algn="l" rtl="0">
              <a:spcBef>
                <a:spcPts val="0"/>
              </a:spcBef>
              <a:spcAft>
                <a:spcPts val="0"/>
              </a:spcAft>
              <a:buNone/>
            </a:pPr>
            <a:r>
              <a:rPr lang="en-US" dirty="0"/>
              <a:t>Some devices that use Java are Blue-ray players, credit cards, smartphones, medical devices, game consoles, tablets, robots, navigation systems, televisions and ATMs.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75caabee2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75caabee2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en-US" sz="1100" dirty="0"/>
              <a:t>This is a very simple Java class.   The name of the class is </a:t>
            </a:r>
            <a:r>
              <a:rPr lang="en-US" altLang="en-US" sz="1100" dirty="0" err="1">
                <a:latin typeface="Courier New" panose="02070309020205020404" pitchFamily="49" charset="0"/>
                <a:cs typeface="Courier New" panose="02070309020205020404" pitchFamily="49" charset="0"/>
              </a:rPr>
              <a:t>CompSci</a:t>
            </a:r>
            <a:r>
              <a:rPr lang="en-US" altLang="en-US" sz="1100" dirty="0"/>
              <a:t>.  All Java programs start with a class.  Pieces are added to the class to make a complete program.</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Unlike Python, EVERY Java program requires a class in</a:t>
            </a:r>
            <a:r>
              <a:rPr lang="en-US" baseline="0" dirty="0"/>
              <a:t> which to reside before it can be executed.  We generally define a class by specifying the access modifier (</a:t>
            </a:r>
            <a:r>
              <a:rPr lang="en-US" b="1" baseline="0" dirty="0"/>
              <a:t>public</a:t>
            </a:r>
            <a:r>
              <a:rPr lang="en-US" baseline="0" dirty="0"/>
              <a:t>, </a:t>
            </a:r>
            <a:r>
              <a:rPr lang="en-US" b="1" baseline="0" dirty="0"/>
              <a:t>private</a:t>
            </a:r>
            <a:r>
              <a:rPr lang="en-US" baseline="0" dirty="0"/>
              <a:t>, or </a:t>
            </a:r>
            <a:r>
              <a:rPr lang="en-US" b="1" baseline="0" dirty="0"/>
              <a:t>protected</a:t>
            </a:r>
            <a:r>
              <a:rPr lang="en-US" baseline="0" dirty="0"/>
              <a:t>), the keyword </a:t>
            </a:r>
            <a:r>
              <a:rPr lang="en-US" b="1" baseline="0" dirty="0"/>
              <a:t>class</a:t>
            </a:r>
            <a:r>
              <a:rPr lang="en-US" baseline="0" dirty="0"/>
              <a:t>, the </a:t>
            </a:r>
            <a:r>
              <a:rPr lang="en-US" b="1" baseline="0" dirty="0"/>
              <a:t>name</a:t>
            </a:r>
            <a:r>
              <a:rPr lang="en-US" baseline="0" dirty="0"/>
              <a:t> of the class (</a:t>
            </a:r>
            <a:r>
              <a:rPr lang="en-US" b="1" baseline="0" dirty="0"/>
              <a:t>capitalized</a:t>
            </a:r>
            <a:r>
              <a:rPr lang="en-US" baseline="0" dirty="0"/>
              <a:t>), followed by the class opening brace, the contents of the class (variable, methods, and constructor definitions), and the class closing brace.   I used the word generally because Java does not require an access modifier (the default is </a:t>
            </a:r>
            <a:r>
              <a:rPr lang="en-US" i="1" dirty="0">
                <a:effectLst/>
              </a:rPr>
              <a:t>package-private</a:t>
            </a:r>
            <a:r>
              <a:rPr lang="en-US" dirty="0">
                <a:effectLst/>
              </a:rPr>
              <a:t>, which makes the class visible only within its own package)</a:t>
            </a:r>
            <a:r>
              <a:rPr lang="en-US" baseline="0" dirty="0"/>
              <a:t>, nor does it require us to Capitalize class names; but it is good practice to provide an access modifier and to capitalize class names.</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32012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f8892be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f8892be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Every Java program must have a </a:t>
            </a:r>
            <a:r>
              <a:rPr lang="en-US" b="0" dirty="0"/>
              <a:t>main</a:t>
            </a:r>
            <a:r>
              <a:rPr lang="en-US" dirty="0"/>
              <a:t> method literally named </a:t>
            </a:r>
            <a:r>
              <a:rPr lang="en-US" b="1" dirty="0"/>
              <a:t>main</a:t>
            </a:r>
            <a:r>
              <a:rPr lang="en-US" dirty="0"/>
              <a:t>.  There can only be one main method per Java program (defined in the controlling class of that program).  The main method is the entry point at which the program will begin executing.  The main method must be public (or what’s the point), and it must be static (more about that later).</a:t>
            </a:r>
            <a:r>
              <a:rPr lang="en-US" baseline="0" dirty="0"/>
              <a:t>  The return type for main is void and the command line arguments are accessed through an array named </a:t>
            </a:r>
            <a:r>
              <a:rPr lang="en-US" baseline="0" dirty="0" err="1"/>
              <a:t>args</a:t>
            </a:r>
            <a:r>
              <a:rPr lang="en-US" baseline="0" dirty="0"/>
              <a:t> (more about those later also).  For now, always define your main method as </a:t>
            </a:r>
            <a:r>
              <a:rPr lang="en-US" b="1" baseline="0" dirty="0"/>
              <a:t>public static void main(String[] </a:t>
            </a:r>
            <a:r>
              <a:rPr lang="en-US" b="1" baseline="0" dirty="0" err="1"/>
              <a:t>args</a:t>
            </a:r>
            <a:r>
              <a:rPr lang="en-US" b="1" baseline="0" dirty="0"/>
              <a:t>)</a:t>
            </a:r>
            <a:r>
              <a:rPr lang="en-US" baseline="0" dirty="0"/>
              <a:t>.  Keep repeating that in your head until you get it memorized! </a:t>
            </a:r>
          </a:p>
          <a:p>
            <a:endParaRPr lang="en-US" baseline="0" dirty="0"/>
          </a:p>
          <a:p>
            <a:r>
              <a:rPr lang="en-US" baseline="0" dirty="0"/>
              <a:t>The main method may be defined a couple different variations, but this is the preferred way. </a:t>
            </a:r>
            <a:endParaRPr dirty="0"/>
          </a:p>
        </p:txBody>
      </p:sp>
    </p:spTree>
    <p:extLst>
      <p:ext uri="{BB962C8B-B14F-4D97-AF65-F5344CB8AC3E}">
        <p14:creationId xmlns:p14="http://schemas.microsoft.com/office/powerpoint/2010/main" val="1133825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
        <p:nvSpPr>
          <p:cNvPr id="27" name="Google Shape;27;p4"/>
          <p:cNvSpPr txBox="1">
            <a:spLocks noGrp="1"/>
          </p:cNvSpPr>
          <p:nvPr>
            <p:ph type="sldNum" idx="12"/>
          </p:nvPr>
        </p:nvSpPr>
        <p:spPr>
          <a:xfrm>
            <a:off x="8595308" y="-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8" name="Google Shape;28;p4"/>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lvl1pPr lvl="0" algn="r" rtl="0">
              <a:buNone/>
              <a:defRPr sz="1000">
                <a:solidFill>
                  <a:srgbClr val="434343"/>
                </a:solidFill>
                <a:latin typeface="PT Mono"/>
                <a:ea typeface="PT Mono"/>
                <a:cs typeface="PT Mono"/>
                <a:sym typeface="PT Mono"/>
              </a:defRPr>
            </a:lvl1pPr>
            <a:lvl2pPr lvl="1" algn="r" rtl="0">
              <a:buNone/>
              <a:defRPr sz="1000">
                <a:solidFill>
                  <a:srgbClr val="434343"/>
                </a:solidFill>
                <a:latin typeface="PT Mono"/>
                <a:ea typeface="PT Mono"/>
                <a:cs typeface="PT Mono"/>
                <a:sym typeface="PT Mono"/>
              </a:defRPr>
            </a:lvl2pPr>
            <a:lvl3pPr lvl="2" algn="r" rtl="0">
              <a:buNone/>
              <a:defRPr sz="1000">
                <a:solidFill>
                  <a:srgbClr val="434343"/>
                </a:solidFill>
                <a:latin typeface="PT Mono"/>
                <a:ea typeface="PT Mono"/>
                <a:cs typeface="PT Mono"/>
                <a:sym typeface="PT Mono"/>
              </a:defRPr>
            </a:lvl3pPr>
            <a:lvl4pPr lvl="3" algn="r" rtl="0">
              <a:buNone/>
              <a:defRPr sz="1000">
                <a:solidFill>
                  <a:srgbClr val="434343"/>
                </a:solidFill>
                <a:latin typeface="PT Mono"/>
                <a:ea typeface="PT Mono"/>
                <a:cs typeface="PT Mono"/>
                <a:sym typeface="PT Mono"/>
              </a:defRPr>
            </a:lvl4pPr>
            <a:lvl5pPr lvl="4" algn="r" rtl="0">
              <a:buNone/>
              <a:defRPr sz="1000">
                <a:solidFill>
                  <a:srgbClr val="434343"/>
                </a:solidFill>
                <a:latin typeface="PT Mono"/>
                <a:ea typeface="PT Mono"/>
                <a:cs typeface="PT Mono"/>
                <a:sym typeface="PT Mono"/>
              </a:defRPr>
            </a:lvl5pPr>
            <a:lvl6pPr lvl="5" algn="r" rtl="0">
              <a:buNone/>
              <a:defRPr sz="1000">
                <a:solidFill>
                  <a:srgbClr val="434343"/>
                </a:solidFill>
                <a:latin typeface="PT Mono"/>
                <a:ea typeface="PT Mono"/>
                <a:cs typeface="PT Mono"/>
                <a:sym typeface="PT Mono"/>
              </a:defRPr>
            </a:lvl6pPr>
            <a:lvl7pPr lvl="6" algn="r" rtl="0">
              <a:buNone/>
              <a:defRPr sz="1000">
                <a:solidFill>
                  <a:srgbClr val="434343"/>
                </a:solidFill>
                <a:latin typeface="PT Mono"/>
                <a:ea typeface="PT Mono"/>
                <a:cs typeface="PT Mono"/>
                <a:sym typeface="PT Mono"/>
              </a:defRPr>
            </a:lvl7pPr>
            <a:lvl8pPr lvl="7" algn="r" rtl="0">
              <a:buNone/>
              <a:defRPr sz="1000">
                <a:solidFill>
                  <a:srgbClr val="434343"/>
                </a:solidFill>
                <a:latin typeface="PT Mono"/>
                <a:ea typeface="PT Mono"/>
                <a:cs typeface="PT Mono"/>
                <a:sym typeface="PT Mono"/>
              </a:defRPr>
            </a:lvl8pPr>
            <a:lvl9pPr lvl="8" algn="r" rtl="0">
              <a:buNone/>
              <a:defRPr sz="1000">
                <a:solidFill>
                  <a:srgbClr val="434343"/>
                </a:solidFill>
                <a:latin typeface="PT Mono"/>
                <a:ea typeface="PT Mono"/>
                <a:cs typeface="PT Mono"/>
                <a:sym typeface="PT Mon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4" name="Google Shape;34;p5"/>
          <p:cNvSpPr txBox="1">
            <a:spLocks noGrp="1"/>
          </p:cNvSpPr>
          <p:nvPr>
            <p:ph type="sldNum" idx="12"/>
          </p:nvPr>
        </p:nvSpPr>
        <p:spPr>
          <a:xfrm>
            <a:off x="8595308" y="-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35" name="Google Shape;35;p5"/>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lvl1pPr lvl="0" algn="r" rtl="0">
              <a:buNone/>
              <a:defRPr sz="1000">
                <a:solidFill>
                  <a:srgbClr val="434343"/>
                </a:solidFill>
                <a:latin typeface="PT Mono"/>
                <a:ea typeface="PT Mono"/>
                <a:cs typeface="PT Mono"/>
                <a:sym typeface="PT Mono"/>
              </a:defRPr>
            </a:lvl1pPr>
            <a:lvl2pPr lvl="1" algn="r" rtl="0">
              <a:buNone/>
              <a:defRPr sz="1000">
                <a:solidFill>
                  <a:srgbClr val="434343"/>
                </a:solidFill>
                <a:latin typeface="PT Mono"/>
                <a:ea typeface="PT Mono"/>
                <a:cs typeface="PT Mono"/>
                <a:sym typeface="PT Mono"/>
              </a:defRPr>
            </a:lvl2pPr>
            <a:lvl3pPr lvl="2" algn="r" rtl="0">
              <a:buNone/>
              <a:defRPr sz="1000">
                <a:solidFill>
                  <a:srgbClr val="434343"/>
                </a:solidFill>
                <a:latin typeface="PT Mono"/>
                <a:ea typeface="PT Mono"/>
                <a:cs typeface="PT Mono"/>
                <a:sym typeface="PT Mono"/>
              </a:defRPr>
            </a:lvl3pPr>
            <a:lvl4pPr lvl="3" algn="r" rtl="0">
              <a:buNone/>
              <a:defRPr sz="1000">
                <a:solidFill>
                  <a:srgbClr val="434343"/>
                </a:solidFill>
                <a:latin typeface="PT Mono"/>
                <a:ea typeface="PT Mono"/>
                <a:cs typeface="PT Mono"/>
                <a:sym typeface="PT Mono"/>
              </a:defRPr>
            </a:lvl4pPr>
            <a:lvl5pPr lvl="4" algn="r" rtl="0">
              <a:buNone/>
              <a:defRPr sz="1000">
                <a:solidFill>
                  <a:srgbClr val="434343"/>
                </a:solidFill>
                <a:latin typeface="PT Mono"/>
                <a:ea typeface="PT Mono"/>
                <a:cs typeface="PT Mono"/>
                <a:sym typeface="PT Mono"/>
              </a:defRPr>
            </a:lvl5pPr>
            <a:lvl6pPr lvl="5" algn="r" rtl="0">
              <a:buNone/>
              <a:defRPr sz="1000">
                <a:solidFill>
                  <a:srgbClr val="434343"/>
                </a:solidFill>
                <a:latin typeface="PT Mono"/>
                <a:ea typeface="PT Mono"/>
                <a:cs typeface="PT Mono"/>
                <a:sym typeface="PT Mono"/>
              </a:defRPr>
            </a:lvl6pPr>
            <a:lvl7pPr lvl="6" algn="r" rtl="0">
              <a:buNone/>
              <a:defRPr sz="1000">
                <a:solidFill>
                  <a:srgbClr val="434343"/>
                </a:solidFill>
                <a:latin typeface="PT Mono"/>
                <a:ea typeface="PT Mono"/>
                <a:cs typeface="PT Mono"/>
                <a:sym typeface="PT Mono"/>
              </a:defRPr>
            </a:lvl7pPr>
            <a:lvl8pPr lvl="7" algn="r" rtl="0">
              <a:buNone/>
              <a:defRPr sz="1000">
                <a:solidFill>
                  <a:srgbClr val="434343"/>
                </a:solidFill>
                <a:latin typeface="PT Mono"/>
                <a:ea typeface="PT Mono"/>
                <a:cs typeface="PT Mono"/>
                <a:sym typeface="PT Mono"/>
              </a:defRPr>
            </a:lvl8pPr>
            <a:lvl9pPr lvl="8" algn="r" rtl="0">
              <a:buNone/>
              <a:defRPr sz="1000">
                <a:solidFill>
                  <a:srgbClr val="434343"/>
                </a:solidFill>
                <a:latin typeface="PT Mono"/>
                <a:ea typeface="PT Mono"/>
                <a:cs typeface="PT Mono"/>
                <a:sym typeface="PT Mon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1" name="Google Shape;41;p6"/>
          <p:cNvSpPr txBox="1">
            <a:spLocks noGrp="1"/>
          </p:cNvSpPr>
          <p:nvPr>
            <p:ph type="sldNum" idx="12"/>
          </p:nvPr>
        </p:nvSpPr>
        <p:spPr>
          <a:xfrm>
            <a:off x="8595308" y="-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2" name="Google Shape;42;p6"/>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lvl1pPr lvl="0" algn="r" rtl="0">
              <a:buNone/>
              <a:defRPr sz="1000">
                <a:solidFill>
                  <a:srgbClr val="434343"/>
                </a:solidFill>
                <a:latin typeface="PT Mono"/>
                <a:ea typeface="PT Mono"/>
                <a:cs typeface="PT Mono"/>
                <a:sym typeface="PT Mono"/>
              </a:defRPr>
            </a:lvl1pPr>
            <a:lvl2pPr lvl="1" algn="r" rtl="0">
              <a:buNone/>
              <a:defRPr sz="1000">
                <a:solidFill>
                  <a:srgbClr val="434343"/>
                </a:solidFill>
                <a:latin typeface="PT Mono"/>
                <a:ea typeface="PT Mono"/>
                <a:cs typeface="PT Mono"/>
                <a:sym typeface="PT Mono"/>
              </a:defRPr>
            </a:lvl2pPr>
            <a:lvl3pPr lvl="2" algn="r" rtl="0">
              <a:buNone/>
              <a:defRPr sz="1000">
                <a:solidFill>
                  <a:srgbClr val="434343"/>
                </a:solidFill>
                <a:latin typeface="PT Mono"/>
                <a:ea typeface="PT Mono"/>
                <a:cs typeface="PT Mono"/>
                <a:sym typeface="PT Mono"/>
              </a:defRPr>
            </a:lvl3pPr>
            <a:lvl4pPr lvl="3" algn="r" rtl="0">
              <a:buNone/>
              <a:defRPr sz="1000">
                <a:solidFill>
                  <a:srgbClr val="434343"/>
                </a:solidFill>
                <a:latin typeface="PT Mono"/>
                <a:ea typeface="PT Mono"/>
                <a:cs typeface="PT Mono"/>
                <a:sym typeface="PT Mono"/>
              </a:defRPr>
            </a:lvl4pPr>
            <a:lvl5pPr lvl="4" algn="r" rtl="0">
              <a:buNone/>
              <a:defRPr sz="1000">
                <a:solidFill>
                  <a:srgbClr val="434343"/>
                </a:solidFill>
                <a:latin typeface="PT Mono"/>
                <a:ea typeface="PT Mono"/>
                <a:cs typeface="PT Mono"/>
                <a:sym typeface="PT Mono"/>
              </a:defRPr>
            </a:lvl5pPr>
            <a:lvl6pPr lvl="5" algn="r" rtl="0">
              <a:buNone/>
              <a:defRPr sz="1000">
                <a:solidFill>
                  <a:srgbClr val="434343"/>
                </a:solidFill>
                <a:latin typeface="PT Mono"/>
                <a:ea typeface="PT Mono"/>
                <a:cs typeface="PT Mono"/>
                <a:sym typeface="PT Mono"/>
              </a:defRPr>
            </a:lvl6pPr>
            <a:lvl7pPr lvl="6" algn="r" rtl="0">
              <a:buNone/>
              <a:defRPr sz="1000">
                <a:solidFill>
                  <a:srgbClr val="434343"/>
                </a:solidFill>
                <a:latin typeface="PT Mono"/>
                <a:ea typeface="PT Mono"/>
                <a:cs typeface="PT Mono"/>
                <a:sym typeface="PT Mono"/>
              </a:defRPr>
            </a:lvl7pPr>
            <a:lvl8pPr lvl="7" algn="r" rtl="0">
              <a:buNone/>
              <a:defRPr sz="1000">
                <a:solidFill>
                  <a:srgbClr val="434343"/>
                </a:solidFill>
                <a:latin typeface="PT Mono"/>
                <a:ea typeface="PT Mono"/>
                <a:cs typeface="PT Mono"/>
                <a:sym typeface="PT Mono"/>
              </a:defRPr>
            </a:lvl8pPr>
            <a:lvl9pPr lvl="8" algn="r" rtl="0">
              <a:buNone/>
              <a:defRPr sz="1000">
                <a:solidFill>
                  <a:srgbClr val="434343"/>
                </a:solidFill>
                <a:latin typeface="PT Mono"/>
                <a:ea typeface="PT Mono"/>
                <a:cs typeface="PT Mono"/>
                <a:sym typeface="PT Mon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
        <p:nvSpPr>
          <p:cNvPr id="44" name="Google Shape;44;p7"/>
          <p:cNvSpPr txBox="1">
            <a:spLocks noGrp="1"/>
          </p:cNvSpPr>
          <p:nvPr>
            <p:ph type="sldNum" idx="12"/>
          </p:nvPr>
        </p:nvSpPr>
        <p:spPr>
          <a:xfrm>
            <a:off x="8595308" y="-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45" name="Google Shape;45;p7"/>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lvl1pPr lvl="0" algn="r" rtl="0">
              <a:buNone/>
              <a:defRPr sz="1000">
                <a:solidFill>
                  <a:srgbClr val="434343"/>
                </a:solidFill>
                <a:latin typeface="PT Mono"/>
                <a:ea typeface="PT Mono"/>
                <a:cs typeface="PT Mono"/>
                <a:sym typeface="PT Mono"/>
              </a:defRPr>
            </a:lvl1pPr>
            <a:lvl2pPr lvl="1" algn="r" rtl="0">
              <a:buNone/>
              <a:defRPr sz="1000">
                <a:solidFill>
                  <a:srgbClr val="434343"/>
                </a:solidFill>
                <a:latin typeface="PT Mono"/>
                <a:ea typeface="PT Mono"/>
                <a:cs typeface="PT Mono"/>
                <a:sym typeface="PT Mono"/>
              </a:defRPr>
            </a:lvl2pPr>
            <a:lvl3pPr lvl="2" algn="r" rtl="0">
              <a:buNone/>
              <a:defRPr sz="1000">
                <a:solidFill>
                  <a:srgbClr val="434343"/>
                </a:solidFill>
                <a:latin typeface="PT Mono"/>
                <a:ea typeface="PT Mono"/>
                <a:cs typeface="PT Mono"/>
                <a:sym typeface="PT Mono"/>
              </a:defRPr>
            </a:lvl3pPr>
            <a:lvl4pPr lvl="3" algn="r" rtl="0">
              <a:buNone/>
              <a:defRPr sz="1000">
                <a:solidFill>
                  <a:srgbClr val="434343"/>
                </a:solidFill>
                <a:latin typeface="PT Mono"/>
                <a:ea typeface="PT Mono"/>
                <a:cs typeface="PT Mono"/>
                <a:sym typeface="PT Mono"/>
              </a:defRPr>
            </a:lvl4pPr>
            <a:lvl5pPr lvl="4" algn="r" rtl="0">
              <a:buNone/>
              <a:defRPr sz="1000">
                <a:solidFill>
                  <a:srgbClr val="434343"/>
                </a:solidFill>
                <a:latin typeface="PT Mono"/>
                <a:ea typeface="PT Mono"/>
                <a:cs typeface="PT Mono"/>
                <a:sym typeface="PT Mono"/>
              </a:defRPr>
            </a:lvl5pPr>
            <a:lvl6pPr lvl="5" algn="r" rtl="0">
              <a:buNone/>
              <a:defRPr sz="1000">
                <a:solidFill>
                  <a:srgbClr val="434343"/>
                </a:solidFill>
                <a:latin typeface="PT Mono"/>
                <a:ea typeface="PT Mono"/>
                <a:cs typeface="PT Mono"/>
                <a:sym typeface="PT Mono"/>
              </a:defRPr>
            </a:lvl6pPr>
            <a:lvl7pPr lvl="6" algn="r" rtl="0">
              <a:buNone/>
              <a:defRPr sz="1000">
                <a:solidFill>
                  <a:srgbClr val="434343"/>
                </a:solidFill>
                <a:latin typeface="PT Mono"/>
                <a:ea typeface="PT Mono"/>
                <a:cs typeface="PT Mono"/>
                <a:sym typeface="PT Mono"/>
              </a:defRPr>
            </a:lvl7pPr>
            <a:lvl8pPr lvl="7" algn="r" rtl="0">
              <a:buNone/>
              <a:defRPr sz="1000">
                <a:solidFill>
                  <a:srgbClr val="434343"/>
                </a:solidFill>
                <a:latin typeface="PT Mono"/>
                <a:ea typeface="PT Mono"/>
                <a:cs typeface="PT Mono"/>
                <a:sym typeface="PT Mono"/>
              </a:defRPr>
            </a:lvl8pPr>
            <a:lvl9pPr lvl="8" algn="r" rtl="0">
              <a:buNone/>
              <a:defRPr sz="1000">
                <a:solidFill>
                  <a:srgbClr val="434343"/>
                </a:solidFill>
                <a:latin typeface="PT Mono"/>
                <a:ea typeface="PT Mono"/>
                <a:cs typeface="PT Mono"/>
                <a:sym typeface="PT Mon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8" name="Google Shape;8;p1"/>
          <p:cNvSpPr txBox="1">
            <a:spLocks noGrp="1"/>
          </p:cNvSpPr>
          <p:nvPr>
            <p:ph type="sldNum" idx="12"/>
          </p:nvPr>
        </p:nvSpPr>
        <p:spPr>
          <a:xfrm>
            <a:off x="8595308" y="-8"/>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rgbClr val="434343"/>
                </a:solidFill>
                <a:latin typeface="PT Mono"/>
                <a:ea typeface="PT Mono"/>
                <a:cs typeface="PT Mono"/>
                <a:sym typeface="PT Mono"/>
              </a:defRPr>
            </a:lvl1pPr>
            <a:lvl2pPr lvl="1" algn="r" rtl="0">
              <a:buNone/>
              <a:defRPr sz="1000">
                <a:solidFill>
                  <a:srgbClr val="434343"/>
                </a:solidFill>
                <a:latin typeface="PT Mono"/>
                <a:ea typeface="PT Mono"/>
                <a:cs typeface="PT Mono"/>
                <a:sym typeface="PT Mono"/>
              </a:defRPr>
            </a:lvl2pPr>
            <a:lvl3pPr lvl="2" algn="r" rtl="0">
              <a:buNone/>
              <a:defRPr sz="1000">
                <a:solidFill>
                  <a:srgbClr val="434343"/>
                </a:solidFill>
                <a:latin typeface="PT Mono"/>
                <a:ea typeface="PT Mono"/>
                <a:cs typeface="PT Mono"/>
                <a:sym typeface="PT Mono"/>
              </a:defRPr>
            </a:lvl3pPr>
            <a:lvl4pPr lvl="3" algn="r" rtl="0">
              <a:buNone/>
              <a:defRPr sz="1000">
                <a:solidFill>
                  <a:srgbClr val="434343"/>
                </a:solidFill>
                <a:latin typeface="PT Mono"/>
                <a:ea typeface="PT Mono"/>
                <a:cs typeface="PT Mono"/>
                <a:sym typeface="PT Mono"/>
              </a:defRPr>
            </a:lvl4pPr>
            <a:lvl5pPr lvl="4" algn="r" rtl="0">
              <a:buNone/>
              <a:defRPr sz="1000">
                <a:solidFill>
                  <a:srgbClr val="434343"/>
                </a:solidFill>
                <a:latin typeface="PT Mono"/>
                <a:ea typeface="PT Mono"/>
                <a:cs typeface="PT Mono"/>
                <a:sym typeface="PT Mono"/>
              </a:defRPr>
            </a:lvl5pPr>
            <a:lvl6pPr lvl="5" algn="r" rtl="0">
              <a:buNone/>
              <a:defRPr sz="1000">
                <a:solidFill>
                  <a:srgbClr val="434343"/>
                </a:solidFill>
                <a:latin typeface="PT Mono"/>
                <a:ea typeface="PT Mono"/>
                <a:cs typeface="PT Mono"/>
                <a:sym typeface="PT Mono"/>
              </a:defRPr>
            </a:lvl6pPr>
            <a:lvl7pPr lvl="6" algn="r" rtl="0">
              <a:buNone/>
              <a:defRPr sz="1000">
                <a:solidFill>
                  <a:srgbClr val="434343"/>
                </a:solidFill>
                <a:latin typeface="PT Mono"/>
                <a:ea typeface="PT Mono"/>
                <a:cs typeface="PT Mono"/>
                <a:sym typeface="PT Mono"/>
              </a:defRPr>
            </a:lvl7pPr>
            <a:lvl8pPr lvl="7" algn="r" rtl="0">
              <a:buNone/>
              <a:defRPr sz="1000">
                <a:solidFill>
                  <a:srgbClr val="434343"/>
                </a:solidFill>
                <a:latin typeface="PT Mono"/>
                <a:ea typeface="PT Mono"/>
                <a:cs typeface="PT Mono"/>
                <a:sym typeface="PT Mono"/>
              </a:defRPr>
            </a:lvl8pPr>
            <a:lvl9pPr lvl="8" algn="r" rtl="0">
              <a:buNone/>
              <a:defRPr sz="1000">
                <a:solidFill>
                  <a:srgbClr val="434343"/>
                </a:solidFill>
                <a:latin typeface="PT Mono"/>
                <a:ea typeface="PT Mono"/>
                <a:cs typeface="PT Mono"/>
                <a:sym typeface="PT Mon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887006" y="1144434"/>
            <a:ext cx="7620499" cy="1569660"/>
          </a:xfrm>
          <a:prstGeom prst="rect">
            <a:avLst/>
          </a:prstGeom>
        </p:spPr>
        <p:txBody>
          <a:bodyPr wrap="square">
            <a:spAutoFit/>
          </a:bodyPr>
          <a:lstStyle/>
          <a:p>
            <a:r>
              <a:rPr lang="en" sz="4800" dirty="0">
                <a:solidFill>
                  <a:schemeClr val="lt1"/>
                </a:solidFill>
                <a:latin typeface="PT Mono" panose="020B0604020202020204" charset="0"/>
                <a:cs typeface="PT Mono" panose="020B0604020202020204" charset="0"/>
              </a:rPr>
              <a:t>Java S</a:t>
            </a:r>
            <a:r>
              <a:rPr lang="en-US" sz="4800" dirty="0" err="1">
                <a:solidFill>
                  <a:schemeClr val="lt1"/>
                </a:solidFill>
                <a:latin typeface="PT Mono" panose="020B0604020202020204" charset="0"/>
                <a:cs typeface="PT Mono" panose="020B0604020202020204" charset="0"/>
              </a:rPr>
              <a:t>yntax</a:t>
            </a:r>
            <a:r>
              <a:rPr lang="en-US" sz="4800" dirty="0">
                <a:solidFill>
                  <a:schemeClr val="lt1"/>
                </a:solidFill>
                <a:latin typeface="PT Mono" panose="020B0604020202020204" charset="0"/>
                <a:cs typeface="PT Mono" panose="020B0604020202020204" charset="0"/>
              </a:rPr>
              <a:t>, Semantics and Output</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p:nvPr/>
        </p:nvSpPr>
        <p:spPr>
          <a:xfrm flipH="1">
            <a:off x="509100" y="705300"/>
            <a:ext cx="8125800" cy="42039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1000"/>
              </a:spcAft>
              <a:buNone/>
            </a:pPr>
            <a:endParaRPr sz="1800" dirty="0">
              <a:solidFill>
                <a:srgbClr val="FFFFFF"/>
              </a:solidFill>
              <a:latin typeface="IBM Plex Sans"/>
              <a:ea typeface="IBM Plex Sans"/>
              <a:cs typeface="IBM Plex Sans"/>
              <a:sym typeface="IBM Plex Sans"/>
            </a:endParaRPr>
          </a:p>
        </p:txBody>
      </p:sp>
      <p:sp>
        <p:nvSpPr>
          <p:cNvPr id="131" name="Google Shape;131;p19"/>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Keywords</a:t>
            </a:r>
            <a:r>
              <a:rPr lang="en" sz="2400" dirty="0">
                <a:solidFill>
                  <a:srgbClr val="00ECEC"/>
                </a:solidFill>
                <a:latin typeface="IBM Plex Sans"/>
                <a:ea typeface="IBM Plex Sans"/>
                <a:cs typeface="IBM Plex Sans"/>
                <a:sym typeface="IBM Plex Sans"/>
              </a:rPr>
              <a:t> </a:t>
            </a:r>
            <a:endParaRPr sz="2400" dirty="0">
              <a:solidFill>
                <a:srgbClr val="00ECEC"/>
              </a:solidFill>
              <a:latin typeface="IBM Plex Sans"/>
              <a:ea typeface="IBM Plex Sans"/>
              <a:cs typeface="IBM Plex Sans"/>
              <a:sym typeface="IBM Plex Sans"/>
            </a:endParaRPr>
          </a:p>
        </p:txBody>
      </p:sp>
      <p:sp>
        <p:nvSpPr>
          <p:cNvPr id="132" name="Google Shape;132;p19"/>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2" name="Table 1">
            <a:extLst>
              <a:ext uri="{FF2B5EF4-FFF2-40B4-BE49-F238E27FC236}">
                <a16:creationId xmlns:a16="http://schemas.microsoft.com/office/drawing/2014/main" id="{4144A2F2-39F2-4BD0-924D-D4C5B44DA577}"/>
              </a:ext>
            </a:extLst>
          </p:cNvPr>
          <p:cNvGraphicFramePr>
            <a:graphicFrameLocks noGrp="1"/>
          </p:cNvGraphicFramePr>
          <p:nvPr>
            <p:extLst>
              <p:ext uri="{D42A27DB-BD31-4B8C-83A1-F6EECF244321}">
                <p14:modId xmlns:p14="http://schemas.microsoft.com/office/powerpoint/2010/main" val="1074629566"/>
              </p:ext>
            </p:extLst>
          </p:nvPr>
        </p:nvGraphicFramePr>
        <p:xfrm>
          <a:off x="686595" y="2212130"/>
          <a:ext cx="7770810" cy="2133600"/>
        </p:xfrm>
        <a:graphic>
          <a:graphicData uri="http://schemas.openxmlformats.org/drawingml/2006/table">
            <a:tbl>
              <a:tblPr/>
              <a:tblGrid>
                <a:gridCol w="1554162">
                  <a:extLst>
                    <a:ext uri="{9D8B030D-6E8A-4147-A177-3AD203B41FA5}">
                      <a16:colId xmlns:a16="http://schemas.microsoft.com/office/drawing/2014/main" val="3794628446"/>
                    </a:ext>
                  </a:extLst>
                </a:gridCol>
                <a:gridCol w="1554162">
                  <a:extLst>
                    <a:ext uri="{9D8B030D-6E8A-4147-A177-3AD203B41FA5}">
                      <a16:colId xmlns:a16="http://schemas.microsoft.com/office/drawing/2014/main" val="3453956111"/>
                    </a:ext>
                  </a:extLst>
                </a:gridCol>
                <a:gridCol w="1554162">
                  <a:extLst>
                    <a:ext uri="{9D8B030D-6E8A-4147-A177-3AD203B41FA5}">
                      <a16:colId xmlns:a16="http://schemas.microsoft.com/office/drawing/2014/main" val="482454195"/>
                    </a:ext>
                  </a:extLst>
                </a:gridCol>
                <a:gridCol w="1554162">
                  <a:extLst>
                    <a:ext uri="{9D8B030D-6E8A-4147-A177-3AD203B41FA5}">
                      <a16:colId xmlns:a16="http://schemas.microsoft.com/office/drawing/2014/main" val="3132313351"/>
                    </a:ext>
                  </a:extLst>
                </a:gridCol>
                <a:gridCol w="1554162">
                  <a:extLst>
                    <a:ext uri="{9D8B030D-6E8A-4147-A177-3AD203B41FA5}">
                      <a16:colId xmlns:a16="http://schemas.microsoft.com/office/drawing/2014/main" val="4027744112"/>
                    </a:ext>
                  </a:extLst>
                </a:gridCol>
              </a:tblGrid>
              <a:tr h="0">
                <a:tc>
                  <a:txBody>
                    <a:bodyPr/>
                    <a:lstStyle/>
                    <a:p>
                      <a:pPr algn="l"/>
                      <a:r>
                        <a:rPr lang="en-US" dirty="0">
                          <a:solidFill>
                            <a:schemeClr val="bg1"/>
                          </a:solidFill>
                        </a:rPr>
                        <a:t>abstract</a:t>
                      </a:r>
                    </a:p>
                  </a:txBody>
                  <a:tcPr marL="0" marR="0" marT="0" marB="0" anchor="ctr">
                    <a:lnL>
                      <a:noFill/>
                    </a:lnL>
                    <a:lnR>
                      <a:noFill/>
                    </a:lnR>
                    <a:lnT>
                      <a:noFill/>
                    </a:lnT>
                    <a:lnB>
                      <a:noFill/>
                    </a:lnB>
                  </a:tcPr>
                </a:tc>
                <a:tc>
                  <a:txBody>
                    <a:bodyPr/>
                    <a:lstStyle/>
                    <a:p>
                      <a:pPr algn="l"/>
                      <a:r>
                        <a:rPr lang="en-US">
                          <a:solidFill>
                            <a:schemeClr val="bg1"/>
                          </a:solidFill>
                        </a:rPr>
                        <a:t>continue</a:t>
                      </a:r>
                    </a:p>
                  </a:txBody>
                  <a:tcPr marL="0" marR="0" marT="0" marB="0" anchor="ctr">
                    <a:lnL>
                      <a:noFill/>
                    </a:lnL>
                    <a:lnR>
                      <a:noFill/>
                    </a:lnR>
                    <a:lnT>
                      <a:noFill/>
                    </a:lnT>
                    <a:lnB>
                      <a:noFill/>
                    </a:lnB>
                  </a:tcPr>
                </a:tc>
                <a:tc>
                  <a:txBody>
                    <a:bodyPr/>
                    <a:lstStyle/>
                    <a:p>
                      <a:pPr algn="l"/>
                      <a:r>
                        <a:rPr lang="en-US">
                          <a:solidFill>
                            <a:schemeClr val="bg1"/>
                          </a:solidFill>
                        </a:rPr>
                        <a:t>for</a:t>
                      </a:r>
                    </a:p>
                  </a:txBody>
                  <a:tcPr marL="0" marR="0" marT="0" marB="0" anchor="ctr">
                    <a:lnL>
                      <a:noFill/>
                    </a:lnL>
                    <a:lnR>
                      <a:noFill/>
                    </a:lnR>
                    <a:lnT>
                      <a:noFill/>
                    </a:lnT>
                    <a:lnB>
                      <a:noFill/>
                    </a:lnB>
                  </a:tcPr>
                </a:tc>
                <a:tc>
                  <a:txBody>
                    <a:bodyPr/>
                    <a:lstStyle/>
                    <a:p>
                      <a:pPr algn="l"/>
                      <a:r>
                        <a:rPr lang="en-US">
                          <a:solidFill>
                            <a:schemeClr val="bg1"/>
                          </a:solidFill>
                        </a:rPr>
                        <a:t>new</a:t>
                      </a:r>
                    </a:p>
                  </a:txBody>
                  <a:tcPr marL="0" marR="0" marT="0" marB="0" anchor="ctr">
                    <a:lnL>
                      <a:noFill/>
                    </a:lnL>
                    <a:lnR>
                      <a:noFill/>
                    </a:lnR>
                    <a:lnT>
                      <a:noFill/>
                    </a:lnT>
                    <a:lnB>
                      <a:noFill/>
                    </a:lnB>
                  </a:tcPr>
                </a:tc>
                <a:tc>
                  <a:txBody>
                    <a:bodyPr/>
                    <a:lstStyle/>
                    <a:p>
                      <a:pPr algn="l"/>
                      <a:r>
                        <a:rPr lang="en-US">
                          <a:solidFill>
                            <a:schemeClr val="bg1"/>
                          </a:solidFill>
                        </a:rPr>
                        <a:t>switch</a:t>
                      </a:r>
                    </a:p>
                  </a:txBody>
                  <a:tcPr marL="0" marR="0" marT="0" marB="0" anchor="ctr">
                    <a:lnL>
                      <a:noFill/>
                    </a:lnL>
                    <a:lnR>
                      <a:noFill/>
                    </a:lnR>
                    <a:lnT>
                      <a:noFill/>
                    </a:lnT>
                    <a:lnB>
                      <a:noFill/>
                    </a:lnB>
                  </a:tcPr>
                </a:tc>
                <a:extLst>
                  <a:ext uri="{0D108BD9-81ED-4DB2-BD59-A6C34878D82A}">
                    <a16:rowId xmlns:a16="http://schemas.microsoft.com/office/drawing/2014/main" val="284646665"/>
                  </a:ext>
                </a:extLst>
              </a:tr>
              <a:tr h="0">
                <a:tc>
                  <a:txBody>
                    <a:bodyPr/>
                    <a:lstStyle/>
                    <a:p>
                      <a:r>
                        <a:rPr lang="en-US" dirty="0">
                          <a:solidFill>
                            <a:schemeClr val="bg1"/>
                          </a:solidFill>
                        </a:rPr>
                        <a:t>assert</a:t>
                      </a:r>
                    </a:p>
                  </a:txBody>
                  <a:tcPr marL="0" marR="0" marT="0" marB="0" anchor="ctr">
                    <a:lnL>
                      <a:noFill/>
                    </a:lnL>
                    <a:lnR>
                      <a:noFill/>
                    </a:lnR>
                    <a:lnT>
                      <a:noFill/>
                    </a:lnT>
                    <a:lnB>
                      <a:noFill/>
                    </a:lnB>
                  </a:tcPr>
                </a:tc>
                <a:tc>
                  <a:txBody>
                    <a:bodyPr/>
                    <a:lstStyle/>
                    <a:p>
                      <a:pPr algn="l"/>
                      <a:r>
                        <a:rPr lang="en-US">
                          <a:solidFill>
                            <a:schemeClr val="bg1"/>
                          </a:solidFill>
                        </a:rPr>
                        <a:t>default</a:t>
                      </a:r>
                    </a:p>
                  </a:txBody>
                  <a:tcPr marL="0" marR="0" marT="0" marB="0" anchor="ctr">
                    <a:lnL>
                      <a:noFill/>
                    </a:lnL>
                    <a:lnR>
                      <a:noFill/>
                    </a:lnR>
                    <a:lnT>
                      <a:noFill/>
                    </a:lnT>
                    <a:lnB>
                      <a:noFill/>
                    </a:lnB>
                  </a:tcPr>
                </a:tc>
                <a:tc>
                  <a:txBody>
                    <a:bodyPr/>
                    <a:lstStyle/>
                    <a:p>
                      <a:pPr algn="l"/>
                      <a:r>
                        <a:rPr lang="en-US" dirty="0" err="1">
                          <a:solidFill>
                            <a:schemeClr val="bg1"/>
                          </a:solidFill>
                        </a:rPr>
                        <a:t>goto</a:t>
                      </a:r>
                      <a:endParaRPr lang="en-US" dirty="0">
                        <a:solidFill>
                          <a:schemeClr val="bg1"/>
                        </a:solidFill>
                      </a:endParaRPr>
                    </a:p>
                  </a:txBody>
                  <a:tcPr marL="0" marR="0" marT="0" marB="0" anchor="ctr">
                    <a:lnL>
                      <a:noFill/>
                    </a:lnL>
                    <a:lnR>
                      <a:noFill/>
                    </a:lnR>
                    <a:lnT>
                      <a:noFill/>
                    </a:lnT>
                    <a:lnB>
                      <a:noFill/>
                    </a:lnB>
                  </a:tcPr>
                </a:tc>
                <a:tc>
                  <a:txBody>
                    <a:bodyPr/>
                    <a:lstStyle/>
                    <a:p>
                      <a:pPr algn="l"/>
                      <a:r>
                        <a:rPr lang="en-US">
                          <a:solidFill>
                            <a:schemeClr val="bg1"/>
                          </a:solidFill>
                        </a:rPr>
                        <a:t>package</a:t>
                      </a:r>
                    </a:p>
                  </a:txBody>
                  <a:tcPr marL="0" marR="0" marT="0" marB="0" anchor="ctr">
                    <a:lnL>
                      <a:noFill/>
                    </a:lnL>
                    <a:lnR>
                      <a:noFill/>
                    </a:lnR>
                    <a:lnT>
                      <a:noFill/>
                    </a:lnT>
                    <a:lnB>
                      <a:noFill/>
                    </a:lnB>
                  </a:tcPr>
                </a:tc>
                <a:tc>
                  <a:txBody>
                    <a:bodyPr/>
                    <a:lstStyle/>
                    <a:p>
                      <a:pPr algn="l"/>
                      <a:r>
                        <a:rPr lang="en-US">
                          <a:solidFill>
                            <a:schemeClr val="bg1"/>
                          </a:solidFill>
                        </a:rPr>
                        <a:t>synchronized</a:t>
                      </a:r>
                    </a:p>
                  </a:txBody>
                  <a:tcPr marL="0" marR="0" marT="0" marB="0" anchor="ctr">
                    <a:lnL>
                      <a:noFill/>
                    </a:lnL>
                    <a:lnR>
                      <a:noFill/>
                    </a:lnR>
                    <a:lnT>
                      <a:noFill/>
                    </a:lnT>
                    <a:lnB>
                      <a:noFill/>
                    </a:lnB>
                  </a:tcPr>
                </a:tc>
                <a:extLst>
                  <a:ext uri="{0D108BD9-81ED-4DB2-BD59-A6C34878D82A}">
                    <a16:rowId xmlns:a16="http://schemas.microsoft.com/office/drawing/2014/main" val="2640874112"/>
                  </a:ext>
                </a:extLst>
              </a:tr>
              <a:tr h="0">
                <a:tc>
                  <a:txBody>
                    <a:bodyPr/>
                    <a:lstStyle/>
                    <a:p>
                      <a:pPr algn="l"/>
                      <a:r>
                        <a:rPr lang="en-US" dirty="0" err="1">
                          <a:solidFill>
                            <a:schemeClr val="bg1"/>
                          </a:solidFill>
                        </a:rPr>
                        <a:t>boolean</a:t>
                      </a:r>
                      <a:endParaRPr lang="en-US" dirty="0">
                        <a:solidFill>
                          <a:schemeClr val="bg1"/>
                        </a:solidFill>
                      </a:endParaRPr>
                    </a:p>
                  </a:txBody>
                  <a:tcPr marL="0" marR="0" marT="0" marB="0" anchor="ctr">
                    <a:lnL>
                      <a:noFill/>
                    </a:lnL>
                    <a:lnR>
                      <a:noFill/>
                    </a:lnR>
                    <a:lnT>
                      <a:noFill/>
                    </a:lnT>
                    <a:lnB>
                      <a:noFill/>
                    </a:lnB>
                  </a:tcPr>
                </a:tc>
                <a:tc>
                  <a:txBody>
                    <a:bodyPr/>
                    <a:lstStyle/>
                    <a:p>
                      <a:pPr algn="l"/>
                      <a:r>
                        <a:rPr lang="en-US">
                          <a:solidFill>
                            <a:schemeClr val="bg1"/>
                          </a:solidFill>
                        </a:rPr>
                        <a:t>do</a:t>
                      </a:r>
                    </a:p>
                  </a:txBody>
                  <a:tcPr marL="0" marR="0" marT="0" marB="0" anchor="ctr">
                    <a:lnL>
                      <a:noFill/>
                    </a:lnL>
                    <a:lnR>
                      <a:noFill/>
                    </a:lnR>
                    <a:lnT>
                      <a:noFill/>
                    </a:lnT>
                    <a:lnB>
                      <a:noFill/>
                    </a:lnB>
                  </a:tcPr>
                </a:tc>
                <a:tc>
                  <a:txBody>
                    <a:bodyPr/>
                    <a:lstStyle/>
                    <a:p>
                      <a:pPr algn="l"/>
                      <a:r>
                        <a:rPr lang="en-US">
                          <a:solidFill>
                            <a:schemeClr val="bg1"/>
                          </a:solidFill>
                        </a:rPr>
                        <a:t>if</a:t>
                      </a:r>
                    </a:p>
                  </a:txBody>
                  <a:tcPr marL="0" marR="0" marT="0" marB="0" anchor="ctr">
                    <a:lnL>
                      <a:noFill/>
                    </a:lnL>
                    <a:lnR>
                      <a:noFill/>
                    </a:lnR>
                    <a:lnT>
                      <a:noFill/>
                    </a:lnT>
                    <a:lnB>
                      <a:noFill/>
                    </a:lnB>
                  </a:tcPr>
                </a:tc>
                <a:tc>
                  <a:txBody>
                    <a:bodyPr/>
                    <a:lstStyle/>
                    <a:p>
                      <a:pPr algn="l"/>
                      <a:r>
                        <a:rPr lang="en-US" dirty="0">
                          <a:solidFill>
                            <a:schemeClr val="bg1"/>
                          </a:solidFill>
                        </a:rPr>
                        <a:t>private</a:t>
                      </a:r>
                    </a:p>
                  </a:txBody>
                  <a:tcPr marL="0" marR="0" marT="0" marB="0" anchor="ctr">
                    <a:lnL>
                      <a:noFill/>
                    </a:lnL>
                    <a:lnR>
                      <a:noFill/>
                    </a:lnR>
                    <a:lnT>
                      <a:noFill/>
                    </a:lnT>
                    <a:lnB>
                      <a:noFill/>
                    </a:lnB>
                  </a:tcPr>
                </a:tc>
                <a:tc>
                  <a:txBody>
                    <a:bodyPr/>
                    <a:lstStyle/>
                    <a:p>
                      <a:pPr algn="l"/>
                      <a:r>
                        <a:rPr lang="en-US">
                          <a:solidFill>
                            <a:schemeClr val="bg1"/>
                          </a:solidFill>
                        </a:rPr>
                        <a:t>this</a:t>
                      </a:r>
                    </a:p>
                  </a:txBody>
                  <a:tcPr marL="0" marR="0" marT="0" marB="0" anchor="ctr">
                    <a:lnL>
                      <a:noFill/>
                    </a:lnL>
                    <a:lnR>
                      <a:noFill/>
                    </a:lnR>
                    <a:lnT>
                      <a:noFill/>
                    </a:lnT>
                    <a:lnB>
                      <a:noFill/>
                    </a:lnB>
                  </a:tcPr>
                </a:tc>
                <a:extLst>
                  <a:ext uri="{0D108BD9-81ED-4DB2-BD59-A6C34878D82A}">
                    <a16:rowId xmlns:a16="http://schemas.microsoft.com/office/drawing/2014/main" val="1491430837"/>
                  </a:ext>
                </a:extLst>
              </a:tr>
              <a:tr h="0">
                <a:tc>
                  <a:txBody>
                    <a:bodyPr/>
                    <a:lstStyle/>
                    <a:p>
                      <a:pPr algn="l"/>
                      <a:r>
                        <a:rPr lang="en-US" dirty="0">
                          <a:solidFill>
                            <a:schemeClr val="bg1"/>
                          </a:solidFill>
                        </a:rPr>
                        <a:t>break</a:t>
                      </a:r>
                    </a:p>
                  </a:txBody>
                  <a:tcPr marL="0" marR="0" marT="0" marB="0" anchor="ctr">
                    <a:lnL>
                      <a:noFill/>
                    </a:lnL>
                    <a:lnR>
                      <a:noFill/>
                    </a:lnR>
                    <a:lnT>
                      <a:noFill/>
                    </a:lnT>
                    <a:lnB>
                      <a:noFill/>
                    </a:lnB>
                  </a:tcPr>
                </a:tc>
                <a:tc>
                  <a:txBody>
                    <a:bodyPr/>
                    <a:lstStyle/>
                    <a:p>
                      <a:pPr algn="l"/>
                      <a:r>
                        <a:rPr lang="en-US" dirty="0">
                          <a:solidFill>
                            <a:schemeClr val="bg1"/>
                          </a:solidFill>
                        </a:rPr>
                        <a:t>double</a:t>
                      </a:r>
                    </a:p>
                  </a:txBody>
                  <a:tcPr marL="0" marR="0" marT="0" marB="0" anchor="ctr">
                    <a:lnL>
                      <a:noFill/>
                    </a:lnL>
                    <a:lnR>
                      <a:noFill/>
                    </a:lnR>
                    <a:lnT>
                      <a:noFill/>
                    </a:lnT>
                    <a:lnB>
                      <a:noFill/>
                    </a:lnB>
                  </a:tcPr>
                </a:tc>
                <a:tc>
                  <a:txBody>
                    <a:bodyPr/>
                    <a:lstStyle/>
                    <a:p>
                      <a:pPr algn="l"/>
                      <a:r>
                        <a:rPr lang="en-US">
                          <a:solidFill>
                            <a:schemeClr val="bg1"/>
                          </a:solidFill>
                        </a:rPr>
                        <a:t>implements</a:t>
                      </a:r>
                    </a:p>
                  </a:txBody>
                  <a:tcPr marL="0" marR="0" marT="0" marB="0" anchor="ctr">
                    <a:lnL>
                      <a:noFill/>
                    </a:lnL>
                    <a:lnR>
                      <a:noFill/>
                    </a:lnR>
                    <a:lnT>
                      <a:noFill/>
                    </a:lnT>
                    <a:lnB>
                      <a:noFill/>
                    </a:lnB>
                  </a:tcPr>
                </a:tc>
                <a:tc>
                  <a:txBody>
                    <a:bodyPr/>
                    <a:lstStyle/>
                    <a:p>
                      <a:pPr algn="l"/>
                      <a:r>
                        <a:rPr lang="en-US" dirty="0">
                          <a:solidFill>
                            <a:schemeClr val="bg1"/>
                          </a:solidFill>
                        </a:rPr>
                        <a:t>protected</a:t>
                      </a:r>
                    </a:p>
                  </a:txBody>
                  <a:tcPr marL="0" marR="0" marT="0" marB="0" anchor="ctr">
                    <a:lnL>
                      <a:noFill/>
                    </a:lnL>
                    <a:lnR>
                      <a:noFill/>
                    </a:lnR>
                    <a:lnT>
                      <a:noFill/>
                    </a:lnT>
                    <a:lnB>
                      <a:noFill/>
                    </a:lnB>
                  </a:tcPr>
                </a:tc>
                <a:tc>
                  <a:txBody>
                    <a:bodyPr/>
                    <a:lstStyle/>
                    <a:p>
                      <a:pPr algn="l"/>
                      <a:r>
                        <a:rPr lang="en-US">
                          <a:solidFill>
                            <a:schemeClr val="bg1"/>
                          </a:solidFill>
                        </a:rPr>
                        <a:t>throw</a:t>
                      </a:r>
                    </a:p>
                  </a:txBody>
                  <a:tcPr marL="0" marR="0" marT="0" marB="0" anchor="ctr">
                    <a:lnL>
                      <a:noFill/>
                    </a:lnL>
                    <a:lnR>
                      <a:noFill/>
                    </a:lnR>
                    <a:lnT>
                      <a:noFill/>
                    </a:lnT>
                    <a:lnB>
                      <a:noFill/>
                    </a:lnB>
                  </a:tcPr>
                </a:tc>
                <a:extLst>
                  <a:ext uri="{0D108BD9-81ED-4DB2-BD59-A6C34878D82A}">
                    <a16:rowId xmlns:a16="http://schemas.microsoft.com/office/drawing/2014/main" val="2386808387"/>
                  </a:ext>
                </a:extLst>
              </a:tr>
              <a:tr h="0">
                <a:tc>
                  <a:txBody>
                    <a:bodyPr/>
                    <a:lstStyle/>
                    <a:p>
                      <a:pPr algn="l"/>
                      <a:r>
                        <a:rPr lang="en-US" dirty="0">
                          <a:solidFill>
                            <a:schemeClr val="bg1"/>
                          </a:solidFill>
                        </a:rPr>
                        <a:t>byte</a:t>
                      </a:r>
                    </a:p>
                  </a:txBody>
                  <a:tcPr marL="0" marR="0" marT="0" marB="0" anchor="ctr">
                    <a:lnL>
                      <a:noFill/>
                    </a:lnL>
                    <a:lnR>
                      <a:noFill/>
                    </a:lnR>
                    <a:lnT>
                      <a:noFill/>
                    </a:lnT>
                    <a:lnB>
                      <a:noFill/>
                    </a:lnB>
                  </a:tcPr>
                </a:tc>
                <a:tc>
                  <a:txBody>
                    <a:bodyPr/>
                    <a:lstStyle/>
                    <a:p>
                      <a:pPr algn="l"/>
                      <a:r>
                        <a:rPr lang="en-US" dirty="0">
                          <a:solidFill>
                            <a:schemeClr val="bg1"/>
                          </a:solidFill>
                        </a:rPr>
                        <a:t>else</a:t>
                      </a:r>
                    </a:p>
                  </a:txBody>
                  <a:tcPr marL="0" marR="0" marT="0" marB="0" anchor="ctr">
                    <a:lnL>
                      <a:noFill/>
                    </a:lnL>
                    <a:lnR>
                      <a:noFill/>
                    </a:lnR>
                    <a:lnT>
                      <a:noFill/>
                    </a:lnT>
                    <a:lnB>
                      <a:noFill/>
                    </a:lnB>
                  </a:tcPr>
                </a:tc>
                <a:tc>
                  <a:txBody>
                    <a:bodyPr/>
                    <a:lstStyle/>
                    <a:p>
                      <a:pPr algn="l"/>
                      <a:r>
                        <a:rPr lang="en-US">
                          <a:solidFill>
                            <a:schemeClr val="bg1"/>
                          </a:solidFill>
                        </a:rPr>
                        <a:t>import</a:t>
                      </a:r>
                    </a:p>
                  </a:txBody>
                  <a:tcPr marL="0" marR="0" marT="0" marB="0" anchor="ctr">
                    <a:lnL>
                      <a:noFill/>
                    </a:lnL>
                    <a:lnR>
                      <a:noFill/>
                    </a:lnR>
                    <a:lnT>
                      <a:noFill/>
                    </a:lnT>
                    <a:lnB>
                      <a:noFill/>
                    </a:lnB>
                  </a:tcPr>
                </a:tc>
                <a:tc>
                  <a:txBody>
                    <a:bodyPr/>
                    <a:lstStyle/>
                    <a:p>
                      <a:pPr algn="l"/>
                      <a:r>
                        <a:rPr lang="en-US" sz="1400" b="0" dirty="0">
                          <a:solidFill>
                            <a:srgbClr val="569CD6"/>
                          </a:solidFill>
                          <a:effectLst/>
                          <a:latin typeface="Consolas" panose="020B0609020204030204" pitchFamily="49" charset="0"/>
                        </a:rPr>
                        <a:t>public</a:t>
                      </a:r>
                      <a:endParaRPr lang="en-US" dirty="0">
                        <a:solidFill>
                          <a:srgbClr val="FF0000"/>
                        </a:solidFill>
                      </a:endParaRPr>
                    </a:p>
                  </a:txBody>
                  <a:tcPr marL="0" marR="0" marT="0" marB="0" anchor="ctr">
                    <a:lnL>
                      <a:noFill/>
                    </a:lnL>
                    <a:lnR>
                      <a:noFill/>
                    </a:lnR>
                    <a:lnT>
                      <a:noFill/>
                    </a:lnT>
                    <a:lnB>
                      <a:noFill/>
                    </a:lnB>
                  </a:tcPr>
                </a:tc>
                <a:tc>
                  <a:txBody>
                    <a:bodyPr/>
                    <a:lstStyle/>
                    <a:p>
                      <a:pPr algn="l"/>
                      <a:r>
                        <a:rPr lang="en-US">
                          <a:solidFill>
                            <a:schemeClr val="bg1"/>
                          </a:solidFill>
                        </a:rPr>
                        <a:t>throws</a:t>
                      </a:r>
                    </a:p>
                  </a:txBody>
                  <a:tcPr marL="0" marR="0" marT="0" marB="0" anchor="ctr">
                    <a:lnL>
                      <a:noFill/>
                    </a:lnL>
                    <a:lnR>
                      <a:noFill/>
                    </a:lnR>
                    <a:lnT>
                      <a:noFill/>
                    </a:lnT>
                    <a:lnB>
                      <a:noFill/>
                    </a:lnB>
                  </a:tcPr>
                </a:tc>
                <a:extLst>
                  <a:ext uri="{0D108BD9-81ED-4DB2-BD59-A6C34878D82A}">
                    <a16:rowId xmlns:a16="http://schemas.microsoft.com/office/drawing/2014/main" val="1410419003"/>
                  </a:ext>
                </a:extLst>
              </a:tr>
              <a:tr h="0">
                <a:tc>
                  <a:txBody>
                    <a:bodyPr/>
                    <a:lstStyle/>
                    <a:p>
                      <a:pPr algn="l"/>
                      <a:r>
                        <a:rPr lang="en-US" dirty="0">
                          <a:solidFill>
                            <a:schemeClr val="bg1"/>
                          </a:solidFill>
                        </a:rPr>
                        <a:t>case</a:t>
                      </a:r>
                    </a:p>
                  </a:txBody>
                  <a:tcPr marL="0" marR="0" marT="0" marB="0" anchor="ctr">
                    <a:lnL>
                      <a:noFill/>
                    </a:lnL>
                    <a:lnR>
                      <a:noFill/>
                    </a:lnR>
                    <a:lnT>
                      <a:noFill/>
                    </a:lnT>
                    <a:lnB>
                      <a:noFill/>
                    </a:lnB>
                  </a:tcPr>
                </a:tc>
                <a:tc>
                  <a:txBody>
                    <a:bodyPr/>
                    <a:lstStyle/>
                    <a:p>
                      <a:pPr algn="l"/>
                      <a:r>
                        <a:rPr lang="en-US" dirty="0" err="1">
                          <a:solidFill>
                            <a:schemeClr val="bg1"/>
                          </a:solidFill>
                        </a:rPr>
                        <a:t>enum</a:t>
                      </a:r>
                      <a:endParaRPr lang="en-US" dirty="0">
                        <a:solidFill>
                          <a:schemeClr val="bg1"/>
                        </a:solidFill>
                      </a:endParaRPr>
                    </a:p>
                  </a:txBody>
                  <a:tcPr marL="0" marR="0" marT="0" marB="0" anchor="ctr">
                    <a:lnL>
                      <a:noFill/>
                    </a:lnL>
                    <a:lnR>
                      <a:noFill/>
                    </a:lnR>
                    <a:lnT>
                      <a:noFill/>
                    </a:lnT>
                    <a:lnB>
                      <a:noFill/>
                    </a:lnB>
                  </a:tcPr>
                </a:tc>
                <a:tc>
                  <a:txBody>
                    <a:bodyPr/>
                    <a:lstStyle/>
                    <a:p>
                      <a:pPr algn="l"/>
                      <a:r>
                        <a:rPr lang="en-US">
                          <a:solidFill>
                            <a:schemeClr val="bg1"/>
                          </a:solidFill>
                        </a:rPr>
                        <a:t>instanceof</a:t>
                      </a:r>
                    </a:p>
                  </a:txBody>
                  <a:tcPr marL="0" marR="0" marT="0" marB="0" anchor="ctr">
                    <a:lnL>
                      <a:noFill/>
                    </a:lnL>
                    <a:lnR>
                      <a:noFill/>
                    </a:lnR>
                    <a:lnT>
                      <a:noFill/>
                    </a:lnT>
                    <a:lnB>
                      <a:noFill/>
                    </a:lnB>
                  </a:tcPr>
                </a:tc>
                <a:tc>
                  <a:txBody>
                    <a:bodyPr/>
                    <a:lstStyle/>
                    <a:p>
                      <a:pPr algn="l"/>
                      <a:r>
                        <a:rPr lang="en-US">
                          <a:solidFill>
                            <a:schemeClr val="bg1"/>
                          </a:solidFill>
                        </a:rPr>
                        <a:t>return</a:t>
                      </a:r>
                    </a:p>
                  </a:txBody>
                  <a:tcPr marL="0" marR="0" marT="0" marB="0" anchor="ctr">
                    <a:lnL>
                      <a:noFill/>
                    </a:lnL>
                    <a:lnR>
                      <a:noFill/>
                    </a:lnR>
                    <a:lnT>
                      <a:noFill/>
                    </a:lnT>
                    <a:lnB>
                      <a:noFill/>
                    </a:lnB>
                  </a:tcPr>
                </a:tc>
                <a:tc>
                  <a:txBody>
                    <a:bodyPr/>
                    <a:lstStyle/>
                    <a:p>
                      <a:pPr algn="l"/>
                      <a:r>
                        <a:rPr lang="en-US">
                          <a:solidFill>
                            <a:schemeClr val="bg1"/>
                          </a:solidFill>
                        </a:rPr>
                        <a:t>transient</a:t>
                      </a:r>
                    </a:p>
                  </a:txBody>
                  <a:tcPr marL="0" marR="0" marT="0" marB="0" anchor="ctr">
                    <a:lnL>
                      <a:noFill/>
                    </a:lnL>
                    <a:lnR>
                      <a:noFill/>
                    </a:lnR>
                    <a:lnT>
                      <a:noFill/>
                    </a:lnT>
                    <a:lnB>
                      <a:noFill/>
                    </a:lnB>
                  </a:tcPr>
                </a:tc>
                <a:extLst>
                  <a:ext uri="{0D108BD9-81ED-4DB2-BD59-A6C34878D82A}">
                    <a16:rowId xmlns:a16="http://schemas.microsoft.com/office/drawing/2014/main" val="2867884879"/>
                  </a:ext>
                </a:extLst>
              </a:tr>
              <a:tr h="0">
                <a:tc>
                  <a:txBody>
                    <a:bodyPr/>
                    <a:lstStyle/>
                    <a:p>
                      <a:pPr algn="l"/>
                      <a:r>
                        <a:rPr lang="en-US">
                          <a:solidFill>
                            <a:schemeClr val="bg1"/>
                          </a:solidFill>
                        </a:rPr>
                        <a:t>catch</a:t>
                      </a:r>
                    </a:p>
                  </a:txBody>
                  <a:tcPr marL="0" marR="0" marT="0" marB="0" anchor="ctr">
                    <a:lnL>
                      <a:noFill/>
                    </a:lnL>
                    <a:lnR>
                      <a:noFill/>
                    </a:lnR>
                    <a:lnT>
                      <a:noFill/>
                    </a:lnT>
                    <a:lnB>
                      <a:noFill/>
                    </a:lnB>
                  </a:tcPr>
                </a:tc>
                <a:tc>
                  <a:txBody>
                    <a:bodyPr/>
                    <a:lstStyle/>
                    <a:p>
                      <a:pPr algn="l"/>
                      <a:r>
                        <a:rPr lang="en-US" dirty="0">
                          <a:solidFill>
                            <a:schemeClr val="bg1"/>
                          </a:solidFill>
                        </a:rPr>
                        <a:t>extends</a:t>
                      </a:r>
                    </a:p>
                  </a:txBody>
                  <a:tcPr marL="0" marR="0" marT="0" marB="0" anchor="ctr">
                    <a:lnL>
                      <a:noFill/>
                    </a:lnL>
                    <a:lnR>
                      <a:noFill/>
                    </a:lnR>
                    <a:lnT>
                      <a:noFill/>
                    </a:lnT>
                    <a:lnB>
                      <a:noFill/>
                    </a:lnB>
                  </a:tcPr>
                </a:tc>
                <a:tc>
                  <a:txBody>
                    <a:bodyPr/>
                    <a:lstStyle/>
                    <a:p>
                      <a:pPr algn="l"/>
                      <a:r>
                        <a:rPr lang="en-US" dirty="0">
                          <a:solidFill>
                            <a:schemeClr val="bg1"/>
                          </a:solidFill>
                        </a:rPr>
                        <a:t>int</a:t>
                      </a:r>
                    </a:p>
                  </a:txBody>
                  <a:tcPr marL="0" marR="0" marT="0" marB="0" anchor="ctr">
                    <a:lnL>
                      <a:noFill/>
                    </a:lnL>
                    <a:lnR>
                      <a:noFill/>
                    </a:lnR>
                    <a:lnT>
                      <a:noFill/>
                    </a:lnT>
                    <a:lnB>
                      <a:noFill/>
                    </a:lnB>
                  </a:tcPr>
                </a:tc>
                <a:tc>
                  <a:txBody>
                    <a:bodyPr/>
                    <a:lstStyle/>
                    <a:p>
                      <a:pPr algn="l"/>
                      <a:r>
                        <a:rPr lang="en-US">
                          <a:solidFill>
                            <a:schemeClr val="bg1"/>
                          </a:solidFill>
                        </a:rPr>
                        <a:t>short</a:t>
                      </a:r>
                    </a:p>
                  </a:txBody>
                  <a:tcPr marL="0" marR="0" marT="0" marB="0" anchor="ctr">
                    <a:lnL>
                      <a:noFill/>
                    </a:lnL>
                    <a:lnR>
                      <a:noFill/>
                    </a:lnR>
                    <a:lnT>
                      <a:noFill/>
                    </a:lnT>
                    <a:lnB>
                      <a:noFill/>
                    </a:lnB>
                  </a:tcPr>
                </a:tc>
                <a:tc>
                  <a:txBody>
                    <a:bodyPr/>
                    <a:lstStyle/>
                    <a:p>
                      <a:pPr algn="l"/>
                      <a:r>
                        <a:rPr lang="en-US">
                          <a:solidFill>
                            <a:schemeClr val="bg1"/>
                          </a:solidFill>
                        </a:rPr>
                        <a:t>try</a:t>
                      </a:r>
                    </a:p>
                  </a:txBody>
                  <a:tcPr marL="0" marR="0" marT="0" marB="0" anchor="ctr">
                    <a:lnL>
                      <a:noFill/>
                    </a:lnL>
                    <a:lnR>
                      <a:noFill/>
                    </a:lnR>
                    <a:lnT>
                      <a:noFill/>
                    </a:lnT>
                    <a:lnB>
                      <a:noFill/>
                    </a:lnB>
                  </a:tcPr>
                </a:tc>
                <a:extLst>
                  <a:ext uri="{0D108BD9-81ED-4DB2-BD59-A6C34878D82A}">
                    <a16:rowId xmlns:a16="http://schemas.microsoft.com/office/drawing/2014/main" val="2109341080"/>
                  </a:ext>
                </a:extLst>
              </a:tr>
              <a:tr h="0">
                <a:tc>
                  <a:txBody>
                    <a:bodyPr/>
                    <a:lstStyle/>
                    <a:p>
                      <a:pPr algn="l"/>
                      <a:r>
                        <a:rPr lang="en-US">
                          <a:solidFill>
                            <a:schemeClr val="bg1"/>
                          </a:solidFill>
                        </a:rPr>
                        <a:t>char</a:t>
                      </a:r>
                    </a:p>
                  </a:txBody>
                  <a:tcPr marL="0" marR="0" marT="0" marB="0" anchor="ctr">
                    <a:lnL>
                      <a:noFill/>
                    </a:lnL>
                    <a:lnR>
                      <a:noFill/>
                    </a:lnR>
                    <a:lnT>
                      <a:noFill/>
                    </a:lnT>
                    <a:lnB>
                      <a:noFill/>
                    </a:lnB>
                  </a:tcPr>
                </a:tc>
                <a:tc>
                  <a:txBody>
                    <a:bodyPr/>
                    <a:lstStyle/>
                    <a:p>
                      <a:pPr algn="l"/>
                      <a:r>
                        <a:rPr lang="en-US" dirty="0">
                          <a:solidFill>
                            <a:schemeClr val="bg1"/>
                          </a:solidFill>
                        </a:rPr>
                        <a:t>final</a:t>
                      </a:r>
                    </a:p>
                  </a:txBody>
                  <a:tcPr marL="0" marR="0" marT="0" marB="0" anchor="ctr">
                    <a:lnL>
                      <a:noFill/>
                    </a:lnL>
                    <a:lnR>
                      <a:noFill/>
                    </a:lnR>
                    <a:lnT>
                      <a:noFill/>
                    </a:lnT>
                    <a:lnB>
                      <a:noFill/>
                    </a:lnB>
                  </a:tcPr>
                </a:tc>
                <a:tc>
                  <a:txBody>
                    <a:bodyPr/>
                    <a:lstStyle/>
                    <a:p>
                      <a:pPr algn="l"/>
                      <a:r>
                        <a:rPr lang="en-US" dirty="0">
                          <a:solidFill>
                            <a:schemeClr val="bg1"/>
                          </a:solidFill>
                        </a:rPr>
                        <a:t>interface</a:t>
                      </a:r>
                    </a:p>
                  </a:txBody>
                  <a:tcPr marL="0" marR="0" marT="0" marB="0" anchor="ctr">
                    <a:lnL>
                      <a:noFill/>
                    </a:lnL>
                    <a:lnR>
                      <a:noFill/>
                    </a:lnR>
                    <a:lnT>
                      <a:noFill/>
                    </a:lnT>
                    <a:lnB>
                      <a:noFill/>
                    </a:lnB>
                  </a:tcPr>
                </a:tc>
                <a:tc>
                  <a:txBody>
                    <a:bodyPr/>
                    <a:lstStyle/>
                    <a:p>
                      <a:pPr algn="l"/>
                      <a:r>
                        <a:rPr lang="en-US">
                          <a:solidFill>
                            <a:schemeClr val="bg1"/>
                          </a:solidFill>
                        </a:rPr>
                        <a:t>static</a:t>
                      </a:r>
                    </a:p>
                  </a:txBody>
                  <a:tcPr marL="0" marR="0" marT="0" marB="0" anchor="ctr">
                    <a:lnL>
                      <a:noFill/>
                    </a:lnL>
                    <a:lnR>
                      <a:noFill/>
                    </a:lnR>
                    <a:lnT>
                      <a:noFill/>
                    </a:lnT>
                    <a:lnB>
                      <a:noFill/>
                    </a:lnB>
                  </a:tcPr>
                </a:tc>
                <a:tc>
                  <a:txBody>
                    <a:bodyPr/>
                    <a:lstStyle/>
                    <a:p>
                      <a:pPr algn="l"/>
                      <a:r>
                        <a:rPr lang="en-US">
                          <a:solidFill>
                            <a:schemeClr val="bg1"/>
                          </a:solidFill>
                        </a:rPr>
                        <a:t>void</a:t>
                      </a:r>
                    </a:p>
                  </a:txBody>
                  <a:tcPr marL="0" marR="0" marT="0" marB="0" anchor="ctr">
                    <a:lnL>
                      <a:noFill/>
                    </a:lnL>
                    <a:lnR>
                      <a:noFill/>
                    </a:lnR>
                    <a:lnT>
                      <a:noFill/>
                    </a:lnT>
                    <a:lnB>
                      <a:noFill/>
                    </a:lnB>
                  </a:tcPr>
                </a:tc>
                <a:extLst>
                  <a:ext uri="{0D108BD9-81ED-4DB2-BD59-A6C34878D82A}">
                    <a16:rowId xmlns:a16="http://schemas.microsoft.com/office/drawing/2014/main" val="2590092303"/>
                  </a:ext>
                </a:extLst>
              </a:tr>
              <a:tr h="0">
                <a:tc>
                  <a:txBody>
                    <a:bodyPr/>
                    <a:lstStyle/>
                    <a:p>
                      <a:pPr algn="l"/>
                      <a:r>
                        <a:rPr lang="en-US" sz="1400" b="0" dirty="0">
                          <a:solidFill>
                            <a:srgbClr val="569CD6"/>
                          </a:solidFill>
                          <a:effectLst/>
                          <a:latin typeface="Consolas" panose="020B0609020204030204" pitchFamily="49" charset="0"/>
                        </a:rPr>
                        <a:t>class</a:t>
                      </a:r>
                      <a:endParaRPr lang="en-US" dirty="0">
                        <a:solidFill>
                          <a:srgbClr val="FF0000"/>
                        </a:solidFill>
                      </a:endParaRPr>
                    </a:p>
                  </a:txBody>
                  <a:tcPr marL="0" marR="0" marT="0" marB="0" anchor="ctr">
                    <a:lnL>
                      <a:noFill/>
                    </a:lnL>
                    <a:lnR>
                      <a:noFill/>
                    </a:lnR>
                    <a:lnT>
                      <a:noFill/>
                    </a:lnT>
                    <a:lnB>
                      <a:noFill/>
                    </a:lnB>
                  </a:tcPr>
                </a:tc>
                <a:tc>
                  <a:txBody>
                    <a:bodyPr/>
                    <a:lstStyle/>
                    <a:p>
                      <a:pPr algn="l"/>
                      <a:r>
                        <a:rPr lang="en-US" dirty="0">
                          <a:solidFill>
                            <a:schemeClr val="bg1"/>
                          </a:solidFill>
                        </a:rPr>
                        <a:t>finally</a:t>
                      </a:r>
                    </a:p>
                  </a:txBody>
                  <a:tcPr marL="0" marR="0" marT="0" marB="0" anchor="ctr">
                    <a:lnL>
                      <a:noFill/>
                    </a:lnL>
                    <a:lnR>
                      <a:noFill/>
                    </a:lnR>
                    <a:lnT>
                      <a:noFill/>
                    </a:lnT>
                    <a:lnB>
                      <a:noFill/>
                    </a:lnB>
                  </a:tcPr>
                </a:tc>
                <a:tc>
                  <a:txBody>
                    <a:bodyPr/>
                    <a:lstStyle/>
                    <a:p>
                      <a:pPr algn="l"/>
                      <a:r>
                        <a:rPr lang="en-US" dirty="0">
                          <a:solidFill>
                            <a:schemeClr val="bg1"/>
                          </a:solidFill>
                        </a:rPr>
                        <a:t>long</a:t>
                      </a:r>
                    </a:p>
                  </a:txBody>
                  <a:tcPr marL="0" marR="0" marT="0" marB="0" anchor="ctr">
                    <a:lnL>
                      <a:noFill/>
                    </a:lnL>
                    <a:lnR>
                      <a:noFill/>
                    </a:lnR>
                    <a:lnT>
                      <a:noFill/>
                    </a:lnT>
                    <a:lnB>
                      <a:noFill/>
                    </a:lnB>
                  </a:tcPr>
                </a:tc>
                <a:tc>
                  <a:txBody>
                    <a:bodyPr/>
                    <a:lstStyle/>
                    <a:p>
                      <a:pPr algn="l"/>
                      <a:r>
                        <a:rPr lang="en-US" dirty="0" err="1">
                          <a:solidFill>
                            <a:schemeClr val="bg1"/>
                          </a:solidFill>
                        </a:rPr>
                        <a:t>strictfp</a:t>
                      </a:r>
                      <a:endParaRPr lang="en-US" dirty="0">
                        <a:solidFill>
                          <a:schemeClr val="bg1"/>
                        </a:solidFill>
                      </a:endParaRPr>
                    </a:p>
                  </a:txBody>
                  <a:tcPr marL="0" marR="0" marT="0" marB="0" anchor="ctr">
                    <a:lnL>
                      <a:noFill/>
                    </a:lnL>
                    <a:lnR>
                      <a:noFill/>
                    </a:lnR>
                    <a:lnT>
                      <a:noFill/>
                    </a:lnT>
                    <a:lnB>
                      <a:noFill/>
                    </a:lnB>
                  </a:tcPr>
                </a:tc>
                <a:tc>
                  <a:txBody>
                    <a:bodyPr/>
                    <a:lstStyle/>
                    <a:p>
                      <a:pPr algn="l"/>
                      <a:r>
                        <a:rPr lang="en-US">
                          <a:solidFill>
                            <a:schemeClr val="bg1"/>
                          </a:solidFill>
                        </a:rPr>
                        <a:t>volatile</a:t>
                      </a:r>
                    </a:p>
                  </a:txBody>
                  <a:tcPr marL="0" marR="0" marT="0" marB="0" anchor="ctr">
                    <a:lnL>
                      <a:noFill/>
                    </a:lnL>
                    <a:lnR>
                      <a:noFill/>
                    </a:lnR>
                    <a:lnT>
                      <a:noFill/>
                    </a:lnT>
                    <a:lnB>
                      <a:noFill/>
                    </a:lnB>
                  </a:tcPr>
                </a:tc>
                <a:extLst>
                  <a:ext uri="{0D108BD9-81ED-4DB2-BD59-A6C34878D82A}">
                    <a16:rowId xmlns:a16="http://schemas.microsoft.com/office/drawing/2014/main" val="771073578"/>
                  </a:ext>
                </a:extLst>
              </a:tr>
              <a:tr h="0">
                <a:tc>
                  <a:txBody>
                    <a:bodyPr/>
                    <a:lstStyle/>
                    <a:p>
                      <a:pPr algn="l"/>
                      <a:r>
                        <a:rPr lang="en-US" dirty="0">
                          <a:solidFill>
                            <a:schemeClr val="bg1"/>
                          </a:solidFill>
                        </a:rPr>
                        <a:t>const</a:t>
                      </a:r>
                    </a:p>
                  </a:txBody>
                  <a:tcPr marL="0" marR="0" marT="0" marB="0" anchor="ctr">
                    <a:lnL>
                      <a:noFill/>
                    </a:lnL>
                    <a:lnR>
                      <a:noFill/>
                    </a:lnR>
                    <a:lnT>
                      <a:noFill/>
                    </a:lnT>
                    <a:lnB>
                      <a:noFill/>
                    </a:lnB>
                  </a:tcPr>
                </a:tc>
                <a:tc>
                  <a:txBody>
                    <a:bodyPr/>
                    <a:lstStyle/>
                    <a:p>
                      <a:pPr algn="l"/>
                      <a:r>
                        <a:rPr lang="en-US">
                          <a:solidFill>
                            <a:schemeClr val="bg1"/>
                          </a:solidFill>
                        </a:rPr>
                        <a:t>float</a:t>
                      </a:r>
                    </a:p>
                  </a:txBody>
                  <a:tcPr marL="0" marR="0" marT="0" marB="0" anchor="ctr">
                    <a:lnL>
                      <a:noFill/>
                    </a:lnL>
                    <a:lnR>
                      <a:noFill/>
                    </a:lnR>
                    <a:lnT>
                      <a:noFill/>
                    </a:lnT>
                    <a:lnB>
                      <a:noFill/>
                    </a:lnB>
                  </a:tcPr>
                </a:tc>
                <a:tc>
                  <a:txBody>
                    <a:bodyPr/>
                    <a:lstStyle/>
                    <a:p>
                      <a:pPr algn="l"/>
                      <a:r>
                        <a:rPr lang="en-US" dirty="0">
                          <a:solidFill>
                            <a:schemeClr val="bg1"/>
                          </a:solidFill>
                        </a:rPr>
                        <a:t>native</a:t>
                      </a:r>
                    </a:p>
                  </a:txBody>
                  <a:tcPr marL="0" marR="0" marT="0" marB="0" anchor="ctr">
                    <a:lnL>
                      <a:noFill/>
                    </a:lnL>
                    <a:lnR>
                      <a:noFill/>
                    </a:lnR>
                    <a:lnT>
                      <a:noFill/>
                    </a:lnT>
                    <a:lnB>
                      <a:noFill/>
                    </a:lnB>
                  </a:tcPr>
                </a:tc>
                <a:tc>
                  <a:txBody>
                    <a:bodyPr/>
                    <a:lstStyle/>
                    <a:p>
                      <a:pPr algn="l"/>
                      <a:r>
                        <a:rPr lang="en-US" dirty="0">
                          <a:solidFill>
                            <a:schemeClr val="bg1"/>
                          </a:solidFill>
                        </a:rPr>
                        <a:t>super</a:t>
                      </a:r>
                    </a:p>
                  </a:txBody>
                  <a:tcPr marL="0" marR="0" marT="0" marB="0" anchor="ctr">
                    <a:lnL>
                      <a:noFill/>
                    </a:lnL>
                    <a:lnR>
                      <a:noFill/>
                    </a:lnR>
                    <a:lnT>
                      <a:noFill/>
                    </a:lnT>
                    <a:lnB>
                      <a:noFill/>
                    </a:lnB>
                  </a:tcPr>
                </a:tc>
                <a:tc>
                  <a:txBody>
                    <a:bodyPr/>
                    <a:lstStyle/>
                    <a:p>
                      <a:pPr algn="l"/>
                      <a:r>
                        <a:rPr lang="en-US" dirty="0">
                          <a:solidFill>
                            <a:schemeClr val="bg1"/>
                          </a:solidFill>
                        </a:rPr>
                        <a:t>while</a:t>
                      </a:r>
                    </a:p>
                  </a:txBody>
                  <a:tcPr marL="0" marR="0" marT="0" marB="0" anchor="ctr">
                    <a:lnL>
                      <a:noFill/>
                    </a:lnL>
                    <a:lnR>
                      <a:noFill/>
                    </a:lnR>
                    <a:lnT>
                      <a:noFill/>
                    </a:lnT>
                    <a:lnB>
                      <a:noFill/>
                    </a:lnB>
                  </a:tcPr>
                </a:tc>
                <a:extLst>
                  <a:ext uri="{0D108BD9-81ED-4DB2-BD59-A6C34878D82A}">
                    <a16:rowId xmlns:a16="http://schemas.microsoft.com/office/drawing/2014/main" val="2098110186"/>
                  </a:ext>
                </a:extLst>
              </a:tr>
            </a:tbl>
          </a:graphicData>
        </a:graphic>
      </p:graphicFrame>
      <p:sp>
        <p:nvSpPr>
          <p:cNvPr id="3" name="Rectangle 1">
            <a:extLst>
              <a:ext uri="{FF2B5EF4-FFF2-40B4-BE49-F238E27FC236}">
                <a16:creationId xmlns:a16="http://schemas.microsoft.com/office/drawing/2014/main" id="{EBDCB3CE-984B-4B04-9C31-C0DC23C9D87B}"/>
              </a:ext>
            </a:extLst>
          </p:cNvPr>
          <p:cNvSpPr>
            <a:spLocks noChangeArrowheads="1"/>
          </p:cNvSpPr>
          <p:nvPr/>
        </p:nvSpPr>
        <p:spPr bwMode="auto">
          <a:xfrm>
            <a:off x="1370915" y="864655"/>
            <a:ext cx="5980861" cy="1188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23805" bIns="7935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bg1"/>
                </a:solidFill>
                <a:cs typeface="Arial" panose="020B0604020202020204" pitchFamily="34" charset="0"/>
              </a:rPr>
              <a:t>There are 52 </a:t>
            </a: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keywords in the Java programming language</a:t>
            </a:r>
            <a:r>
              <a:rPr kumimoji="0" lang="en-US" altLang="en-US" sz="1800" b="0" i="0" u="none" strike="noStrike" cap="none" normalizeH="0" dirty="0">
                <a:ln>
                  <a:noFill/>
                </a:ln>
                <a:solidFill>
                  <a:schemeClr val="bg1"/>
                </a:solidFill>
                <a:effectLst/>
                <a:latin typeface="Arial" panose="020B0604020202020204" pitchFamily="34" charset="0"/>
                <a:cs typeface="Arial" panose="020B0604020202020204" pitchFamily="34" charset="0"/>
              </a:rPr>
              <a:t> which have a predefined meaning. As such,</a:t>
            </a:r>
            <a:r>
              <a:rPr lang="en-US" altLang="en-US" sz="1800" dirty="0">
                <a:solidFill>
                  <a:schemeClr val="bg1"/>
                </a:solidFill>
                <a:cs typeface="Arial" panose="020B0604020202020204" pitchFamily="34" charset="0"/>
              </a:rPr>
              <a:t> y</a:t>
            </a: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ou cannot use any of the following as </a:t>
            </a:r>
            <a:r>
              <a:rPr lang="en-US" altLang="en-US" sz="1800" dirty="0">
                <a:solidFill>
                  <a:schemeClr val="bg1"/>
                </a:solidFill>
                <a:cs typeface="Arial" panose="020B0604020202020204" pitchFamily="34" charset="0"/>
              </a:rPr>
              <a:t>names for variables, methods, and classes</a:t>
            </a:r>
            <a:r>
              <a:rPr kumimoji="0" lang="en-US" altLang="en-US" sz="18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 your programs. </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p:nvPr/>
        </p:nvSpPr>
        <p:spPr>
          <a:xfrm flipH="1">
            <a:off x="509100" y="705300"/>
            <a:ext cx="8125800" cy="42039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Classes are blueprints or prototypes to create </a:t>
            </a:r>
            <a:r>
              <a:rPr lang="en-US" sz="2000" dirty="0">
                <a:solidFill>
                  <a:srgbClr val="569CD6"/>
                </a:solidFill>
                <a:latin typeface="Consolas" panose="020B0609020204030204" pitchFamily="49" charset="0"/>
              </a:rPr>
              <a:t>Objects</a:t>
            </a:r>
            <a:r>
              <a:rPr lang="en" sz="1800" dirty="0">
                <a:solidFill>
                  <a:srgbClr val="FFFFFF"/>
                </a:solidFill>
                <a:latin typeface="IBM Plex Sans"/>
                <a:ea typeface="IBM Plex Sans"/>
                <a:cs typeface="IBM Plex Sans"/>
                <a:sym typeface="IBM Plex Sans"/>
              </a:rPr>
              <a:t>.</a:t>
            </a:r>
            <a:endParaRPr sz="1800" dirty="0">
              <a:solidFill>
                <a:srgbClr val="FFFFFF"/>
              </a:solidFill>
              <a:latin typeface="IBM Plex Sans"/>
              <a:ea typeface="IBM Plex Sans"/>
              <a:cs typeface="IBM Plex Sans"/>
              <a:sym typeface="IBM Plex Sans"/>
            </a:endParaRPr>
          </a:p>
          <a:p>
            <a:pPr marL="914400" lvl="1" indent="-342900"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Objects do the actual work in object-oriented programming.</a:t>
            </a:r>
          </a:p>
          <a:p>
            <a:pPr marL="914400" lvl="1" indent="-342900"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An object is a software bundle of related state and behavior</a:t>
            </a:r>
            <a:endParaRPr sz="1800" dirty="0">
              <a:solidFill>
                <a:srgbClr val="FFFFFF"/>
              </a:solidFill>
              <a:latin typeface="IBM Plex Sans"/>
              <a:ea typeface="IBM Plex Sans"/>
              <a:cs typeface="IBM Plex Sans"/>
              <a:sym typeface="IBM Plex Sans"/>
            </a:endParaRP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For example: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Bicycle</a:t>
            </a:r>
            <a:endParaRPr sz="1800" dirty="0">
              <a:solidFill>
                <a:srgbClr val="FFFFFF"/>
              </a:solidFill>
              <a:latin typeface="IBM Plex Sans"/>
              <a:ea typeface="IBM Plex Sans"/>
              <a:cs typeface="IBM Plex Sans"/>
              <a:sym typeface="IBM Plex Sans"/>
            </a:endParaRPr>
          </a:p>
          <a:p>
            <a:pPr marL="914400" lvl="1" indent="-342900" algn="l" rtl="0">
              <a:lnSpc>
                <a:spcPct val="150000"/>
              </a:lnSpc>
              <a:spcBef>
                <a:spcPts val="0"/>
              </a:spcBef>
              <a:spcAft>
                <a:spcPts val="100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Each bicycle is built from the same set of blueprints and has the same components. We say that an individual bike is an instance of Bicycle. Each individual bike is an object.</a:t>
            </a:r>
            <a:endParaRPr sz="1800" dirty="0">
              <a:solidFill>
                <a:srgbClr val="FFFFFF"/>
              </a:solidFill>
              <a:latin typeface="IBM Plex Sans"/>
              <a:ea typeface="IBM Plex Sans"/>
              <a:cs typeface="IBM Plex Sans"/>
              <a:sym typeface="IBM Plex Sans"/>
            </a:endParaRPr>
          </a:p>
        </p:txBody>
      </p:sp>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What is a Class?</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Java Parts</a:t>
            </a:r>
            <a:endParaRPr/>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1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
        <p:nvSpPr>
          <p:cNvPr id="188" name="Google Shape;188;p26"/>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89400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p:nvPr/>
        </p:nvSpPr>
        <p:spPr>
          <a:xfrm flipH="1">
            <a:off x="509100" y="705300"/>
            <a:ext cx="8125800" cy="27003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4E28F"/>
                </a:solidFill>
                <a:latin typeface="IBM Plex Sans"/>
                <a:ea typeface="IBM Plex Sans"/>
                <a:cs typeface="IBM Plex Sans"/>
                <a:sym typeface="IBM Plex Sans"/>
              </a:rPr>
              <a:t>Methods</a:t>
            </a:r>
            <a:r>
              <a:rPr lang="en" sz="1800" dirty="0">
                <a:solidFill>
                  <a:srgbClr val="FFFFFF"/>
                </a:solidFill>
                <a:latin typeface="IBM Plex Sans"/>
                <a:ea typeface="IBM Plex Sans"/>
                <a:cs typeface="IBM Plex Sans"/>
                <a:sym typeface="IBM Plex Sans"/>
              </a:rPr>
              <a:t>: these are </a:t>
            </a:r>
            <a:r>
              <a:rPr lang="en" sz="1800" dirty="0">
                <a:solidFill>
                  <a:srgbClr val="00ECEC"/>
                </a:solidFill>
                <a:latin typeface="IBM Plex Sans"/>
                <a:ea typeface="IBM Plex Sans"/>
                <a:cs typeface="IBM Plex Sans"/>
                <a:sym typeface="IBM Plex Sans"/>
              </a:rPr>
              <a:t>behaviors </a:t>
            </a:r>
            <a:endParaRPr sz="1800" dirty="0">
              <a:solidFill>
                <a:srgbClr val="00ECEC"/>
              </a:solidFill>
              <a:latin typeface="IBM Plex Sans"/>
              <a:ea typeface="IBM Plex Sans"/>
              <a:cs typeface="IBM Plex Sans"/>
              <a:sym typeface="IBM Plex Sans"/>
            </a:endParaRPr>
          </a:p>
          <a:p>
            <a:pPr marL="914400" marR="0" lvl="1" indent="-342900"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Main Method starts an application and is used for testing a Class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4E28F"/>
                </a:solidFill>
                <a:latin typeface="IBM Plex Sans"/>
                <a:ea typeface="IBM Plex Sans"/>
                <a:cs typeface="IBM Plex Sans"/>
                <a:sym typeface="IBM Plex Sans"/>
              </a:rPr>
              <a:t>Attributes</a:t>
            </a:r>
            <a:r>
              <a:rPr lang="en" sz="1800" dirty="0">
                <a:solidFill>
                  <a:srgbClr val="FFFFFF"/>
                </a:solidFill>
                <a:latin typeface="IBM Plex Sans"/>
                <a:ea typeface="IBM Plex Sans"/>
                <a:cs typeface="IBM Plex Sans"/>
                <a:sym typeface="IBM Plex Sans"/>
              </a:rPr>
              <a:t>: these are </a:t>
            </a:r>
            <a:r>
              <a:rPr lang="en" sz="1800" dirty="0">
                <a:solidFill>
                  <a:srgbClr val="00ECEC"/>
                </a:solidFill>
                <a:latin typeface="IBM Plex Sans"/>
                <a:ea typeface="IBM Plex Sans"/>
                <a:cs typeface="IBM Plex Sans"/>
                <a:sym typeface="IBM Plex Sans"/>
              </a:rPr>
              <a:t>data or properties(state)</a:t>
            </a:r>
            <a:r>
              <a:rPr lang="en" sz="1800" dirty="0">
                <a:solidFill>
                  <a:srgbClr val="FFFFFF"/>
                </a:solidFill>
                <a:latin typeface="IBM Plex Sans"/>
                <a:ea typeface="IBM Plex Sans"/>
                <a:cs typeface="IBM Plex Sans"/>
                <a:sym typeface="IBM Plex Sans"/>
              </a:rPr>
              <a:t> for the Class, aka Fields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4E28F"/>
                </a:solidFill>
                <a:latin typeface="IBM Plex Sans"/>
                <a:ea typeface="IBM Plex Sans"/>
                <a:cs typeface="IBM Plex Sans"/>
                <a:sym typeface="IBM Plex Sans"/>
              </a:rPr>
              <a:t>Constructors</a:t>
            </a:r>
            <a:r>
              <a:rPr lang="en" sz="1800" dirty="0">
                <a:solidFill>
                  <a:srgbClr val="FFFFFF"/>
                </a:solidFill>
                <a:latin typeface="IBM Plex Sans"/>
                <a:ea typeface="IBM Plex Sans"/>
                <a:cs typeface="IBM Plex Sans"/>
                <a:sym typeface="IBM Plex Sans"/>
              </a:rPr>
              <a:t>: these are ways to </a:t>
            </a:r>
            <a:r>
              <a:rPr lang="en" sz="1800" dirty="0">
                <a:solidFill>
                  <a:srgbClr val="00ECEC"/>
                </a:solidFill>
                <a:latin typeface="IBM Plex Sans"/>
                <a:ea typeface="IBM Plex Sans"/>
                <a:cs typeface="IBM Plex Sans"/>
                <a:sym typeface="IBM Plex Sans"/>
              </a:rPr>
              <a:t>initialize Fields (data)</a:t>
            </a:r>
            <a:endParaRPr sz="1800" dirty="0">
              <a:solidFill>
                <a:srgbClr val="00ECEC"/>
              </a:solidFill>
              <a:latin typeface="IBM Plex Sans"/>
              <a:ea typeface="IBM Plex Sans"/>
              <a:cs typeface="IBM Plex Sans"/>
              <a:sym typeface="IBM Plex Sans"/>
            </a:endParaRPr>
          </a:p>
          <a:p>
            <a:pPr marL="0" lvl="0" indent="0" algn="l" rtl="0">
              <a:lnSpc>
                <a:spcPct val="150000"/>
              </a:lnSpc>
              <a:spcBef>
                <a:spcPts val="0"/>
              </a:spcBef>
              <a:spcAft>
                <a:spcPts val="0"/>
              </a:spcAft>
              <a:buNone/>
            </a:pP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NOTE: a Class does not have to have all of these items!</a:t>
            </a:r>
            <a:endParaRPr sz="1800" dirty="0">
              <a:solidFill>
                <a:srgbClr val="FFFFFF"/>
              </a:solidFill>
              <a:latin typeface="IBM Plex Sans"/>
              <a:ea typeface="IBM Plex Sans"/>
              <a:cs typeface="IBM Plex Sans"/>
              <a:sym typeface="IBM Plex Sans"/>
            </a:endParaRPr>
          </a:p>
          <a:p>
            <a:pPr marL="457200" lvl="0" indent="0" algn="l" rtl="0">
              <a:lnSpc>
                <a:spcPct val="150000"/>
              </a:lnSpc>
              <a:spcBef>
                <a:spcPts val="0"/>
              </a:spcBef>
              <a:spcAft>
                <a:spcPts val="0"/>
              </a:spcAft>
              <a:buNone/>
            </a:pPr>
            <a:endParaRPr sz="1800" dirty="0">
              <a:solidFill>
                <a:srgbClr val="FFFFFF"/>
              </a:solidFill>
              <a:latin typeface="IBM Plex Sans"/>
              <a:ea typeface="IBM Plex Sans"/>
              <a:cs typeface="IBM Plex Sans"/>
              <a:sym typeface="IBM Plex Sans"/>
            </a:endParaRPr>
          </a:p>
        </p:txBody>
      </p:sp>
      <p:sp>
        <p:nvSpPr>
          <p:cNvPr id="164" name="Google Shape;164;p23"/>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Classes</a:t>
            </a:r>
            <a:endParaRPr sz="2400" dirty="0">
              <a:solidFill>
                <a:schemeClr val="bg1"/>
              </a:solidFill>
              <a:latin typeface="IBM Plex Sans"/>
              <a:ea typeface="IBM Plex Sans"/>
              <a:cs typeface="IBM Plex Sans"/>
              <a:sym typeface="IBM Plex Sans"/>
            </a:endParaRPr>
          </a:p>
        </p:txBody>
      </p:sp>
      <p:sp>
        <p:nvSpPr>
          <p:cNvPr id="165" name="Google Shape;165;p2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4"/>
          <p:cNvSpPr/>
          <p:nvPr/>
        </p:nvSpPr>
        <p:spPr>
          <a:xfrm flipH="1">
            <a:off x="509100" y="705299"/>
            <a:ext cx="8125800" cy="4115276"/>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To </a:t>
            </a:r>
            <a:r>
              <a:rPr lang="en" sz="1800" dirty="0">
                <a:solidFill>
                  <a:srgbClr val="F4E28F"/>
                </a:solidFill>
                <a:latin typeface="IBM Plex Sans Medium"/>
                <a:ea typeface="IBM Plex Sans Medium"/>
                <a:cs typeface="IBM Plex Sans Medium"/>
                <a:sym typeface="IBM Plex Sans Medium"/>
              </a:rPr>
              <a:t>define</a:t>
            </a:r>
            <a:r>
              <a:rPr lang="en" sz="1800" dirty="0">
                <a:solidFill>
                  <a:srgbClr val="FFFFFF"/>
                </a:solidFill>
                <a:latin typeface="IBM Plex Sans"/>
                <a:ea typeface="IBM Plex Sans"/>
                <a:cs typeface="IBM Plex Sans"/>
                <a:sym typeface="IBM Plex Sans"/>
              </a:rPr>
              <a:t>, or create, a class: use the keywords that Java understands: </a:t>
            </a:r>
            <a:endParaRPr sz="1800" dirty="0">
              <a:solidFill>
                <a:srgbClr val="FFFFFF"/>
              </a:solidFill>
              <a:latin typeface="IBM Plex Sans"/>
              <a:ea typeface="IBM Plex Sans"/>
              <a:cs typeface="IBM Plex Sans"/>
              <a:sym typeface="IBM Plex Sans"/>
            </a:endParaRPr>
          </a:p>
          <a:p>
            <a:endParaRPr lang="en-US" sz="1800" dirty="0">
              <a:solidFill>
                <a:srgbClr val="569CD6"/>
              </a:solidFill>
              <a:latin typeface="Consolas" panose="020B0609020204030204" pitchFamily="49" charset="0"/>
            </a:endParaRPr>
          </a:p>
          <a:p>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err="1">
                <a:solidFill>
                  <a:srgbClr val="4EC9B0"/>
                </a:solidFill>
                <a:latin typeface="Consolas" panose="020B0609020204030204" pitchFamily="49" charset="0"/>
              </a:rPr>
              <a:t>ClassName</a:t>
            </a:r>
            <a:endParaRPr lang="en-US" sz="2400" dirty="0">
              <a:solidFill>
                <a:srgbClr val="D4D4D4"/>
              </a:solidFill>
              <a:latin typeface="Consolas" panose="020B0609020204030204" pitchFamily="49" charset="0"/>
            </a:endParaRPr>
          </a:p>
          <a:p>
            <a:pPr marL="0" lvl="0" indent="0" algn="l" rtl="0">
              <a:lnSpc>
                <a:spcPct val="150000"/>
              </a:lnSpc>
              <a:spcBef>
                <a:spcPts val="0"/>
              </a:spcBef>
              <a:spcAft>
                <a:spcPts val="0"/>
              </a:spcAft>
              <a:buNone/>
            </a:pP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Then the body of the class is enclosed in curly </a:t>
            </a:r>
            <a:r>
              <a:rPr lang="en" sz="1800" dirty="0">
                <a:solidFill>
                  <a:schemeClr val="bg1"/>
                </a:solidFill>
                <a:latin typeface="IBM Plex Sans"/>
                <a:ea typeface="IBM Plex Sans"/>
                <a:cs typeface="IBM Plex Sans"/>
                <a:sym typeface="IBM Plex Sans"/>
              </a:rPr>
              <a:t>brackets</a:t>
            </a:r>
            <a:r>
              <a:rPr lang="en" sz="1800" dirty="0">
                <a:solidFill>
                  <a:srgbClr val="FFFFFF"/>
                </a:solidFill>
                <a:latin typeface="IBM Plex Sans"/>
                <a:ea typeface="IBM Plex Sans"/>
                <a:cs typeface="IBM Plex Sans"/>
                <a:sym typeface="IBM Plex Sans"/>
              </a:rPr>
              <a:t>: </a:t>
            </a:r>
            <a:r>
              <a:rPr lang="en" sz="1800" dirty="0">
                <a:solidFill>
                  <a:srgbClr val="FFFFFF"/>
                </a:solidFill>
                <a:latin typeface="PT Mono"/>
                <a:ea typeface="PT Mono"/>
                <a:cs typeface="PT Mono"/>
                <a:sym typeface="PT Mono"/>
              </a:rPr>
              <a:t>{    }</a:t>
            </a:r>
          </a:p>
          <a:p>
            <a:pPr marL="0" lvl="0" indent="0" algn="l" rtl="0">
              <a:lnSpc>
                <a:spcPct val="150000"/>
              </a:lnSpc>
              <a:spcBef>
                <a:spcPts val="0"/>
              </a:spcBef>
              <a:spcAft>
                <a:spcPts val="0"/>
              </a:spcAft>
              <a:buNone/>
            </a:pPr>
            <a:endParaRPr sz="1800" dirty="0">
              <a:solidFill>
                <a:srgbClr val="FFFFFF"/>
              </a:solidFill>
              <a:latin typeface="PT Mono"/>
              <a:ea typeface="PT Mono"/>
              <a:cs typeface="PT Mono"/>
              <a:sym typeface="PT Mono"/>
            </a:endParaRPr>
          </a:p>
          <a:p>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Dog</a:t>
            </a:r>
            <a:endParaRPr lang="en-US" sz="2400" dirty="0">
              <a:solidFill>
                <a:srgbClr val="D4D4D4"/>
              </a:solidFill>
              <a:latin typeface="Consolas" panose="020B0609020204030204" pitchFamily="49" charset="0"/>
            </a:endParaRPr>
          </a:p>
          <a:p>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a:t>
            </a:r>
          </a:p>
          <a:p>
            <a:pPr marL="0" lvl="0" indent="0" algn="l" rtl="0">
              <a:lnSpc>
                <a:spcPct val="150000"/>
              </a:lnSpc>
              <a:spcBef>
                <a:spcPts val="0"/>
              </a:spcBef>
              <a:spcAft>
                <a:spcPts val="0"/>
              </a:spcAft>
              <a:buNone/>
            </a:pP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0"/>
              </a:spcBef>
              <a:spcAft>
                <a:spcPts val="1000"/>
              </a:spcAft>
              <a:buNone/>
            </a:pPr>
            <a:endParaRPr sz="1800" dirty="0">
              <a:solidFill>
                <a:srgbClr val="FFFFFF"/>
              </a:solidFill>
              <a:latin typeface="IBM Plex Sans"/>
              <a:ea typeface="IBM Plex Sans"/>
              <a:cs typeface="IBM Plex Sans"/>
              <a:sym typeface="IBM Plex Sans"/>
            </a:endParaRPr>
          </a:p>
        </p:txBody>
      </p:sp>
      <p:sp>
        <p:nvSpPr>
          <p:cNvPr id="171" name="Google Shape;171;p2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How to Create a Class</a:t>
            </a:r>
            <a:endParaRPr sz="2400" dirty="0">
              <a:solidFill>
                <a:schemeClr val="bg1"/>
              </a:solidFill>
              <a:latin typeface="IBM Plex Sans"/>
              <a:ea typeface="IBM Plex Sans"/>
              <a:cs typeface="IBM Plex Sans"/>
              <a:sym typeface="IBM Plex Sans"/>
            </a:endParaRPr>
          </a:p>
        </p:txBody>
      </p:sp>
      <p:sp>
        <p:nvSpPr>
          <p:cNvPr id="172" name="Google Shape;172;p2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7;p20">
            <a:extLst>
              <a:ext uri="{FF2B5EF4-FFF2-40B4-BE49-F238E27FC236}">
                <a16:creationId xmlns:a16="http://schemas.microsoft.com/office/drawing/2014/main" id="{69278A87-546A-4326-A1BA-E1F4DD669C01}"/>
              </a:ext>
            </a:extLst>
          </p:cNvPr>
          <p:cNvSpPr/>
          <p:nvPr/>
        </p:nvSpPr>
        <p:spPr>
          <a:xfrm flipH="1">
            <a:off x="509100" y="705300"/>
            <a:ext cx="8125800" cy="42039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class</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Car</a:t>
            </a:r>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private</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String</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type</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private</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Color</a:t>
            </a:r>
            <a:r>
              <a:rPr lang="en-US" sz="24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color</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p>
          <a:p>
            <a:br>
              <a:rPr lang="en-US" sz="2400" dirty="0">
                <a:solidFill>
                  <a:srgbClr val="D4D4D4"/>
                </a:solidFill>
                <a:latin typeface="Consolas" panose="020B0609020204030204" pitchFamily="49" charset="0"/>
              </a:rPr>
            </a:br>
            <a:r>
              <a:rPr lang="en-US" sz="2400" dirty="0">
                <a:solidFill>
                  <a:srgbClr val="D4D4D4"/>
                </a:solidFill>
                <a:latin typeface="Consolas" panose="020B0609020204030204" pitchFamily="49" charset="0"/>
              </a:rPr>
              <a:t>  </a:t>
            </a:r>
            <a:r>
              <a:rPr lang="en-US" sz="2400" dirty="0">
                <a:solidFill>
                  <a:srgbClr val="569CD6"/>
                </a:solidFill>
                <a:latin typeface="Consolas" panose="020B0609020204030204" pitchFamily="49" charset="0"/>
              </a:rPr>
              <a:t>public</a:t>
            </a:r>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void</a:t>
            </a:r>
            <a:r>
              <a:rPr lang="en-US" sz="2400" dirty="0">
                <a:solidFill>
                  <a:srgbClr val="D4D4D4"/>
                </a:solidFill>
                <a:latin typeface="Consolas" panose="020B0609020204030204" pitchFamily="49" charset="0"/>
              </a:rPr>
              <a:t> </a:t>
            </a:r>
            <a:r>
              <a:rPr lang="en-US" sz="2400" dirty="0">
                <a:solidFill>
                  <a:srgbClr val="DCDCAA"/>
                </a:solidFill>
                <a:latin typeface="Consolas" panose="020B0609020204030204" pitchFamily="49" charset="0"/>
              </a:rPr>
              <a:t>brake</a:t>
            </a:r>
            <a:r>
              <a:rPr lang="en-US" sz="2400" dirty="0">
                <a:solidFill>
                  <a:srgbClr val="D4D4D4"/>
                </a:solidFill>
                <a:latin typeface="Consolas" panose="020B0609020204030204" pitchFamily="49" charset="0"/>
              </a:rPr>
              <a:t>(){</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   …</a:t>
            </a:r>
          </a:p>
          <a:p>
            <a:r>
              <a:rPr lang="en-US" sz="2400" dirty="0">
                <a:solidFill>
                  <a:srgbClr val="D4D4D4"/>
                </a:solidFill>
                <a:latin typeface="Consolas" panose="020B0609020204030204" pitchFamily="49" charset="0"/>
              </a:rPr>
              <a:t>}</a:t>
            </a:r>
          </a:p>
          <a:p>
            <a:pPr lvl="0" algn="l" rtl="0">
              <a:lnSpc>
                <a:spcPct val="150000"/>
              </a:lnSpc>
              <a:spcBef>
                <a:spcPts val="0"/>
              </a:spcBef>
              <a:spcAft>
                <a:spcPts val="0"/>
              </a:spcAft>
              <a:buClr>
                <a:srgbClr val="FFFFFF"/>
              </a:buClr>
              <a:buSzPts val="1800"/>
            </a:pPr>
            <a:endParaRPr lang="en-US" sz="1800" dirty="0">
              <a:solidFill>
                <a:srgbClr val="FFFFFF"/>
              </a:solidFill>
              <a:latin typeface="IBM Plex Sans"/>
              <a:ea typeface="IBM Plex Sans"/>
              <a:cs typeface="IBM Plex Sans"/>
              <a:sym typeface="IBM Plex Sans"/>
            </a:endParaRPr>
          </a:p>
          <a:p>
            <a:pPr lvl="0" algn="l" rtl="0">
              <a:lnSpc>
                <a:spcPct val="150000"/>
              </a:lnSpc>
              <a:spcBef>
                <a:spcPts val="0"/>
              </a:spcBef>
              <a:spcAft>
                <a:spcPts val="0"/>
              </a:spcAft>
              <a:buClr>
                <a:srgbClr val="FFFFFF"/>
              </a:buClr>
              <a:buSzPts val="1800"/>
            </a:pPr>
            <a:endParaRPr sz="1800" dirty="0">
              <a:solidFill>
                <a:srgbClr val="FFFFFF"/>
              </a:solidFill>
              <a:latin typeface="IBM Plex Sans"/>
              <a:ea typeface="IBM Plex Sans"/>
              <a:cs typeface="IBM Plex Sans"/>
              <a:sym typeface="IBM Plex Sans"/>
            </a:endParaRPr>
          </a:p>
        </p:txBody>
      </p:sp>
      <p:pic>
        <p:nvPicPr>
          <p:cNvPr id="4" name="Picture 2" descr="Object Oriented Programming in Python : Learn by Examples">
            <a:extLst>
              <a:ext uri="{FF2B5EF4-FFF2-40B4-BE49-F238E27FC236}">
                <a16:creationId xmlns:a16="http://schemas.microsoft.com/office/drawing/2014/main" id="{F7B2A7BF-5662-417A-9211-37FEC14181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216" y="1322773"/>
            <a:ext cx="3563398" cy="276739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78;p25">
            <a:extLst>
              <a:ext uri="{FF2B5EF4-FFF2-40B4-BE49-F238E27FC236}">
                <a16:creationId xmlns:a16="http://schemas.microsoft.com/office/drawing/2014/main" id="{976B7694-7CE3-49B9-9AA7-D4A24DA04878}"/>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How to Create a Class</a:t>
            </a:r>
            <a:endParaRPr sz="2400" dirty="0">
              <a:solidFill>
                <a:schemeClr val="bg1"/>
              </a:solidFill>
              <a:latin typeface="IBM Plex Sans"/>
              <a:ea typeface="IBM Plex Sans"/>
              <a:cs typeface="IBM Plex Sans"/>
              <a:sym typeface="IBM Plex Sans"/>
            </a:endParaRPr>
          </a:p>
        </p:txBody>
      </p:sp>
    </p:spTree>
    <p:extLst>
      <p:ext uri="{BB962C8B-B14F-4D97-AF65-F5344CB8AC3E}">
        <p14:creationId xmlns:p14="http://schemas.microsoft.com/office/powerpoint/2010/main" val="3301086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8"/>
          <p:cNvSpPr/>
          <p:nvPr/>
        </p:nvSpPr>
        <p:spPr>
          <a:xfrm flipH="1">
            <a:off x="509100" y="705299"/>
            <a:ext cx="8125800" cy="3564859"/>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Java requires that each statement be terminated by a semicolon</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US" sz="1800" dirty="0">
                <a:solidFill>
                  <a:srgbClr val="FFFFFF"/>
                </a:solidFill>
                <a:latin typeface="IBM Plex Sans"/>
                <a:ea typeface="IBM Plex Sans"/>
                <a:cs typeface="IBM Plex Sans"/>
                <a:sym typeface="IBM Plex Sans"/>
              </a:rPr>
              <a:t>Java requires all classes and methods to be enclosed in braces.</a:t>
            </a:r>
          </a:p>
          <a:p>
            <a:pPr marL="182880" lvl="0" indent="-251459" algn="l" rtl="0">
              <a:lnSpc>
                <a:spcPct val="150000"/>
              </a:lnSpc>
              <a:spcBef>
                <a:spcPts val="1000"/>
              </a:spcBef>
              <a:spcAft>
                <a:spcPts val="0"/>
              </a:spcAft>
              <a:buClr>
                <a:srgbClr val="FFFFFF"/>
              </a:buClr>
              <a:buSzPts val="1800"/>
              <a:buFont typeface="IBM Plex Sans"/>
              <a:buChar char="●"/>
            </a:pPr>
            <a:endParaRPr lang="en-US" sz="1800" dirty="0">
              <a:solidFill>
                <a:srgbClr val="FFFFFF"/>
              </a:solidFill>
              <a:latin typeface="IBM Plex Sans"/>
              <a:ea typeface="IBM Plex Sans"/>
              <a:cs typeface="IBM Plex Sans"/>
              <a:sym typeface="IBM Plex Sans"/>
            </a:endParaRPr>
          </a:p>
          <a:p>
            <a:r>
              <a:rPr lang="en-US" sz="2400" b="0" dirty="0">
                <a:solidFill>
                  <a:srgbClr val="569CD6"/>
                </a:solidFill>
                <a:effectLst/>
                <a:latin typeface="Consolas" panose="020B0609020204030204" pitchFamily="49" charset="0"/>
              </a:rPr>
              <a:t>public</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class</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Example</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public</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static</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void</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a:t>
            </a:r>
            <a:r>
              <a:rPr lang="en-US" sz="2400" b="0" dirty="0">
                <a:solidFill>
                  <a:srgbClr val="4EC9B0"/>
                </a:solidFill>
                <a:effectLst/>
                <a:latin typeface="Consolas" panose="020B0609020204030204" pitchFamily="49" charset="0"/>
              </a:rPr>
              <a:t>String</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args</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System</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"Hello World!"</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    </a:t>
            </a:r>
          </a:p>
          <a:p>
            <a:r>
              <a:rPr lang="en-US" sz="2400" b="0" dirty="0">
                <a:solidFill>
                  <a:srgbClr val="D4D4D4"/>
                </a:solidFill>
                <a:effectLst/>
                <a:latin typeface="Consolas" panose="020B0609020204030204" pitchFamily="49" charset="0"/>
              </a:rPr>
              <a:t>}</a:t>
            </a:r>
          </a:p>
          <a:p>
            <a:pPr lvl="0" algn="l" rtl="0">
              <a:lnSpc>
                <a:spcPct val="150000"/>
              </a:lnSpc>
              <a:spcBef>
                <a:spcPts val="1000"/>
              </a:spcBef>
              <a:spcAft>
                <a:spcPts val="0"/>
              </a:spcAft>
              <a:buClr>
                <a:srgbClr val="FFFFFF"/>
              </a:buClr>
              <a:buSzPts val="1800"/>
            </a:pP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1000"/>
              </a:spcAft>
              <a:buNone/>
            </a:pPr>
            <a:endParaRPr sz="1800" dirty="0">
              <a:solidFill>
                <a:srgbClr val="FFFFFF"/>
              </a:solidFill>
              <a:latin typeface="IBM Plex Sans"/>
              <a:ea typeface="IBM Plex Sans"/>
              <a:cs typeface="IBM Plex Sans"/>
              <a:sym typeface="IBM Plex Sans"/>
            </a:endParaRPr>
          </a:p>
        </p:txBody>
      </p:sp>
      <p:sp>
        <p:nvSpPr>
          <p:cNvPr id="201" name="Google Shape;201;p28"/>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Java’s Braces and Semicolons</a:t>
            </a:r>
            <a:endParaRPr sz="2400" dirty="0">
              <a:solidFill>
                <a:schemeClr val="bg1"/>
              </a:solidFill>
              <a:latin typeface="IBM Plex Sans"/>
              <a:ea typeface="IBM Plex Sans"/>
              <a:cs typeface="IBM Plex Sans"/>
              <a:sym typeface="IBM Plex Sans"/>
            </a:endParaRPr>
          </a:p>
        </p:txBody>
      </p:sp>
      <p:sp>
        <p:nvSpPr>
          <p:cNvPr id="202" name="Google Shape;202;p28"/>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3412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1"/>
          <p:cNvSpPr/>
          <p:nvPr/>
        </p:nvSpPr>
        <p:spPr>
          <a:xfrm flipH="1">
            <a:off x="509100" y="705300"/>
            <a:ext cx="8125800" cy="3157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In the English language, we end sentences with a period.</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100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"sentences" ends with a semicolon</a:t>
            </a:r>
            <a:r>
              <a:rPr lang="en" sz="1800" b="1" dirty="0">
                <a:solidFill>
                  <a:srgbClr val="FFFFFF"/>
                </a:solidFill>
                <a:latin typeface="IBM Plex Sans"/>
                <a:ea typeface="IBM Plex Sans"/>
                <a:cs typeface="IBM Plex Sans"/>
                <a:sym typeface="IBM Plex Sans"/>
              </a:rPr>
              <a:t> </a:t>
            </a:r>
            <a:r>
              <a:rPr lang="en" sz="2400" b="1" dirty="0">
                <a:solidFill>
                  <a:srgbClr val="FF0000"/>
                </a:solidFill>
                <a:latin typeface="IBM Plex Sans"/>
                <a:ea typeface="IBM Plex Sans"/>
                <a:cs typeface="IBM Plex Sans"/>
                <a:sym typeface="IBM Plex Sans"/>
              </a:rPr>
              <a:t>;</a:t>
            </a:r>
            <a:endParaRPr lang="en" sz="2400" b="1" dirty="0">
              <a:solidFill>
                <a:srgbClr val="FF0000"/>
              </a:solidFill>
              <a:latin typeface="PT Mono"/>
              <a:ea typeface="PT Mono"/>
              <a:cs typeface="PT Mono"/>
              <a:sym typeface="PT Mono"/>
            </a:endParaRPr>
          </a:p>
          <a:p>
            <a:r>
              <a:rPr lang="en-US" sz="1800" dirty="0">
                <a:solidFill>
                  <a:srgbClr val="D4D4D4"/>
                </a:solidFill>
                <a:latin typeface="Consolas" panose="020B0609020204030204" pitchFamily="49" charset="0"/>
              </a:rPr>
              <a:t>     </a:t>
            </a:r>
            <a:r>
              <a:rPr lang="en-US" sz="2400" dirty="0" err="1">
                <a:solidFill>
                  <a:srgbClr val="9CDCFE"/>
                </a:solidFill>
                <a:latin typeface="Consolas" panose="020B0609020204030204" pitchFamily="49" charset="0"/>
              </a:rPr>
              <a:t>System</a:t>
            </a:r>
            <a:r>
              <a:rPr lang="en-US" sz="2400" dirty="0" err="1">
                <a:solidFill>
                  <a:schemeClr val="bg1"/>
                </a:solidFill>
                <a:latin typeface="Consolas" panose="020B0609020204030204" pitchFamily="49" charset="0"/>
              </a:rPr>
              <a:t>.</a:t>
            </a:r>
            <a:r>
              <a:rPr lang="en-US" sz="2400" dirty="0" err="1">
                <a:solidFill>
                  <a:srgbClr val="9CDCFE"/>
                </a:solidFill>
                <a:latin typeface="Consolas" panose="020B0609020204030204" pitchFamily="49" charset="0"/>
              </a:rPr>
              <a:t>out</a:t>
            </a:r>
            <a:r>
              <a:rPr lang="en-US" sz="2400" dirty="0" err="1">
                <a:solidFill>
                  <a:srgbClr val="D4D4D4"/>
                </a:solidFill>
                <a:latin typeface="Consolas" panose="020B0609020204030204" pitchFamily="49" charset="0"/>
              </a:rPr>
              <a:t>.</a:t>
            </a:r>
            <a:r>
              <a:rPr lang="en-US" sz="2400" dirty="0" err="1">
                <a:solidFill>
                  <a:srgbClr val="DCDCAA"/>
                </a:solidFill>
                <a:latin typeface="Consolas" panose="020B0609020204030204" pitchFamily="49" charset="0"/>
              </a:rPr>
              <a:t>println</a:t>
            </a:r>
            <a:r>
              <a:rPr lang="en-US" sz="2400" dirty="0">
                <a:solidFill>
                  <a:srgbClr val="D4D4D4"/>
                </a:solidFill>
                <a:latin typeface="Consolas" panose="020B0609020204030204" pitchFamily="49" charset="0"/>
              </a:rPr>
              <a:t>(</a:t>
            </a:r>
            <a:r>
              <a:rPr lang="en-US" sz="2400" dirty="0">
                <a:solidFill>
                  <a:srgbClr val="CE9178"/>
                </a:solidFill>
                <a:latin typeface="Consolas" panose="020B0609020204030204" pitchFamily="49" charset="0"/>
              </a:rPr>
              <a:t>"Hello World in Java"</a:t>
            </a:r>
            <a:r>
              <a:rPr lang="en-US" sz="2400" dirty="0">
                <a:solidFill>
                  <a:srgbClr val="D4D4D4"/>
                </a:solidFill>
                <a:latin typeface="Consolas" panose="020B0609020204030204" pitchFamily="49" charset="0"/>
              </a:rPr>
              <a:t>)</a:t>
            </a:r>
            <a:r>
              <a:rPr lang="en-US" sz="2400" dirty="0">
                <a:solidFill>
                  <a:srgbClr val="FF0000"/>
                </a:solidFill>
                <a:latin typeface="Consolas" panose="020B0609020204030204" pitchFamily="49" charset="0"/>
              </a:rPr>
              <a:t>;</a:t>
            </a:r>
          </a:p>
          <a:p>
            <a:r>
              <a:rPr lang="en-US" sz="2400" dirty="0">
                <a:solidFill>
                  <a:srgbClr val="D4D4D4"/>
                </a:solidFill>
                <a:latin typeface="Consolas" panose="020B0609020204030204" pitchFamily="49" charset="0"/>
              </a:rPr>
              <a:t>    </a:t>
            </a:r>
            <a:r>
              <a:rPr lang="en-US" sz="2400" dirty="0">
                <a:solidFill>
                  <a:srgbClr val="4EC9B0"/>
                </a:solidFill>
                <a:latin typeface="Consolas" panose="020B0609020204030204" pitchFamily="49" charset="0"/>
              </a:rPr>
              <a:t>int</a:t>
            </a:r>
            <a:r>
              <a:rPr lang="en-US" sz="2400" dirty="0">
                <a:solidFill>
                  <a:srgbClr val="D4D4D4"/>
                </a:solidFill>
                <a:latin typeface="Consolas" panose="020B0609020204030204" pitchFamily="49" charset="0"/>
              </a:rPr>
              <a:t> </a:t>
            </a:r>
            <a:r>
              <a:rPr lang="en-US" sz="2400" dirty="0">
                <a:solidFill>
                  <a:srgbClr val="9CDCFE"/>
                </a:solidFill>
                <a:latin typeface="Consolas" panose="020B0609020204030204" pitchFamily="49" charset="0"/>
              </a:rPr>
              <a:t>x</a:t>
            </a:r>
            <a:r>
              <a:rPr lang="en-US" sz="2400" dirty="0">
                <a:solidFill>
                  <a:srgbClr val="D4D4D4"/>
                </a:solidFill>
                <a:latin typeface="Consolas" panose="020B0609020204030204" pitchFamily="49" charset="0"/>
              </a:rPr>
              <a:t> = </a:t>
            </a:r>
            <a:r>
              <a:rPr lang="en-US" sz="2400" dirty="0">
                <a:solidFill>
                  <a:srgbClr val="B5CEA8"/>
                </a:solidFill>
                <a:latin typeface="Consolas" panose="020B0609020204030204" pitchFamily="49" charset="0"/>
              </a:rPr>
              <a:t>5</a:t>
            </a:r>
            <a:r>
              <a:rPr lang="en-US" sz="2400" dirty="0">
                <a:solidFill>
                  <a:srgbClr val="FF0000"/>
                </a:solidFill>
                <a:latin typeface="Consolas" panose="020B0609020204030204" pitchFamily="49" charset="0"/>
              </a:rPr>
              <a:t>;</a:t>
            </a:r>
          </a:p>
          <a:p>
            <a:pPr lvl="0" algn="l" rtl="0">
              <a:lnSpc>
                <a:spcPct val="150000"/>
              </a:lnSpc>
              <a:spcBef>
                <a:spcPts val="1000"/>
              </a:spcBef>
              <a:spcAft>
                <a:spcPts val="1000"/>
              </a:spcAft>
              <a:buClr>
                <a:srgbClr val="FFFFFF"/>
              </a:buClr>
              <a:buSzPts val="1800"/>
            </a:pPr>
            <a:endParaRPr sz="1800" dirty="0">
              <a:solidFill>
                <a:srgbClr val="00ECEC"/>
              </a:solidFill>
              <a:latin typeface="PT Mono"/>
              <a:ea typeface="PT Mono"/>
              <a:cs typeface="PT Mono"/>
              <a:sym typeface="PT Mono"/>
            </a:endParaRPr>
          </a:p>
        </p:txBody>
      </p:sp>
      <p:sp>
        <p:nvSpPr>
          <p:cNvPr id="224" name="Google Shape;224;p31"/>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Semicolon </a:t>
            </a:r>
            <a:r>
              <a:rPr lang="en" sz="2400" b="1" dirty="0">
                <a:solidFill>
                  <a:srgbClr val="FF0000"/>
                </a:solidFill>
                <a:latin typeface="IBM Plex Sans"/>
                <a:ea typeface="IBM Plex Sans"/>
                <a:cs typeface="IBM Plex Sans"/>
                <a:sym typeface="IBM Plex Sans"/>
              </a:rPr>
              <a:t>;</a:t>
            </a:r>
            <a:endParaRPr sz="2400" b="1" dirty="0">
              <a:solidFill>
                <a:srgbClr val="FF0000"/>
              </a:solidFill>
              <a:latin typeface="IBM Plex Sans"/>
              <a:ea typeface="IBM Plex Sans"/>
              <a:cs typeface="IBM Plex Sans"/>
              <a:sym typeface="IBM Plex Sans"/>
            </a:endParaRPr>
          </a:p>
        </p:txBody>
      </p:sp>
      <p:sp>
        <p:nvSpPr>
          <p:cNvPr id="225" name="Google Shape;225;p3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p:nvPr/>
        </p:nvSpPr>
        <p:spPr>
          <a:xfrm flipH="1">
            <a:off x="509100" y="705299"/>
            <a:ext cx="8125800" cy="4221807"/>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must know where blocks of code begin and end.</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0000"/>
                </a:solidFill>
                <a:latin typeface="IBM Plex Sans"/>
                <a:ea typeface="IBM Plex Sans"/>
                <a:cs typeface="IBM Plex Sans"/>
                <a:sym typeface="IBM Plex Sans"/>
              </a:rPr>
              <a:t>Curly braces </a:t>
            </a:r>
            <a:r>
              <a:rPr lang="en" sz="1800" dirty="0">
                <a:solidFill>
                  <a:srgbClr val="FFFFFF"/>
                </a:solidFill>
                <a:latin typeface="IBM Plex Sans"/>
                <a:ea typeface="IBM Plex Sans"/>
                <a:cs typeface="IBM Plex Sans"/>
                <a:sym typeface="IBM Plex Sans"/>
              </a:rPr>
              <a:t>are delimiters that indicate to "start here" and "stop here".</a:t>
            </a:r>
            <a:endParaRPr sz="1800" dirty="0">
              <a:solidFill>
                <a:srgbClr val="FFFFFF"/>
              </a:solidFill>
              <a:latin typeface="IBM Plex Sans"/>
              <a:ea typeface="IBM Plex Sans"/>
              <a:cs typeface="IBM Plex Sans"/>
              <a:sym typeface="IBM Plex Sans"/>
            </a:endParaRPr>
          </a:p>
          <a:p>
            <a:endParaRPr lang="en-US" sz="1800" dirty="0">
              <a:solidFill>
                <a:srgbClr val="569CD6"/>
              </a:solidFill>
              <a:latin typeface="Consolas" panose="020B0609020204030204" pitchFamily="49" charset="0"/>
            </a:endParaRPr>
          </a:p>
          <a:p>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class</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Example</a:t>
            </a:r>
          </a:p>
          <a:p>
            <a:r>
              <a:rPr lang="en-US" sz="1800" dirty="0">
                <a:solidFill>
                  <a:srgbClr val="FF0000"/>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public</a:t>
            </a: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static</a:t>
            </a:r>
            <a:r>
              <a:rPr lang="en-US" sz="1800" dirty="0">
                <a:solidFill>
                  <a:srgbClr val="D4D4D4"/>
                </a:solidFill>
                <a:latin typeface="Consolas" panose="020B0609020204030204" pitchFamily="49" charset="0"/>
              </a:rPr>
              <a:t> </a:t>
            </a:r>
            <a:r>
              <a:rPr lang="en-US" sz="1800" dirty="0">
                <a:solidFill>
                  <a:srgbClr val="4EC9B0"/>
                </a:solidFill>
                <a:latin typeface="Consolas" panose="020B0609020204030204" pitchFamily="49" charset="0"/>
              </a:rPr>
              <a:t>void</a:t>
            </a:r>
            <a:r>
              <a:rPr lang="en-US" sz="1800" dirty="0">
                <a:solidFill>
                  <a:srgbClr val="D4D4D4"/>
                </a:solidFill>
                <a:latin typeface="Consolas" panose="020B0609020204030204" pitchFamily="49" charset="0"/>
              </a:rPr>
              <a:t> </a:t>
            </a:r>
            <a:r>
              <a:rPr lang="en-US" sz="1800" dirty="0">
                <a:solidFill>
                  <a:srgbClr val="DCDCAA"/>
                </a:solidFill>
                <a:latin typeface="Consolas" panose="020B0609020204030204" pitchFamily="49" charset="0"/>
              </a:rPr>
              <a:t>main</a:t>
            </a:r>
            <a:r>
              <a:rPr lang="en-US" sz="1800" dirty="0">
                <a:solidFill>
                  <a:srgbClr val="D4D4D4"/>
                </a:solidFill>
                <a:latin typeface="Consolas" panose="020B0609020204030204" pitchFamily="49" charset="0"/>
              </a:rPr>
              <a:t>(</a:t>
            </a:r>
            <a:r>
              <a:rPr lang="en-US" sz="1800" dirty="0">
                <a:solidFill>
                  <a:srgbClr val="4EC9B0"/>
                </a:solidFill>
                <a:latin typeface="Consolas" panose="020B0609020204030204" pitchFamily="49" charset="0"/>
              </a:rPr>
              <a:t>String</a:t>
            </a:r>
            <a:r>
              <a:rPr lang="en-US" sz="1800" dirty="0">
                <a:solidFill>
                  <a:srgbClr val="D4D4D4"/>
                </a:solidFill>
                <a:latin typeface="Consolas" panose="020B0609020204030204" pitchFamily="49" charset="0"/>
              </a:rPr>
              <a:t>[] </a:t>
            </a:r>
            <a:r>
              <a:rPr lang="en-US" sz="1800" dirty="0" err="1">
                <a:solidFill>
                  <a:srgbClr val="9CDCFE"/>
                </a:solidFill>
                <a:latin typeface="Consolas" panose="020B0609020204030204" pitchFamily="49" charset="0"/>
              </a:rPr>
              <a:t>args</a:t>
            </a:r>
            <a:r>
              <a:rPr lang="en-US" sz="1800" dirty="0">
                <a:solidFill>
                  <a:srgbClr val="D4D4D4"/>
                </a:solidFill>
                <a:latin typeface="Consolas" panose="020B0609020204030204" pitchFamily="49" charset="0"/>
              </a:rPr>
              <a:t>)</a:t>
            </a:r>
          </a:p>
          <a:p>
            <a:r>
              <a:rPr lang="en-US" sz="1800" dirty="0">
                <a:solidFill>
                  <a:srgbClr val="D4D4D4"/>
                </a:solidFill>
                <a:latin typeface="Consolas" panose="020B0609020204030204" pitchFamily="49" charset="0"/>
              </a:rPr>
              <a:t>    </a:t>
            </a:r>
            <a:r>
              <a:rPr lang="en-US" sz="1800" dirty="0">
                <a:solidFill>
                  <a:srgbClr val="FF0000"/>
                </a:solidFill>
                <a:latin typeface="Consolas" panose="020B0609020204030204" pitchFamily="49" charset="0"/>
              </a:rPr>
              <a:t>{</a:t>
            </a:r>
          </a:p>
          <a:p>
            <a:r>
              <a:rPr lang="en-US" sz="1800" dirty="0">
                <a:solidFill>
                  <a:srgbClr val="D4D4D4"/>
                </a:solidFill>
                <a:latin typeface="Consolas" panose="020B0609020204030204" pitchFamily="49" charset="0"/>
              </a:rPr>
              <a:t>        </a:t>
            </a:r>
            <a:r>
              <a:rPr lang="nn-NO" sz="1800" dirty="0">
                <a:solidFill>
                  <a:srgbClr val="C586C0"/>
                </a:solidFill>
                <a:latin typeface="Consolas" panose="020B0609020204030204" pitchFamily="49" charset="0"/>
              </a:rPr>
              <a:t>for</a:t>
            </a:r>
            <a:r>
              <a:rPr lang="nn-NO" sz="1800" dirty="0">
                <a:solidFill>
                  <a:srgbClr val="D4D4D4"/>
                </a:solidFill>
                <a:latin typeface="Consolas" panose="020B0609020204030204" pitchFamily="49" charset="0"/>
              </a:rPr>
              <a:t>(</a:t>
            </a:r>
            <a:r>
              <a:rPr lang="nn-NO" sz="1800" dirty="0">
                <a:solidFill>
                  <a:srgbClr val="4EC9B0"/>
                </a:solidFill>
                <a:latin typeface="Consolas" panose="020B0609020204030204" pitchFamily="49" charset="0"/>
              </a:rPr>
              <a:t>int</a:t>
            </a:r>
            <a:r>
              <a:rPr lang="nn-NO" sz="1800" dirty="0">
                <a:solidFill>
                  <a:srgbClr val="D4D4D4"/>
                </a:solidFill>
                <a:latin typeface="Consolas" panose="020B0609020204030204" pitchFamily="49" charset="0"/>
              </a:rPr>
              <a:t> </a:t>
            </a:r>
            <a:r>
              <a:rPr lang="nn-NO" sz="1800" dirty="0">
                <a:solidFill>
                  <a:srgbClr val="9CDCFE"/>
                </a:solidFill>
                <a:latin typeface="Consolas" panose="020B0609020204030204" pitchFamily="49" charset="0"/>
              </a:rPr>
              <a:t>i</a:t>
            </a:r>
            <a:r>
              <a:rPr lang="nn-NO" sz="1800" dirty="0">
                <a:solidFill>
                  <a:srgbClr val="D4D4D4"/>
                </a:solidFill>
                <a:latin typeface="Consolas" panose="020B0609020204030204" pitchFamily="49" charset="0"/>
              </a:rPr>
              <a:t> = </a:t>
            </a:r>
            <a:r>
              <a:rPr lang="nn-NO" sz="1800" dirty="0">
                <a:solidFill>
                  <a:srgbClr val="B5CEA8"/>
                </a:solidFill>
                <a:latin typeface="Consolas" panose="020B0609020204030204" pitchFamily="49" charset="0"/>
              </a:rPr>
              <a:t>0</a:t>
            </a:r>
            <a:r>
              <a:rPr lang="nn-NO" sz="1800" dirty="0">
                <a:solidFill>
                  <a:srgbClr val="D4D4D4"/>
                </a:solidFill>
                <a:latin typeface="Consolas" panose="020B0609020204030204" pitchFamily="49" charset="0"/>
              </a:rPr>
              <a:t>; i &lt; </a:t>
            </a:r>
            <a:r>
              <a:rPr lang="nn-NO" sz="1800" dirty="0">
                <a:solidFill>
                  <a:srgbClr val="B5CEA8"/>
                </a:solidFill>
                <a:latin typeface="Consolas" panose="020B0609020204030204" pitchFamily="49" charset="0"/>
              </a:rPr>
              <a:t>10</a:t>
            </a:r>
            <a:r>
              <a:rPr lang="nn-NO" sz="1800" dirty="0">
                <a:solidFill>
                  <a:srgbClr val="D4D4D4"/>
                </a:solidFill>
                <a:latin typeface="Consolas" panose="020B0609020204030204" pitchFamily="49" charset="0"/>
              </a:rPr>
              <a:t>; i++)</a:t>
            </a:r>
          </a:p>
          <a:p>
            <a:r>
              <a:rPr lang="nn-NO" sz="1800" dirty="0">
                <a:solidFill>
                  <a:srgbClr val="D4D4D4"/>
                </a:solidFill>
                <a:latin typeface="Consolas" panose="020B0609020204030204" pitchFamily="49" charset="0"/>
              </a:rPr>
              <a:t>        </a:t>
            </a:r>
            <a:r>
              <a:rPr lang="nn-NO" sz="1800" dirty="0">
                <a:solidFill>
                  <a:srgbClr val="FF0000"/>
                </a:solidFill>
                <a:latin typeface="Consolas" panose="020B0609020204030204" pitchFamily="49" charset="0"/>
              </a:rPr>
              <a:t>{</a:t>
            </a:r>
          </a:p>
          <a:p>
            <a:r>
              <a:rPr lang="nn-NO" sz="1800" dirty="0">
                <a:solidFill>
                  <a:srgbClr val="D4D4D4"/>
                </a:solidFill>
                <a:latin typeface="Consolas" panose="020B0609020204030204" pitchFamily="49" charset="0"/>
              </a:rPr>
              <a:t>           </a:t>
            </a:r>
            <a:r>
              <a:rPr lang="nn-NO" sz="1800" dirty="0">
                <a:solidFill>
                  <a:srgbClr val="9CDCFE"/>
                </a:solidFill>
                <a:latin typeface="Consolas" panose="020B0609020204030204" pitchFamily="49" charset="0"/>
              </a:rPr>
              <a:t>System</a:t>
            </a:r>
            <a:r>
              <a:rPr lang="nn-NO" sz="1800" dirty="0">
                <a:solidFill>
                  <a:srgbClr val="D4D4D4"/>
                </a:solidFill>
                <a:latin typeface="Consolas" panose="020B0609020204030204" pitchFamily="49" charset="0"/>
              </a:rPr>
              <a:t>.</a:t>
            </a:r>
            <a:r>
              <a:rPr lang="nn-NO" sz="1800" dirty="0">
                <a:solidFill>
                  <a:srgbClr val="9CDCFE"/>
                </a:solidFill>
                <a:latin typeface="Consolas" panose="020B0609020204030204" pitchFamily="49" charset="0"/>
              </a:rPr>
              <a:t>out</a:t>
            </a:r>
            <a:r>
              <a:rPr lang="nn-NO" sz="1800" dirty="0">
                <a:solidFill>
                  <a:srgbClr val="D4D4D4"/>
                </a:solidFill>
                <a:latin typeface="Consolas" panose="020B0609020204030204" pitchFamily="49" charset="0"/>
              </a:rPr>
              <a:t>.</a:t>
            </a:r>
            <a:r>
              <a:rPr lang="nn-NO" sz="1800" dirty="0">
                <a:solidFill>
                  <a:srgbClr val="DCDCAA"/>
                </a:solidFill>
                <a:latin typeface="Consolas" panose="020B0609020204030204" pitchFamily="49" charset="0"/>
              </a:rPr>
              <a:t>println</a:t>
            </a:r>
            <a:r>
              <a:rPr lang="nn-NO" sz="1800" dirty="0">
                <a:solidFill>
                  <a:srgbClr val="D4D4D4"/>
                </a:solidFill>
                <a:latin typeface="Consolas" panose="020B0609020204030204" pitchFamily="49" charset="0"/>
              </a:rPr>
              <a:t>(</a:t>
            </a:r>
            <a:r>
              <a:rPr lang="nn-NO" sz="1800" dirty="0">
                <a:solidFill>
                  <a:srgbClr val="CE9178"/>
                </a:solidFill>
                <a:latin typeface="Consolas" panose="020B0609020204030204" pitchFamily="49" charset="0"/>
              </a:rPr>
              <a:t>"Hello World!"</a:t>
            </a:r>
            <a:r>
              <a:rPr lang="nn-NO" sz="1800" dirty="0">
                <a:solidFill>
                  <a:srgbClr val="D4D4D4"/>
                </a:solidFill>
                <a:latin typeface="Consolas" panose="020B0609020204030204" pitchFamily="49" charset="0"/>
              </a:rPr>
              <a:t>);</a:t>
            </a:r>
          </a:p>
          <a:p>
            <a:r>
              <a:rPr lang="nn-NO" sz="1800" dirty="0">
                <a:solidFill>
                  <a:srgbClr val="D4D4D4"/>
                </a:solidFill>
                <a:latin typeface="Consolas" panose="020B0609020204030204" pitchFamily="49" charset="0"/>
              </a:rPr>
              <a:t>        </a:t>
            </a:r>
            <a:r>
              <a:rPr lang="nn-NO" sz="1800" dirty="0">
                <a:solidFill>
                  <a:srgbClr val="FF0000"/>
                </a:solidFill>
                <a:latin typeface="Consolas" panose="020B0609020204030204" pitchFamily="49" charset="0"/>
              </a:rPr>
              <a:t>}</a:t>
            </a:r>
            <a:endParaRPr lang="en-US" sz="1800" dirty="0">
              <a:solidFill>
                <a:srgbClr val="FF0000"/>
              </a:solidFill>
              <a:latin typeface="Consolas" panose="020B0609020204030204" pitchFamily="49" charset="0"/>
            </a:endParaRPr>
          </a:p>
          <a:p>
            <a:r>
              <a:rPr lang="en-US" sz="1800" dirty="0">
                <a:solidFill>
                  <a:srgbClr val="FF0000"/>
                </a:solidFill>
                <a:latin typeface="Consolas" panose="020B0609020204030204" pitchFamily="49" charset="0"/>
              </a:rPr>
              <a:t>    }    </a:t>
            </a:r>
          </a:p>
          <a:p>
            <a:r>
              <a:rPr lang="en-US" sz="1800" dirty="0">
                <a:solidFill>
                  <a:srgbClr val="FF0000"/>
                </a:solidFill>
                <a:latin typeface="Consolas" panose="020B0609020204030204" pitchFamily="49" charset="0"/>
              </a:rPr>
              <a:t>}</a:t>
            </a:r>
          </a:p>
          <a:p>
            <a:pPr marL="0" lvl="0" indent="0" algn="l" rtl="0">
              <a:lnSpc>
                <a:spcPct val="150000"/>
              </a:lnSpc>
              <a:spcBef>
                <a:spcPts val="1000"/>
              </a:spcBef>
              <a:spcAft>
                <a:spcPts val="0"/>
              </a:spcAft>
              <a:buNone/>
            </a:pP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1000"/>
              </a:spcAft>
              <a:buNone/>
            </a:pPr>
            <a:endParaRPr sz="1800" dirty="0">
              <a:solidFill>
                <a:srgbClr val="00ECEC"/>
              </a:solidFill>
              <a:latin typeface="PT Mono"/>
              <a:ea typeface="PT Mono"/>
              <a:cs typeface="PT Mono"/>
              <a:sym typeface="PT Mono"/>
            </a:endParaRPr>
          </a:p>
        </p:txBody>
      </p:sp>
      <p:sp>
        <p:nvSpPr>
          <p:cNvPr id="239" name="Google Shape;239;p33"/>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Curly Braces or Curly Brackets</a:t>
            </a:r>
            <a:endParaRPr sz="2400" dirty="0">
              <a:solidFill>
                <a:schemeClr val="bg1"/>
              </a:solidFill>
              <a:latin typeface="IBM Plex Sans"/>
              <a:ea typeface="IBM Plex Sans"/>
              <a:cs typeface="IBM Plex Sans"/>
              <a:sym typeface="IBM Plex Sans"/>
            </a:endParaRPr>
          </a:p>
        </p:txBody>
      </p:sp>
      <p:sp>
        <p:nvSpPr>
          <p:cNvPr id="240" name="Google Shape;240;p3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8">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8">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8">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8">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8">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5"/>
          <p:cNvSpPr/>
          <p:nvPr/>
        </p:nvSpPr>
        <p:spPr>
          <a:xfrm flipH="1">
            <a:off x="509100" y="705300"/>
            <a:ext cx="8125800" cy="3842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4E28F"/>
                </a:solidFill>
                <a:latin typeface="PT Mono"/>
                <a:ea typeface="PT Mono"/>
                <a:cs typeface="PT Mono"/>
                <a:sym typeface="PT Mono"/>
              </a:rPr>
              <a:t>{  }</a:t>
            </a:r>
            <a:r>
              <a:rPr lang="en" sz="1800" dirty="0">
                <a:solidFill>
                  <a:srgbClr val="FFFFFF"/>
                </a:solidFill>
                <a:latin typeface="PT Mono"/>
                <a:ea typeface="PT Mono"/>
                <a:cs typeface="PT Mono"/>
                <a:sym typeface="PT Mono"/>
              </a:rPr>
              <a:t> </a:t>
            </a:r>
            <a:r>
              <a:rPr lang="en" sz="1800" dirty="0">
                <a:solidFill>
                  <a:srgbClr val="FFFFFF"/>
                </a:solidFill>
                <a:latin typeface="IBM Plex Sans"/>
                <a:ea typeface="IBM Plex Sans"/>
                <a:cs typeface="IBM Plex Sans"/>
                <a:sym typeface="IBM Plex Sans"/>
              </a:rPr>
              <a:t>Curly Brackets, aka braces: they are used to surround </a:t>
            </a:r>
            <a:r>
              <a:rPr lang="en" sz="1800" dirty="0">
                <a:solidFill>
                  <a:srgbClr val="00ECEC"/>
                </a:solidFill>
                <a:latin typeface="IBM Plex Sans"/>
                <a:ea typeface="IBM Plex Sans"/>
                <a:cs typeface="IBM Plex Sans"/>
                <a:sym typeface="IBM Plex Sans"/>
              </a:rPr>
              <a:t>blocks of code</a:t>
            </a:r>
            <a:r>
              <a:rPr lang="en" sz="1800" dirty="0">
                <a:solidFill>
                  <a:srgbClr val="FFFFFF"/>
                </a:solidFill>
                <a:latin typeface="IBM Plex Sans"/>
                <a:ea typeface="IBM Plex Sans"/>
                <a:cs typeface="IBM Plex Sans"/>
                <a:sym typeface="IBM Plex Sans"/>
              </a:rPr>
              <a:t>, such as methods or the contents of classes</a:t>
            </a: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0"/>
              </a:spcAft>
              <a:buNone/>
            </a:pPr>
            <a:endParaRPr sz="6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4E28F"/>
                </a:solidFill>
                <a:latin typeface="PT Mono"/>
                <a:ea typeface="PT Mono"/>
                <a:cs typeface="PT Mono"/>
                <a:sym typeface="PT Mono"/>
              </a:rPr>
              <a:t>(  )</a:t>
            </a:r>
            <a:r>
              <a:rPr lang="en" sz="1800" dirty="0">
                <a:solidFill>
                  <a:srgbClr val="FFFFFF"/>
                </a:solidFill>
                <a:latin typeface="PT Mono"/>
                <a:ea typeface="PT Mono"/>
                <a:cs typeface="PT Mono"/>
                <a:sym typeface="PT Mono"/>
              </a:rPr>
              <a:t> </a:t>
            </a:r>
            <a:r>
              <a:rPr lang="en" sz="1800" dirty="0">
                <a:solidFill>
                  <a:srgbClr val="FFFFFF"/>
                </a:solidFill>
                <a:latin typeface="IBM Plex Sans"/>
                <a:ea typeface="IBM Plex Sans"/>
                <a:cs typeface="IBM Plex Sans"/>
                <a:sym typeface="IBM Plex Sans"/>
              </a:rPr>
              <a:t>Parentheses, aka round brackets: they are used in </a:t>
            </a:r>
            <a:r>
              <a:rPr lang="en" sz="1800" dirty="0">
                <a:solidFill>
                  <a:srgbClr val="00ECEC"/>
                </a:solidFill>
                <a:latin typeface="IBM Plex Sans"/>
                <a:ea typeface="IBM Plex Sans"/>
                <a:cs typeface="IBM Plex Sans"/>
                <a:sym typeface="IBM Plex Sans"/>
              </a:rPr>
              <a:t>mathematical expressions</a:t>
            </a:r>
            <a:r>
              <a:rPr lang="en" sz="1800" dirty="0">
                <a:solidFill>
                  <a:srgbClr val="FFFFFF"/>
                </a:solidFill>
                <a:latin typeface="IBM Plex Sans"/>
                <a:ea typeface="IBM Plex Sans"/>
                <a:cs typeface="IBM Plex Sans"/>
                <a:sym typeface="IBM Plex Sans"/>
              </a:rPr>
              <a:t> and to surround </a:t>
            </a:r>
            <a:r>
              <a:rPr lang="en" sz="1800" dirty="0">
                <a:solidFill>
                  <a:srgbClr val="00ECEC"/>
                </a:solidFill>
                <a:latin typeface="IBM Plex Sans"/>
                <a:ea typeface="IBM Plex Sans"/>
                <a:cs typeface="IBM Plex Sans"/>
                <a:sym typeface="IBM Plex Sans"/>
              </a:rPr>
              <a:t>parameter lists for methods</a:t>
            </a:r>
            <a:endParaRPr sz="1800" dirty="0">
              <a:solidFill>
                <a:srgbClr val="00ECEC"/>
              </a:solidFill>
              <a:latin typeface="IBM Plex Sans"/>
              <a:ea typeface="IBM Plex Sans"/>
              <a:cs typeface="IBM Plex Sans"/>
              <a:sym typeface="IBM Plex Sans"/>
            </a:endParaRPr>
          </a:p>
          <a:p>
            <a:pPr marL="0" lvl="0" indent="0" algn="l" rtl="0">
              <a:lnSpc>
                <a:spcPct val="150000"/>
              </a:lnSpc>
              <a:spcBef>
                <a:spcPts val="1000"/>
              </a:spcBef>
              <a:spcAft>
                <a:spcPts val="0"/>
              </a:spcAft>
              <a:buNone/>
            </a:pPr>
            <a:endParaRPr sz="600" dirty="0">
              <a:solidFill>
                <a:srgbClr val="00ECEC"/>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4E28F"/>
                </a:solidFill>
                <a:latin typeface="PT Mono"/>
                <a:ea typeface="PT Mono"/>
                <a:cs typeface="PT Mono"/>
                <a:sym typeface="PT Mono"/>
              </a:rPr>
              <a:t>[  ]</a:t>
            </a:r>
            <a:r>
              <a:rPr lang="en" sz="1800" dirty="0">
                <a:solidFill>
                  <a:srgbClr val="FFFFFF"/>
                </a:solidFill>
                <a:latin typeface="PT Mono"/>
                <a:ea typeface="PT Mono"/>
                <a:cs typeface="PT Mono"/>
                <a:sym typeface="PT Mono"/>
              </a:rPr>
              <a:t> </a:t>
            </a:r>
            <a:r>
              <a:rPr lang="en" sz="1800" dirty="0">
                <a:solidFill>
                  <a:srgbClr val="FFFFFF"/>
                </a:solidFill>
                <a:latin typeface="IBM Plex Sans"/>
                <a:ea typeface="IBM Plex Sans"/>
                <a:cs typeface="IBM Plex Sans"/>
                <a:sym typeface="IBM Plex Sans"/>
              </a:rPr>
              <a:t>Square Brackets: they are used for </a:t>
            </a:r>
            <a:r>
              <a:rPr lang="en" sz="1800" dirty="0">
                <a:solidFill>
                  <a:srgbClr val="00ECEC"/>
                </a:solidFill>
                <a:latin typeface="IBM Plex Sans"/>
                <a:ea typeface="IBM Plex Sans"/>
                <a:cs typeface="IBM Plex Sans"/>
                <a:sym typeface="IBM Plex Sans"/>
              </a:rPr>
              <a:t>arrays</a:t>
            </a:r>
            <a:r>
              <a:rPr lang="en" sz="1800" dirty="0">
                <a:solidFill>
                  <a:srgbClr val="FFFFFF"/>
                </a:solidFill>
                <a:latin typeface="IBM Plex Sans"/>
                <a:ea typeface="IBM Plex Sans"/>
                <a:cs typeface="IBM Plex Sans"/>
                <a:sym typeface="IBM Plex Sans"/>
              </a:rPr>
              <a:t>.</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PT Mono"/>
              <a:buChar char="●"/>
            </a:pPr>
            <a:r>
              <a:rPr lang="en" sz="1800" dirty="0">
                <a:solidFill>
                  <a:srgbClr val="F4E28F"/>
                </a:solidFill>
                <a:latin typeface="PT Mono"/>
                <a:ea typeface="PT Mono"/>
                <a:cs typeface="PT Mono"/>
                <a:sym typeface="PT Mono"/>
              </a:rPr>
              <a:t>&lt;  &gt;</a:t>
            </a:r>
            <a:r>
              <a:rPr lang="en" sz="1800" dirty="0">
                <a:solidFill>
                  <a:srgbClr val="FFFFFF"/>
                </a:solidFill>
                <a:latin typeface="PT Mono"/>
                <a:ea typeface="PT Mono"/>
                <a:cs typeface="PT Mono"/>
                <a:sym typeface="PT Mono"/>
              </a:rPr>
              <a:t> </a:t>
            </a:r>
            <a:r>
              <a:rPr lang="en" sz="1800" dirty="0">
                <a:solidFill>
                  <a:schemeClr val="lt1"/>
                </a:solidFill>
                <a:latin typeface="IBM Plex Sans"/>
                <a:ea typeface="IBM Plex Sans"/>
                <a:cs typeface="IBM Plex Sans"/>
                <a:sym typeface="IBM Plex Sans"/>
              </a:rPr>
              <a:t>Arrow Brackets: used </a:t>
            </a:r>
            <a:r>
              <a:rPr lang="en-US" sz="1800" dirty="0">
                <a:solidFill>
                  <a:schemeClr val="lt1"/>
                </a:solidFill>
                <a:latin typeface="IBM Plex Sans"/>
                <a:ea typeface="IBM Plex Sans"/>
                <a:cs typeface="IBM Plex Sans"/>
                <a:sym typeface="IBM Plex Sans"/>
              </a:rPr>
              <a:t>to define Generics</a:t>
            </a:r>
            <a:endParaRPr sz="1800" dirty="0">
              <a:solidFill>
                <a:srgbClr val="00ECEC"/>
              </a:solidFill>
              <a:latin typeface="PT Mono"/>
              <a:ea typeface="PT Mono"/>
              <a:cs typeface="PT Mono"/>
              <a:sym typeface="PT Mono"/>
            </a:endParaRPr>
          </a:p>
          <a:p>
            <a:pPr marL="0" lvl="0" indent="0" algn="l" rtl="0">
              <a:lnSpc>
                <a:spcPct val="150000"/>
              </a:lnSpc>
              <a:spcBef>
                <a:spcPts val="1000"/>
              </a:spcBef>
              <a:spcAft>
                <a:spcPts val="0"/>
              </a:spcAft>
              <a:buNone/>
            </a:pP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1000"/>
              </a:spcAft>
              <a:buNone/>
            </a:pPr>
            <a:endParaRPr sz="1800" dirty="0">
              <a:solidFill>
                <a:srgbClr val="00ECEC"/>
              </a:solidFill>
              <a:latin typeface="PT Mono"/>
              <a:ea typeface="PT Mono"/>
              <a:cs typeface="PT Mono"/>
              <a:sym typeface="PT Mono"/>
            </a:endParaRPr>
          </a:p>
        </p:txBody>
      </p:sp>
      <p:sp>
        <p:nvSpPr>
          <p:cNvPr id="254" name="Google Shape;254;p3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Bracket types used in Java</a:t>
            </a:r>
            <a:endParaRPr sz="2400" dirty="0">
              <a:solidFill>
                <a:schemeClr val="bg1"/>
              </a:solidFill>
              <a:latin typeface="IBM Plex Sans"/>
              <a:ea typeface="IBM Plex Sans"/>
              <a:cs typeface="IBM Plex Sans"/>
              <a:sym typeface="IBM Plex Sans"/>
            </a:endParaRPr>
          </a:p>
        </p:txBody>
      </p:sp>
      <p:sp>
        <p:nvSpPr>
          <p:cNvPr id="255" name="Google Shape;255;p3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rPr>
              <a:t>Student Learning Objectives</a:t>
            </a:r>
            <a:endParaRPr dirty="0">
              <a:solidFill>
                <a:schemeClr val="bg1"/>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8" name="Google Shape;68;p11"/>
          <p:cNvSpPr txBox="1">
            <a:spLocks noGrp="1"/>
          </p:cNvSpPr>
          <p:nvPr>
            <p:ph type="sldNum" idx="1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
        <p:nvSpPr>
          <p:cNvPr id="69" name="Google Shape;69;p11"/>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The </a:t>
            </a:r>
            <a:r>
              <a:rPr lang="en" sz="1800" dirty="0">
                <a:solidFill>
                  <a:srgbClr val="F4E28F"/>
                </a:solidFill>
                <a:latin typeface="IBM Plex Sans Medium"/>
                <a:ea typeface="IBM Plex Sans Medium"/>
                <a:cs typeface="IBM Plex Sans Medium"/>
                <a:sym typeface="IBM Plex Sans Medium"/>
              </a:rPr>
              <a:t>string literal</a:t>
            </a:r>
            <a:r>
              <a:rPr lang="en" sz="1800" dirty="0">
                <a:solidFill>
                  <a:srgbClr val="FFFFFF"/>
                </a:solidFill>
                <a:latin typeface="IBM Plex Sans"/>
                <a:ea typeface="IBM Plex Sans"/>
                <a:cs typeface="IBM Plex Sans"/>
                <a:sym typeface="IBM Plex Sans"/>
              </a:rPr>
              <a:t> is the characters inside the quotation marks: </a:t>
            </a:r>
            <a:r>
              <a:rPr lang="en" sz="1800" dirty="0">
                <a:solidFill>
                  <a:srgbClr val="FFFFFF"/>
                </a:solidFill>
                <a:latin typeface="PT Mono"/>
                <a:ea typeface="PT Mono"/>
                <a:cs typeface="PT Mono"/>
                <a:sym typeface="PT Mono"/>
              </a:rPr>
              <a:t>"..."</a:t>
            </a:r>
            <a:endParaRPr sz="1800" dirty="0">
              <a:solidFill>
                <a:srgbClr val="FFFFFF"/>
              </a:solidFill>
              <a:latin typeface="PT Mono"/>
              <a:ea typeface="PT Mono"/>
              <a:cs typeface="PT Mono"/>
              <a:sym typeface="PT Mono"/>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If you want the computer to print something, you have to literally place the characters inside the quotation marks.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The </a:t>
            </a:r>
            <a:r>
              <a:rPr lang="en" sz="1800" dirty="0">
                <a:solidFill>
                  <a:srgbClr val="F4E28F"/>
                </a:solidFill>
                <a:latin typeface="PT Mono"/>
                <a:ea typeface="PT Mono"/>
                <a:cs typeface="PT Mono"/>
                <a:sym typeface="PT Mono"/>
              </a:rPr>
              <a:t>Hello World! </a:t>
            </a:r>
            <a:r>
              <a:rPr lang="en-US" sz="1800" dirty="0">
                <a:solidFill>
                  <a:schemeClr val="bg1"/>
                </a:solidFill>
                <a:latin typeface="PT Mono"/>
                <a:ea typeface="PT Mono"/>
                <a:cs typeface="PT Mono"/>
                <a:sym typeface="PT Mono"/>
              </a:rPr>
              <a:t>a</a:t>
            </a:r>
            <a:r>
              <a:rPr lang="en" sz="1800" dirty="0">
                <a:solidFill>
                  <a:schemeClr val="bg1"/>
                </a:solidFill>
                <a:latin typeface="PT Mono"/>
                <a:ea typeface="PT Mono"/>
                <a:cs typeface="PT Mono"/>
                <a:sym typeface="PT Mono"/>
              </a:rPr>
              <a:t>nd </a:t>
            </a:r>
            <a:r>
              <a:rPr lang="en" sz="1800" dirty="0">
                <a:solidFill>
                  <a:srgbClr val="F4E28F"/>
                </a:solidFill>
                <a:latin typeface="PT Mono"/>
                <a:ea typeface="PT Mono"/>
                <a:cs typeface="PT Mono"/>
                <a:sym typeface="PT Mono"/>
              </a:rPr>
              <a:t>CS I K</a:t>
            </a:r>
            <a:r>
              <a:rPr lang="en" sz="1800" dirty="0">
                <a:solidFill>
                  <a:srgbClr val="FFFFFF"/>
                </a:solidFill>
                <a:latin typeface="IBM Plex Sans"/>
                <a:ea typeface="IBM Plex Sans"/>
                <a:cs typeface="IBM Plex Sans"/>
                <a:sym typeface="IBM Plex Sans"/>
              </a:rPr>
              <a:t> are string literals, </a:t>
            </a:r>
            <a:endParaRPr sz="1800" dirty="0">
              <a:solidFill>
                <a:srgbClr val="FFFFFF"/>
              </a:solidFill>
              <a:latin typeface="IBM Plex Sans"/>
              <a:ea typeface="IBM Plex Sans"/>
              <a:cs typeface="IBM Plex Sans"/>
              <a:sym typeface="IBM Plex Sans"/>
            </a:endParaRPr>
          </a:p>
          <a:p>
            <a:r>
              <a:rPr lang="en-US" sz="2400" b="0" dirty="0">
                <a:solidFill>
                  <a:srgbClr val="D4D4D4"/>
                </a:solidFill>
                <a:effectLst/>
                <a:latin typeface="Consolas" panose="020B0609020204030204" pitchFamily="49" charset="0"/>
              </a:rPr>
              <a:t>        </a:t>
            </a:r>
          </a:p>
          <a:p>
            <a:r>
              <a:rPr lang="en-US" sz="2400" b="0" dirty="0">
                <a:solidFill>
                  <a:srgbClr val="9CDCFE"/>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System</a:t>
            </a:r>
            <a:r>
              <a:rPr lang="en-US" sz="2400" b="0" dirty="0" err="1">
                <a:solidFill>
                  <a:srgbClr val="D4D4D4"/>
                </a:solidFill>
                <a:effectLst/>
                <a:latin typeface="Consolas" panose="020B0609020204030204" pitchFamily="49" charset="0"/>
              </a:rPr>
              <a:t>.</a:t>
            </a: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"Hello World!"</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4EC9B0"/>
                </a:solidFill>
                <a:effectLst/>
                <a:latin typeface="Consolas" panose="020B0609020204030204" pitchFamily="49" charset="0"/>
              </a:rPr>
              <a:t>String</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myString</a:t>
            </a:r>
            <a:r>
              <a:rPr lang="en-US" sz="2400" b="0" dirty="0">
                <a:solidFill>
                  <a:srgbClr val="D4D4D4"/>
                </a:solidFill>
                <a:effectLst/>
                <a:latin typeface="Consolas" panose="020B0609020204030204" pitchFamily="49" charset="0"/>
              </a:rPr>
              <a:t> = </a:t>
            </a:r>
            <a:r>
              <a:rPr lang="en-US" sz="2400" b="0" dirty="0">
                <a:solidFill>
                  <a:srgbClr val="CE9178"/>
                </a:solidFill>
                <a:effectLst/>
                <a:latin typeface="Consolas" panose="020B0609020204030204" pitchFamily="49" charset="0"/>
              </a:rPr>
              <a:t>"CS I K"</a:t>
            </a:r>
            <a:r>
              <a:rPr lang="en-US" sz="2400" b="0" dirty="0">
                <a:solidFill>
                  <a:srgbClr val="D4D4D4"/>
                </a:solidFill>
                <a:effectLst/>
                <a:latin typeface="Consolas" panose="020B0609020204030204" pitchFamily="49" charset="0"/>
              </a:rPr>
              <a:t>;</a:t>
            </a:r>
          </a:p>
          <a:p>
            <a:pPr marL="0" lvl="0" indent="0" algn="l" rtl="0">
              <a:lnSpc>
                <a:spcPct val="150000"/>
              </a:lnSpc>
              <a:spcBef>
                <a:spcPts val="1000"/>
              </a:spcBef>
              <a:spcAft>
                <a:spcPts val="1000"/>
              </a:spcAft>
              <a:buNone/>
            </a:pP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String Literal</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extLst>
      <p:ext uri="{BB962C8B-B14F-4D97-AF65-F5344CB8AC3E}">
        <p14:creationId xmlns:p14="http://schemas.microsoft.com/office/powerpoint/2010/main" val="2615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spcBef>
                <a:spcPct val="0"/>
              </a:spcBef>
              <a:buClrTx/>
              <a:defRPr/>
            </a:pPr>
            <a:r>
              <a:rPr lang="en-US" sz="24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(s)    </a:t>
            </a:r>
            <a:r>
              <a:rPr lang="en-US" sz="3200" b="0" dirty="0">
                <a:solidFill>
                  <a:srgbClr val="D4D4D4"/>
                </a:solidFill>
                <a:effectLst/>
                <a:latin typeface="Consolas" panose="020B0609020204030204" pitchFamily="49" charset="0"/>
              </a:rPr>
              <a:t>- </a:t>
            </a:r>
            <a:r>
              <a:rPr lang="en-US" sz="24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and stay on current line</a:t>
            </a:r>
          </a:p>
          <a:p>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(s)  </a:t>
            </a:r>
            <a:r>
              <a:rPr lang="en-US" sz="3200" b="0" dirty="0">
                <a:solidFill>
                  <a:srgbClr val="D4D4D4"/>
                </a:solidFill>
                <a:effectLst/>
                <a:latin typeface="Consolas" panose="020B0609020204030204" pitchFamily="49" charset="0"/>
              </a:rPr>
              <a:t>- </a:t>
            </a:r>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and move to next line down</a:t>
            </a:r>
          </a:p>
          <a:p>
            <a:pPr>
              <a:spcBef>
                <a:spcPct val="0"/>
              </a:spcBef>
              <a:defRPr/>
            </a:pPr>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(f, s)</a:t>
            </a:r>
            <a:r>
              <a:rPr lang="en-US" sz="3200" b="0" dirty="0">
                <a:solidFill>
                  <a:srgbClr val="D4D4D4"/>
                </a:solidFill>
                <a:effectLst/>
                <a:latin typeface="Consolas" panose="020B0609020204030204" pitchFamily="49" charset="0"/>
              </a:rPr>
              <a:t>- </a:t>
            </a:r>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using the format specification f</a:t>
            </a:r>
          </a:p>
          <a:p>
            <a:pPr marL="0" lvl="0" indent="0" algn="l" rtl="0">
              <a:lnSpc>
                <a:spcPct val="150000"/>
              </a:lnSpc>
              <a:spcBef>
                <a:spcPts val="1000"/>
              </a:spcBef>
              <a:spcAft>
                <a:spcPts val="1000"/>
              </a:spcAft>
              <a:buNone/>
            </a:pP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Print Statements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870011" y="3486150"/>
            <a:ext cx="743061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3600" b="0" dirty="0" err="1">
                <a:solidFill>
                  <a:srgbClr val="9CDCFE"/>
                </a:solidFill>
                <a:effectLst/>
                <a:latin typeface="Consolas" panose="020B0609020204030204" pitchFamily="49" charset="0"/>
              </a:rPr>
              <a:t>System</a:t>
            </a:r>
            <a:r>
              <a:rPr lang="en-US" sz="3600" b="0" dirty="0" err="1">
                <a:solidFill>
                  <a:srgbClr val="D4D4D4"/>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out</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print</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a:t>
            </a:r>
            <a:r>
              <a:rPr lang="en-US" sz="3600" b="0" dirty="0" err="1">
                <a:solidFill>
                  <a:srgbClr val="CE9178"/>
                </a:solidFill>
                <a:effectLst/>
                <a:latin typeface="Consolas" panose="020B0609020204030204" pitchFamily="49" charset="0"/>
              </a:rPr>
              <a:t>compsci</a:t>
            </a:r>
            <a:r>
              <a:rPr lang="en-US" sz="3600" b="0" dirty="0">
                <a:solidFill>
                  <a:srgbClr val="CE9178"/>
                </a:solidFill>
                <a:effectLst/>
                <a:latin typeface="Consolas" panose="020B0609020204030204" pitchFamily="49" charset="0"/>
              </a:rPr>
              <a:t>"</a:t>
            </a:r>
            <a:r>
              <a:rPr lang="en-US" sz="3600" b="0" dirty="0">
                <a:solidFill>
                  <a:srgbClr val="D4D4D4"/>
                </a:solidFill>
                <a:effectLst/>
                <a:latin typeface="Consolas" panose="020B0609020204030204" pitchFamily="49" charset="0"/>
              </a:rPr>
              <a:t>);</a:t>
            </a:r>
          </a:p>
          <a:p>
            <a:pPr>
              <a:spcBef>
                <a:spcPct val="0"/>
              </a:spcBef>
              <a:buFontTx/>
              <a:buNone/>
            </a:pPr>
            <a:endParaRPr lang="en-US" altLang="en-US" sz="3600" b="0" dirty="0">
              <a:solidFill>
                <a:schemeClr val="bg1"/>
              </a:solidFill>
              <a:latin typeface="Tahoma" panose="020B0604030504040204" pitchFamily="34" charset="0"/>
            </a:endParaRPr>
          </a:p>
        </p:txBody>
      </p:sp>
      <p:sp>
        <p:nvSpPr>
          <p:cNvPr id="8" name="Text Box 4">
            <a:extLst>
              <a:ext uri="{FF2B5EF4-FFF2-40B4-BE49-F238E27FC236}">
                <a16:creationId xmlns:a16="http://schemas.microsoft.com/office/drawing/2014/main" id="{74C333AC-415F-4C4D-9B7F-53D75B83ABAC}"/>
              </a:ext>
            </a:extLst>
          </p:cNvPr>
          <p:cNvSpPr txBox="1">
            <a:spLocks noChangeArrowheads="1"/>
          </p:cNvSpPr>
          <p:nvPr/>
        </p:nvSpPr>
        <p:spPr bwMode="auto">
          <a:xfrm>
            <a:off x="1596767" y="257175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solidFill>
                  <a:srgbClr val="9CDCFE"/>
                </a:solidFill>
                <a:latin typeface="Tahoma" panose="020B0604030504040204" pitchFamily="34" charset="0"/>
              </a:rPr>
              <a:t>reference</a:t>
            </a:r>
          </a:p>
        </p:txBody>
      </p:sp>
      <p:sp>
        <p:nvSpPr>
          <p:cNvPr id="9" name="Text Box 5">
            <a:extLst>
              <a:ext uri="{FF2B5EF4-FFF2-40B4-BE49-F238E27FC236}">
                <a16:creationId xmlns:a16="http://schemas.microsoft.com/office/drawing/2014/main" id="{E75EEFCC-B0B5-48BC-AED3-440ECE89C6A0}"/>
              </a:ext>
            </a:extLst>
          </p:cNvPr>
          <p:cNvSpPr txBox="1">
            <a:spLocks noChangeArrowheads="1"/>
          </p:cNvSpPr>
          <p:nvPr/>
        </p:nvSpPr>
        <p:spPr bwMode="auto">
          <a:xfrm>
            <a:off x="4492367" y="2571750"/>
            <a:ext cx="2853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solidFill>
                  <a:srgbClr val="DCDCAA"/>
                </a:solidFill>
                <a:latin typeface="Tahoma" panose="020B0604030504040204" pitchFamily="34" charset="0"/>
              </a:rPr>
              <a:t>command / method</a:t>
            </a:r>
          </a:p>
        </p:txBody>
      </p:sp>
      <p:sp>
        <p:nvSpPr>
          <p:cNvPr id="10" name="Line 6">
            <a:extLst>
              <a:ext uri="{FF2B5EF4-FFF2-40B4-BE49-F238E27FC236}">
                <a16:creationId xmlns:a16="http://schemas.microsoft.com/office/drawing/2014/main" id="{B9A8C32E-1A9B-49F6-953C-1907E752C1F0}"/>
              </a:ext>
            </a:extLst>
          </p:cNvPr>
          <p:cNvSpPr>
            <a:spLocks noChangeShapeType="1"/>
          </p:cNvSpPr>
          <p:nvPr/>
        </p:nvSpPr>
        <p:spPr bwMode="auto">
          <a:xfrm>
            <a:off x="2639040" y="3050457"/>
            <a:ext cx="454152" cy="556866"/>
          </a:xfrm>
          <a:prstGeom prst="line">
            <a:avLst/>
          </a:prstGeom>
          <a:noFill/>
          <a:ln w="50800">
            <a:solidFill>
              <a:srgbClr val="9CDCFE"/>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 name="Line 7">
            <a:extLst>
              <a:ext uri="{FF2B5EF4-FFF2-40B4-BE49-F238E27FC236}">
                <a16:creationId xmlns:a16="http://schemas.microsoft.com/office/drawing/2014/main" id="{7B44AE8E-B419-49E0-82B9-043F8ECDD684}"/>
              </a:ext>
            </a:extLst>
          </p:cNvPr>
          <p:cNvSpPr>
            <a:spLocks noChangeShapeType="1"/>
          </p:cNvSpPr>
          <p:nvPr/>
        </p:nvSpPr>
        <p:spPr bwMode="auto">
          <a:xfrm flipH="1">
            <a:off x="4812407" y="3028950"/>
            <a:ext cx="365760" cy="549508"/>
          </a:xfrm>
          <a:prstGeom prst="line">
            <a:avLst/>
          </a:prstGeom>
          <a:noFill/>
          <a:ln w="50800">
            <a:solidFill>
              <a:srgbClr val="DCDCAA"/>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62083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lgn="ctr">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b="0" dirty="0">
                <a:solidFill>
                  <a:srgbClr val="DCDCAA"/>
                </a:solidFill>
                <a:effectLst/>
                <a:latin typeface="Consolas" panose="020B0609020204030204" pitchFamily="49" charset="0"/>
              </a:rPr>
              <a:t>print</a:t>
            </a:r>
            <a:r>
              <a:rPr lang="en-US" sz="2400" b="0" dirty="0">
                <a:solidFill>
                  <a:srgbClr val="D4D4D4"/>
                </a:solidFill>
                <a:effectLst/>
                <a:latin typeface="Consolas" panose="020B0609020204030204" pitchFamily="49" charset="0"/>
              </a:rPr>
              <a:t>(s) </a:t>
            </a:r>
            <a:r>
              <a:rPr lang="en-US" sz="2400" b="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and stay on current line</a:t>
            </a: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 Output</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1055940" y="1724335"/>
            <a:ext cx="6931706" cy="1311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3600" b="0" dirty="0" err="1">
                <a:solidFill>
                  <a:srgbClr val="9CDCFE"/>
                </a:solidFill>
                <a:effectLst/>
                <a:latin typeface="Consolas" panose="020B0609020204030204" pitchFamily="49" charset="0"/>
              </a:rPr>
              <a:t>System</a:t>
            </a:r>
            <a:r>
              <a:rPr lang="en-US" sz="3600" b="0" dirty="0" err="1">
                <a:solidFill>
                  <a:srgbClr val="D4D4D4"/>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out</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print</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"hello"</a:t>
            </a:r>
            <a:r>
              <a:rPr lang="en-US" sz="3600" b="0" dirty="0">
                <a:solidFill>
                  <a:srgbClr val="D4D4D4"/>
                </a:solidFill>
                <a:effectLst/>
                <a:latin typeface="Consolas" panose="020B0609020204030204" pitchFamily="49" charset="0"/>
              </a:rPr>
              <a:t>);</a:t>
            </a:r>
          </a:p>
          <a:p>
            <a:pPr>
              <a:buNone/>
            </a:pPr>
            <a:r>
              <a:rPr lang="en-US" sz="3600" b="0" dirty="0" err="1">
                <a:solidFill>
                  <a:srgbClr val="9CDCFE"/>
                </a:solidFill>
                <a:effectLst/>
                <a:latin typeface="Consolas" panose="020B0609020204030204" pitchFamily="49" charset="0"/>
              </a:rPr>
              <a:t>System</a:t>
            </a:r>
            <a:r>
              <a:rPr lang="en-US" sz="3600" b="0" dirty="0" err="1">
                <a:solidFill>
                  <a:srgbClr val="D4D4D4"/>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out</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print</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"java"</a:t>
            </a:r>
            <a:r>
              <a:rPr lang="en-US" sz="3600" b="0" dirty="0">
                <a:solidFill>
                  <a:srgbClr val="D4D4D4"/>
                </a:solidFill>
                <a:effectLst/>
                <a:latin typeface="Consolas" panose="020B0609020204030204" pitchFamily="49" charset="0"/>
              </a:rPr>
              <a:t>);</a:t>
            </a:r>
          </a:p>
        </p:txBody>
      </p:sp>
      <p:sp>
        <p:nvSpPr>
          <p:cNvPr id="9" name="Text Box 11">
            <a:extLst>
              <a:ext uri="{FF2B5EF4-FFF2-40B4-BE49-F238E27FC236}">
                <a16:creationId xmlns:a16="http://schemas.microsoft.com/office/drawing/2014/main" id="{770AD7F0-F9EB-47B9-818F-3572D20ADD36}"/>
              </a:ext>
            </a:extLst>
          </p:cNvPr>
          <p:cNvSpPr txBox="1">
            <a:spLocks noChangeArrowheads="1"/>
          </p:cNvSpPr>
          <p:nvPr/>
        </p:nvSpPr>
        <p:spPr bwMode="auto">
          <a:xfrm>
            <a:off x="5655076" y="3427302"/>
            <a:ext cx="2212653" cy="646331"/>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3600" b="0" dirty="0" err="1">
                <a:solidFill>
                  <a:schemeClr val="bg1"/>
                </a:solidFill>
                <a:latin typeface="Tahoma" panose="020B0604030504040204" pitchFamily="34" charset="0"/>
              </a:rPr>
              <a:t>hellojava</a:t>
            </a:r>
            <a:endParaRPr lang="en-US" altLang="en-US" sz="3600" dirty="0">
              <a:solidFill>
                <a:schemeClr val="bg1"/>
              </a:solidFill>
              <a:latin typeface="Tahoma" panose="020B0604030504040204" pitchFamily="34" charset="0"/>
            </a:endParaRPr>
          </a:p>
        </p:txBody>
      </p:sp>
      <p:sp>
        <p:nvSpPr>
          <p:cNvPr id="10" name="Google Shape;4030;p35">
            <a:extLst>
              <a:ext uri="{FF2B5EF4-FFF2-40B4-BE49-F238E27FC236}">
                <a16:creationId xmlns:a16="http://schemas.microsoft.com/office/drawing/2014/main" id="{91E03C79-F001-4977-A3BA-B671C04628F8}"/>
              </a:ext>
            </a:extLst>
          </p:cNvPr>
          <p:cNvSpPr/>
          <p:nvPr/>
        </p:nvSpPr>
        <p:spPr>
          <a:xfrm>
            <a:off x="5374225" y="3342393"/>
            <a:ext cx="2987907" cy="14624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423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lgn="ctr">
              <a:spcBef>
                <a:spcPct val="0"/>
              </a:spcBef>
              <a:buClrTx/>
              <a:defRPr/>
            </a:pPr>
            <a:r>
              <a:rPr lang="en-US" sz="2400" b="0" dirty="0" err="1">
                <a:solidFill>
                  <a:srgbClr val="DCDCAA"/>
                </a:solidFill>
                <a:effectLst/>
                <a:latin typeface="Consolas" panose="020B0609020204030204" pitchFamily="49" charset="0"/>
              </a:rPr>
              <a:t>println</a:t>
            </a:r>
            <a:r>
              <a:rPr lang="en-US" sz="2400" b="0" dirty="0">
                <a:solidFill>
                  <a:srgbClr val="D4D4D4"/>
                </a:solidFill>
                <a:effectLst/>
                <a:latin typeface="Consolas" panose="020B0609020204030204" pitchFamily="49" charset="0"/>
              </a:rPr>
              <a:t>(s) - </a:t>
            </a:r>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and move to next line down</a:t>
            </a:r>
            <a:endParaRPr lang="en-US" sz="24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Java Output</a:t>
            </a:r>
            <a:endParaRPr sz="2400" dirty="0">
              <a:solidFill>
                <a:srgbClr val="00ECEC"/>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1047064" y="1721168"/>
            <a:ext cx="7438255" cy="235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3600" b="0" dirty="0" err="1">
                <a:solidFill>
                  <a:srgbClr val="9CDCFE"/>
                </a:solidFill>
                <a:effectLst/>
                <a:latin typeface="Consolas" panose="020B0609020204030204" pitchFamily="49" charset="0"/>
              </a:rPr>
              <a:t>System</a:t>
            </a:r>
            <a:r>
              <a:rPr lang="en-US" sz="3600" b="0" dirty="0" err="1">
                <a:solidFill>
                  <a:srgbClr val="D4D4D4"/>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out</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println</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"hello"</a:t>
            </a:r>
            <a:r>
              <a:rPr lang="en-US" sz="3600" b="0" dirty="0">
                <a:solidFill>
                  <a:srgbClr val="D4D4D4"/>
                </a:solidFill>
                <a:effectLst/>
                <a:latin typeface="Consolas" panose="020B0609020204030204" pitchFamily="49" charset="0"/>
              </a:rPr>
              <a:t>);</a:t>
            </a:r>
          </a:p>
          <a:p>
            <a:pPr>
              <a:buNone/>
            </a:pPr>
            <a:r>
              <a:rPr lang="en-US" sz="3600" b="0" dirty="0" err="1">
                <a:solidFill>
                  <a:srgbClr val="9CDCFE"/>
                </a:solidFill>
                <a:effectLst/>
                <a:latin typeface="Consolas" panose="020B0609020204030204" pitchFamily="49" charset="0"/>
              </a:rPr>
              <a:t>System</a:t>
            </a:r>
            <a:r>
              <a:rPr lang="en-US" sz="3600" b="0" dirty="0" err="1">
                <a:solidFill>
                  <a:srgbClr val="D4D4D4"/>
                </a:solidFill>
                <a:effectLst/>
                <a:latin typeface="Consolas" panose="020B0609020204030204" pitchFamily="49" charset="0"/>
              </a:rPr>
              <a:t>.</a:t>
            </a:r>
            <a:r>
              <a:rPr lang="en-US" sz="3600" b="0" dirty="0" err="1">
                <a:solidFill>
                  <a:srgbClr val="9CDCFE"/>
                </a:solidFill>
                <a:effectLst/>
                <a:latin typeface="Consolas" panose="020B0609020204030204" pitchFamily="49" charset="0"/>
              </a:rPr>
              <a:t>out</a:t>
            </a:r>
            <a:r>
              <a:rPr lang="en-US" sz="3600" b="0" dirty="0" err="1">
                <a:solidFill>
                  <a:srgbClr val="D4D4D4"/>
                </a:solidFill>
                <a:effectLst/>
                <a:latin typeface="Consolas" panose="020B0609020204030204" pitchFamily="49" charset="0"/>
              </a:rPr>
              <a:t>.</a:t>
            </a:r>
            <a:r>
              <a:rPr lang="en-US" sz="3600" b="0" dirty="0" err="1">
                <a:solidFill>
                  <a:srgbClr val="DCDCAA"/>
                </a:solidFill>
                <a:effectLst/>
                <a:latin typeface="Consolas" panose="020B0609020204030204" pitchFamily="49" charset="0"/>
              </a:rPr>
              <a:t>println</a:t>
            </a:r>
            <a:r>
              <a:rPr lang="en-US" sz="3600" b="0" dirty="0">
                <a:solidFill>
                  <a:srgbClr val="D4D4D4"/>
                </a:solidFill>
                <a:effectLst/>
                <a:latin typeface="Consolas" panose="020B0609020204030204" pitchFamily="49" charset="0"/>
              </a:rPr>
              <a:t>(</a:t>
            </a:r>
            <a:r>
              <a:rPr lang="en-US" sz="3600" b="0" dirty="0">
                <a:solidFill>
                  <a:srgbClr val="CE9178"/>
                </a:solidFill>
                <a:effectLst/>
                <a:latin typeface="Consolas" panose="020B0609020204030204" pitchFamily="49" charset="0"/>
              </a:rPr>
              <a:t>"java"</a:t>
            </a:r>
            <a:r>
              <a:rPr lang="en-US" sz="3600" b="0" dirty="0">
                <a:solidFill>
                  <a:srgbClr val="D4D4D4"/>
                </a:solidFill>
                <a:effectLst/>
                <a:latin typeface="Consolas" panose="020B0609020204030204" pitchFamily="49" charset="0"/>
              </a:rPr>
              <a:t>);</a:t>
            </a:r>
          </a:p>
          <a:p>
            <a:pPr>
              <a:spcBef>
                <a:spcPct val="0"/>
              </a:spcBef>
              <a:buFontTx/>
              <a:buNone/>
            </a:pPr>
            <a:r>
              <a:rPr lang="en-US" altLang="en-US" sz="3600" b="0" dirty="0">
                <a:latin typeface="Tahoma" panose="020B0604030504040204" pitchFamily="34" charset="0"/>
              </a:rPr>
              <a:t>  </a:t>
            </a:r>
          </a:p>
          <a:p>
            <a:pPr eaLnBrk="1" hangingPunct="1">
              <a:spcBef>
                <a:spcPct val="0"/>
              </a:spcBef>
              <a:buFontTx/>
              <a:buNone/>
            </a:pPr>
            <a:endParaRPr lang="en-US" altLang="en-US" dirty="0">
              <a:latin typeface="Tahoma" panose="020B0604030504040204" pitchFamily="34" charset="0"/>
            </a:endParaRP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557421" y="3399588"/>
            <a:ext cx="1395219" cy="1077218"/>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dirty="0">
                <a:solidFill>
                  <a:schemeClr val="bg1"/>
                </a:solidFill>
                <a:latin typeface="Tahoma" panose="020B0604030504040204" pitchFamily="34" charset="0"/>
              </a:rPr>
              <a:t>h</a:t>
            </a:r>
            <a:r>
              <a:rPr lang="en-US" altLang="en-US" b="0" dirty="0">
                <a:solidFill>
                  <a:schemeClr val="bg1"/>
                </a:solidFill>
                <a:latin typeface="Tahoma" panose="020B0604030504040204" pitchFamily="34" charset="0"/>
              </a:rPr>
              <a:t>ello</a:t>
            </a:r>
          </a:p>
          <a:p>
            <a:pPr>
              <a:spcBef>
                <a:spcPct val="0"/>
              </a:spcBef>
              <a:buNone/>
            </a:pPr>
            <a:r>
              <a:rPr lang="en-US" altLang="en-US" b="0" dirty="0">
                <a:solidFill>
                  <a:schemeClr val="bg1"/>
                </a:solidFill>
                <a:latin typeface="Tahoma" panose="020B0604030504040204" pitchFamily="34" charset="0"/>
              </a:rPr>
              <a:t>java</a:t>
            </a:r>
            <a:endParaRPr lang="en-US" altLang="en-US" dirty="0">
              <a:solidFill>
                <a:schemeClr val="bg1"/>
              </a:solidFill>
              <a:latin typeface="Tahoma" panose="020B0604030504040204" pitchFamily="34" charset="0"/>
            </a:endParaRPr>
          </a:p>
        </p:txBody>
      </p:sp>
      <p:sp>
        <p:nvSpPr>
          <p:cNvPr id="8" name="Google Shape;4030;p35">
            <a:extLst>
              <a:ext uri="{FF2B5EF4-FFF2-40B4-BE49-F238E27FC236}">
                <a16:creationId xmlns:a16="http://schemas.microsoft.com/office/drawing/2014/main" id="{4D12FAEB-1516-4693-B59C-76A22C7C8C41}"/>
              </a:ext>
            </a:extLst>
          </p:cNvPr>
          <p:cNvSpPr/>
          <p:nvPr/>
        </p:nvSpPr>
        <p:spPr>
          <a:xfrm>
            <a:off x="5374225" y="3342393"/>
            <a:ext cx="2987907" cy="14624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136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An escape sequence is a sequence of characters that does not represent itself when used inside a string literal but is translated into another sequence of characters.</a:t>
            </a:r>
          </a:p>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Escape Sequences</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2" name="Table 2">
            <a:extLst>
              <a:ext uri="{FF2B5EF4-FFF2-40B4-BE49-F238E27FC236}">
                <a16:creationId xmlns:a16="http://schemas.microsoft.com/office/drawing/2014/main" id="{796D37DA-2950-4BB4-AA6A-7F9B53F6E829}"/>
              </a:ext>
            </a:extLst>
          </p:cNvPr>
          <p:cNvGraphicFramePr>
            <a:graphicFrameLocks noGrp="1"/>
          </p:cNvGraphicFramePr>
          <p:nvPr>
            <p:extLst>
              <p:ext uri="{D42A27DB-BD31-4B8C-83A1-F6EECF244321}">
                <p14:modId xmlns:p14="http://schemas.microsoft.com/office/powerpoint/2010/main" val="3937342646"/>
              </p:ext>
            </p:extLst>
          </p:nvPr>
        </p:nvGraphicFramePr>
        <p:xfrm>
          <a:off x="1524000" y="1842320"/>
          <a:ext cx="6096000" cy="2966720"/>
        </p:xfrm>
        <a:graphic>
          <a:graphicData uri="http://schemas.openxmlformats.org/drawingml/2006/table">
            <a:tbl>
              <a:tblPr firstRow="1" bandRow="1">
                <a:tableStyleId>{FABFCF23-3B69-468F-B69F-88F6DE6A72F2}</a:tableStyleId>
              </a:tblPr>
              <a:tblGrid>
                <a:gridCol w="3048000">
                  <a:extLst>
                    <a:ext uri="{9D8B030D-6E8A-4147-A177-3AD203B41FA5}">
                      <a16:colId xmlns:a16="http://schemas.microsoft.com/office/drawing/2014/main" val="3243338560"/>
                    </a:ext>
                  </a:extLst>
                </a:gridCol>
                <a:gridCol w="3048000">
                  <a:extLst>
                    <a:ext uri="{9D8B030D-6E8A-4147-A177-3AD203B41FA5}">
                      <a16:colId xmlns:a16="http://schemas.microsoft.com/office/drawing/2014/main" val="3371796094"/>
                    </a:ext>
                  </a:extLst>
                </a:gridCol>
              </a:tblGrid>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cap="none" normalizeH="0" baseline="0" dirty="0">
                          <a:ln>
                            <a:noFill/>
                          </a:ln>
                          <a:solidFill>
                            <a:srgbClr val="330099"/>
                          </a:solidFill>
                          <a:effectLst/>
                          <a:latin typeface="Tahoma" pitchFamily="34" charset="0"/>
                        </a:rPr>
                        <a:t>Escape Seq</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1" i="0" u="none" strike="noStrike" cap="none" normalizeH="0" baseline="0" dirty="0">
                          <a:ln>
                            <a:noFill/>
                          </a:ln>
                          <a:solidFill>
                            <a:srgbClr val="330099"/>
                          </a:solidFill>
                          <a:effectLst/>
                          <a:latin typeface="Tahoma" pitchFamily="34" charset="0"/>
                        </a:rPr>
                        <a:t>Description</a:t>
                      </a:r>
                    </a:p>
                  </a:txBody>
                  <a:tcPr/>
                </a:tc>
                <a:extLst>
                  <a:ext uri="{0D108BD9-81ED-4DB2-BD59-A6C34878D82A}">
                    <a16:rowId xmlns:a16="http://schemas.microsoft.com/office/drawing/2014/main" val="872447103"/>
                  </a:ext>
                </a:extLst>
              </a:tr>
              <a:tr h="370840">
                <a:tc>
                  <a:txBody>
                    <a:bodyPr/>
                    <a:lstStyle/>
                    <a:p>
                      <a:pPr algn="ctr"/>
                      <a:r>
                        <a:rPr lang="en-US" sz="1800" b="1" dirty="0"/>
                        <a:t>\t</a:t>
                      </a:r>
                    </a:p>
                  </a:txBody>
                  <a:tcPr/>
                </a:tc>
                <a:tc>
                  <a:txBody>
                    <a:bodyPr/>
                    <a:lstStyle/>
                    <a:p>
                      <a:pPr algn="ctr"/>
                      <a:r>
                        <a:rPr lang="en-US" sz="1600" dirty="0"/>
                        <a:t>horizontal tab (4 spaces)</a:t>
                      </a:r>
                    </a:p>
                  </a:txBody>
                  <a:tcPr/>
                </a:tc>
                <a:extLst>
                  <a:ext uri="{0D108BD9-81ED-4DB2-BD59-A6C34878D82A}">
                    <a16:rowId xmlns:a16="http://schemas.microsoft.com/office/drawing/2014/main" val="2081872187"/>
                  </a:ext>
                </a:extLst>
              </a:tr>
              <a:tr h="370840">
                <a:tc>
                  <a:txBody>
                    <a:bodyPr/>
                    <a:lstStyle/>
                    <a:p>
                      <a:pPr algn="ctr"/>
                      <a:r>
                        <a:rPr lang="en-US" sz="1800" b="1" dirty="0"/>
                        <a:t>\n</a:t>
                      </a:r>
                    </a:p>
                  </a:txBody>
                  <a:tcPr/>
                </a:tc>
                <a:tc>
                  <a:txBody>
                    <a:bodyPr/>
                    <a:lstStyle/>
                    <a:p>
                      <a:pPr algn="ctr"/>
                      <a:r>
                        <a:rPr lang="en-US" sz="1600" dirty="0"/>
                        <a:t>moves to front of next line</a:t>
                      </a:r>
                    </a:p>
                  </a:txBody>
                  <a:tcPr/>
                </a:tc>
                <a:extLst>
                  <a:ext uri="{0D108BD9-81ED-4DB2-BD59-A6C34878D82A}">
                    <a16:rowId xmlns:a16="http://schemas.microsoft.com/office/drawing/2014/main" val="4230884957"/>
                  </a:ext>
                </a:extLst>
              </a:tr>
              <a:tr h="370840">
                <a:tc>
                  <a:txBody>
                    <a:bodyPr/>
                    <a:lstStyle/>
                    <a:p>
                      <a:pPr algn="ctr"/>
                      <a:r>
                        <a:rPr lang="en-US" sz="1800" b="1" dirty="0"/>
                        <a:t>\b</a:t>
                      </a:r>
                    </a:p>
                  </a:txBody>
                  <a:tcPr/>
                </a:tc>
                <a:tc>
                  <a:txBody>
                    <a:bodyPr/>
                    <a:lstStyle/>
                    <a:p>
                      <a:pPr algn="ctr"/>
                      <a:r>
                        <a:rPr lang="en-US" sz="1600" dirty="0"/>
                        <a:t>deletes previous character</a:t>
                      </a:r>
                    </a:p>
                  </a:txBody>
                  <a:tcPr/>
                </a:tc>
                <a:extLst>
                  <a:ext uri="{0D108BD9-81ED-4DB2-BD59-A6C34878D82A}">
                    <a16:rowId xmlns:a16="http://schemas.microsoft.com/office/drawing/2014/main" val="1305692719"/>
                  </a:ext>
                </a:extLst>
              </a:tr>
              <a:tr h="370840">
                <a:tc>
                  <a:txBody>
                    <a:bodyPr/>
                    <a:lstStyle/>
                    <a:p>
                      <a:pPr algn="ctr"/>
                      <a:r>
                        <a:rPr lang="en-US" sz="1800" b="1" dirty="0"/>
                        <a:t>\r</a:t>
                      </a:r>
                    </a:p>
                  </a:txBody>
                  <a:tcPr/>
                </a:tc>
                <a:tc>
                  <a:txBody>
                    <a:bodyPr/>
                    <a:lstStyle/>
                    <a:p>
                      <a:pPr algn="ctr"/>
                      <a:r>
                        <a:rPr lang="en-US" sz="1600" dirty="0"/>
                        <a:t>moves to front of current line</a:t>
                      </a:r>
                    </a:p>
                  </a:txBody>
                  <a:tcPr/>
                </a:tc>
                <a:extLst>
                  <a:ext uri="{0D108BD9-81ED-4DB2-BD59-A6C34878D82A}">
                    <a16:rowId xmlns:a16="http://schemas.microsoft.com/office/drawing/2014/main" val="1225702194"/>
                  </a:ext>
                </a:extLst>
              </a:tr>
              <a:tr h="370840">
                <a:tc>
                  <a:txBody>
                    <a:bodyPr/>
                    <a:lstStyle/>
                    <a:p>
                      <a:pPr algn="ctr"/>
                      <a:r>
                        <a:rPr lang="en-US" sz="1800" b="1" dirty="0"/>
                        <a:t>\\</a:t>
                      </a:r>
                    </a:p>
                  </a:txBody>
                  <a:tcPr/>
                </a:tc>
                <a:tc>
                  <a:txBody>
                    <a:bodyPr/>
                    <a:lstStyle/>
                    <a:p>
                      <a:pPr algn="ctr"/>
                      <a:r>
                        <a:rPr lang="en-US" sz="1600" dirty="0"/>
                        <a:t>nets one backslash</a:t>
                      </a:r>
                    </a:p>
                  </a:txBody>
                  <a:tcPr/>
                </a:tc>
                <a:extLst>
                  <a:ext uri="{0D108BD9-81ED-4DB2-BD59-A6C34878D82A}">
                    <a16:rowId xmlns:a16="http://schemas.microsoft.com/office/drawing/2014/main" val="585095748"/>
                  </a:ext>
                </a:extLst>
              </a:tr>
              <a:tr h="370840">
                <a:tc>
                  <a:txBody>
                    <a:bodyPr/>
                    <a:lstStyle/>
                    <a:p>
                      <a:pPr algn="ctr"/>
                      <a:r>
                        <a:rPr lang="en-US" sz="1800" b="1" dirty="0"/>
                        <a:t>\’</a:t>
                      </a:r>
                    </a:p>
                  </a:txBody>
                  <a:tcPr/>
                </a:tc>
                <a:tc>
                  <a:txBody>
                    <a:bodyPr/>
                    <a:lstStyle/>
                    <a:p>
                      <a:pPr algn="ctr"/>
                      <a:r>
                        <a:rPr lang="en-US" sz="1600" dirty="0"/>
                        <a:t>nets one single quote</a:t>
                      </a:r>
                    </a:p>
                  </a:txBody>
                  <a:tcPr/>
                </a:tc>
                <a:extLst>
                  <a:ext uri="{0D108BD9-81ED-4DB2-BD59-A6C34878D82A}">
                    <a16:rowId xmlns:a16="http://schemas.microsoft.com/office/drawing/2014/main" val="3745566396"/>
                  </a:ext>
                </a:extLst>
              </a:tr>
              <a:tr h="370840">
                <a:tc>
                  <a:txBody>
                    <a:bodyPr/>
                    <a:lstStyle/>
                    <a:p>
                      <a:pPr algn="ctr"/>
                      <a:r>
                        <a:rPr lang="en-US" sz="1800" b="1" dirty="0"/>
                        <a:t>\”</a:t>
                      </a:r>
                    </a:p>
                  </a:txBody>
                  <a:tcPr/>
                </a:tc>
                <a:tc>
                  <a:txBody>
                    <a:bodyPr/>
                    <a:lstStyle/>
                    <a:p>
                      <a:pPr algn="ctr"/>
                      <a:r>
                        <a:rPr lang="en-US" sz="1600" dirty="0"/>
                        <a:t>nets one double quote</a:t>
                      </a:r>
                    </a:p>
                  </a:txBody>
                  <a:tcPr/>
                </a:tc>
                <a:extLst>
                  <a:ext uri="{0D108BD9-81ED-4DB2-BD59-A6C34878D82A}">
                    <a16:rowId xmlns:a16="http://schemas.microsoft.com/office/drawing/2014/main" val="3019689926"/>
                  </a:ext>
                </a:extLst>
              </a:tr>
            </a:tbl>
          </a:graphicData>
        </a:graphic>
      </p:graphicFrame>
    </p:spTree>
    <p:extLst>
      <p:ext uri="{BB962C8B-B14F-4D97-AF65-F5344CB8AC3E}">
        <p14:creationId xmlns:p14="http://schemas.microsoft.com/office/powerpoint/2010/main" val="69685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098" y="71304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p>
          <a:p>
            <a:pPr lvl="0">
              <a:spcBef>
                <a:spcPct val="0"/>
              </a:spcBef>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400" dirty="0">
                <a:solidFill>
                  <a:schemeClr val="bg1"/>
                </a:solidFill>
                <a:latin typeface="IBM Plex Sans"/>
                <a:ea typeface="IBM Plex Sans"/>
                <a:cs typeface="IBM Plex Sans"/>
                <a:sym typeface="IBM Plex Sans"/>
              </a:rPr>
              <a:t>Escape Sequences</a:t>
            </a: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733447" y="2834426"/>
            <a:ext cx="767710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800" b="0" dirty="0" err="1">
                <a:solidFill>
                  <a:srgbClr val="9CDCFE"/>
                </a:solidFill>
                <a:effectLst/>
                <a:latin typeface="Consolas" panose="020B0609020204030204" pitchFamily="49" charset="0"/>
              </a:rPr>
              <a:t>System</a:t>
            </a:r>
            <a:r>
              <a:rPr lang="en-US" sz="2800" b="0" dirty="0" err="1">
                <a:solidFill>
                  <a:srgbClr val="D4D4D4"/>
                </a:solidFill>
                <a:effectLst/>
                <a:latin typeface="Consolas" panose="020B0609020204030204" pitchFamily="49" charset="0"/>
              </a:rPr>
              <a:t>.</a:t>
            </a:r>
            <a:r>
              <a:rPr lang="en-US" sz="2800" b="0" dirty="0" err="1">
                <a:solidFill>
                  <a:srgbClr val="9CDCFE"/>
                </a:solidFill>
                <a:effectLst/>
                <a:latin typeface="Consolas" panose="020B0609020204030204" pitchFamily="49" charset="0"/>
              </a:rPr>
              <a:t>out</a:t>
            </a:r>
            <a:r>
              <a:rPr lang="en-US" sz="2800" b="0" dirty="0" err="1">
                <a:solidFill>
                  <a:srgbClr val="D4D4D4"/>
                </a:solidFill>
                <a:effectLst/>
                <a:latin typeface="Consolas" panose="020B0609020204030204" pitchFamily="49" charset="0"/>
              </a:rPr>
              <a:t>.</a:t>
            </a:r>
            <a:r>
              <a:rPr lang="en-US" sz="2800" b="0" dirty="0" err="1">
                <a:solidFill>
                  <a:srgbClr val="DCDCAA"/>
                </a:solidFill>
                <a:effectLst/>
                <a:latin typeface="Consolas" panose="020B0609020204030204" pitchFamily="49" charset="0"/>
              </a:rPr>
              <a:t>println</a:t>
            </a:r>
            <a:r>
              <a:rPr lang="en-US" sz="2800" b="0" dirty="0">
                <a:solidFill>
                  <a:srgbClr val="D4D4D4"/>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D7BA7D"/>
                </a:solidFill>
                <a:effectLst/>
                <a:latin typeface="Consolas" panose="020B0609020204030204" pitchFamily="49" charset="0"/>
              </a:rPr>
              <a:t>\\</a:t>
            </a:r>
            <a:r>
              <a:rPr lang="en-US" sz="2800" b="0" dirty="0">
                <a:solidFill>
                  <a:srgbClr val="CE9178"/>
                </a:solidFill>
                <a:effectLst/>
                <a:latin typeface="Consolas" panose="020B0609020204030204" pitchFamily="49" charset="0"/>
              </a:rPr>
              <a:t>'comp</a:t>
            </a:r>
            <a:r>
              <a:rPr lang="en-US" sz="2800" b="0" dirty="0">
                <a:solidFill>
                  <a:srgbClr val="D7BA7D"/>
                </a:solidFill>
                <a:effectLst/>
                <a:latin typeface="Consolas" panose="020B0609020204030204" pitchFamily="49" charset="0"/>
              </a:rPr>
              <a:t>\'</a:t>
            </a:r>
            <a:r>
              <a:rPr lang="en-US" sz="2800" b="0" dirty="0">
                <a:solidFill>
                  <a:srgbClr val="CE9178"/>
                </a:solidFill>
                <a:effectLst/>
                <a:latin typeface="Consolas" panose="020B0609020204030204" pitchFamily="49" charset="0"/>
              </a:rPr>
              <a:t>sci</a:t>
            </a:r>
            <a:r>
              <a:rPr lang="en-US" sz="2800" b="0" dirty="0">
                <a:solidFill>
                  <a:srgbClr val="D7BA7D"/>
                </a:solidFill>
                <a:effectLst/>
                <a:latin typeface="Consolas" panose="020B0609020204030204" pitchFamily="49" charset="0"/>
              </a:rPr>
              <a:t>\'</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635377" y="3665522"/>
            <a:ext cx="1958449" cy="52322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bg1"/>
                </a:solidFill>
                <a:latin typeface="Tahoma" panose="020B0604030504040204" pitchFamily="34" charset="0"/>
              </a:rPr>
              <a:t>\'</a:t>
            </a:r>
            <a:r>
              <a:rPr lang="en-US" altLang="en-US" sz="2800" dirty="0" err="1">
                <a:solidFill>
                  <a:schemeClr val="bg1"/>
                </a:solidFill>
                <a:latin typeface="Tahoma" panose="020B0604030504040204" pitchFamily="34" charset="0"/>
              </a:rPr>
              <a:t>comp'sci</a:t>
            </a:r>
            <a:r>
              <a:rPr lang="en-US" altLang="en-US" sz="2800" dirty="0">
                <a:solidFill>
                  <a:schemeClr val="bg1"/>
                </a:solidFill>
                <a:latin typeface="Tahoma" panose="020B0604030504040204" pitchFamily="34" charset="0"/>
              </a:rPr>
              <a:t>'/</a:t>
            </a:r>
          </a:p>
        </p:txBody>
      </p:sp>
      <p:sp>
        <p:nvSpPr>
          <p:cNvPr id="8" name="Text Box 3">
            <a:extLst>
              <a:ext uri="{FF2B5EF4-FFF2-40B4-BE49-F238E27FC236}">
                <a16:creationId xmlns:a16="http://schemas.microsoft.com/office/drawing/2014/main" id="{1B352D68-6CEF-4AD1-A4EB-A71D081812BA}"/>
              </a:ext>
            </a:extLst>
          </p:cNvPr>
          <p:cNvSpPr txBox="1">
            <a:spLocks noChangeArrowheads="1"/>
          </p:cNvSpPr>
          <p:nvPr/>
        </p:nvSpPr>
        <p:spPr bwMode="auto">
          <a:xfrm>
            <a:off x="3247067" y="954758"/>
            <a:ext cx="3196703" cy="1557349"/>
          </a:xfrm>
          <a:prstGeom prst="rect">
            <a:avLst/>
          </a:prstGeom>
          <a:noFill/>
          <a:ln w="12700">
            <a:solidFill>
              <a:srgbClr val="D4D4D4"/>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800" b="0" dirty="0">
                <a:solidFill>
                  <a:srgbClr val="D4D4D4"/>
                </a:solidFill>
                <a:effectLst/>
                <a:latin typeface="Consolas" panose="020B0609020204030204" pitchFamily="49" charset="0"/>
              </a:rPr>
              <a:t>\\      outs \</a:t>
            </a:r>
          </a:p>
          <a:p>
            <a:pPr>
              <a:buNone/>
            </a:pPr>
            <a:r>
              <a:rPr lang="en-US" sz="2800" b="0" dirty="0">
                <a:solidFill>
                  <a:srgbClr val="D4D4D4"/>
                </a:solidFill>
                <a:effectLst/>
                <a:latin typeface="Consolas" panose="020B0609020204030204" pitchFamily="49" charset="0"/>
              </a:rPr>
              <a:t>\"      outs "</a:t>
            </a:r>
          </a:p>
          <a:p>
            <a:pPr>
              <a:buNone/>
            </a:pPr>
            <a:r>
              <a:rPr lang="en-US" sz="2800" b="0" dirty="0">
                <a:solidFill>
                  <a:srgbClr val="D4D4D4"/>
                </a:solidFill>
                <a:effectLst/>
                <a:latin typeface="Consolas" panose="020B0609020204030204" pitchFamily="49" charset="0"/>
              </a:rPr>
              <a:t>\’      outs ’</a:t>
            </a:r>
          </a:p>
        </p:txBody>
      </p:sp>
      <p:sp>
        <p:nvSpPr>
          <p:cNvPr id="9" name="Google Shape;4030;p35">
            <a:extLst>
              <a:ext uri="{FF2B5EF4-FFF2-40B4-BE49-F238E27FC236}">
                <a16:creationId xmlns:a16="http://schemas.microsoft.com/office/drawing/2014/main" id="{FADA9505-1B7D-4197-860A-8908D2881F55}"/>
              </a:ext>
            </a:extLst>
          </p:cNvPr>
          <p:cNvSpPr/>
          <p:nvPr/>
        </p:nvSpPr>
        <p:spPr>
          <a:xfrm>
            <a:off x="5477522" y="3615526"/>
            <a:ext cx="2884610" cy="118934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408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p>
          <a:p>
            <a:pPr>
              <a:spcBef>
                <a:spcPct val="0"/>
              </a:spcBef>
              <a:defRPr/>
            </a:pPr>
            <a:r>
              <a:rPr lang="en-US" sz="1800" b="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(f, s)- </a:t>
            </a:r>
            <a:r>
              <a:rPr lang="en-US" sz="24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 s using the format specification f</a:t>
            </a:r>
            <a:endParaRPr lang="en-US" sz="24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 Output</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948949" y="1799869"/>
            <a:ext cx="8648774"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800" dirty="0" err="1">
                <a:solidFill>
                  <a:srgbClr val="9CDCFE"/>
                </a:solidFill>
                <a:latin typeface="Consolas" panose="020B0609020204030204" pitchFamily="49" charset="0"/>
              </a:rPr>
              <a:t>System</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out</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printf</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"%s</a:t>
            </a:r>
            <a:r>
              <a:rPr lang="en-US" sz="2800" dirty="0">
                <a:solidFill>
                  <a:srgbClr val="D7BA7D"/>
                </a:solidFill>
                <a:latin typeface="Consolas" panose="020B0609020204030204" pitchFamily="49" charset="0"/>
              </a:rPr>
              <a:t>\n</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compsci</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p>
          <a:p>
            <a:pPr>
              <a:buNone/>
            </a:pPr>
            <a:r>
              <a:rPr lang="en-US" sz="2800" dirty="0" err="1">
                <a:solidFill>
                  <a:srgbClr val="9CDCFE"/>
                </a:solidFill>
                <a:latin typeface="Consolas" panose="020B0609020204030204" pitchFamily="49" charset="0"/>
              </a:rPr>
              <a:t>System</a:t>
            </a:r>
            <a:r>
              <a:rPr lang="en-US" sz="2800" dirty="0" err="1">
                <a:solidFill>
                  <a:srgbClr val="D4D4D4"/>
                </a:solidFill>
                <a:latin typeface="Consolas" panose="020B0609020204030204" pitchFamily="49" charset="0"/>
              </a:rPr>
              <a:t>.</a:t>
            </a:r>
            <a:r>
              <a:rPr lang="en-US" sz="2800" dirty="0" err="1">
                <a:solidFill>
                  <a:srgbClr val="9CDCFE"/>
                </a:solidFill>
                <a:latin typeface="Consolas" panose="020B0609020204030204" pitchFamily="49" charset="0"/>
              </a:rPr>
              <a:t>out</a:t>
            </a:r>
            <a:r>
              <a:rPr lang="en-US" sz="2800" dirty="0" err="1">
                <a:solidFill>
                  <a:srgbClr val="D4D4D4"/>
                </a:solidFill>
                <a:latin typeface="Consolas" panose="020B0609020204030204" pitchFamily="49" charset="0"/>
              </a:rPr>
              <a:t>.</a:t>
            </a:r>
            <a:r>
              <a:rPr lang="en-US" sz="2800" dirty="0" err="1">
                <a:solidFill>
                  <a:srgbClr val="DCDCAA"/>
                </a:solidFill>
                <a:latin typeface="Consolas" panose="020B0609020204030204" pitchFamily="49" charset="0"/>
              </a:rPr>
              <a:t>printf</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"%10s</a:t>
            </a:r>
            <a:r>
              <a:rPr lang="en-US" sz="2800" dirty="0">
                <a:solidFill>
                  <a:srgbClr val="D7BA7D"/>
                </a:solidFill>
                <a:latin typeface="Consolas" panose="020B0609020204030204" pitchFamily="49" charset="0"/>
              </a:rPr>
              <a:t>\n</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r>
              <a:rPr lang="en-US" sz="2800" dirty="0">
                <a:solidFill>
                  <a:srgbClr val="CE9178"/>
                </a:solidFill>
                <a:latin typeface="Consolas" panose="020B0609020204030204" pitchFamily="49" charset="0"/>
              </a:rPr>
              <a:t>"</a:t>
            </a:r>
            <a:r>
              <a:rPr lang="en-US" sz="2800" dirty="0" err="1">
                <a:solidFill>
                  <a:srgbClr val="CE9178"/>
                </a:solidFill>
                <a:latin typeface="Consolas" panose="020B0609020204030204" pitchFamily="49" charset="0"/>
              </a:rPr>
              <a:t>compsci</a:t>
            </a:r>
            <a:r>
              <a:rPr lang="en-US" sz="2800" dirty="0">
                <a:solidFill>
                  <a:srgbClr val="CE9178"/>
                </a:solidFill>
                <a:latin typeface="Consolas" panose="020B0609020204030204" pitchFamily="49" charset="0"/>
              </a:rPr>
              <a:t>"</a:t>
            </a:r>
            <a:r>
              <a:rPr lang="en-US" sz="2800" dirty="0">
                <a:solidFill>
                  <a:srgbClr val="D4D4D4"/>
                </a:solidFill>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028144" y="3232064"/>
            <a:ext cx="2725445" cy="1077218"/>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err="1">
                <a:solidFill>
                  <a:schemeClr val="bg1"/>
                </a:solidFill>
                <a:latin typeface="Courier New" panose="02070309020205020404" pitchFamily="49" charset="0"/>
                <a:cs typeface="Courier New" panose="02070309020205020404" pitchFamily="49" charset="0"/>
              </a:rPr>
              <a:t>compsci</a:t>
            </a:r>
            <a:endParaRPr lang="en-US" altLang="en-US" dirty="0">
              <a:solidFill>
                <a:schemeClr val="bg1"/>
              </a:solidFill>
              <a:latin typeface="Courier New" panose="02070309020205020404" pitchFamily="49" charset="0"/>
              <a:cs typeface="Courier New" panose="02070309020205020404" pitchFamily="49" charset="0"/>
            </a:endParaRPr>
          </a:p>
          <a:p>
            <a:pPr>
              <a:spcBef>
                <a:spcPct val="0"/>
              </a:spcBef>
              <a:buFontTx/>
              <a:buNone/>
            </a:pPr>
            <a:r>
              <a:rPr lang="en-US" altLang="en-US" dirty="0">
                <a:solidFill>
                  <a:schemeClr val="bg1"/>
                </a:solidFill>
                <a:latin typeface="Courier New" panose="02070309020205020404" pitchFamily="49" charset="0"/>
                <a:cs typeface="Courier New" panose="02070309020205020404" pitchFamily="49" charset="0"/>
              </a:rPr>
              <a:t>   </a:t>
            </a:r>
            <a:r>
              <a:rPr lang="en-US" altLang="en-US" dirty="0" err="1">
                <a:solidFill>
                  <a:schemeClr val="bg1"/>
                </a:solidFill>
                <a:latin typeface="Courier New" panose="02070309020205020404" pitchFamily="49" charset="0"/>
                <a:cs typeface="Courier New" panose="02070309020205020404" pitchFamily="49" charset="0"/>
              </a:rPr>
              <a:t>compsci</a:t>
            </a:r>
            <a:endParaRPr lang="en-US" altLang="en-US" dirty="0">
              <a:solidFill>
                <a:schemeClr val="bg1"/>
              </a:solidFill>
              <a:latin typeface="Courier New" panose="02070309020205020404" pitchFamily="49" charset="0"/>
              <a:cs typeface="Courier New" panose="02070309020205020404" pitchFamily="49" charset="0"/>
            </a:endParaRPr>
          </a:p>
        </p:txBody>
      </p:sp>
      <p:sp>
        <p:nvSpPr>
          <p:cNvPr id="8" name="Google Shape;4030;p35">
            <a:extLst>
              <a:ext uri="{FF2B5EF4-FFF2-40B4-BE49-F238E27FC236}">
                <a16:creationId xmlns:a16="http://schemas.microsoft.com/office/drawing/2014/main" id="{7FA5FAC2-8370-401F-B1B1-8837E82FA87B}"/>
              </a:ext>
            </a:extLst>
          </p:cNvPr>
          <p:cNvSpPr/>
          <p:nvPr/>
        </p:nvSpPr>
        <p:spPr>
          <a:xfrm>
            <a:off x="4882719" y="3147084"/>
            <a:ext cx="3230840" cy="166461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445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p>
          <a:p>
            <a:pPr>
              <a:spcBef>
                <a:spcPct val="0"/>
              </a:spcBef>
              <a:buClrTx/>
              <a:defRPr/>
            </a:pPr>
            <a:r>
              <a:rPr lang="en-US" sz="20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public </a:t>
            </a:r>
            <a:r>
              <a:rPr lang="en-US" sz="20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PrintStream</a:t>
            </a:r>
            <a:r>
              <a:rPr lang="en-US" sz="20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sz="20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printf</a:t>
            </a:r>
            <a:r>
              <a:rPr lang="en-US" sz="20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(String format, Object… </a:t>
            </a:r>
            <a:r>
              <a:rPr lang="en-US" sz="2000" dirty="0" err="1">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args</a:t>
            </a:r>
            <a:r>
              <a:rPr lang="en-US" sz="20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a:t>
            </a:r>
            <a:endParaRPr lang="en-US" sz="2000" b="1"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 Output</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73690" y="2055011"/>
            <a:ext cx="805861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pt-BR" sz="2200" b="0" dirty="0">
                <a:solidFill>
                  <a:srgbClr val="9CDCFE"/>
                </a:solidFill>
                <a:effectLst/>
                <a:latin typeface="Consolas" panose="020B0609020204030204" pitchFamily="49" charset="0"/>
              </a:rPr>
              <a:t>System</a:t>
            </a:r>
            <a:r>
              <a:rPr lang="pt-BR" sz="2200" b="0" dirty="0">
                <a:solidFill>
                  <a:srgbClr val="D4D4D4"/>
                </a:solidFill>
                <a:effectLst/>
                <a:latin typeface="Consolas" panose="020B0609020204030204" pitchFamily="49" charset="0"/>
              </a:rPr>
              <a:t>.</a:t>
            </a:r>
            <a:r>
              <a:rPr lang="pt-BR" sz="2200" b="0" dirty="0">
                <a:solidFill>
                  <a:srgbClr val="9CDCFE"/>
                </a:solidFill>
                <a:effectLst/>
                <a:latin typeface="Consolas" panose="020B0609020204030204" pitchFamily="49" charset="0"/>
              </a:rPr>
              <a:t>out</a:t>
            </a:r>
            <a:r>
              <a:rPr lang="pt-BR" sz="2200" b="0" dirty="0">
                <a:solidFill>
                  <a:srgbClr val="D4D4D4"/>
                </a:solidFill>
                <a:effectLst/>
                <a:latin typeface="Consolas" panose="020B0609020204030204" pitchFamily="49" charset="0"/>
              </a:rPr>
              <a:t>.</a:t>
            </a:r>
            <a:r>
              <a:rPr lang="pt-BR" sz="2200" b="0" dirty="0">
                <a:solidFill>
                  <a:srgbClr val="DCDCAA"/>
                </a:solidFill>
                <a:effectLst/>
                <a:latin typeface="Consolas" panose="020B0609020204030204" pitchFamily="49" charset="0"/>
              </a:rPr>
              <a:t>printf</a:t>
            </a:r>
            <a:r>
              <a:rPr lang="pt-BR" sz="2200" b="0" dirty="0">
                <a:solidFill>
                  <a:srgbClr val="D4D4D4"/>
                </a:solidFill>
                <a:effectLst/>
                <a:latin typeface="Consolas" panose="020B0609020204030204" pitchFamily="49" charset="0"/>
              </a:rPr>
              <a:t>(</a:t>
            </a:r>
            <a:r>
              <a:rPr lang="pt-BR" sz="2200" b="0" dirty="0">
                <a:solidFill>
                  <a:srgbClr val="CE9178"/>
                </a:solidFill>
                <a:effectLst/>
                <a:latin typeface="Consolas" panose="020B0609020204030204" pitchFamily="49" charset="0"/>
              </a:rPr>
              <a:t>"%s, %s, %s%n"</a:t>
            </a:r>
            <a:r>
              <a:rPr lang="pt-BR" sz="2200" b="0" dirty="0">
                <a:solidFill>
                  <a:srgbClr val="D4D4D4"/>
                </a:solidFill>
                <a:effectLst/>
                <a:latin typeface="Consolas" panose="020B0609020204030204" pitchFamily="49" charset="0"/>
              </a:rPr>
              <a:t>, </a:t>
            </a:r>
            <a:r>
              <a:rPr lang="pt-BR" sz="2200" b="0" dirty="0">
                <a:solidFill>
                  <a:srgbClr val="CE9178"/>
                </a:solidFill>
                <a:effectLst/>
                <a:latin typeface="Consolas" panose="020B0609020204030204" pitchFamily="49" charset="0"/>
              </a:rPr>
              <a:t>"a"</a:t>
            </a:r>
            <a:r>
              <a:rPr lang="pt-BR" sz="2200" b="0" dirty="0">
                <a:solidFill>
                  <a:srgbClr val="D4D4D4"/>
                </a:solidFill>
                <a:effectLst/>
                <a:latin typeface="Consolas" panose="020B0609020204030204" pitchFamily="49" charset="0"/>
              </a:rPr>
              <a:t>, </a:t>
            </a:r>
            <a:r>
              <a:rPr lang="pt-BR" sz="2200" b="0" dirty="0">
                <a:solidFill>
                  <a:srgbClr val="CE9178"/>
                </a:solidFill>
                <a:effectLst/>
                <a:latin typeface="Consolas" panose="020B0609020204030204" pitchFamily="49" charset="0"/>
              </a:rPr>
              <a:t>"b"</a:t>
            </a:r>
            <a:r>
              <a:rPr lang="pt-BR" sz="2200" b="0" dirty="0">
                <a:solidFill>
                  <a:srgbClr val="D4D4D4"/>
                </a:solidFill>
                <a:effectLst/>
                <a:latin typeface="Consolas" panose="020B0609020204030204" pitchFamily="49" charset="0"/>
              </a:rPr>
              <a:t>, </a:t>
            </a:r>
            <a:r>
              <a:rPr lang="pt-BR" sz="2200" b="0" dirty="0">
                <a:solidFill>
                  <a:srgbClr val="CE9178"/>
                </a:solidFill>
                <a:effectLst/>
                <a:latin typeface="Consolas" panose="020B0609020204030204" pitchFamily="49" charset="0"/>
              </a:rPr>
              <a:t>"c"</a:t>
            </a:r>
            <a:r>
              <a:rPr lang="pt-BR" sz="22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5550900" y="3426189"/>
            <a:ext cx="1317278" cy="52322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bg1"/>
                </a:solidFill>
                <a:latin typeface="Tahoma" panose="020B0604030504040204" pitchFamily="34" charset="0"/>
              </a:rPr>
              <a:t>a, b, c</a:t>
            </a:r>
          </a:p>
        </p:txBody>
      </p:sp>
      <p:sp>
        <p:nvSpPr>
          <p:cNvPr id="3" name="Rectangle 2">
            <a:extLst>
              <a:ext uri="{FF2B5EF4-FFF2-40B4-BE49-F238E27FC236}">
                <a16:creationId xmlns:a16="http://schemas.microsoft.com/office/drawing/2014/main" id="{65C21BB0-048D-4E13-8CB9-CEAFD0DCD569}"/>
              </a:ext>
            </a:extLst>
          </p:cNvPr>
          <p:cNvSpPr/>
          <p:nvPr/>
        </p:nvSpPr>
        <p:spPr>
          <a:xfrm>
            <a:off x="3485022" y="1972247"/>
            <a:ext cx="2334497" cy="637978"/>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6">
            <a:extLst>
              <a:ext uri="{FF2B5EF4-FFF2-40B4-BE49-F238E27FC236}">
                <a16:creationId xmlns:a16="http://schemas.microsoft.com/office/drawing/2014/main" id="{A0556758-DCF5-469E-9823-06470474ED1A}"/>
              </a:ext>
            </a:extLst>
          </p:cNvPr>
          <p:cNvSpPr>
            <a:spLocks noChangeShapeType="1"/>
          </p:cNvSpPr>
          <p:nvPr/>
        </p:nvSpPr>
        <p:spPr bwMode="auto">
          <a:xfrm>
            <a:off x="4651899" y="1535836"/>
            <a:ext cx="0" cy="346759"/>
          </a:xfrm>
          <a:prstGeom prst="line">
            <a:avLst/>
          </a:prstGeom>
          <a:noFill/>
          <a:ln w="50800">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 name="Rectangle 10">
            <a:extLst>
              <a:ext uri="{FF2B5EF4-FFF2-40B4-BE49-F238E27FC236}">
                <a16:creationId xmlns:a16="http://schemas.microsoft.com/office/drawing/2014/main" id="{051094D7-D854-49FC-AFE9-16B05D450B94}"/>
              </a:ext>
            </a:extLst>
          </p:cNvPr>
          <p:cNvSpPr/>
          <p:nvPr/>
        </p:nvSpPr>
        <p:spPr>
          <a:xfrm>
            <a:off x="5956918" y="1991586"/>
            <a:ext cx="2201662" cy="637978"/>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ne 6">
            <a:extLst>
              <a:ext uri="{FF2B5EF4-FFF2-40B4-BE49-F238E27FC236}">
                <a16:creationId xmlns:a16="http://schemas.microsoft.com/office/drawing/2014/main" id="{3F4DAB27-1539-4443-B011-CA9D440B5657}"/>
              </a:ext>
            </a:extLst>
          </p:cNvPr>
          <p:cNvSpPr>
            <a:spLocks noChangeShapeType="1"/>
          </p:cNvSpPr>
          <p:nvPr/>
        </p:nvSpPr>
        <p:spPr bwMode="auto">
          <a:xfrm>
            <a:off x="6425081" y="1570056"/>
            <a:ext cx="144389" cy="312539"/>
          </a:xfrm>
          <a:prstGeom prst="line">
            <a:avLst/>
          </a:prstGeom>
          <a:noFill/>
          <a:ln w="50800">
            <a:solidFill>
              <a:srgbClr val="FFFF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4" name="Google Shape;4030;p35">
            <a:extLst>
              <a:ext uri="{FF2B5EF4-FFF2-40B4-BE49-F238E27FC236}">
                <a16:creationId xmlns:a16="http://schemas.microsoft.com/office/drawing/2014/main" id="{F2AD5493-E1B3-4BFB-8943-EA24C4E437A1}"/>
              </a:ext>
            </a:extLst>
          </p:cNvPr>
          <p:cNvSpPr/>
          <p:nvPr/>
        </p:nvSpPr>
        <p:spPr>
          <a:xfrm>
            <a:off x="5374225" y="3342393"/>
            <a:ext cx="2987907" cy="146248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7258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p>
          <a:p>
            <a:pPr eaLnBrk="1" hangingPunct="1"/>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r>
              <a:rPr lang="en-US" altLang="en-US" sz="2400" dirty="0">
                <a:solidFill>
                  <a:schemeClr val="bg1"/>
                </a:solidFill>
                <a:latin typeface="IBM Plex Sans" panose="020B0604020202020204" charset="0"/>
                <a:cs typeface="Courier New" panose="02070309020205020404" pitchFamily="49" charset="0"/>
              </a:rPr>
              <a:t>s -&gt; prints string as is</a:t>
            </a:r>
          </a:p>
          <a:p>
            <a:pPr eaLnBrk="1" hangingPunct="1"/>
            <a:r>
              <a:rPr lang="en-US" altLang="en-US" sz="2400" dirty="0">
                <a:solidFill>
                  <a:schemeClr val="bg1"/>
                </a:solidFill>
                <a:latin typeface="IBM Plex Sans" panose="020B0604020202020204" charset="0"/>
                <a:cs typeface="Courier New" panose="02070309020205020404" pitchFamily="49" charset="0"/>
              </a:rPr>
              <a:t>	S -&gt; prints string in all capitals</a:t>
            </a:r>
            <a:endParaRPr lang="en-US" altLang="en-US" sz="2400" dirty="0">
              <a:solidFill>
                <a:schemeClr val="bg1"/>
              </a:solidFill>
              <a:latin typeface="IBM Plex Sans" panose="020B0604020202020204" charset="0"/>
            </a:endParaRP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rgbClr val="FFFFFF"/>
              </a:solidFill>
              <a:latin typeface="IBM Plex Sans"/>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 Output</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73690" y="2143299"/>
            <a:ext cx="8278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"First: %s, MI: %S</a:t>
            </a:r>
            <a:r>
              <a:rPr lang="en-US" sz="2400" b="0" dirty="0">
                <a:solidFill>
                  <a:srgbClr val="D7BA7D"/>
                </a:solidFill>
                <a:effectLst/>
                <a:latin typeface="Consolas" panose="020B0609020204030204" pitchFamily="49" charset="0"/>
              </a:rPr>
              <a:t>\n</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"Noah"</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"e"</a:t>
            </a:r>
            <a:r>
              <a:rPr lang="en-US" sz="24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4157550" y="3273329"/>
            <a:ext cx="3655883" cy="52322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bg1"/>
                </a:solidFill>
                <a:latin typeface="Tahoma" panose="020B0604030504040204" pitchFamily="34" charset="0"/>
              </a:rPr>
              <a:t>First: Noah, MI: E</a:t>
            </a:r>
          </a:p>
        </p:txBody>
      </p:sp>
      <p:sp>
        <p:nvSpPr>
          <p:cNvPr id="8" name="Google Shape;4030;p35">
            <a:extLst>
              <a:ext uri="{FF2B5EF4-FFF2-40B4-BE49-F238E27FC236}">
                <a16:creationId xmlns:a16="http://schemas.microsoft.com/office/drawing/2014/main" id="{823AC015-5B9E-44EF-A6A3-197F806B0968}"/>
              </a:ext>
            </a:extLst>
          </p:cNvPr>
          <p:cNvSpPr/>
          <p:nvPr/>
        </p:nvSpPr>
        <p:spPr>
          <a:xfrm>
            <a:off x="3910693" y="3145296"/>
            <a:ext cx="4451439" cy="165957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615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p:nvPr/>
        </p:nvSpPr>
        <p:spPr>
          <a:xfrm flipH="1">
            <a:off x="509100" y="705300"/>
            <a:ext cx="8125800" cy="41844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lvl="0">
              <a:spcBef>
                <a:spcPct val="0"/>
              </a:spcBef>
              <a:buClrTx/>
              <a:defRPr/>
            </a:pPr>
            <a:r>
              <a:rPr lang="en-US" altLang="en-US" sz="1800" dirty="0" err="1">
                <a:solidFill>
                  <a:schemeClr val="bg1"/>
                </a:solidFill>
                <a:latin typeface="IBM Plex Sans" panose="020B0604020202020204" charset="0"/>
                <a:cs typeface="Courier New" panose="02070309020205020404" pitchFamily="49" charset="0"/>
              </a:rPr>
              <a:t>printf</a:t>
            </a:r>
            <a:r>
              <a:rPr lang="en-US" altLang="en-US" sz="1800" dirty="0">
                <a:solidFill>
                  <a:schemeClr val="bg1"/>
                </a:solidFill>
                <a:latin typeface="IBM Plex Sans" panose="020B0604020202020204" charset="0"/>
                <a:cs typeface="Courier New" panose="02070309020205020404" pitchFamily="49" charset="0"/>
              </a:rPr>
              <a:t> takes a string as a parameter and afterwards a variable number of arguments(extras are okay too).</a:t>
            </a:r>
          </a:p>
          <a:p>
            <a:pPr eaLnBrk="1" hangingPunct="1"/>
            <a:endParaRPr lang="en-US" altLang="en-US" sz="1800" dirty="0">
              <a:solidFill>
                <a:schemeClr val="bg1"/>
              </a:solidFill>
              <a:latin typeface="IBM Plex Sans" panose="020B0604020202020204" charset="0"/>
              <a:cs typeface="Courier New" panose="02070309020205020404" pitchFamily="49" charset="0"/>
            </a:endParaRPr>
          </a:p>
          <a:p>
            <a:pPr eaLnBrk="1" hangingPunct="1"/>
            <a:r>
              <a:rPr lang="en-US" altLang="en-US" sz="1800" dirty="0">
                <a:solidFill>
                  <a:schemeClr val="bg1"/>
                </a:solidFill>
                <a:latin typeface="IBM Plex Sans" panose="020B0604020202020204" charset="0"/>
                <a:cs typeface="Courier New" panose="02070309020205020404" pitchFamily="49" charset="0"/>
              </a:rPr>
              <a:t>1$ refers to the first argument, 2$ the second argument and so on – the arguments start at 1.</a:t>
            </a:r>
            <a:endParaRPr lang="en-US" altLang="en-US" sz="1800" dirty="0">
              <a:solidFill>
                <a:schemeClr val="bg1"/>
              </a:solidFill>
              <a:latin typeface="IBM Plex Sans" panose="020B0604020202020204" charset="0"/>
            </a:endParaRPr>
          </a:p>
          <a:p>
            <a:pPr lvl="0">
              <a:spcBef>
                <a:spcPct val="0"/>
              </a:spcBef>
              <a:buClrTx/>
              <a:defRPr/>
            </a:pPr>
            <a:endPar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endParaRPr>
          </a:p>
          <a:p>
            <a:pPr lvl="0">
              <a:spcBef>
                <a:spcPct val="0"/>
              </a:spcBef>
              <a:defRPr/>
            </a:pPr>
            <a:r>
              <a:rPr lang="en-US" sz="1800" dirty="0">
                <a:solidFill>
                  <a:schemeClr val="bg1"/>
                </a:solidFill>
                <a:effectLst>
                  <a:outerShdw blurRad="38100" dist="38100" dir="2700000" algn="tl">
                    <a:srgbClr val="000000">
                      <a:alpha val="43137"/>
                    </a:srgbClr>
                  </a:outerShdw>
                </a:effectLst>
                <a:latin typeface="IBM Plex Sans" panose="020B0604020202020204" charset="0"/>
                <a:cs typeface="Courier New" pitchFamily="49" charset="0"/>
              </a:rPr>
              <a:t>	</a:t>
            </a:r>
            <a:endParaRPr sz="1800" dirty="0">
              <a:solidFill>
                <a:schemeClr val="bg1"/>
              </a:solidFill>
              <a:latin typeface="IBM Plex Sans" panose="020B0604020202020204" charset="0"/>
              <a:ea typeface="IBM Plex Sans"/>
              <a:cs typeface="IBM Plex Sans"/>
              <a:sym typeface="IBM Plex Sans"/>
            </a:endParaRPr>
          </a:p>
        </p:txBody>
      </p:sp>
      <p:sp>
        <p:nvSpPr>
          <p:cNvPr id="216" name="Google Shape;216;p3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Java Output</a:t>
            </a:r>
            <a:endParaRPr sz="2400" dirty="0">
              <a:solidFill>
                <a:schemeClr val="bg1"/>
              </a:solidFill>
              <a:latin typeface="IBM Plex Sans"/>
              <a:ea typeface="IBM Plex Sans"/>
              <a:cs typeface="IBM Plex Sans"/>
              <a:sym typeface="IBM Plex Sans"/>
            </a:endParaRPr>
          </a:p>
        </p:txBody>
      </p:sp>
      <p:sp>
        <p:nvSpPr>
          <p:cNvPr id="217" name="Google Shape;217;p3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7" name="Text Box 3">
            <a:extLst>
              <a:ext uri="{FF2B5EF4-FFF2-40B4-BE49-F238E27FC236}">
                <a16:creationId xmlns:a16="http://schemas.microsoft.com/office/drawing/2014/main" id="{EC825820-A85C-4D96-89E0-763AD49661AD}"/>
              </a:ext>
            </a:extLst>
          </p:cNvPr>
          <p:cNvSpPr txBox="1">
            <a:spLocks noChangeArrowheads="1"/>
          </p:cNvSpPr>
          <p:nvPr/>
        </p:nvSpPr>
        <p:spPr bwMode="auto">
          <a:xfrm>
            <a:off x="590782" y="2530449"/>
            <a:ext cx="82782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b="0" dirty="0" err="1">
                <a:solidFill>
                  <a:srgbClr val="9CDCFE"/>
                </a:solidFill>
                <a:effectLst/>
                <a:latin typeface="Consolas" panose="020B0609020204030204" pitchFamily="49" charset="0"/>
              </a:rPr>
              <a:t>out</a:t>
            </a:r>
            <a:r>
              <a:rPr lang="en-US" sz="2400" b="0" dirty="0" err="1">
                <a:solidFill>
                  <a:srgbClr val="D4D4D4"/>
                </a:solidFill>
                <a:effectLst/>
                <a:latin typeface="Consolas" panose="020B0609020204030204" pitchFamily="49" charset="0"/>
              </a:rPr>
              <a:t>.</a:t>
            </a:r>
            <a:r>
              <a:rPr lang="en-US" sz="2400" b="0" dirty="0" err="1">
                <a:solidFill>
                  <a:srgbClr val="DCDCAA"/>
                </a:solidFill>
                <a:effectLst/>
                <a:latin typeface="Consolas" panose="020B0609020204030204" pitchFamily="49" charset="0"/>
              </a:rPr>
              <a:t>printf</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"Second %2$S, First %1$s"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"b"</a:t>
            </a:r>
            <a:r>
              <a:rPr lang="en-US" sz="2400" b="0" dirty="0">
                <a:solidFill>
                  <a:srgbClr val="D4D4D4"/>
                </a:solidFill>
                <a:effectLst/>
                <a:latin typeface="Consolas" panose="020B0609020204030204" pitchFamily="49" charset="0"/>
              </a:rPr>
              <a:t>);</a:t>
            </a:r>
          </a:p>
        </p:txBody>
      </p:sp>
      <p:sp>
        <p:nvSpPr>
          <p:cNvPr id="12" name="Text Box 11">
            <a:extLst>
              <a:ext uri="{FF2B5EF4-FFF2-40B4-BE49-F238E27FC236}">
                <a16:creationId xmlns:a16="http://schemas.microsoft.com/office/drawing/2014/main" id="{1A0355CC-406C-46AA-8E28-9979E209B601}"/>
              </a:ext>
            </a:extLst>
          </p:cNvPr>
          <p:cNvSpPr txBox="1">
            <a:spLocks noChangeArrowheads="1"/>
          </p:cNvSpPr>
          <p:nvPr/>
        </p:nvSpPr>
        <p:spPr bwMode="auto">
          <a:xfrm>
            <a:off x="4141848" y="3344364"/>
            <a:ext cx="2994829"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solidFill>
                  <a:schemeClr val="bg1"/>
                </a:solidFill>
                <a:latin typeface="Tahoma" panose="020B0604030504040204" pitchFamily="34" charset="0"/>
              </a:rPr>
              <a:t>Second B, First A</a:t>
            </a:r>
          </a:p>
        </p:txBody>
      </p:sp>
      <p:sp>
        <p:nvSpPr>
          <p:cNvPr id="8" name="Google Shape;4030;p35">
            <a:extLst>
              <a:ext uri="{FF2B5EF4-FFF2-40B4-BE49-F238E27FC236}">
                <a16:creationId xmlns:a16="http://schemas.microsoft.com/office/drawing/2014/main" id="{F3EC13F7-AA1E-4FC3-8BEE-206BCF5C7EAF}"/>
              </a:ext>
            </a:extLst>
          </p:cNvPr>
          <p:cNvSpPr/>
          <p:nvPr/>
        </p:nvSpPr>
        <p:spPr>
          <a:xfrm>
            <a:off x="3906175" y="3240264"/>
            <a:ext cx="4455957" cy="156461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lvl="0" indent="-251459">
              <a:lnSpc>
                <a:spcPct val="150000"/>
              </a:lnSpc>
              <a:spcBef>
                <a:spcPts val="1000"/>
              </a:spcBef>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Invoke </a:t>
            </a:r>
            <a:r>
              <a:rPr lang="en" sz="1800" dirty="0">
                <a:solidFill>
                  <a:schemeClr val="bg1"/>
                </a:solidFill>
                <a:latin typeface="PT Mono"/>
                <a:ea typeface="PT Mono"/>
                <a:cs typeface="PT Mono"/>
                <a:sym typeface="PT Mono"/>
              </a:rPr>
              <a:t>print</a:t>
            </a:r>
            <a:r>
              <a:rPr lang="en" sz="1800" dirty="0">
                <a:solidFill>
                  <a:schemeClr val="bg1"/>
                </a:solidFill>
                <a:latin typeface="IBM Plex Sans"/>
                <a:ea typeface="IBM Plex Sans"/>
                <a:cs typeface="IBM Plex Sans"/>
                <a:sym typeface="IBM Plex Sans"/>
              </a:rPr>
              <a:t>, </a:t>
            </a:r>
            <a:r>
              <a:rPr lang="en" sz="1800" dirty="0">
                <a:solidFill>
                  <a:schemeClr val="bg1"/>
                </a:solidFill>
                <a:latin typeface="PT Mono"/>
                <a:ea typeface="PT Mono"/>
                <a:cs typeface="PT Mono"/>
                <a:sym typeface="PT Mono"/>
              </a:rPr>
              <a:t>println</a:t>
            </a:r>
            <a:r>
              <a:rPr lang="en" sz="1800" dirty="0">
                <a:solidFill>
                  <a:schemeClr val="bg1"/>
                </a:solidFill>
                <a:latin typeface="IBM Plex Sans"/>
                <a:ea typeface="IBM Plex Sans"/>
                <a:cs typeface="IBM Plex Sans"/>
                <a:sym typeface="IBM Plex Sans"/>
              </a:rPr>
              <a:t> and </a:t>
            </a:r>
            <a:r>
              <a:rPr lang="en" sz="1800" dirty="0">
                <a:solidFill>
                  <a:schemeClr val="bg1"/>
                </a:solidFill>
                <a:latin typeface="PT Mono"/>
                <a:ea typeface="PT Mono"/>
                <a:cs typeface="PT Mono"/>
                <a:sym typeface="PT Mono"/>
              </a:rPr>
              <a:t>printf </a:t>
            </a:r>
            <a:r>
              <a:rPr lang="en" sz="1800" dirty="0">
                <a:solidFill>
                  <a:schemeClr val="bg1"/>
                </a:solidFill>
                <a:latin typeface="IBM Plex Sans"/>
                <a:ea typeface="IBM Plex Sans"/>
                <a:cs typeface="IBM Plex Sans"/>
                <a:sym typeface="IBM Plex Sans"/>
              </a:rPr>
              <a:t>-&gt; displays information on the computer monitor.</a:t>
            </a:r>
            <a:endParaRPr sz="1800" dirty="0">
              <a:solidFill>
                <a:schemeClr val="bg1"/>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Write a class with a main method</a:t>
            </a: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chemeClr val="bg1"/>
                </a:solidFill>
                <a:latin typeface="IBM Plex Sans"/>
                <a:ea typeface="IBM Plex Sans"/>
                <a:cs typeface="IBM Plex Sans"/>
                <a:sym typeface="IBM Plex Sans"/>
              </a:rPr>
              <a:t>Create String literals </a:t>
            </a:r>
            <a:r>
              <a:rPr lang="en" sz="1800" dirty="0">
                <a:solidFill>
                  <a:srgbClr val="FFFFFF"/>
                </a:solidFill>
                <a:latin typeface="IBM Plex Sans"/>
                <a:ea typeface="IBM Plex Sans"/>
                <a:cs typeface="IBM Plex Sans"/>
                <a:sym typeface="IBM Plex Sans"/>
              </a:rPr>
              <a:t>– sequence of characters enclosed in double quotes.</a:t>
            </a: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Use escape sequences</a:t>
            </a: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Student Learning Objectives</a:t>
            </a:r>
            <a:endParaRPr sz="2400" dirty="0">
              <a:solidFill>
                <a:schemeClr val="bg1"/>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p:nvPr/>
        </p:nvSpPr>
        <p:spPr>
          <a:xfrm flipH="1">
            <a:off x="509100" y="705300"/>
            <a:ext cx="8125800" cy="413303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r>
              <a:rPr lang="en" sz="1800" dirty="0">
                <a:solidFill>
                  <a:srgbClr val="FFFFFF"/>
                </a:solidFill>
                <a:latin typeface="IBM Plex Sans"/>
                <a:ea typeface="IBM Plex Sans"/>
                <a:cs typeface="IBM Plex Sans"/>
                <a:sym typeface="IBM Plex Sans"/>
              </a:rPr>
              <a:t>Single line comments: start with </a:t>
            </a:r>
            <a:r>
              <a:rPr lang="en-US" sz="1800" dirty="0">
                <a:solidFill>
                  <a:srgbClr val="6A9955"/>
                </a:solidFill>
                <a:latin typeface="Consolas" panose="020B0609020204030204" pitchFamily="49" charset="0"/>
              </a:rPr>
              <a:t>//</a:t>
            </a:r>
            <a:r>
              <a:rPr lang="en" sz="1800" dirty="0">
                <a:solidFill>
                  <a:srgbClr val="FFFFFF"/>
                </a:solidFill>
                <a:latin typeface="PT Mono"/>
                <a:ea typeface="PT Mono"/>
                <a:cs typeface="PT Mono"/>
                <a:sym typeface="PT Mono"/>
              </a:rPr>
              <a:t> </a:t>
            </a:r>
          </a:p>
          <a:p>
            <a:endParaRPr sz="1800" dirty="0">
              <a:solidFill>
                <a:srgbClr val="FFFFFF"/>
              </a:solidFill>
              <a:latin typeface="PT Mono"/>
              <a:ea typeface="PT Mono"/>
              <a:cs typeface="PT Mono"/>
              <a:sym typeface="PT Mono"/>
            </a:endParaRPr>
          </a:p>
          <a:p>
            <a:r>
              <a:rPr lang="en" sz="1800" dirty="0">
                <a:solidFill>
                  <a:srgbClr val="FFFFFF"/>
                </a:solidFill>
                <a:latin typeface="IBM Plex Sans"/>
                <a:ea typeface="IBM Plex Sans"/>
                <a:cs typeface="IBM Plex Sans"/>
                <a:sym typeface="IBM Plex Sans"/>
              </a:rPr>
              <a:t>Multi line comments: surrounded by: </a:t>
            </a:r>
            <a:r>
              <a:rPr lang="en-US" sz="1800" dirty="0">
                <a:solidFill>
                  <a:srgbClr val="6A9955"/>
                </a:solidFill>
                <a:latin typeface="Consolas" panose="020B0609020204030204" pitchFamily="49" charset="0"/>
              </a:rPr>
              <a:t>/*     */</a:t>
            </a:r>
            <a:endParaRPr lang="en-US" sz="1800" dirty="0">
              <a:solidFill>
                <a:srgbClr val="D4D4D4"/>
              </a:solidFill>
              <a:latin typeface="Consolas" panose="020B0609020204030204" pitchFamily="49" charset="0"/>
            </a:endParaRPr>
          </a:p>
        </p:txBody>
      </p:sp>
      <p:sp>
        <p:nvSpPr>
          <p:cNvPr id="261" name="Google Shape;261;p3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Comments</a:t>
            </a:r>
            <a:endParaRPr sz="2400" dirty="0">
              <a:solidFill>
                <a:schemeClr val="bg1"/>
              </a:solidFill>
              <a:latin typeface="IBM Plex Sans"/>
              <a:ea typeface="IBM Plex Sans"/>
              <a:cs typeface="IBM Plex Sans"/>
              <a:sym typeface="IBM Plex Sans"/>
            </a:endParaRPr>
          </a:p>
        </p:txBody>
      </p:sp>
      <p:sp>
        <p:nvSpPr>
          <p:cNvPr id="262" name="Google Shape;262;p3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5" name="Text Box 4">
            <a:extLst>
              <a:ext uri="{FF2B5EF4-FFF2-40B4-BE49-F238E27FC236}">
                <a16:creationId xmlns:a16="http://schemas.microsoft.com/office/drawing/2014/main" id="{19DD3CE2-5173-429E-8AC1-ABC11A05F163}"/>
              </a:ext>
            </a:extLst>
          </p:cNvPr>
          <p:cNvSpPr txBox="1">
            <a:spLocks noChangeArrowheads="1"/>
          </p:cNvSpPr>
          <p:nvPr/>
        </p:nvSpPr>
        <p:spPr bwMode="auto">
          <a:xfrm>
            <a:off x="651143" y="2113580"/>
            <a:ext cx="736539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sz="2400" dirty="0">
                <a:solidFill>
                  <a:srgbClr val="6A9955"/>
                </a:solidFill>
                <a:latin typeface="Consolas" panose="020B0609020204030204" pitchFamily="49" charset="0"/>
              </a:rPr>
              <a:t>// This is a single line comment</a:t>
            </a:r>
            <a:endParaRPr lang="en-US" sz="2400" dirty="0">
              <a:solidFill>
                <a:srgbClr val="D4D4D4"/>
              </a:solidFill>
              <a:latin typeface="Consolas" panose="020B0609020204030204" pitchFamily="49" charset="0"/>
            </a:endParaRPr>
          </a:p>
          <a:p>
            <a:pPr>
              <a:buNone/>
            </a:pPr>
            <a:br>
              <a:rPr lang="en-US" sz="2400" dirty="0">
                <a:solidFill>
                  <a:srgbClr val="D4D4D4"/>
                </a:solidFill>
                <a:latin typeface="Consolas" panose="020B0609020204030204" pitchFamily="49" charset="0"/>
              </a:rPr>
            </a:br>
            <a:r>
              <a:rPr lang="en-US" sz="2400" dirty="0">
                <a:solidFill>
                  <a:srgbClr val="6A9955"/>
                </a:solidFill>
                <a:latin typeface="Consolas" panose="020B0609020204030204" pitchFamily="49" charset="0"/>
              </a:rPr>
              <a:t>/*</a:t>
            </a:r>
            <a:endParaRPr lang="en-US" sz="2400" dirty="0">
              <a:solidFill>
                <a:srgbClr val="D4D4D4"/>
              </a:solidFill>
              <a:latin typeface="Consolas" panose="020B0609020204030204" pitchFamily="49" charset="0"/>
            </a:endParaRPr>
          </a:p>
          <a:p>
            <a:pPr>
              <a:buNone/>
            </a:pPr>
            <a:r>
              <a:rPr lang="en-US" sz="2400" dirty="0">
                <a:solidFill>
                  <a:srgbClr val="6A9955"/>
                </a:solidFill>
                <a:latin typeface="Consolas" panose="020B0609020204030204" pitchFamily="49" charset="0"/>
              </a:rPr>
              <a:t>   And this is a multi -</a:t>
            </a:r>
            <a:endParaRPr lang="en-US" sz="2400" dirty="0">
              <a:solidFill>
                <a:srgbClr val="D4D4D4"/>
              </a:solidFill>
              <a:latin typeface="Consolas" panose="020B0609020204030204" pitchFamily="49" charset="0"/>
            </a:endParaRPr>
          </a:p>
          <a:p>
            <a:pPr>
              <a:buNone/>
            </a:pPr>
            <a:r>
              <a:rPr lang="en-US" sz="2400" dirty="0">
                <a:solidFill>
                  <a:srgbClr val="6A9955"/>
                </a:solidFill>
                <a:latin typeface="Consolas" panose="020B0609020204030204" pitchFamily="49" charset="0"/>
              </a:rPr>
              <a:t>   line comment</a:t>
            </a:r>
            <a:endParaRPr lang="en-US" sz="2400" dirty="0">
              <a:solidFill>
                <a:srgbClr val="D4D4D4"/>
              </a:solidFill>
              <a:latin typeface="Consolas" panose="020B0609020204030204" pitchFamily="49" charset="0"/>
            </a:endParaRPr>
          </a:p>
          <a:p>
            <a:pPr>
              <a:buNone/>
            </a:pPr>
            <a:r>
              <a:rPr lang="en-US" sz="2400" dirty="0">
                <a:solidFill>
                  <a:srgbClr val="6A9955"/>
                </a:solidFill>
                <a:latin typeface="Consolas" panose="020B0609020204030204" pitchFamily="49" charset="0"/>
              </a:rPr>
              <a:t>*/</a:t>
            </a:r>
            <a:endParaRPr lang="en-US" sz="2400" dirty="0">
              <a:solidFill>
                <a:srgbClr val="D4D4D4"/>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Errors</a:t>
            </a:r>
            <a:endParaRPr/>
          </a:p>
        </p:txBody>
      </p:sp>
      <p:sp>
        <p:nvSpPr>
          <p:cNvPr id="268" name="Google Shape;268;p37"/>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69" name="Google Shape;269;p37"/>
          <p:cNvSpPr txBox="1">
            <a:spLocks noGrp="1"/>
          </p:cNvSpPr>
          <p:nvPr>
            <p:ph type="sldNum" idx="1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
        <p:nvSpPr>
          <p:cNvPr id="270" name="Google Shape;270;p37"/>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p:nvPr/>
        </p:nvSpPr>
        <p:spPr>
          <a:xfrm flipH="1">
            <a:off x="509100" y="705300"/>
            <a:ext cx="8125800" cy="37455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nSpc>
                <a:spcPct val="150000"/>
              </a:lnSpc>
              <a:buClr>
                <a:srgbClr val="FFFFFF"/>
              </a:buClr>
              <a:buSzPts val="1800"/>
              <a:buFont typeface="IBM Plex Sans"/>
              <a:buChar char="●"/>
            </a:pPr>
            <a:r>
              <a:rPr lang="en" sz="1800" dirty="0">
                <a:solidFill>
                  <a:srgbClr val="F4E28F"/>
                </a:solidFill>
                <a:latin typeface="IBM Plex Sans Medium"/>
                <a:ea typeface="IBM Plex Sans Medium"/>
                <a:cs typeface="IBM Plex Sans Medium"/>
                <a:sym typeface="IBM Plex Sans Medium"/>
              </a:rPr>
              <a:t>Syntax or Compile time error</a:t>
            </a:r>
            <a:r>
              <a:rPr lang="en" sz="1800" dirty="0">
                <a:solidFill>
                  <a:srgbClr val="FFFFFF"/>
                </a:solidFill>
                <a:latin typeface="IBM Plex Sans"/>
                <a:ea typeface="IBM Plex Sans"/>
                <a:cs typeface="IBM Plex Sans"/>
                <a:sym typeface="IBM Plex Sans"/>
              </a:rPr>
              <a:t>: errors that prevent the code from compiling – missing semicolon, mismatched brackets, etc.</a:t>
            </a:r>
          </a:p>
          <a:p>
            <a:pPr marL="182880" lvl="0" indent="-251459">
              <a:lnSpc>
                <a:spcPct val="150000"/>
              </a:lnSpc>
              <a:buClr>
                <a:srgbClr val="FFFFFF"/>
              </a:buClr>
              <a:buSzPts val="1800"/>
              <a:buFont typeface="IBM Plex Sans"/>
              <a:buChar char="●"/>
            </a:pPr>
            <a:r>
              <a:rPr lang="en" sz="1800" dirty="0">
                <a:solidFill>
                  <a:srgbClr val="F4E28F"/>
                </a:solidFill>
                <a:latin typeface="IBM Plex Sans Medium"/>
                <a:ea typeface="IBM Plex Sans Medium"/>
                <a:cs typeface="IBM Plex Sans Medium"/>
                <a:sym typeface="IBM Plex Sans Medium"/>
              </a:rPr>
              <a:t>Runtime error</a:t>
            </a:r>
            <a:r>
              <a:rPr lang="en" sz="1800" dirty="0">
                <a:solidFill>
                  <a:srgbClr val="FFFFFF"/>
                </a:solidFill>
                <a:latin typeface="IBM Plex Sans"/>
                <a:ea typeface="IBM Plex Sans"/>
                <a:cs typeface="IBM Plex Sans"/>
                <a:sym typeface="IBM Plex Sans"/>
              </a:rPr>
              <a:t>: </a:t>
            </a:r>
            <a:r>
              <a:rPr lang="en-US" sz="1800" dirty="0">
                <a:solidFill>
                  <a:srgbClr val="FFFFFF"/>
                </a:solidFill>
                <a:latin typeface="IBM Plex Sans"/>
                <a:ea typeface="IBM Plex Sans"/>
                <a:cs typeface="IBM Plex Sans"/>
                <a:sym typeface="IBM Plex Sans"/>
              </a:rPr>
              <a:t>occurs during the execution of a program – dividing by zero will result in a runtime error. </a:t>
            </a:r>
            <a:endParaRPr sz="1800" dirty="0">
              <a:solidFill>
                <a:srgbClr val="FFFFFF"/>
              </a:solidFill>
              <a:latin typeface="IBM Plex Sans"/>
              <a:ea typeface="IBM Plex Sans"/>
              <a:cs typeface="IBM Plex Sans"/>
              <a:sym typeface="IBM Plex Sans"/>
            </a:endParaRPr>
          </a:p>
          <a:p>
            <a:pPr marL="182880" lvl="0" indent="-251459">
              <a:lnSpc>
                <a:spcPct val="150000"/>
              </a:lnSpc>
              <a:spcBef>
                <a:spcPts val="1000"/>
              </a:spcBef>
              <a:spcAft>
                <a:spcPts val="1000"/>
              </a:spcAft>
              <a:buClr>
                <a:srgbClr val="FFFFFF"/>
              </a:buClr>
              <a:buSzPts val="1800"/>
              <a:buFont typeface="IBM Plex Sans"/>
              <a:buChar char="●"/>
            </a:pPr>
            <a:r>
              <a:rPr lang="en" sz="1800" dirty="0">
                <a:solidFill>
                  <a:srgbClr val="F4E28F"/>
                </a:solidFill>
                <a:latin typeface="IBM Plex Sans Medium"/>
                <a:ea typeface="IBM Plex Sans Medium"/>
                <a:cs typeface="IBM Plex Sans Medium"/>
                <a:sym typeface="IBM Plex Sans Medium"/>
              </a:rPr>
              <a:t>Logical error</a:t>
            </a:r>
            <a:r>
              <a:rPr lang="en" sz="1800" dirty="0">
                <a:solidFill>
                  <a:srgbClr val="FFFFFF"/>
                </a:solidFill>
                <a:latin typeface="IBM Plex Sans"/>
                <a:ea typeface="IBM Plex Sans"/>
                <a:cs typeface="IBM Plex Sans"/>
                <a:sym typeface="IBM Plex Sans"/>
              </a:rPr>
              <a:t>: the code compiles and executes but does the wrong thing. These are not detected by the compiler or by the JVM and arise from an incorrect idea, concept or implementation by the programmer.</a:t>
            </a:r>
            <a:endParaRPr sz="1800" dirty="0">
              <a:solidFill>
                <a:srgbClr val="00ECEC"/>
              </a:solidFill>
              <a:latin typeface="PT Mono"/>
              <a:ea typeface="PT Mono"/>
              <a:cs typeface="PT Mono"/>
              <a:sym typeface="PT Mono"/>
            </a:endParaRPr>
          </a:p>
        </p:txBody>
      </p:sp>
      <p:sp>
        <p:nvSpPr>
          <p:cNvPr id="276" name="Google Shape;276;p38"/>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Type</a:t>
            </a:r>
            <a:r>
              <a:rPr lang="en-US" sz="2400" dirty="0">
                <a:solidFill>
                  <a:schemeClr val="bg1"/>
                </a:solidFill>
                <a:latin typeface="IBM Plex Sans"/>
                <a:ea typeface="IBM Plex Sans"/>
                <a:cs typeface="IBM Plex Sans"/>
                <a:sym typeface="IBM Plex Sans"/>
              </a:rPr>
              <a:t>s</a:t>
            </a:r>
            <a:r>
              <a:rPr lang="en" sz="2400" dirty="0">
                <a:solidFill>
                  <a:schemeClr val="bg1"/>
                </a:solidFill>
                <a:latin typeface="IBM Plex Sans"/>
                <a:ea typeface="IBM Plex Sans"/>
                <a:cs typeface="IBM Plex Sans"/>
                <a:sym typeface="IBM Plex Sans"/>
              </a:rPr>
              <a:t> of Errors</a:t>
            </a:r>
            <a:endParaRPr sz="2400" dirty="0">
              <a:solidFill>
                <a:schemeClr val="bg1"/>
              </a:solidFill>
              <a:latin typeface="IBM Plex Sans"/>
              <a:ea typeface="IBM Plex Sans"/>
              <a:cs typeface="IBM Plex Sans"/>
              <a:sym typeface="IBM Plex Sans"/>
            </a:endParaRPr>
          </a:p>
        </p:txBody>
      </p:sp>
      <p:sp>
        <p:nvSpPr>
          <p:cNvPr id="277" name="Google Shape;277;p38"/>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p:nvPr/>
        </p:nvSpPr>
        <p:spPr>
          <a:xfrm flipH="1">
            <a:off x="509100" y="705300"/>
            <a:ext cx="8125800" cy="25536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nSpc>
                <a:spcPct val="150000"/>
              </a:lnSpc>
              <a:buClr>
                <a:srgbClr val="FFFFFF"/>
              </a:buClr>
              <a:buSzPts val="1800"/>
              <a:buFont typeface="IBM Plex Sans"/>
              <a:buChar char="●"/>
            </a:pPr>
            <a:r>
              <a:rPr lang="en" sz="1800" dirty="0">
                <a:solidFill>
                  <a:srgbClr val="F4E28F"/>
                </a:solidFill>
                <a:latin typeface="IBM Plex Sans Medium"/>
                <a:ea typeface="IBM Plex Sans Medium"/>
                <a:cs typeface="IBM Plex Sans Medium"/>
                <a:sym typeface="IBM Plex Sans Medium"/>
              </a:rPr>
              <a:t>Debugging </a:t>
            </a:r>
            <a:r>
              <a:rPr lang="en" sz="1800" dirty="0">
                <a:solidFill>
                  <a:srgbClr val="FFFFFF"/>
                </a:solidFill>
                <a:latin typeface="IBM Plex Sans"/>
                <a:ea typeface="IBM Plex Sans"/>
                <a:cs typeface="IBM Plex Sans"/>
                <a:sym typeface="IBM Plex Sans"/>
              </a:rPr>
              <a:t>is when you fix errors.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tip: concentrate on fixing ONE error at a time, usually the first one</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100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Compile code as soon as you finish a part. Don’t wait until you’re done with everything. Debug as you go.</a:t>
            </a:r>
            <a:endParaRPr sz="1800" dirty="0">
              <a:solidFill>
                <a:srgbClr val="00ECEC"/>
              </a:solidFill>
              <a:latin typeface="PT Mono"/>
              <a:ea typeface="PT Mono"/>
              <a:cs typeface="PT Mono"/>
              <a:sym typeface="PT Mono"/>
            </a:endParaRPr>
          </a:p>
        </p:txBody>
      </p:sp>
      <p:sp>
        <p:nvSpPr>
          <p:cNvPr id="283" name="Google Shape;283;p39"/>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Fixing Errors</a:t>
            </a:r>
            <a:endParaRPr sz="2400" dirty="0">
              <a:solidFill>
                <a:schemeClr val="bg1"/>
              </a:solidFill>
              <a:latin typeface="IBM Plex Sans"/>
              <a:ea typeface="IBM Plex Sans"/>
              <a:cs typeface="IBM Plex Sans"/>
              <a:sym typeface="IBM Plex Sans"/>
            </a:endParaRPr>
          </a:p>
        </p:txBody>
      </p:sp>
      <p:sp>
        <p:nvSpPr>
          <p:cNvPr id="284" name="Google Shape;284;p39"/>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Classes/Objects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print/</a:t>
            </a:r>
            <a:r>
              <a:rPr lang="en-US" sz="3200" dirty="0" err="1">
                <a:solidFill>
                  <a:srgbClr val="FFFFFF"/>
                </a:solidFill>
                <a:latin typeface="PT Mono"/>
                <a:ea typeface="PT Mono"/>
                <a:cs typeface="PT Mono"/>
                <a:sym typeface="PT Mono"/>
              </a:rPr>
              <a:t>println</a:t>
            </a:r>
            <a:r>
              <a:rPr lang="en-US" sz="3200" dirty="0">
                <a:solidFill>
                  <a:srgbClr val="FFFFFF"/>
                </a:solidFill>
                <a:latin typeface="PT Mono"/>
                <a:ea typeface="PT Mono"/>
                <a:cs typeface="PT Mono"/>
                <a:sym typeface="PT Mono"/>
              </a:rPr>
              <a:t>/</a:t>
            </a:r>
            <a:r>
              <a:rPr lang="en-US" sz="3200" dirty="0" err="1">
                <a:solidFill>
                  <a:srgbClr val="FFFFFF"/>
                </a:solidFill>
                <a:latin typeface="PT Mono"/>
                <a:ea typeface="PT Mono"/>
                <a:cs typeface="PT Mono"/>
                <a:sym typeface="PT Mono"/>
              </a:rPr>
              <a:t>printf</a:t>
            </a:r>
            <a:endParaRPr lang="en-US"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String literals</a:t>
            </a:r>
          </a:p>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Escape Sequences</a:t>
            </a:r>
            <a:endParaRPr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is a programming language: we use it to tell computers what to do</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Computers do not actually "speak" Java.</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We create and write  JAVA source code files (people read/edit these files) - files ends in</a:t>
            </a:r>
            <a:r>
              <a:rPr lang="en" sz="1800" dirty="0">
                <a:solidFill>
                  <a:srgbClr val="FFFFFF"/>
                </a:solidFill>
                <a:latin typeface="PT Mono"/>
                <a:ea typeface="PT Mono"/>
                <a:cs typeface="PT Mono"/>
                <a:sym typeface="PT Mono"/>
              </a:rPr>
              <a:t> .java</a:t>
            </a:r>
            <a:endParaRPr sz="1800" dirty="0">
              <a:solidFill>
                <a:srgbClr val="FFFFFF"/>
              </a:solidFill>
              <a:latin typeface="PT Mono"/>
              <a:ea typeface="PT Mono"/>
              <a:cs typeface="PT Mono"/>
              <a:sym typeface="PT Mono"/>
            </a:endParaRP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We </a:t>
            </a:r>
            <a:r>
              <a:rPr lang="en" sz="1800" dirty="0">
                <a:solidFill>
                  <a:srgbClr val="F4E28F"/>
                </a:solidFill>
                <a:latin typeface="IBM Plex Sans"/>
                <a:ea typeface="IBM Plex Sans"/>
                <a:cs typeface="IBM Plex Sans"/>
                <a:sym typeface="IBM Plex Sans"/>
              </a:rPr>
              <a:t>COMPILE</a:t>
            </a:r>
            <a:r>
              <a:rPr lang="en" sz="1800" dirty="0">
                <a:solidFill>
                  <a:srgbClr val="00ECEC"/>
                </a:solidFill>
                <a:latin typeface="IBM Plex Sans"/>
                <a:ea typeface="IBM Plex Sans"/>
                <a:cs typeface="IBM Plex Sans"/>
                <a:sym typeface="IBM Plex Sans"/>
              </a:rPr>
              <a:t> </a:t>
            </a:r>
            <a:r>
              <a:rPr lang="en" sz="1800" dirty="0">
                <a:solidFill>
                  <a:srgbClr val="FFFFFF"/>
                </a:solidFill>
                <a:latin typeface="IBM Plex Sans"/>
                <a:ea typeface="IBM Plex Sans"/>
                <a:cs typeface="IBM Plex Sans"/>
                <a:sym typeface="IBM Plex Sans"/>
              </a:rPr>
              <a:t>(translate) our Java source files into a </a:t>
            </a:r>
            <a:r>
              <a:rPr lang="en" sz="1800" dirty="0">
                <a:solidFill>
                  <a:srgbClr val="F4E28F"/>
                </a:solidFill>
                <a:latin typeface="IBM Plex Sans"/>
                <a:ea typeface="IBM Plex Sans"/>
                <a:cs typeface="IBM Plex Sans"/>
                <a:sym typeface="IBM Plex Sans"/>
              </a:rPr>
              <a:t>CLASS </a:t>
            </a:r>
            <a:r>
              <a:rPr lang="en" sz="1800" dirty="0">
                <a:solidFill>
                  <a:srgbClr val="FFFFFF"/>
                </a:solidFill>
                <a:latin typeface="IBM Plex Sans"/>
                <a:ea typeface="IBM Plex Sans"/>
                <a:cs typeface="IBM Plex Sans"/>
                <a:sym typeface="IBM Plex Sans"/>
              </a:rPr>
              <a:t>file so that the computer can understand/run it.</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100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Files end in </a:t>
            </a:r>
            <a:r>
              <a:rPr lang="en" sz="1800" dirty="0">
                <a:solidFill>
                  <a:srgbClr val="FFFFFF"/>
                </a:solidFill>
                <a:latin typeface="PT Mono"/>
                <a:ea typeface="PT Mono"/>
                <a:cs typeface="PT Mono"/>
                <a:sym typeface="PT Mono"/>
              </a:rPr>
              <a:t>.class</a:t>
            </a:r>
            <a:endParaRPr sz="1800" dirty="0">
              <a:solidFill>
                <a:srgbClr val="FFFFFF"/>
              </a:solidFill>
              <a:latin typeface="IBM Plex Sans"/>
              <a:ea typeface="IBM Plex Sans"/>
              <a:cs typeface="IBM Plex Sans"/>
              <a:sym typeface="IBM Plex Sans"/>
            </a:endParaRPr>
          </a:p>
        </p:txBody>
      </p:sp>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What is Java? </a:t>
            </a:r>
            <a:endParaRPr sz="2400" dirty="0">
              <a:solidFill>
                <a:schemeClr val="bg1"/>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5" name="Google Shape;100;p15">
            <a:extLst>
              <a:ext uri="{FF2B5EF4-FFF2-40B4-BE49-F238E27FC236}">
                <a16:creationId xmlns:a16="http://schemas.microsoft.com/office/drawing/2014/main" id="{749CAB03-89E9-4B2B-B523-0931FA2E0FE9}"/>
              </a:ext>
            </a:extLst>
          </p:cNvPr>
          <p:cNvPicPr preferRelativeResize="0"/>
          <p:nvPr/>
        </p:nvPicPr>
        <p:blipFill rotWithShape="1">
          <a:blip r:embed="rId3">
            <a:alphaModFix/>
          </a:blip>
          <a:srcRect/>
          <a:stretch/>
        </p:blipFill>
        <p:spPr>
          <a:xfrm>
            <a:off x="4694250" y="3506726"/>
            <a:ext cx="3894751" cy="1144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a:solidFill>
                  <a:srgbClr val="FFFFFF"/>
                </a:solidFill>
                <a:latin typeface="IBM Plex Sans"/>
                <a:ea typeface="IBM Plex Sans"/>
                <a:cs typeface="IBM Plex Sans"/>
                <a:sym typeface="IBM Plex Sans"/>
              </a:rPr>
              <a:t>Android phone apps</a:t>
            </a:r>
            <a:endParaRPr sz="180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a:solidFill>
                  <a:srgbClr val="FFFFFF"/>
                </a:solidFill>
                <a:latin typeface="IBM Plex Sans"/>
                <a:ea typeface="IBM Plex Sans"/>
                <a:cs typeface="IBM Plex Sans"/>
                <a:sym typeface="IBM Plex Sans"/>
              </a:rPr>
              <a:t> Minecraft game</a:t>
            </a:r>
            <a:endParaRPr sz="180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a:solidFill>
                  <a:srgbClr val="FFFFFF"/>
                </a:solidFill>
                <a:latin typeface="IBM Plex Sans"/>
                <a:ea typeface="IBM Plex Sans"/>
                <a:cs typeface="IBM Plex Sans"/>
                <a:sym typeface="IBM Plex Sans"/>
              </a:rPr>
              <a:t>Netflix </a:t>
            </a:r>
            <a:endParaRPr sz="180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a:solidFill>
                  <a:srgbClr val="FFFFFF"/>
                </a:solidFill>
                <a:latin typeface="IBM Plex Sans"/>
                <a:ea typeface="IBM Plex Sans"/>
                <a:cs typeface="IBM Plex Sans"/>
                <a:sym typeface="IBM Plex Sans"/>
              </a:rPr>
              <a:t>Java is used worldwide to create software that we all use</a:t>
            </a:r>
            <a:endParaRPr sz="180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1000"/>
              </a:spcAft>
              <a:buNone/>
            </a:pPr>
            <a:endParaRPr sz="1800">
              <a:solidFill>
                <a:srgbClr val="FFFFFF"/>
              </a:solidFill>
              <a:latin typeface="IBM Plex Sans"/>
              <a:ea typeface="IBM Plex Sans"/>
              <a:cs typeface="IBM Plex Sans"/>
              <a:sym typeface="IBM Plex Sans"/>
            </a:endParaRPr>
          </a:p>
        </p:txBody>
      </p:sp>
      <p:sp>
        <p:nvSpPr>
          <p:cNvPr id="106" name="Google Shape;106;p16"/>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What is Java used for? </a:t>
            </a:r>
            <a:endParaRPr sz="2400" dirty="0">
              <a:solidFill>
                <a:schemeClr val="bg1"/>
              </a:solidFill>
              <a:latin typeface="IBM Plex Sans"/>
              <a:ea typeface="IBM Plex Sans"/>
              <a:cs typeface="IBM Plex Sans"/>
              <a:sym typeface="IBM Plex Sans"/>
            </a:endParaRPr>
          </a:p>
        </p:txBody>
      </p:sp>
      <p:sp>
        <p:nvSpPr>
          <p:cNvPr id="107" name="Google Shape;107;p1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p:nvPr/>
        </p:nvSpPr>
        <p:spPr>
          <a:xfrm flipH="1">
            <a:off x="509100" y="7053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Android phone apps</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 Minecraft game</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Netflix </a:t>
            </a:r>
            <a:endParaRPr sz="1800" dirty="0">
              <a:solidFill>
                <a:srgbClr val="FFFFFF"/>
              </a:solidFill>
              <a:latin typeface="IBM Plex Sans"/>
              <a:ea typeface="IBM Plex Sans"/>
              <a:cs typeface="IBM Plex Sans"/>
              <a:sym typeface="IBM Plex Sans"/>
            </a:endParaRPr>
          </a:p>
          <a:p>
            <a:pPr marL="182880" lvl="0" indent="-251459" algn="l" rtl="0">
              <a:lnSpc>
                <a:spcPct val="150000"/>
              </a:lnSpc>
              <a:spcBef>
                <a:spcPts val="1000"/>
              </a:spcBef>
              <a:spcAft>
                <a:spcPts val="0"/>
              </a:spcAft>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Java is used worldwide to create software that we all use</a:t>
            </a:r>
            <a:endParaRPr sz="1800" dirty="0">
              <a:solidFill>
                <a:srgbClr val="FFFFFF"/>
              </a:solidFill>
              <a:latin typeface="IBM Plex Sans"/>
              <a:ea typeface="IBM Plex Sans"/>
              <a:cs typeface="IBM Plex Sans"/>
              <a:sym typeface="IBM Plex Sans"/>
            </a:endParaRPr>
          </a:p>
          <a:p>
            <a:pPr marL="0" lvl="0" indent="0" algn="l" rtl="0">
              <a:lnSpc>
                <a:spcPct val="150000"/>
              </a:lnSpc>
              <a:spcBef>
                <a:spcPts val="1000"/>
              </a:spcBef>
              <a:spcAft>
                <a:spcPts val="1000"/>
              </a:spcAft>
              <a:buNone/>
            </a:pPr>
            <a:endParaRPr sz="1800" dirty="0">
              <a:solidFill>
                <a:srgbClr val="FFFFFF"/>
              </a:solidFill>
              <a:latin typeface="IBM Plex Sans"/>
              <a:ea typeface="IBM Plex Sans"/>
              <a:cs typeface="IBM Plex Sans"/>
              <a:sym typeface="IBM Plex Sans"/>
            </a:endParaRPr>
          </a:p>
        </p:txBody>
      </p:sp>
      <p:sp>
        <p:nvSpPr>
          <p:cNvPr id="113" name="Google Shape;113;p17"/>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chemeClr val="bg1"/>
                </a:solidFill>
                <a:latin typeface="IBM Plex Sans"/>
                <a:ea typeface="IBM Plex Sans"/>
                <a:cs typeface="IBM Plex Sans"/>
                <a:sym typeface="IBM Plex Sans"/>
              </a:rPr>
              <a:t>What is Java used for? </a:t>
            </a:r>
            <a:endParaRPr sz="2400" dirty="0">
              <a:solidFill>
                <a:schemeClr val="bg1"/>
              </a:solidFill>
              <a:latin typeface="IBM Plex Sans"/>
              <a:ea typeface="IBM Plex Sans"/>
              <a:cs typeface="IBM Plex Sans"/>
              <a:sym typeface="IBM Plex Sans"/>
            </a:endParaRPr>
          </a:p>
        </p:txBody>
      </p:sp>
      <p:sp>
        <p:nvSpPr>
          <p:cNvPr id="114" name="Google Shape;114;p17"/>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pic>
        <p:nvPicPr>
          <p:cNvPr id="115" name="Google Shape;115;p17"/>
          <p:cNvPicPr preferRelativeResize="0"/>
          <p:nvPr/>
        </p:nvPicPr>
        <p:blipFill>
          <a:blip r:embed="rId3">
            <a:alphaModFix/>
          </a:blip>
          <a:stretch>
            <a:fillRect/>
          </a:stretch>
        </p:blipFill>
        <p:spPr>
          <a:xfrm>
            <a:off x="1449311" y="3279263"/>
            <a:ext cx="803200" cy="944950"/>
          </a:xfrm>
          <a:prstGeom prst="rect">
            <a:avLst/>
          </a:prstGeom>
          <a:noFill/>
          <a:ln>
            <a:noFill/>
          </a:ln>
        </p:spPr>
      </p:pic>
      <p:pic>
        <p:nvPicPr>
          <p:cNvPr id="116" name="Google Shape;116;p17"/>
          <p:cNvPicPr preferRelativeResize="0"/>
          <p:nvPr/>
        </p:nvPicPr>
        <p:blipFill>
          <a:blip r:embed="rId4">
            <a:alphaModFix/>
          </a:blip>
          <a:stretch>
            <a:fillRect/>
          </a:stretch>
        </p:blipFill>
        <p:spPr>
          <a:xfrm>
            <a:off x="6487561" y="3065282"/>
            <a:ext cx="1082375" cy="1372925"/>
          </a:xfrm>
          <a:prstGeom prst="rect">
            <a:avLst/>
          </a:prstGeom>
          <a:noFill/>
          <a:ln>
            <a:noFill/>
          </a:ln>
        </p:spPr>
      </p:pic>
      <p:pic>
        <p:nvPicPr>
          <p:cNvPr id="117" name="Google Shape;117;p17"/>
          <p:cNvPicPr preferRelativeResize="0"/>
          <p:nvPr/>
        </p:nvPicPr>
        <p:blipFill>
          <a:blip r:embed="rId5">
            <a:alphaModFix/>
          </a:blip>
          <a:stretch>
            <a:fillRect/>
          </a:stretch>
        </p:blipFill>
        <p:spPr>
          <a:xfrm>
            <a:off x="2973899" y="3195000"/>
            <a:ext cx="2190660" cy="1243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b="0" dirty="0">
                <a:solidFill>
                  <a:srgbClr val="569CD6"/>
                </a:solidFill>
                <a:effectLst/>
                <a:latin typeface="Consolas" panose="020B0609020204030204" pitchFamily="49" charset="0"/>
              </a:rPr>
              <a:t>Class</a:t>
            </a:r>
            <a:endParaRPr dirty="0"/>
          </a:p>
        </p:txBody>
      </p:sp>
      <p:sp>
        <p:nvSpPr>
          <p:cNvPr id="123" name="Google Shape;123;p18"/>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24" name="Google Shape;124;p18"/>
          <p:cNvSpPr txBox="1">
            <a:spLocks noGrp="1"/>
          </p:cNvSpPr>
          <p:nvPr>
            <p:ph type="sldNum" idx="1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125" name="Google Shape;125;p18"/>
          <p:cNvSpPr txBox="1">
            <a:spLocks noGrp="1"/>
          </p:cNvSpPr>
          <p:nvPr>
            <p:ph type="sldNum" idx="2"/>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An Empty Class</a:t>
            </a:r>
            <a:r>
              <a:rPr lang="en" sz="2400" dirty="0">
                <a:solidFill>
                  <a:schemeClr val="bg1"/>
                </a:solidFill>
                <a:latin typeface="IBM Plex Sans"/>
                <a:ea typeface="IBM Plex Sans"/>
                <a:cs typeface="IBM Plex Sans"/>
                <a:sym typeface="IBM Plex Sans"/>
              </a:rPr>
              <a:t>!</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6" name="Google Shape;4030;p35">
            <a:extLst>
              <a:ext uri="{FF2B5EF4-FFF2-40B4-BE49-F238E27FC236}">
                <a16:creationId xmlns:a16="http://schemas.microsoft.com/office/drawing/2014/main" id="{619E9DE9-8C2D-4AE1-B3E8-46B35966AD82}"/>
              </a:ext>
            </a:extLst>
          </p:cNvPr>
          <p:cNvSpPr/>
          <p:nvPr/>
        </p:nvSpPr>
        <p:spPr>
          <a:xfrm>
            <a:off x="1330290" y="559507"/>
            <a:ext cx="7034663" cy="349046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033;p35">
            <a:extLst>
              <a:ext uri="{FF2B5EF4-FFF2-40B4-BE49-F238E27FC236}">
                <a16:creationId xmlns:a16="http://schemas.microsoft.com/office/drawing/2014/main" id="{E029197F-D298-4474-B1EB-F6A3B39D57E6}"/>
              </a:ext>
            </a:extLst>
          </p:cNvPr>
          <p:cNvSpPr txBox="1">
            <a:spLocks noGrp="1"/>
          </p:cNvSpPr>
          <p:nvPr>
            <p:ph type="sldNum" idx="12"/>
          </p:nvPr>
        </p:nvSpPr>
        <p:spPr>
          <a:xfrm>
            <a:off x="1055940" y="4927465"/>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9" name="Text Box 4">
            <a:extLst>
              <a:ext uri="{FF2B5EF4-FFF2-40B4-BE49-F238E27FC236}">
                <a16:creationId xmlns:a16="http://schemas.microsoft.com/office/drawing/2014/main" id="{0054B4C5-6C10-4207-9313-7C4F51EC5CA9}"/>
              </a:ext>
            </a:extLst>
          </p:cNvPr>
          <p:cNvSpPr txBox="1">
            <a:spLocks noChangeArrowheads="1"/>
          </p:cNvSpPr>
          <p:nvPr/>
        </p:nvSpPr>
        <p:spPr bwMode="auto">
          <a:xfrm>
            <a:off x="1688436" y="4141293"/>
            <a:ext cx="6505384" cy="954107"/>
          </a:xfrm>
          <a:prstGeom prst="rect">
            <a:avLst/>
          </a:prstGeom>
          <a:noFill/>
          <a:ln w="12700">
            <a:solidFill>
              <a:schemeClr val="bg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dirty="0">
                <a:solidFill>
                  <a:schemeClr val="bg1"/>
                </a:solidFill>
                <a:latin typeface="Tahoma" panose="020B0604030504040204" pitchFamily="34" charset="0"/>
              </a:rPr>
              <a:t>All Java programs start with a class</a:t>
            </a:r>
            <a:r>
              <a:rPr lang="en-US" altLang="en-US" sz="2800" dirty="0">
                <a:solidFill>
                  <a:schemeClr val="bg1"/>
                </a:solidFill>
                <a:latin typeface="Tahoma" panose="020B0604030504040204" pitchFamily="34" charset="0"/>
              </a:rPr>
              <a:t>. By convention we capitalize class names.</a:t>
            </a:r>
          </a:p>
        </p:txBody>
      </p:sp>
      <p:sp>
        <p:nvSpPr>
          <p:cNvPr id="10" name="TextBox 9">
            <a:extLst>
              <a:ext uri="{FF2B5EF4-FFF2-40B4-BE49-F238E27FC236}">
                <a16:creationId xmlns:a16="http://schemas.microsoft.com/office/drawing/2014/main" id="{47713CC5-BDBB-4CB3-BC67-B6B6562969AF}"/>
              </a:ext>
            </a:extLst>
          </p:cNvPr>
          <p:cNvSpPr txBox="1"/>
          <p:nvPr/>
        </p:nvSpPr>
        <p:spPr>
          <a:xfrm>
            <a:off x="1779973" y="840091"/>
            <a:ext cx="4572000" cy="2246769"/>
          </a:xfrm>
          <a:prstGeom prst="rect">
            <a:avLst/>
          </a:prstGeom>
          <a:noFill/>
        </p:spPr>
        <p:txBody>
          <a:bodyPr wrap="square">
            <a:spAutoFit/>
          </a:bodyPr>
          <a:lstStyle/>
          <a:p>
            <a:r>
              <a:rPr lang="en-US" sz="2800" b="0" dirty="0">
                <a:solidFill>
                  <a:srgbClr val="569CD6"/>
                </a:solidFill>
                <a:effectLst/>
                <a:latin typeface="Consolas" panose="020B0609020204030204" pitchFamily="49" charset="0"/>
              </a:rPr>
              <a:t>public</a:t>
            </a:r>
            <a:r>
              <a:rPr lang="en-US" sz="2800" b="0" dirty="0">
                <a:solidFill>
                  <a:srgbClr val="D4D4D4"/>
                </a:solidFill>
                <a:effectLst/>
                <a:latin typeface="Consolas" panose="020B0609020204030204" pitchFamily="49" charset="0"/>
              </a:rPr>
              <a:t> </a:t>
            </a:r>
            <a:r>
              <a:rPr lang="en-US" sz="2800" b="0" dirty="0">
                <a:solidFill>
                  <a:srgbClr val="569CD6"/>
                </a:solidFill>
                <a:effectLst/>
                <a:latin typeface="Consolas" panose="020B0609020204030204" pitchFamily="49" charset="0"/>
              </a:rPr>
              <a:t>class</a:t>
            </a:r>
            <a:r>
              <a:rPr lang="en-US" sz="2800" b="0" dirty="0">
                <a:solidFill>
                  <a:srgbClr val="D4D4D4"/>
                </a:solidFill>
                <a:effectLst/>
                <a:latin typeface="Consolas" panose="020B0609020204030204" pitchFamily="49" charset="0"/>
              </a:rPr>
              <a:t> </a:t>
            </a:r>
            <a:r>
              <a:rPr lang="en-US" sz="2800" b="0" dirty="0" err="1">
                <a:solidFill>
                  <a:srgbClr val="4EC9B0"/>
                </a:solidFill>
                <a:effectLst/>
                <a:latin typeface="Consolas" panose="020B0609020204030204" pitchFamily="49" charset="0"/>
              </a:rPr>
              <a:t>CompSci</a:t>
            </a:r>
            <a:endParaRPr lang="en-US" sz="2800" b="0" dirty="0">
              <a:solidFill>
                <a:srgbClr val="D4D4D4"/>
              </a:solidFill>
              <a:effectLst/>
              <a:latin typeface="Consolas" panose="020B0609020204030204" pitchFamily="49" charset="0"/>
            </a:endParaRPr>
          </a:p>
          <a:p>
            <a:r>
              <a:rPr lang="en-US" sz="2800" b="0" dirty="0">
                <a:solidFill>
                  <a:srgbClr val="D4D4D4"/>
                </a:solidFill>
                <a:effectLst/>
                <a:latin typeface="Consolas" panose="020B0609020204030204" pitchFamily="49" charset="0"/>
              </a:rPr>
              <a:t>{</a:t>
            </a:r>
          </a:p>
          <a:p>
            <a:br>
              <a:rPr lang="en-US" sz="2800" b="0" dirty="0">
                <a:solidFill>
                  <a:srgbClr val="D4D4D4"/>
                </a:solidFill>
                <a:effectLst/>
                <a:latin typeface="Consolas" panose="020B0609020204030204" pitchFamily="49" charset="0"/>
              </a:rPr>
            </a:br>
            <a:br>
              <a:rPr lang="en-US" sz="2800" b="0" dirty="0">
                <a:solidFill>
                  <a:srgbClr val="D4D4D4"/>
                </a:solidFill>
                <a:effectLst/>
                <a:latin typeface="Consolas" panose="020B0609020204030204" pitchFamily="49" charset="0"/>
              </a:rPr>
            </a:br>
            <a:r>
              <a:rPr lang="en-US" sz="28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90065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8" name="Google Shape;138;p20"/>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solidFill>
                <a:latin typeface="IBM Plex Sans"/>
                <a:ea typeface="IBM Plex Sans"/>
                <a:cs typeface="IBM Plex Sans"/>
                <a:sym typeface="IBM Plex Sans"/>
              </a:rPr>
              <a:t>A Basic Class plus a main method</a:t>
            </a:r>
            <a:r>
              <a:rPr lang="en" sz="2400" dirty="0">
                <a:solidFill>
                  <a:schemeClr val="bg1"/>
                </a:solidFill>
                <a:latin typeface="IBM Plex Sans"/>
                <a:ea typeface="IBM Plex Sans"/>
                <a:cs typeface="IBM Plex Sans"/>
                <a:sym typeface="IBM Plex Sans"/>
              </a:rPr>
              <a:t>!</a:t>
            </a:r>
            <a:endParaRPr sz="2400" dirty="0">
              <a:solidFill>
                <a:schemeClr val="bg1"/>
              </a:solidFill>
              <a:latin typeface="IBM Plex Sans"/>
              <a:ea typeface="IBM Plex Sans"/>
              <a:cs typeface="IBM Plex Sans"/>
              <a:sym typeface="IBM Plex Sans"/>
            </a:endParaRPr>
          </a:p>
        </p:txBody>
      </p:sp>
      <p:sp>
        <p:nvSpPr>
          <p:cNvPr id="139" name="Google Shape;139;p20"/>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1" name="Google Shape;4030;p35">
            <a:extLst>
              <a:ext uri="{FF2B5EF4-FFF2-40B4-BE49-F238E27FC236}">
                <a16:creationId xmlns:a16="http://schemas.microsoft.com/office/drawing/2014/main" id="{2C834E29-F30B-4B06-8741-7C6F6991D7E7}"/>
              </a:ext>
            </a:extLst>
          </p:cNvPr>
          <p:cNvSpPr/>
          <p:nvPr/>
        </p:nvSpPr>
        <p:spPr>
          <a:xfrm>
            <a:off x="1371600" y="608275"/>
            <a:ext cx="7034663" cy="33907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angle 11">
            <a:extLst>
              <a:ext uri="{FF2B5EF4-FFF2-40B4-BE49-F238E27FC236}">
                <a16:creationId xmlns:a16="http://schemas.microsoft.com/office/drawing/2014/main" id="{0BD53010-2744-46B6-829B-22270F2617CC}"/>
              </a:ext>
            </a:extLst>
          </p:cNvPr>
          <p:cNvSpPr/>
          <p:nvPr/>
        </p:nvSpPr>
        <p:spPr>
          <a:xfrm>
            <a:off x="1734326" y="845403"/>
            <a:ext cx="6496225" cy="2246769"/>
          </a:xfrm>
          <a:prstGeom prst="rect">
            <a:avLst/>
          </a:prstGeom>
        </p:spPr>
        <p:txBody>
          <a:bodyPr wrap="square">
            <a:spAutoFit/>
          </a:bodyPr>
          <a:lstStyle/>
          <a:p>
            <a:r>
              <a:rPr lang="en-US" sz="2000" b="0" dirty="0">
                <a:solidFill>
                  <a:srgbClr val="569CD6"/>
                </a:solidFill>
                <a:effectLst/>
                <a:latin typeface="Consolas" panose="020B0609020204030204" pitchFamily="49" charset="0"/>
              </a:rPr>
              <a:t>public</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class</a:t>
            </a:r>
            <a:r>
              <a:rPr lang="en-US" sz="2000" b="0" dirty="0">
                <a:solidFill>
                  <a:srgbClr val="D4D4D4"/>
                </a:solidFill>
                <a:effectLst/>
                <a:latin typeface="Consolas" panose="020B0609020204030204" pitchFamily="49" charset="0"/>
              </a:rPr>
              <a:t> </a:t>
            </a:r>
            <a:r>
              <a:rPr lang="en-US" sz="2000" b="0" dirty="0" err="1">
                <a:solidFill>
                  <a:srgbClr val="4EC9B0"/>
                </a:solidFill>
                <a:effectLst/>
                <a:latin typeface="Consolas" panose="020B0609020204030204" pitchFamily="49" charset="0"/>
              </a:rPr>
              <a:t>CompSci</a:t>
            </a:r>
            <a:endParaRPr lang="en-US" sz="2000" b="0" dirty="0">
              <a:solidFill>
                <a:srgbClr val="D4D4D4"/>
              </a:solidFill>
              <a:effectLst/>
              <a:latin typeface="Consolas" panose="020B0609020204030204" pitchFamily="49" charset="0"/>
            </a:endParaRPr>
          </a:p>
          <a:p>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public</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static</a:t>
            </a:r>
            <a:r>
              <a:rPr lang="en-US" sz="2000" b="0" dirty="0">
                <a:solidFill>
                  <a:srgbClr val="D4D4D4"/>
                </a:solidFill>
                <a:effectLst/>
                <a:latin typeface="Consolas" panose="020B0609020204030204" pitchFamily="49" charset="0"/>
              </a:rPr>
              <a:t> </a:t>
            </a:r>
            <a:r>
              <a:rPr lang="en-US" sz="2000" b="0" dirty="0">
                <a:solidFill>
                  <a:srgbClr val="4EC9B0"/>
                </a:solidFill>
                <a:effectLst/>
                <a:latin typeface="Consolas" panose="020B0609020204030204" pitchFamily="49" charset="0"/>
              </a:rPr>
              <a:t>void</a:t>
            </a:r>
            <a:r>
              <a:rPr lang="en-US" sz="2000" b="0" dirty="0">
                <a:solidFill>
                  <a:srgbClr val="D4D4D4"/>
                </a:solidFill>
                <a:effectLst/>
                <a:latin typeface="Consolas" panose="020B0609020204030204" pitchFamily="49" charset="0"/>
              </a:rPr>
              <a:t> </a:t>
            </a:r>
            <a:r>
              <a:rPr lang="en-US" sz="2000" b="0" dirty="0">
                <a:solidFill>
                  <a:srgbClr val="DCDCAA"/>
                </a:solidFill>
                <a:effectLst/>
                <a:latin typeface="Consolas" panose="020B0609020204030204" pitchFamily="49" charset="0"/>
              </a:rPr>
              <a:t>main</a:t>
            </a:r>
            <a:r>
              <a:rPr lang="en-US" sz="2000" b="0" dirty="0">
                <a:solidFill>
                  <a:srgbClr val="D4D4D4"/>
                </a:solidFill>
                <a:effectLst/>
                <a:latin typeface="Consolas" panose="020B0609020204030204" pitchFamily="49" charset="0"/>
              </a:rPr>
              <a:t>(</a:t>
            </a:r>
            <a:r>
              <a:rPr lang="en-US" sz="2000" b="0" dirty="0">
                <a:solidFill>
                  <a:srgbClr val="4EC9B0"/>
                </a:solidFill>
                <a:effectLst/>
                <a:latin typeface="Consolas" panose="020B0609020204030204" pitchFamily="49" charset="0"/>
              </a:rPr>
              <a:t>String</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args</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a:t>
            </a:r>
          </a:p>
        </p:txBody>
      </p:sp>
      <p:sp>
        <p:nvSpPr>
          <p:cNvPr id="13" name="Text Box 4">
            <a:extLst>
              <a:ext uri="{FF2B5EF4-FFF2-40B4-BE49-F238E27FC236}">
                <a16:creationId xmlns:a16="http://schemas.microsoft.com/office/drawing/2014/main" id="{3D78F5F9-72F8-4CC1-84AF-AB079E492867}"/>
              </a:ext>
            </a:extLst>
          </p:cNvPr>
          <p:cNvSpPr txBox="1">
            <a:spLocks noChangeArrowheads="1"/>
          </p:cNvSpPr>
          <p:nvPr/>
        </p:nvSpPr>
        <p:spPr bwMode="auto">
          <a:xfrm>
            <a:off x="1632656" y="4083462"/>
            <a:ext cx="6505384" cy="954107"/>
          </a:xfrm>
          <a:prstGeom prst="rect">
            <a:avLst/>
          </a:prstGeom>
          <a:noFill/>
          <a:ln w="12700">
            <a:solidFill>
              <a:schemeClr val="bg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0" dirty="0">
                <a:solidFill>
                  <a:schemeClr val="bg1"/>
                </a:solidFill>
                <a:latin typeface="Tahoma" panose="020B0604030504040204" pitchFamily="34" charset="0"/>
              </a:rPr>
              <a:t>The main method is where the program will begin execution</a:t>
            </a:r>
            <a:r>
              <a:rPr lang="en-US" altLang="en-US" sz="2800" dirty="0">
                <a:latin typeface="Tahoma" panose="020B0604030504040204" pitchFamily="34" charset="0"/>
              </a:rPr>
              <a:t>.</a:t>
            </a:r>
          </a:p>
        </p:txBody>
      </p:sp>
    </p:spTree>
    <p:extLst>
      <p:ext uri="{BB962C8B-B14F-4D97-AF65-F5344CB8AC3E}">
        <p14:creationId xmlns:p14="http://schemas.microsoft.com/office/powerpoint/2010/main" val="2553540756"/>
      </p:ext>
    </p:extLst>
  </p:cSld>
  <p:clrMapOvr>
    <a:masterClrMapping/>
  </p:clrMapOvr>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1558</TotalTime>
  <Words>2614</Words>
  <Application>Microsoft Office PowerPoint</Application>
  <PresentationFormat>On-screen Show (16:9)</PresentationFormat>
  <Paragraphs>363</Paragraphs>
  <Slides>34</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IBM Plex Sans</vt:lpstr>
      <vt:lpstr>PT Mono</vt:lpstr>
      <vt:lpstr>Arial</vt:lpstr>
      <vt:lpstr>Consolas</vt:lpstr>
      <vt:lpstr>Times New Roman</vt:lpstr>
      <vt:lpstr>IBM Plex Sans Medium</vt:lpstr>
      <vt:lpstr>Tahoma</vt:lpstr>
      <vt:lpstr>Courier New</vt:lpstr>
      <vt:lpstr>Good</vt:lpstr>
      <vt:lpstr>PowerPoint Presentation</vt:lpstr>
      <vt:lpstr>Student Learning Objectives</vt:lpstr>
      <vt:lpstr>PowerPoint Presentation</vt:lpstr>
      <vt:lpstr>PowerPoint Presentation</vt:lpstr>
      <vt:lpstr>PowerPoint Presentation</vt:lpstr>
      <vt:lpstr>PowerPoint Presentation</vt:lpstr>
      <vt:lpstr>Class</vt:lpstr>
      <vt:lpstr>PowerPoint Presentation</vt:lpstr>
      <vt:lpstr>PowerPoint Presentation</vt:lpstr>
      <vt:lpstr>PowerPoint Presentation</vt:lpstr>
      <vt:lpstr>PowerPoint Presentation</vt:lpstr>
      <vt:lpstr>Java Parts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Errors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 Syntax, Semantics and Output  Unit 01 </dc:title>
  <cp:lastModifiedBy>Bryce Hulett</cp:lastModifiedBy>
  <cp:revision>84</cp:revision>
  <dcterms:modified xsi:type="dcterms:W3CDTF">2021-12-16T00:52:40Z</dcterms:modified>
</cp:coreProperties>
</file>