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9"/>
  </p:notesMasterIdLst>
  <p:handoutMasterIdLst>
    <p:handoutMasterId r:id="rId30"/>
  </p:handoutMasterIdLst>
  <p:sldIdLst>
    <p:sldId id="303" r:id="rId2"/>
    <p:sldId id="300" r:id="rId3"/>
    <p:sldId id="258" r:id="rId4"/>
    <p:sldId id="260" r:id="rId5"/>
    <p:sldId id="304" r:id="rId6"/>
    <p:sldId id="307" r:id="rId7"/>
    <p:sldId id="308" r:id="rId8"/>
    <p:sldId id="309" r:id="rId9"/>
    <p:sldId id="305" r:id="rId10"/>
    <p:sldId id="306" r:id="rId11"/>
    <p:sldId id="259" r:id="rId12"/>
    <p:sldId id="261" r:id="rId13"/>
    <p:sldId id="311" r:id="rId14"/>
    <p:sldId id="312" r:id="rId15"/>
    <p:sldId id="314" r:id="rId16"/>
    <p:sldId id="313" r:id="rId17"/>
    <p:sldId id="322" r:id="rId18"/>
    <p:sldId id="315" r:id="rId19"/>
    <p:sldId id="272" r:id="rId20"/>
    <p:sldId id="316" r:id="rId21"/>
    <p:sldId id="317" r:id="rId22"/>
    <p:sldId id="318" r:id="rId23"/>
    <p:sldId id="319" r:id="rId24"/>
    <p:sldId id="289" r:id="rId25"/>
    <p:sldId id="320" r:id="rId26"/>
    <p:sldId id="321" r:id="rId27"/>
    <p:sldId id="302" r:id="rId28"/>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Consolas" panose="020B0609020204030204" pitchFamily="49" charset="0"/>
      <p:regular r:id="rId36"/>
      <p:bold r:id="rId37"/>
      <p:italic r:id="rId38"/>
      <p:boldItalic r:id="rId39"/>
    </p:embeddedFont>
    <p:embeddedFont>
      <p:font typeface="IBM Plex Sans" panose="020B0604020202020204" pitchFamily="34" charset="0"/>
      <p:regular r:id="rId40"/>
      <p:bold r:id="rId41"/>
      <p:italic r:id="rId42"/>
      <p:boldItalic r:id="rId43"/>
    </p:embeddedFont>
    <p:embeddedFont>
      <p:font typeface="PT Mono" panose="020B0604020202020204" charset="0"/>
      <p:regular r:id="rId44"/>
    </p:embeddedFont>
    <p:embeddedFont>
      <p:font typeface="Tahoma" panose="020B0604030504040204" pitchFamily="3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1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4607" autoAdjust="0"/>
  </p:normalViewPr>
  <p:slideViewPr>
    <p:cSldViewPr snapToGrid="0">
      <p:cViewPr varScale="1">
        <p:scale>
          <a:sx n="86" d="100"/>
          <a:sy n="86" d="100"/>
        </p:scale>
        <p:origin x="1354" y="67"/>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12/16/2021</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effectLst/>
              </a:rPr>
              <a:t>Not only does the data type specify the TYPE</a:t>
            </a:r>
            <a:r>
              <a:rPr lang="en-US" baseline="0" dirty="0">
                <a:effectLst/>
              </a:rPr>
              <a:t> of data the variable can store, but also the AMOUNT of that type of data the variable can store.  You should familiarize yourself with the data types and their ranges.</a:t>
            </a:r>
          </a:p>
          <a:p>
            <a:endParaRPr lang="en-US" baseline="0" dirty="0">
              <a:effectLst/>
            </a:endParaRPr>
          </a:p>
          <a:p>
            <a:r>
              <a:rPr lang="en-US" baseline="0" dirty="0">
                <a:effectLst/>
              </a:rPr>
              <a:t>The number of bits each primitive data type uses is shown in the table with the exception of the Boolean data type, which is Java Virtual Machine dependent.  The JVM may use </a:t>
            </a:r>
            <a:r>
              <a:rPr lang="en-US" dirty="0"/>
              <a:t>1 bit, 1 byte, one word, or a double-word.  Most likely, it takes the basic word size of the underlying hardware (32 or 64 bits).  The reason for</a:t>
            </a:r>
            <a:r>
              <a:rPr lang="en-US" baseline="0" dirty="0"/>
              <a:t> this is that it is easier (and thus quicker) for the JVM to manipulate a word, than it is to extract a bit and process it.</a:t>
            </a:r>
            <a:endParaRPr lang="en-US" baseline="0"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0958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71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f8892be0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f8892be0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dirty="0">
                <a:effectLst/>
              </a:rPr>
              <a:t>Java treats all numeric constants (hard-coded numbers) that don’t have decimal points as integers.  If you attempt to specify a numeric constant that is greater than </a:t>
            </a:r>
            <a:r>
              <a:rPr lang="en-US" baseline="0" dirty="0" err="1">
                <a:effectLst/>
              </a:rPr>
              <a:t>Integer.MAX_VALUE</a:t>
            </a:r>
            <a:r>
              <a:rPr lang="en-US" baseline="0" dirty="0">
                <a:effectLst/>
              </a:rPr>
              <a:t> (2147483647 in our case), you must tell Java the numeric constant is a long not an integer, otherwise you will receive a </a:t>
            </a:r>
            <a:r>
              <a:rPr lang="en-US" b="1" baseline="0" dirty="0">
                <a:effectLst/>
              </a:rPr>
              <a:t>integer number too large</a:t>
            </a:r>
            <a:r>
              <a:rPr lang="en-US" baseline="0" dirty="0">
                <a:effectLst/>
              </a:rPr>
              <a:t> error.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must append an L or l (lowercase L) to an integer that is larger(positive or negative) than an int. Please don’t use the lowercase variety as this is extremely difficult to distinguish from a 1.</a:t>
            </a:r>
            <a:endParaRPr dirty="0"/>
          </a:p>
        </p:txBody>
      </p:sp>
    </p:spTree>
    <p:extLst>
      <p:ext uri="{BB962C8B-B14F-4D97-AF65-F5344CB8AC3E}">
        <p14:creationId xmlns:p14="http://schemas.microsoft.com/office/powerpoint/2010/main" val="1359860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43727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3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f8892be0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f8892be0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Real data types can receive real (decimal numbers) or integer numbers.  When you print out a real data type a decimal point is included by default.  You can drop the decimal point using </a:t>
            </a:r>
            <a:r>
              <a:rPr lang="en-US" baseline="0" dirty="0" err="1">
                <a:effectLst/>
              </a:rPr>
              <a:t>printf</a:t>
            </a:r>
            <a:r>
              <a:rPr lang="en-US" baseline="0" dirty="0">
                <a:effectLst/>
              </a:rPr>
              <a:t>, or by casting the real to an integer prior to printing it, but by default a decimal point will appear.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Java treats all numeric constants (hard-coded numbers) that have decimal points as doubles.  If you attempt to assign a double to a float variable, you will receive a loss of precision error (</a:t>
            </a:r>
            <a:r>
              <a:rPr lang="en-US" b="1" baseline="0" dirty="0">
                <a:effectLst/>
              </a:rPr>
              <a:t>LOP Error</a:t>
            </a:r>
            <a:r>
              <a:rPr lang="en-US" baseline="0" dirty="0">
                <a:effectLst/>
              </a:rPr>
              <a:t>).  You must cast the number prior to the assignment, for example </a:t>
            </a:r>
            <a:r>
              <a:rPr lang="en-US" b="1" baseline="0" dirty="0">
                <a:effectLst/>
              </a:rPr>
              <a:t>(float) </a:t>
            </a:r>
            <a:r>
              <a:rPr lang="en-US" baseline="0" dirty="0">
                <a:effectLst/>
              </a:rPr>
              <a:t>92.78, or add a </a:t>
            </a:r>
            <a:r>
              <a:rPr lang="en-US" b="1" baseline="0" dirty="0">
                <a:effectLst/>
              </a:rPr>
              <a:t>f</a:t>
            </a:r>
            <a:r>
              <a:rPr lang="en-US" baseline="0" dirty="0">
                <a:effectLst/>
              </a:rPr>
              <a:t> to the end of the number 92.78f.</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71700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f8892be0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f8892be0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2812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eaLnBrk="1" hangingPunct="1">
              <a:buNone/>
            </a:pPr>
            <a:r>
              <a:rPr lang="en-US" altLang="en-US" sz="1100" dirty="0"/>
              <a:t>Real / decimal types (</a:t>
            </a:r>
            <a:r>
              <a:rPr lang="en-US" altLang="en-US" sz="1100" dirty="0">
                <a:latin typeface="Courier New" panose="02070309020205020404" pitchFamily="49" charset="0"/>
                <a:cs typeface="Courier New" panose="02070309020205020404" pitchFamily="49" charset="0"/>
              </a:rPr>
              <a:t>float, double</a:t>
            </a:r>
            <a:r>
              <a:rPr lang="en-US" altLang="en-US" sz="1100" dirty="0"/>
              <a:t>) can store non-decimal values as well as decimal values.</a:t>
            </a:r>
          </a:p>
          <a:p>
            <a:pPr eaLnBrk="1" hangingPunct="1"/>
            <a:endParaRPr lang="en-US" altLang="en-US" sz="1100" dirty="0"/>
          </a:p>
          <a:p>
            <a:pPr eaLnBrk="1" hangingPunct="1"/>
            <a:r>
              <a:rPr lang="en-US" altLang="en-US" sz="1100" dirty="0">
                <a:latin typeface="Courier New" panose="02070309020205020404" pitchFamily="49" charset="0"/>
                <a:cs typeface="Courier New" panose="02070309020205020404" pitchFamily="49" charset="0"/>
              </a:rPr>
              <a:t>double example = 456;</a:t>
            </a:r>
          </a:p>
          <a:p>
            <a:pPr eaLnBrk="1" hangingPunct="1"/>
            <a:r>
              <a:rPr lang="en-US" altLang="en-US" sz="1100" dirty="0">
                <a:latin typeface="Courier New" panose="02070309020205020404" pitchFamily="49" charset="0"/>
                <a:cs typeface="Courier New" panose="02070309020205020404" pitchFamily="49" charset="0"/>
              </a:rPr>
              <a:t>example = 456.323;</a:t>
            </a:r>
          </a:p>
          <a:p>
            <a:pPr eaLnBrk="1" hangingPunct="1"/>
            <a:endParaRPr lang="en-US" altLang="en-US" sz="1100" dirty="0">
              <a:latin typeface="Courier New" panose="02070309020205020404" pitchFamily="49" charset="0"/>
              <a:cs typeface="Courier New" panose="02070309020205020404" pitchFamily="49" charset="0"/>
            </a:endParaRPr>
          </a:p>
          <a:p>
            <a:pPr marL="158750" indent="0" eaLnBrk="1" hangingPunct="1">
              <a:buNone/>
            </a:pPr>
            <a:r>
              <a:rPr lang="en-US" sz="1100" b="0" i="0" u="none" strike="noStrike" cap="none" dirty="0">
                <a:solidFill>
                  <a:srgbClr val="000000"/>
                </a:solidFill>
                <a:effectLst/>
                <a:latin typeface="Arial"/>
                <a:ea typeface="Arial"/>
                <a:cs typeface="Arial"/>
                <a:sym typeface="Arial"/>
              </a:rPr>
              <a:t>We can add the suffix </a:t>
            </a:r>
            <a:r>
              <a:rPr lang="en-US" sz="1100" b="1" i="0" u="none" strike="noStrike" cap="none" dirty="0">
                <a:solidFill>
                  <a:srgbClr val="000000"/>
                </a:solidFill>
                <a:effectLst/>
                <a:latin typeface="Arial"/>
                <a:ea typeface="Arial"/>
                <a:cs typeface="Arial"/>
                <a:sym typeface="Arial"/>
              </a:rPr>
              <a:t>d</a:t>
            </a:r>
            <a:r>
              <a:rPr lang="en-US" sz="1100" b="0" i="0" u="none" strike="noStrike" cap="none" dirty="0">
                <a:solidFill>
                  <a:srgbClr val="000000"/>
                </a:solidFill>
                <a:effectLst/>
                <a:latin typeface="Arial"/>
                <a:ea typeface="Arial"/>
                <a:cs typeface="Arial"/>
                <a:sym typeface="Arial"/>
              </a:rPr>
              <a:t> or </a:t>
            </a:r>
            <a:r>
              <a:rPr lang="en-US" sz="1100" b="1" i="0" u="none" strike="noStrike" cap="none" dirty="0">
                <a:solidFill>
                  <a:srgbClr val="000000"/>
                </a:solidFill>
                <a:effectLst/>
                <a:latin typeface="Arial"/>
                <a:ea typeface="Arial"/>
                <a:cs typeface="Arial"/>
                <a:sym typeface="Arial"/>
              </a:rPr>
              <a:t>D</a:t>
            </a:r>
            <a:r>
              <a:rPr lang="en-US" sz="1100" b="0" i="0" u="none" strike="noStrike" cap="none" dirty="0">
                <a:solidFill>
                  <a:srgbClr val="000000"/>
                </a:solidFill>
                <a:effectLst/>
                <a:latin typeface="Arial"/>
                <a:ea typeface="Arial"/>
                <a:cs typeface="Arial"/>
                <a:sym typeface="Arial"/>
              </a:rPr>
              <a:t> to end the floating type value but it’s redundant and nobody does. That is, both 19.67 and 19.67d are the same. </a:t>
            </a:r>
          </a:p>
          <a:p>
            <a:pPr marL="158750" indent="0" eaLnBrk="1" hangingPunct="1">
              <a:buNone/>
            </a:pPr>
            <a:endParaRPr lang="en-US" altLang="en-US" sz="1100" b="0" i="0" u="none" strike="noStrike" cap="none" dirty="0">
              <a:solidFill>
                <a:srgbClr val="000000"/>
              </a:solidFill>
              <a:effectLst/>
              <a:latin typeface="Arial"/>
              <a:cs typeface="Arial"/>
              <a:sym typeface="Arial"/>
            </a:endParaRPr>
          </a:p>
          <a:p>
            <a:pPr marL="158750" indent="0" fontAlgn="base">
              <a:buNone/>
            </a:pPr>
            <a:r>
              <a:rPr lang="en-US" sz="1100" b="1" i="0" u="none" strike="noStrike" cap="none" dirty="0">
                <a:solidFill>
                  <a:srgbClr val="000000"/>
                </a:solidFill>
                <a:effectLst/>
                <a:latin typeface="Arial"/>
                <a:ea typeface="Arial"/>
                <a:cs typeface="Arial"/>
                <a:sym typeface="Arial"/>
              </a:rPr>
              <a:t>What’s the difference between a double and float ?</a:t>
            </a:r>
            <a:endParaRPr lang="en-US" sz="1100" b="0" i="0" u="none" strike="noStrike" cap="none" dirty="0">
              <a:solidFill>
                <a:srgbClr val="000000"/>
              </a:solidFill>
              <a:effectLst/>
              <a:latin typeface="Arial"/>
              <a:ea typeface="Arial"/>
              <a:cs typeface="Arial"/>
              <a:sym typeface="Arial"/>
            </a:endParaRPr>
          </a:p>
          <a:p>
            <a:pPr fontAlgn="base"/>
            <a:r>
              <a:rPr lang="en-US" sz="1100" b="1" i="0" u="none" strike="noStrike" cap="none" dirty="0">
                <a:solidFill>
                  <a:srgbClr val="000000"/>
                </a:solidFill>
                <a:effectLst/>
                <a:latin typeface="Arial"/>
                <a:ea typeface="Arial"/>
                <a:cs typeface="Arial"/>
                <a:sym typeface="Arial"/>
              </a:rPr>
              <a:t>double</a:t>
            </a:r>
            <a:r>
              <a:rPr lang="en-US" sz="1100" b="0" i="0" u="none" strike="noStrike" cap="none" dirty="0">
                <a:solidFill>
                  <a:srgbClr val="000000"/>
                </a:solidFill>
                <a:effectLst/>
                <a:latin typeface="Arial"/>
                <a:ea typeface="Arial"/>
                <a:cs typeface="Arial"/>
                <a:sym typeface="Arial"/>
              </a:rPr>
              <a:t> has 2x more precision then </a:t>
            </a:r>
            <a:r>
              <a:rPr lang="en-US" sz="1100" b="1" i="0" u="none" strike="noStrike" cap="none" dirty="0">
                <a:solidFill>
                  <a:srgbClr val="000000"/>
                </a:solidFill>
                <a:effectLst/>
                <a:latin typeface="Arial"/>
                <a:ea typeface="Arial"/>
                <a:cs typeface="Arial"/>
                <a:sym typeface="Arial"/>
              </a:rPr>
              <a:t>float</a:t>
            </a:r>
            <a:r>
              <a:rPr lang="en-US" sz="1100" b="0" i="0" u="none" strike="noStrike" cap="none" dirty="0">
                <a:solidFill>
                  <a:srgbClr val="000000"/>
                </a:solidFill>
                <a:effectLst/>
                <a:latin typeface="Arial"/>
                <a:ea typeface="Arial"/>
                <a:cs typeface="Arial"/>
                <a:sym typeface="Arial"/>
              </a:rPr>
              <a:t> and takes 2x more memory</a:t>
            </a:r>
          </a:p>
          <a:p>
            <a:pPr fontAlgn="base"/>
            <a:r>
              <a:rPr lang="en-US" sz="1100" b="1" i="0" u="none" strike="noStrike" cap="none" dirty="0">
                <a:solidFill>
                  <a:srgbClr val="000000"/>
                </a:solidFill>
                <a:effectLst/>
                <a:latin typeface="Arial"/>
                <a:ea typeface="Arial"/>
                <a:cs typeface="Arial"/>
                <a:sym typeface="Arial"/>
              </a:rPr>
              <a:t>float</a:t>
            </a:r>
            <a:r>
              <a:rPr lang="en-US" sz="1100" b="0" i="0" u="none" strike="noStrike" cap="none" dirty="0">
                <a:solidFill>
                  <a:srgbClr val="000000"/>
                </a:solidFill>
                <a:effectLst/>
                <a:latin typeface="Arial"/>
                <a:ea typeface="Arial"/>
                <a:cs typeface="Arial"/>
                <a:sym typeface="Arial"/>
              </a:rPr>
              <a:t> has 7 decimal digits of precision and requires 3 bytes.</a:t>
            </a:r>
          </a:p>
          <a:p>
            <a:pPr fontAlgn="base"/>
            <a:r>
              <a:rPr lang="en-US" sz="1100" b="1" i="0" u="none" strike="noStrike" cap="none" dirty="0">
                <a:solidFill>
                  <a:srgbClr val="000000"/>
                </a:solidFill>
                <a:effectLst/>
                <a:latin typeface="Arial"/>
                <a:ea typeface="Arial"/>
                <a:cs typeface="Arial"/>
                <a:sym typeface="Arial"/>
              </a:rPr>
              <a:t>double</a:t>
            </a:r>
            <a:r>
              <a:rPr lang="en-US" sz="1100" b="0" i="0" u="none" strike="noStrike" cap="none" dirty="0">
                <a:solidFill>
                  <a:srgbClr val="000000"/>
                </a:solidFill>
                <a:effectLst/>
                <a:latin typeface="Arial"/>
                <a:ea typeface="Arial"/>
                <a:cs typeface="Arial"/>
                <a:sym typeface="Arial"/>
              </a:rPr>
              <a:t> has 15 decimal digits of precision and requires 4 bytes.</a:t>
            </a:r>
          </a:p>
          <a:p>
            <a:pPr fontAlgn="base"/>
            <a:r>
              <a:rPr lang="en-US" sz="1100" b="1" i="0" u="none" strike="noStrike" cap="none" dirty="0">
                <a:solidFill>
                  <a:srgbClr val="000000"/>
                </a:solidFill>
                <a:effectLst/>
                <a:latin typeface="Arial"/>
                <a:ea typeface="Arial"/>
                <a:cs typeface="Arial"/>
                <a:sym typeface="Arial"/>
              </a:rPr>
              <a:t>double</a:t>
            </a:r>
            <a:r>
              <a:rPr lang="en-US" sz="1100" b="0" i="0" u="none" strike="noStrike" cap="none" dirty="0">
                <a:solidFill>
                  <a:srgbClr val="000000"/>
                </a:solidFill>
                <a:effectLst/>
                <a:latin typeface="Arial"/>
                <a:ea typeface="Arial"/>
                <a:cs typeface="Arial"/>
                <a:sym typeface="Arial"/>
              </a:rPr>
              <a:t> is the default</a:t>
            </a:r>
          </a:p>
          <a:p>
            <a:pPr marL="158750" indent="0" eaLnBrk="1" hangingPunct="1">
              <a:buNone/>
            </a:pPr>
            <a:endParaRPr lang="en-US"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8700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3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caabee2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caabee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53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aseline="0" dirty="0">
                <a:effectLst/>
              </a:rPr>
              <a:t>A character data type is used to store a single character (a Unicode character).  Character data types can store an unsigned integer value in the range 0 through 65535.  You can use a character data type to store integer numbers within that range if, for some crazy reason, you wanted to do so, but when you print a character out, the equivalent Unicode character will be printed, not the integer (unless of course you cast the character to an integer before printing it).</a:t>
            </a:r>
          </a:p>
          <a:p>
            <a:pPr algn="l"/>
            <a:endParaRPr lang="en-US" baseline="0" dirty="0">
              <a:effectLst/>
            </a:endParaRPr>
          </a:p>
          <a:p>
            <a:pPr marL="158750" indent="0" algn="l">
              <a:buNone/>
            </a:pPr>
            <a:r>
              <a:rPr lang="en-US" dirty="0"/>
              <a:t>In 1996, a surrogate character mechanism was implemented in Unicode 2.0, so that Unicode was no longer restricted to 16 bits. This increased the Unicode </a:t>
            </a:r>
            <a:r>
              <a:rPr lang="en-US" dirty="0" err="1"/>
              <a:t>codespace</a:t>
            </a:r>
            <a:r>
              <a:rPr lang="en-US" dirty="0"/>
              <a:t> from 65,536</a:t>
            </a:r>
            <a:r>
              <a:rPr lang="en-US" baseline="0" dirty="0"/>
              <a:t> code points </a:t>
            </a:r>
            <a:r>
              <a:rPr lang="en-US" dirty="0"/>
              <a:t>to 1</a:t>
            </a:r>
            <a:r>
              <a:rPr lang="en-US" dirty="0">
                <a:effectLst/>
              </a:rPr>
              <a:t>,112,064 </a:t>
            </a:r>
            <a:r>
              <a:rPr lang="en-US" dirty="0"/>
              <a:t> code points, which allowed for the encoding of many historic scripts (e.g. Egyptian Hieroglyphs) and thousands of rarely used or obsolete characters that had not been anticipated as needing encoding in the original Unicode specification.  This</a:t>
            </a:r>
            <a:r>
              <a:rPr lang="en-US" baseline="0" dirty="0"/>
              <a:t> created the need for a variable length encoding scheme (for efficiency) in which, most of the time (about 98%), Unicode characters are encoded with 16 bits in Plane 0 (the Basic Multilingual Plane or BMP), and the other two percent of the time, Unicode characters are encoded with two chars (32 bits, in which 11 bits are unused, or used by the encoding scheme for purposes other than character mapping) in one of the other 16 planes - mostly in planes 1 and 2 (planes 3-13 are unused, plane 14 is for supplementary special purposes, and planes 15 and 16 are for private use).  For additional information on Mapping of Unicode Characters, visit this link: http://en.wikipedia.org/wiki/Mapping_of_Unicode_graphic_characters</a:t>
            </a:r>
          </a:p>
          <a:p>
            <a:pPr marL="158750" indent="0" eaLnBrk="1" hangingPunct="1">
              <a:buNone/>
            </a:pPr>
            <a:endParaRPr lang="en-US"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5279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Everything in a computer is stored as 1’s and 0’s (even the characters displayed on the screen).  Each character in Java is represented by a 16-bit unsigned integer.  That makes it possible to store 65535 unique characters in each of Unicode’s character encodings.</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For Geeks Only:</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UTF-8 is most common on the web. </a:t>
            </a:r>
            <a:r>
              <a:rPr kumimoji="0" lang="en-US" sz="1200" b="1" i="0" u="none" strike="noStrike" kern="1200" cap="none" spc="0" normalizeH="0" baseline="0" noProof="0" dirty="0">
                <a:ln>
                  <a:noFill/>
                </a:ln>
                <a:solidFill>
                  <a:srgbClr val="000000"/>
                </a:solidFill>
                <a:effectLst/>
                <a:uLnTx/>
                <a:uFillTx/>
                <a:latin typeface="Arial" charset="0"/>
                <a:ea typeface="+mn-ea"/>
                <a:cs typeface="+mn-cs"/>
              </a:rPr>
              <a:t>UTF-16 is used by Java </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and Windows. UTF-8 and UTF-32 are used by Linux and various Unix systems.  The conversions between all of them are algorithmically based, fast and lossless.  This makes it easy to support data input or output in multiple formats, while using a particular UTF for internal storage or processing.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In Java, Strings are stored in UTF-16 format with a BOM (Byte order Mark of FE FF (254, 255)).  The first two bytes of every string in Java contain 254, 255.  You have to convert the string to a byte array and specify UTF-16 encoding in order to see the first two bytes.  I can provide you some code to do so if you are interested.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UTF-16 is better where ASCII is not predominant, it uses 2 bytes per character primarily and is capable of encoding all 1,112,064 possible </a:t>
            </a:r>
            <a:r>
              <a:rPr kumimoji="0" lang="en-US" sz="1200" b="0" i="0" u="none" strike="noStrike" kern="1200" cap="none" spc="0" normalizeH="0" baseline="0" noProof="0" dirty="0" err="1">
                <a:ln>
                  <a:noFill/>
                </a:ln>
                <a:solidFill>
                  <a:srgbClr val="000000"/>
                </a:solidFill>
                <a:effectLst/>
                <a:uLnTx/>
                <a:uFillTx/>
                <a:latin typeface="Arial" charset="0"/>
                <a:ea typeface="+mn-ea"/>
                <a:cs typeface="+mn-cs"/>
              </a:rPr>
              <a:t>codpoints</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Do what???, yeah I know.  If you want to use characters outside of the BMP (Basic Multilingual Plane 0000-FFFF) UTF-16 can use two 16-bit code units to represent characters, giving 32 bits, but D800 thru DFFF are reserved as the surrogate pair (to allow a smaller space to store more characters), thus we end up with the ability to encode the entire Unicode </a:t>
            </a:r>
            <a:r>
              <a:rPr kumimoji="0" lang="en-US" sz="1200" b="0" i="0" u="none" strike="noStrike" kern="1200" cap="none" spc="0" normalizeH="0" baseline="0" noProof="0" dirty="0" err="1">
                <a:ln>
                  <a:noFill/>
                </a:ln>
                <a:solidFill>
                  <a:srgbClr val="000000"/>
                </a:solidFill>
                <a:effectLst/>
                <a:uLnTx/>
                <a:uFillTx/>
                <a:latin typeface="Arial" charset="0"/>
                <a:ea typeface="+mn-ea"/>
                <a:cs typeface="+mn-cs"/>
              </a:rPr>
              <a:t>codespace</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as characters (code points in the range 0</a:t>
            </a:r>
            <a:r>
              <a:rPr kumimoji="0" lang="en-US" sz="1200" b="0" i="0" u="none" strike="noStrike" kern="1200" cap="none" spc="0" normalizeH="0" baseline="-25000" noProof="0" dirty="0">
                <a:ln>
                  <a:noFill/>
                </a:ln>
                <a:solidFill>
                  <a:srgbClr val="000000"/>
                </a:solidFill>
                <a:effectLst/>
                <a:uLnTx/>
                <a:uFillTx/>
                <a:latin typeface="Arial" charset="0"/>
                <a:ea typeface="+mn-ea"/>
                <a:cs typeface="+mn-cs"/>
              </a:rPr>
              <a:t>hex</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to 10FFFF</a:t>
            </a:r>
            <a:r>
              <a:rPr kumimoji="0" lang="en-US" sz="1200" b="0" i="0" u="none" strike="noStrike" kern="1200" cap="none" spc="0" normalizeH="0" baseline="-25000" noProof="0" dirty="0">
                <a:ln>
                  <a:noFill/>
                </a:ln>
                <a:solidFill>
                  <a:srgbClr val="000000"/>
                </a:solidFill>
                <a:effectLst/>
                <a:uLnTx/>
                <a:uFillTx/>
                <a:latin typeface="Arial" charset="0"/>
                <a:ea typeface="+mn-ea"/>
                <a:cs typeface="+mn-cs"/>
              </a:rPr>
              <a:t>hex</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or 1,114,112 characters; however we loose 2048 possible characters to the surrogate pair).  But you may be asking if 32-bits can store over 4 billion characters, why not just use a straight 32-bit encoding scheme?  Read the UTF-8 description below to find out why.  Originally Java used UCS-2, which was a nice fixed-length 16-bits.  Of course, 16bit turned out not to be enough, so the Java gods retrofitted UTF-16 in on top.  UTF-16 extends UCS-2, using one 16-bit unit for the characters that were representable in UCS-2 and two 16-bit units (4 × 8 bit) to handle each of the additional characters.</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UTF-8 will start to use 3 or more bytes for the higher order characters where UTF-16 remains at just 2 most of the time.  UTF-32 will cover all possible characters in 4 bytes each which makes it pretty bloated; there is no advantage to using it.</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UTF-8</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design of UTF-8 was proposed by Dave Prosser and subsequently modified (on the back of a placemat in a diner) by Ken Thompson and Rob Pike.</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UTF-8 spec in non-geek English:</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First byte starts with 110 (indicating start of a two byte sequence), second byte starts with 10 (indicating a continuation byte)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110xxxxx 10xxxxxx  11 bits (the x’s) represent bits (up to 2047 unique characters) 2</a:t>
            </a:r>
            <a:r>
              <a:rPr kumimoji="0" lang="en-US" sz="1200" b="0" i="0" u="none" strike="noStrike" kern="1200" cap="none" spc="0" normalizeH="0" baseline="30000" noProof="0" dirty="0">
                <a:ln>
                  <a:noFill/>
                </a:ln>
                <a:solidFill>
                  <a:srgbClr val="000000"/>
                </a:solidFill>
                <a:effectLst/>
                <a:uLnTx/>
                <a:uFillTx/>
                <a:latin typeface="Arial" charset="0"/>
                <a:ea typeface="+mn-ea"/>
                <a:cs typeface="+mn-cs"/>
              </a:rPr>
              <a:t>11 </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- 1 = 2047</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If you want more than 2047 characters - add a third byte:</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First byte starts with 1110 (indicating start of a three byte sequence), second, and third bytes start with 10 (indicating a continuation byte)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1110xxxx 10xxxxxx </a:t>
            </a:r>
            <a:r>
              <a:rPr kumimoji="0" lang="en-US" sz="1200" b="0" i="0" u="none" strike="noStrike" kern="1200" cap="none" spc="0" normalizeH="0" baseline="0" noProof="0" dirty="0" err="1">
                <a:ln>
                  <a:noFill/>
                </a:ln>
                <a:solidFill>
                  <a:srgbClr val="000000"/>
                </a:solidFill>
                <a:effectLst/>
                <a:uLnTx/>
                <a:uFillTx/>
                <a:latin typeface="Arial" charset="0"/>
                <a:ea typeface="+mn-ea"/>
                <a:cs typeface="+mn-cs"/>
              </a:rPr>
              <a:t>10xxxxxx</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16 bits (the x’s) represent bits (up to 65535 characters) 2</a:t>
            </a:r>
            <a:r>
              <a:rPr kumimoji="0" lang="en-US" sz="1200" b="0" i="0" u="none" strike="noStrike" kern="1200" cap="none" spc="0" normalizeH="0" baseline="30000" noProof="0" dirty="0">
                <a:ln>
                  <a:noFill/>
                </a:ln>
                <a:solidFill>
                  <a:srgbClr val="000000"/>
                </a:solidFill>
                <a:effectLst/>
                <a:uLnTx/>
                <a:uFillTx/>
                <a:latin typeface="Arial" charset="0"/>
                <a:ea typeface="+mn-ea"/>
                <a:cs typeface="+mn-cs"/>
              </a:rPr>
              <a:t>16</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- 1 = 65535</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If you want more than 65535 characters - add a fourth byte and so 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UTF-8 spec allows you to go all the way to:</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1111110x (indicating start of a six byte sequence), which provides 6x5 + 1 = 31 bits (up to 2,147,483,647 characters) 2</a:t>
            </a:r>
            <a:r>
              <a:rPr kumimoji="0" lang="en-US" sz="1200" b="0" i="0" u="none" strike="noStrike" kern="1200" cap="none" spc="0" normalizeH="0" baseline="30000" noProof="0" dirty="0">
                <a:ln>
                  <a:noFill/>
                </a:ln>
                <a:solidFill>
                  <a:srgbClr val="000000"/>
                </a:solidFill>
                <a:effectLst/>
                <a:uLnTx/>
                <a:uFillTx/>
                <a:latin typeface="Arial" charset="0"/>
                <a:ea typeface="+mn-ea"/>
                <a:cs typeface="+mn-cs"/>
              </a:rPr>
              <a:t>31</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- 1 = 2147483647</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spec ensures: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1. Backwards compatibility with ASCII</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2. Efficiency (only uses the number of bytes per character needed)</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 3. We never send 8 zeros in a row (which indicates communication termination in old systems - null)</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UTF-16</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UTF-16 is a 16-bit encoding form that encodes characters either as a single 16-bit code unit or as a pair of 16-bit code units, as follows:</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Codepoint range                Number of UTF-16 code units</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U+0000..U+D7FF              one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U+D800..U+DFFF              none (reserved—no characters assignable)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U+E000..U+FFFF               one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U+10000..U+10FFFF          two: one high surrogate followed by one low surrogate</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Every implementation of the Java platform is required to support the following standard charsets.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Charset                   Description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US-ASCII                 Seven-bit ASCII, a.k.a. ISO646-US, a.k.a. the Basic Latin block of the Unicode character set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ISO-8859-1              ISO Latin Alphabet No. 1, a.k.a. ISO-LATIN-1</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UTF-8                      Eight-bit UCS Transformation Format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UTF-16BE                 Sixteen-bit UCS Transformation Format, big-endian byte order</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UTF-16LE                 Sixteen-bit UCS Transformation Format, little-endian byte order</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UTF-16                     Sixteen-bit UCS Transformation Format, byte order identified by an optional byte-order mark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Java uses this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internally to </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convert byte streams into characters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Java 6 (and later) implementations are only </a:t>
            </a:r>
            <a:r>
              <a:rPr kumimoji="0" lang="en-US" sz="1200" b="0" i="1" u="none" strike="noStrike" kern="1200" cap="none" spc="0" normalizeH="0" baseline="0" noProof="0" dirty="0">
                <a:ln>
                  <a:noFill/>
                </a:ln>
                <a:solidFill>
                  <a:srgbClr val="000000"/>
                </a:solidFill>
                <a:effectLst/>
                <a:uLnTx/>
                <a:uFillTx/>
                <a:latin typeface="Arial" charset="0"/>
                <a:ea typeface="+mn-ea"/>
                <a:cs typeface="+mn-cs"/>
              </a:rPr>
              <a:t>required</a:t>
            </a:r>
            <a:r>
              <a:rPr kumimoji="0" lang="en-US" sz="1200" b="0" i="0" u="none" strike="noStrike" kern="1200" cap="none" spc="0" normalizeH="0" baseline="0" noProof="0" dirty="0">
                <a:ln>
                  <a:noFill/>
                </a:ln>
                <a:solidFill>
                  <a:srgbClr val="000000"/>
                </a:solidFill>
                <a:effectLst/>
                <a:uLnTx/>
                <a:uFillTx/>
                <a:latin typeface="Arial" charset="0"/>
                <a:ea typeface="+mn-ea"/>
                <a:cs typeface="+mn-cs"/>
              </a:rPr>
              <a:t> to support six encodings (US-ASCII; ISO-8859-1; UTF-8; UTF-16BE; UTF-16LE; UTF-16).  In practice, they tend to support many more.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5099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A more readable ASCII chart (for people not comfortable reading Hex).</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The following is a more detailed description of the first 32 ASCII characters, often referred to as control codes.  For a more detailed discussion of control codes, visit this link: http://www.cs.tut.fi/~jkorpela/chars/c0.html.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cap="none" dirty="0">
              <a:solidFill>
                <a:schemeClr val="tx1"/>
              </a:solidFill>
              <a:latin typeface="Arial"/>
              <a:ea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NUL (null)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SOH (start of heading)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STX (start of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ETX (end of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EOT (end of transmission) - Not the same as ETB</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ENQ (enquiry)</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ACK (acknowledge)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BEL (bell) - Caused teletype machines to ring a bell. Causes a beep in many common terminals and terminal emulation programs.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BS (backspace) - Moves the cursor (or print head) move backwards (left) one space.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TAB (horizontal tab) - Moves the cursor (or print head) right to the next tab stop. The spacing of tab stops is dependent on the output device, but is often either 8 or 10.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LF (NL line feed, new line) - Moves the cursor (or print head) to a new line. On Unix systems, moves to a new line AND all the way to the 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VT (vertical tab)</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FF (form feed) - Advances paper to the top of the next page (if the output device is a printer).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CR (carriage return) - Moves the cursor all the way to the left, but does not advance to the next line.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SO (shift out) - Switches output device to alternate character set.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SI (shift in) - Switches output device back to default character set.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DLE (data link escape)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DC1 (device control 1)</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DC2 (device control 2)</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DC3 (device control 3)</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DC4 (device control 4)</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NAK (negative acknowledge)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SYN (synchronous idle)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ETB (end of transmission block) - Not the same as EOT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CAN (cancel)</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EM (end of medium)</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SUB (substitute) ESC (escape)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FS (file separator)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GS (group separator)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RS (record separator)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latin typeface="Arial"/>
                <a:ea typeface="Arial"/>
                <a:cs typeface="Arial"/>
                <a:sym typeface="Arial"/>
              </a:rPr>
              <a:t>US (unit separator)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u="none" strike="noStrike" kern="1200" cap="none" baseline="0" dirty="0">
              <a:solidFill>
                <a:schemeClr val="tx1"/>
              </a:solidFill>
              <a:effectLst/>
              <a:latin typeface="Arial"/>
              <a:ea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baseline="0" dirty="0">
                <a:solidFill>
                  <a:schemeClr val="tx1"/>
                </a:solidFill>
                <a:effectLst/>
                <a:latin typeface="Arial"/>
                <a:ea typeface="Arial"/>
                <a:cs typeface="Arial"/>
                <a:sym typeface="Arial"/>
              </a:rPr>
              <a:t>So why does ASCII start with control codes, instead of just having character 0 be a capital A?  </a:t>
            </a:r>
            <a:r>
              <a:rPr lang="en-US" dirty="0"/>
              <a:t>ASCII developed from telegraphic codes. Its first commercial use was as a seven-bit teleprinter code promoted by Bell data services.  It was more important to control the device than to get the message correct because without control, there</a:t>
            </a:r>
            <a:r>
              <a:rPr lang="en-US" baseline="0" dirty="0"/>
              <a:t> is no message; so apparently the engineers were focused on control codes, not letter codes</a:t>
            </a:r>
            <a:r>
              <a:rPr lang="en-US" dirty="0"/>
              <a:t>.  Work on the ASCII standard began on October 6, 1960, with the first meeting of the American Standards Association's (ASA) X3.2 subcommittee.  Compared to earlier telegraph codes, the proposed Bell code and ASCII were both ordered for more convenient sorting (i.e., alphabetization) of lists and added features for devices other than teleprinters.  ASCII includes definitions for 128 characters: 33 are non-printing control characters (many now obsolete) that affect how text and space is processed and 95 printable characters, including the space (which is considered an invisible graphic).</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56169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Since character data is actually stored in memory as an integer, we can perform integer arithmetic on character data.  This comes in handy in some cases, (e.g. sorting alphanumeric data).</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mn-ea"/>
                <a:cs typeface="+mn-cs"/>
              </a:rPr>
              <a:t>The statement </a:t>
            </a:r>
            <a:r>
              <a:rPr kumimoji="0" lang="en-US" sz="1200" b="1" i="0" u="none" strike="noStrike" kern="1200" cap="none" spc="0" normalizeH="0" baseline="0" noProof="0" dirty="0" err="1">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System.out.println</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a:t>
            </a:r>
            <a:r>
              <a:rPr kumimoji="0" lang="en-US" sz="1200" b="1" i="0" u="none" strike="noStrike" kern="1200" cap="none" spc="0" normalizeH="0" baseline="0" noProof="0" dirty="0" err="1">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uppercaseA</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 + 32);</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 generates </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97</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 as its output.  If you want to print a character, you can cast the result to a character. </a:t>
            </a:r>
            <a:r>
              <a:rPr kumimoji="0" lang="en-US" sz="1200" b="1" i="0" u="none" strike="noStrike" kern="1200" cap="none" spc="0" normalizeH="0" baseline="0" noProof="0" dirty="0" err="1">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System.out.println</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a:t>
            </a:r>
            <a:r>
              <a:rPr kumimoji="0" lang="en-US" sz="1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urier New" pitchFamily="49" charset="0"/>
                <a:ea typeface="+mn-ea"/>
                <a:cs typeface="Courier New" pitchFamily="49" charset="0"/>
              </a:rPr>
              <a:t>(char) (</a:t>
            </a:r>
            <a:r>
              <a:rPr kumimoji="0" lang="en-US" sz="1200" b="1" i="0" u="none" strike="noStrike" kern="1200" cap="none" spc="0" normalizeH="0" baseline="0" noProof="0" dirty="0" err="1">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uppercaseA</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 + 32));</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  will generate an </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a</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 as its output.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ourier New" pitchFamily="49" charset="0"/>
                <a:ea typeface="+mn-ea"/>
                <a:cs typeface="Courier New" pitchFamily="49" charset="0"/>
              </a:rPr>
              <a:t>The Java language specification lists the rules for determining an expressions type at compile time. </a:t>
            </a:r>
            <a:endParaRPr lang="en-US"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9639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2012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8350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Printing a Boolean variable will generate either </a:t>
            </a:r>
            <a:r>
              <a:rPr kumimoji="0" lang="en-US" sz="1200" b="1" i="0" u="none" strike="noStrike" kern="1200" cap="none" spc="0" normalizeH="0" baseline="0" noProof="0" dirty="0">
                <a:ln>
                  <a:noFill/>
                </a:ln>
                <a:solidFill>
                  <a:prstClr val="black"/>
                </a:solidFill>
                <a:effectLst/>
                <a:uLnTx/>
                <a:uFillTx/>
                <a:latin typeface="Calibri"/>
                <a:ea typeface="+mn-ea"/>
                <a:cs typeface="+mn-cs"/>
              </a:rPr>
              <a:t>true</a:t>
            </a:r>
            <a:r>
              <a:rPr kumimoji="0" lang="en-US" sz="1200" b="0" i="0" u="none" strike="noStrike" kern="1200" cap="none" spc="0" normalizeH="0" baseline="0" noProof="0" dirty="0">
                <a:ln>
                  <a:noFill/>
                </a:ln>
                <a:solidFill>
                  <a:prstClr val="black"/>
                </a:solidFill>
                <a:effectLst/>
                <a:uLnTx/>
                <a:uFillTx/>
                <a:latin typeface="Calibri"/>
                <a:ea typeface="+mn-ea"/>
                <a:cs typeface="+mn-cs"/>
              </a:rPr>
              <a:t> or </a:t>
            </a:r>
            <a:r>
              <a:rPr kumimoji="0" lang="en-US" sz="1200" b="1" i="0" u="none" strike="noStrike" kern="1200" cap="none" spc="0" normalizeH="0" baseline="0" noProof="0" dirty="0">
                <a:ln>
                  <a:noFill/>
                </a:ln>
                <a:solidFill>
                  <a:prstClr val="black"/>
                </a:solidFill>
                <a:effectLst/>
                <a:uLnTx/>
                <a:uFillTx/>
                <a:latin typeface="Calibri"/>
                <a:ea typeface="+mn-ea"/>
                <a:cs typeface="+mn-cs"/>
              </a:rPr>
              <a:t>false</a:t>
            </a:r>
            <a:r>
              <a:rPr kumimoji="0" lang="en-US" sz="1200" b="0" i="0" u="none" strike="noStrike" kern="1200" cap="none" spc="0" normalizeH="0" baseline="0" noProof="0" dirty="0">
                <a:ln>
                  <a:noFill/>
                </a:ln>
                <a:solidFill>
                  <a:prstClr val="black"/>
                </a:solidFill>
                <a:effectLst/>
                <a:uLnTx/>
                <a:uFillTx/>
                <a:latin typeface="Calibri"/>
                <a:ea typeface="+mn-ea"/>
                <a:cs typeface="+mn-cs"/>
              </a:rPr>
              <a:t> as the output.  Internally Booleans COULD be stored in one bit (normally 0 meaning false and 1 meaning true).  However, it is inefficient for JVMs (Java Virtual Machines) to manipulate single bit entities, so Booleans are usually stored in 32 bits or 64 bits depending on the word size of the underlying hardware.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JVM uses a 32-bit stack cell, used to hold local variables, method arguments, and expression values. Primitives that are smaller than 1 cell are padded out, primitives larger than 32 bits (long and double) take 2 cells. This technique minimizes the number of opcodes, but does have some peculiar side-effects (such as the need to mask bytes).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Primitives stored in arrays may use less than 32 bits, and there are different opcodes to load and store primitive values from an array. Boolean and byte values both use the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baload</a:t>
            </a:r>
            <a:r>
              <a:rPr kumimoji="0" lang="en-US" sz="1200" b="0" i="0" u="none" strike="noStrike" kern="1200" cap="none" spc="0" normalizeH="0" baseline="0" noProof="0" dirty="0">
                <a:ln>
                  <a:noFill/>
                </a:ln>
                <a:solidFill>
                  <a:prstClr val="black"/>
                </a:solidFill>
                <a:effectLst/>
                <a:uLnTx/>
                <a:uFillTx/>
                <a:latin typeface="Calibri"/>
                <a:ea typeface="+mn-ea"/>
                <a:cs typeface="+mn-cs"/>
              </a:rPr>
              <a:t> and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bastore</a:t>
            </a:r>
            <a:r>
              <a:rPr kumimoji="0" lang="en-US" sz="1200" b="0" i="0" u="none" strike="noStrike" kern="1200" cap="none" spc="0" normalizeH="0" baseline="0" noProof="0" dirty="0">
                <a:ln>
                  <a:noFill/>
                </a:ln>
                <a:solidFill>
                  <a:prstClr val="black"/>
                </a:solidFill>
                <a:effectLst/>
                <a:uLnTx/>
                <a:uFillTx/>
                <a:latin typeface="Calibri"/>
                <a:ea typeface="+mn-ea"/>
                <a:cs typeface="+mn-cs"/>
              </a:rPr>
              <a:t> opcodes, which implies that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boolean</a:t>
            </a:r>
            <a:r>
              <a:rPr kumimoji="0" lang="en-US" sz="1200" b="0" i="0" u="none" strike="noStrike" kern="1200" cap="none" spc="0" normalizeH="0" baseline="0" noProof="0" dirty="0">
                <a:ln>
                  <a:noFill/>
                </a:ln>
                <a:solidFill>
                  <a:prstClr val="black"/>
                </a:solidFill>
                <a:effectLst/>
                <a:uLnTx/>
                <a:uFillTx/>
                <a:latin typeface="Calibri"/>
                <a:ea typeface="+mn-ea"/>
                <a:cs typeface="+mn-cs"/>
              </a:rPr>
              <a:t> arrays take 1 byte per element.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599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297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6bee75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6bee75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Variables are bound to specific data types in Java.</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en-US" sz="1100" dirty="0"/>
              <a:t>A variable is a storage location for a value.  </a:t>
            </a:r>
          </a:p>
          <a:p>
            <a:pPr marL="0" lvl="0" indent="0" algn="l" rtl="0">
              <a:spcBef>
                <a:spcPts val="0"/>
              </a:spcBef>
              <a:spcAft>
                <a:spcPts val="0"/>
              </a:spcAft>
              <a:buNone/>
            </a:pPr>
            <a:r>
              <a:rPr lang="en-US" dirty="0"/>
              <a:t>Primitive data types store the value in that location.</a:t>
            </a:r>
          </a:p>
          <a:p>
            <a:pPr marL="0" lvl="0" indent="0" algn="l" rtl="0">
              <a:spcBef>
                <a:spcPts val="0"/>
              </a:spcBef>
              <a:spcAft>
                <a:spcPts val="0"/>
              </a:spcAft>
              <a:buNone/>
            </a:pPr>
            <a:endParaRPr lang="en-US" b="1" dirty="0">
              <a:effectLst/>
            </a:endParaRPr>
          </a:p>
          <a:p>
            <a:pPr marL="0" lvl="0" indent="0" algn="l" rtl="0">
              <a:spcBef>
                <a:spcPts val="0"/>
              </a:spcBef>
              <a:spcAft>
                <a:spcPts val="0"/>
              </a:spcAft>
              <a:buNone/>
            </a:pPr>
            <a:r>
              <a:rPr lang="en-US" b="1" dirty="0">
                <a:effectLst/>
              </a:rPr>
              <a:t>Standard Java Naming Conventions</a:t>
            </a:r>
          </a:p>
          <a:p>
            <a:pPr marL="0" lvl="0" indent="0" algn="l" rtl="0">
              <a:spcBef>
                <a:spcPts val="0"/>
              </a:spcBef>
              <a:spcAft>
                <a:spcPts val="0"/>
              </a:spcAft>
              <a:buNone/>
            </a:pPr>
            <a:endParaRPr lang="en-US" b="1" dirty="0">
              <a:effectLst/>
            </a:endParaRPr>
          </a:p>
          <a:p>
            <a:pPr marL="0" lvl="0" indent="0" algn="l" rtl="0">
              <a:spcBef>
                <a:spcPts val="0"/>
              </a:spcBef>
              <a:spcAft>
                <a:spcPts val="0"/>
              </a:spcAft>
              <a:buNone/>
            </a:pPr>
            <a:r>
              <a:rPr lang="en-US" dirty="0">
                <a:effectLst/>
              </a:rPr>
              <a:t>The list below outlines the standard Java naming conventions for each identifier type: </a:t>
            </a:r>
          </a:p>
          <a:p>
            <a:endParaRPr lang="en-US" dirty="0">
              <a:effectLst/>
            </a:endParaRPr>
          </a:p>
          <a:p>
            <a:r>
              <a:rPr lang="en-US" b="1" dirty="0">
                <a:effectLst/>
              </a:rPr>
              <a:t>Packages: </a:t>
            </a:r>
            <a:r>
              <a:rPr lang="en-US" dirty="0">
                <a:effectLst/>
              </a:rPr>
              <a:t>Names should be in lowercase. With small projects that only have a few packages it's okay to just give them simple (but meaningful!) names: package </a:t>
            </a:r>
            <a:r>
              <a:rPr lang="en-US" dirty="0" err="1">
                <a:effectLst/>
              </a:rPr>
              <a:t>pokeranalyzer</a:t>
            </a:r>
            <a:r>
              <a:rPr lang="en-US" dirty="0">
                <a:effectLst/>
              </a:rPr>
              <a:t> package </a:t>
            </a:r>
            <a:r>
              <a:rPr lang="en-US" dirty="0" err="1">
                <a:effectLst/>
              </a:rPr>
              <a:t>mycalculator</a:t>
            </a:r>
            <a:r>
              <a:rPr lang="en-US" dirty="0">
                <a:effectLst/>
              </a:rPr>
              <a:t> In software companies and large projects where the packages might be imported into other classes, the names will normally be subdivided. Typically this will start with the company domain before being split into layers or features: package </a:t>
            </a:r>
            <a:r>
              <a:rPr lang="en-US" dirty="0" err="1">
                <a:effectLst/>
              </a:rPr>
              <a:t>com.mycompany.utilities</a:t>
            </a:r>
            <a:r>
              <a:rPr lang="en-US" dirty="0">
                <a:effectLst/>
              </a:rPr>
              <a:t> package </a:t>
            </a:r>
            <a:r>
              <a:rPr lang="en-US" dirty="0" err="1">
                <a:effectLst/>
              </a:rPr>
              <a:t>org.bobscompany.application.userinterface</a:t>
            </a:r>
            <a:r>
              <a:rPr lang="en-US" dirty="0">
                <a:effectLst/>
              </a:rPr>
              <a:t> </a:t>
            </a:r>
          </a:p>
          <a:p>
            <a:endParaRPr lang="en-US" dirty="0">
              <a:effectLst/>
            </a:endParaRPr>
          </a:p>
          <a:p>
            <a:r>
              <a:rPr lang="en-US" b="1" dirty="0">
                <a:effectLst/>
              </a:rPr>
              <a:t>Classes:</a:t>
            </a:r>
            <a:r>
              <a:rPr lang="en-US" dirty="0">
                <a:effectLst/>
              </a:rPr>
              <a:t> Names should be in CamelCase. Try to use nouns because a class is normally representing something in the real world: class Customer class Account </a:t>
            </a:r>
          </a:p>
          <a:p>
            <a:endParaRPr lang="en-US" dirty="0">
              <a:effectLst/>
            </a:endParaRPr>
          </a:p>
          <a:p>
            <a:r>
              <a:rPr lang="en-US" b="1" dirty="0">
                <a:effectLst/>
              </a:rPr>
              <a:t>Interfaces:</a:t>
            </a:r>
            <a:r>
              <a:rPr lang="en-US" dirty="0">
                <a:effectLst/>
              </a:rPr>
              <a:t> Names should be in CamelCase. They tend to have a name that describes an operation that a class can do: interface Comparable interface Enumerable Note that some programmers like to distinguish interfaces by beginning the name with an "I": interface </a:t>
            </a:r>
            <a:r>
              <a:rPr lang="en-US" dirty="0" err="1">
                <a:effectLst/>
              </a:rPr>
              <a:t>IComparable</a:t>
            </a:r>
            <a:r>
              <a:rPr lang="en-US" dirty="0">
                <a:effectLst/>
              </a:rPr>
              <a:t> interface </a:t>
            </a:r>
            <a:r>
              <a:rPr lang="en-US" dirty="0" err="1">
                <a:effectLst/>
              </a:rPr>
              <a:t>IEnumerable</a:t>
            </a:r>
            <a:r>
              <a:rPr lang="en-US" dirty="0">
                <a:effectLst/>
              </a:rPr>
              <a:t> </a:t>
            </a:r>
          </a:p>
          <a:p>
            <a:endParaRPr lang="en-US" dirty="0">
              <a:effectLst/>
            </a:endParaRPr>
          </a:p>
          <a:p>
            <a:r>
              <a:rPr lang="en-US" b="1" dirty="0">
                <a:effectLst/>
              </a:rPr>
              <a:t>Methods: </a:t>
            </a:r>
            <a:r>
              <a:rPr lang="en-US" dirty="0">
                <a:effectLst/>
              </a:rPr>
              <a:t>Names should be in mixed case (Lower CamelCase). Use verbs to describe what the method does: void </a:t>
            </a:r>
            <a:r>
              <a:rPr lang="en-US" dirty="0" err="1">
                <a:effectLst/>
              </a:rPr>
              <a:t>calculateTax</a:t>
            </a:r>
            <a:r>
              <a:rPr lang="en-US" dirty="0">
                <a:effectLst/>
              </a:rPr>
              <a:t>() string </a:t>
            </a:r>
            <a:r>
              <a:rPr lang="en-US" dirty="0" err="1">
                <a:effectLst/>
              </a:rPr>
              <a:t>getSurname</a:t>
            </a:r>
            <a:r>
              <a:rPr lang="en-US" dirty="0">
                <a:effectLst/>
              </a:rPr>
              <a:t>() </a:t>
            </a:r>
          </a:p>
          <a:p>
            <a:endParaRPr lang="en-US" dirty="0">
              <a:effectLst/>
            </a:endParaRPr>
          </a:p>
          <a:p>
            <a:r>
              <a:rPr lang="en-US" b="1" dirty="0">
                <a:effectLst/>
              </a:rPr>
              <a:t>Variables: </a:t>
            </a:r>
            <a:r>
              <a:rPr lang="en-US" dirty="0">
                <a:effectLst/>
              </a:rPr>
              <a:t>Names should be in mixed case (Lower CamelCase). The names should represent what the value of the variable represents: string </a:t>
            </a:r>
            <a:r>
              <a:rPr lang="en-US" dirty="0" err="1">
                <a:effectLst/>
              </a:rPr>
              <a:t>firstName</a:t>
            </a:r>
            <a:r>
              <a:rPr lang="en-US" dirty="0">
                <a:effectLst/>
              </a:rPr>
              <a:t> int </a:t>
            </a:r>
            <a:r>
              <a:rPr lang="en-US" dirty="0" err="1">
                <a:effectLst/>
              </a:rPr>
              <a:t>orderNumber</a:t>
            </a:r>
            <a:r>
              <a:rPr lang="en-US" dirty="0">
                <a:effectLst/>
              </a:rPr>
              <a:t> Only use very short names when the variables are short lived, such as in for loops: for (int </a:t>
            </a:r>
            <a:r>
              <a:rPr lang="en-US" dirty="0" err="1">
                <a:effectLst/>
              </a:rPr>
              <a:t>i</a:t>
            </a:r>
            <a:r>
              <a:rPr lang="en-US" dirty="0">
                <a:effectLst/>
              </a:rPr>
              <a:t>=0; </a:t>
            </a:r>
            <a:r>
              <a:rPr lang="en-US" dirty="0" err="1">
                <a:effectLst/>
              </a:rPr>
              <a:t>i</a:t>
            </a:r>
            <a:r>
              <a:rPr lang="en-US" dirty="0">
                <a:effectLst/>
              </a:rPr>
              <a:t>&lt;20;i++) {    //</a:t>
            </a:r>
            <a:r>
              <a:rPr lang="en-US" dirty="0" err="1">
                <a:effectLst/>
              </a:rPr>
              <a:t>i</a:t>
            </a:r>
            <a:r>
              <a:rPr lang="en-US" dirty="0">
                <a:effectLst/>
              </a:rPr>
              <a:t> only lives in here } </a:t>
            </a:r>
          </a:p>
          <a:p>
            <a:endParaRPr lang="en-US" dirty="0">
              <a:effectLst/>
            </a:endParaRPr>
          </a:p>
          <a:p>
            <a:r>
              <a:rPr lang="en-US" b="1" dirty="0">
                <a:effectLst/>
              </a:rPr>
              <a:t>Constants: </a:t>
            </a:r>
            <a:r>
              <a:rPr lang="en-US" dirty="0">
                <a:effectLst/>
              </a:rPr>
              <a:t>Names should be in uppercase. static final int DEFAULT_WIDTH static final int MAX_HEIGHT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8435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8892be0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8892be0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Everything we refer to in a program,</a:t>
            </a:r>
            <a:r>
              <a:rPr lang="en-US" baseline="0" dirty="0"/>
              <a:t> such as variables, classes, objects, and the like have names assigned to them.  Those </a:t>
            </a:r>
            <a:r>
              <a:rPr lang="en-US" i="1" baseline="0" dirty="0"/>
              <a:t>names</a:t>
            </a:r>
            <a:r>
              <a:rPr lang="en-US" baseline="0" dirty="0"/>
              <a:t> are called </a:t>
            </a:r>
            <a:r>
              <a:rPr lang="en-US" i="1" baseline="0" dirty="0"/>
              <a:t>identifiers</a:t>
            </a:r>
            <a:r>
              <a:rPr lang="en-US" baseline="0" dirty="0"/>
              <a:t>, and identifiers must follow certain rules to be considered a legal identifier.</a:t>
            </a:r>
          </a:p>
          <a:p>
            <a:endParaRPr lang="en-US" baseline="0" dirty="0"/>
          </a:p>
          <a:p>
            <a:r>
              <a:rPr lang="en-US" sz="1100" b="0" i="0" u="none" strike="noStrike" kern="1200" cap="none" dirty="0">
                <a:solidFill>
                  <a:schemeClr val="tx1"/>
                </a:solidFill>
                <a:effectLst/>
                <a:latin typeface="Arial"/>
                <a:ea typeface="Arial"/>
                <a:cs typeface="Arial"/>
                <a:sym typeface="Arial"/>
              </a:rPr>
              <a:t>An identifier can be composed of any</a:t>
            </a:r>
            <a:r>
              <a:rPr lang="en-US" sz="1100" b="0" i="0" u="none" strike="noStrike" kern="1200" cap="none" baseline="0" dirty="0">
                <a:solidFill>
                  <a:schemeClr val="tx1"/>
                </a:solidFill>
                <a:effectLst/>
                <a:latin typeface="Arial"/>
                <a:ea typeface="Arial"/>
                <a:cs typeface="Arial"/>
                <a:sym typeface="Arial"/>
              </a:rPr>
              <a:t> number of </a:t>
            </a:r>
            <a:r>
              <a:rPr lang="en-US" sz="1100" b="1" i="0" u="none" strike="noStrike" kern="1200" cap="none" dirty="0">
                <a:solidFill>
                  <a:schemeClr val="tx1"/>
                </a:solidFill>
                <a:effectLst/>
                <a:latin typeface="Arial"/>
                <a:ea typeface="Arial"/>
                <a:cs typeface="Arial"/>
                <a:sym typeface="Arial"/>
              </a:rPr>
              <a:t>Unicode</a:t>
            </a:r>
            <a:r>
              <a:rPr lang="en-US" sz="1100" b="0" i="0" u="none" strike="noStrike" kern="1200" cap="none" dirty="0">
                <a:solidFill>
                  <a:schemeClr val="tx1"/>
                </a:solidFill>
                <a:effectLst/>
                <a:latin typeface="Arial"/>
                <a:ea typeface="Arial"/>
                <a:cs typeface="Arial"/>
                <a:sym typeface="Arial"/>
              </a:rPr>
              <a:t> letter characters, </a:t>
            </a:r>
            <a:r>
              <a:rPr lang="en-US" sz="1100" b="0" i="0" u="none" strike="noStrike" kern="1200" cap="none" dirty="0" err="1">
                <a:solidFill>
                  <a:schemeClr val="tx1"/>
                </a:solidFill>
                <a:effectLst/>
                <a:latin typeface="Arial"/>
                <a:ea typeface="Arial"/>
                <a:cs typeface="Arial"/>
                <a:sym typeface="Arial"/>
              </a:rPr>
              <a:t>e.g</a:t>
            </a:r>
            <a:r>
              <a:rPr lang="en-US" sz="1100" b="0" i="0" u="none" strike="noStrike" kern="1200" cap="none" dirty="0">
                <a:solidFill>
                  <a:schemeClr val="tx1"/>
                </a:solidFill>
                <a:effectLst/>
                <a:latin typeface="Arial"/>
                <a:ea typeface="Arial"/>
                <a:cs typeface="Arial"/>
                <a:sym typeface="Arial"/>
              </a:rPr>
              <a:t>: </a:t>
            </a:r>
            <a:r>
              <a:rPr lang="en-US" sz="1100" b="0" i="0" u="none" strike="noStrike" kern="1200" cap="none" dirty="0" err="1">
                <a:solidFill>
                  <a:schemeClr val="tx1"/>
                </a:solidFill>
                <a:effectLst/>
                <a:latin typeface="Arial"/>
                <a:ea typeface="Arial"/>
                <a:cs typeface="Arial"/>
                <a:sym typeface="Arial"/>
              </a:rPr>
              <a:t>a..z</a:t>
            </a:r>
            <a:r>
              <a:rPr lang="en-US" sz="1100" b="0" i="0" u="none" strike="noStrike" kern="1200" cap="none" dirty="0">
                <a:solidFill>
                  <a:schemeClr val="tx1"/>
                </a:solidFill>
                <a:effectLst/>
                <a:latin typeface="Arial"/>
                <a:ea typeface="Arial"/>
                <a:cs typeface="Arial"/>
                <a:sym typeface="Arial"/>
              </a:rPr>
              <a:t>,</a:t>
            </a:r>
            <a:r>
              <a:rPr lang="en-US" sz="1100" b="0" i="0" u="none" strike="noStrike" kern="1200" cap="none" baseline="0" dirty="0">
                <a:solidFill>
                  <a:schemeClr val="tx1"/>
                </a:solidFill>
                <a:effectLst/>
                <a:latin typeface="Arial"/>
                <a:ea typeface="Arial"/>
                <a:cs typeface="Arial"/>
                <a:sym typeface="Arial"/>
              </a:rPr>
              <a:t> any number of </a:t>
            </a:r>
            <a:r>
              <a:rPr lang="en-US" sz="1100" b="1" i="0" u="none" strike="noStrike" kern="1200" cap="none" dirty="0">
                <a:solidFill>
                  <a:schemeClr val="tx1"/>
                </a:solidFill>
                <a:effectLst/>
                <a:latin typeface="Arial"/>
                <a:ea typeface="Arial"/>
                <a:cs typeface="Arial"/>
                <a:sym typeface="Arial"/>
              </a:rPr>
              <a:t>Unicode</a:t>
            </a:r>
            <a:r>
              <a:rPr lang="en-US" sz="1100" b="0" i="0" u="none" strike="noStrike" kern="1200" cap="none" dirty="0">
                <a:solidFill>
                  <a:schemeClr val="tx1"/>
                </a:solidFill>
                <a:effectLst/>
                <a:latin typeface="Arial"/>
                <a:ea typeface="Arial"/>
                <a:cs typeface="Arial"/>
                <a:sym typeface="Arial"/>
              </a:rPr>
              <a:t> digits characters, </a:t>
            </a:r>
            <a:r>
              <a:rPr lang="en-US" sz="1100" b="0" i="0" u="none" strike="noStrike" kern="1200" cap="none" dirty="0" err="1">
                <a:solidFill>
                  <a:schemeClr val="tx1"/>
                </a:solidFill>
                <a:effectLst/>
                <a:latin typeface="Arial"/>
                <a:ea typeface="Arial"/>
                <a:cs typeface="Arial"/>
                <a:sym typeface="Arial"/>
              </a:rPr>
              <a:t>e.g</a:t>
            </a:r>
            <a:r>
              <a:rPr lang="en-US" sz="1100" b="0" i="0" u="none" strike="noStrike" kern="1200" cap="none" dirty="0">
                <a:solidFill>
                  <a:schemeClr val="tx1"/>
                </a:solidFill>
                <a:effectLst/>
                <a:latin typeface="Arial"/>
                <a:ea typeface="Arial"/>
                <a:cs typeface="Arial"/>
                <a:sym typeface="Arial"/>
              </a:rPr>
              <a:t>: 0..9,</a:t>
            </a:r>
            <a:r>
              <a:rPr lang="en-US" sz="1100" b="0" i="0" u="none" strike="noStrike" kern="1200" cap="none" baseline="0" dirty="0">
                <a:solidFill>
                  <a:schemeClr val="tx1"/>
                </a:solidFill>
                <a:effectLst/>
                <a:latin typeface="Arial"/>
                <a:ea typeface="Arial"/>
                <a:cs typeface="Arial"/>
                <a:sym typeface="Arial"/>
              </a:rPr>
              <a:t> any number of d</a:t>
            </a:r>
            <a:r>
              <a:rPr lang="en-US" sz="1100" b="0" i="0" u="none" strike="noStrike" kern="1200" cap="none" dirty="0">
                <a:solidFill>
                  <a:schemeClr val="tx1"/>
                </a:solidFill>
                <a:effectLst/>
                <a:latin typeface="Arial"/>
                <a:ea typeface="Arial"/>
                <a:cs typeface="Arial"/>
                <a:sym typeface="Arial"/>
              </a:rPr>
              <a:t>ollar signs: $,</a:t>
            </a:r>
            <a:r>
              <a:rPr lang="en-US" sz="1100" b="0" i="0" u="none" strike="noStrike" kern="1200" cap="none" baseline="0" dirty="0">
                <a:solidFill>
                  <a:schemeClr val="tx1"/>
                </a:solidFill>
                <a:effectLst/>
                <a:latin typeface="Arial"/>
                <a:ea typeface="Arial"/>
                <a:cs typeface="Arial"/>
                <a:sym typeface="Arial"/>
              </a:rPr>
              <a:t> and any number of the special character u</a:t>
            </a:r>
            <a:r>
              <a:rPr lang="en-US" sz="1100" b="0" i="0" u="none" strike="noStrike" kern="1200" cap="none" dirty="0">
                <a:solidFill>
                  <a:schemeClr val="tx1"/>
                </a:solidFill>
                <a:effectLst/>
                <a:latin typeface="Arial"/>
                <a:ea typeface="Arial"/>
                <a:cs typeface="Arial"/>
                <a:sym typeface="Arial"/>
              </a:rPr>
              <a:t>nderscore: _.</a:t>
            </a:r>
            <a:r>
              <a:rPr lang="en-US" sz="1100" b="0" i="0" u="none" strike="noStrike" kern="1200" cap="none" baseline="0" dirty="0">
                <a:solidFill>
                  <a:schemeClr val="tx1"/>
                </a:solidFill>
                <a:effectLst/>
                <a:latin typeface="Arial"/>
                <a:ea typeface="Arial"/>
                <a:cs typeface="Arial"/>
                <a:sym typeface="Arial"/>
              </a:rPr>
              <a:t>  However;</a:t>
            </a:r>
            <a:r>
              <a:rPr lang="en-US" sz="1100" b="0" i="0" u="none" strike="noStrike" kern="1200" cap="none" dirty="0">
                <a:solidFill>
                  <a:schemeClr val="tx1"/>
                </a:solidFill>
                <a:effectLst/>
                <a:latin typeface="Arial"/>
                <a:ea typeface="Arial"/>
                <a:cs typeface="Arial"/>
                <a:sym typeface="Arial"/>
              </a:rPr>
              <a:t> an identifier </a:t>
            </a:r>
            <a:r>
              <a:rPr lang="en-US" sz="1100" b="1" i="0" u="none" strike="noStrike" kern="1200" cap="none" dirty="0">
                <a:solidFill>
                  <a:schemeClr val="tx1"/>
                </a:solidFill>
                <a:effectLst/>
                <a:latin typeface="Arial"/>
                <a:ea typeface="Arial"/>
                <a:cs typeface="Arial"/>
                <a:sym typeface="Arial"/>
              </a:rPr>
              <a:t>cannot start with a digit</a:t>
            </a:r>
            <a:r>
              <a:rPr lang="en-US" sz="1100" b="0" i="0" u="none" strike="noStrike" kern="1200" cap="none" dirty="0">
                <a:solidFill>
                  <a:schemeClr val="tx1"/>
                </a:solidFill>
                <a:effectLst/>
                <a:latin typeface="Arial"/>
                <a:ea typeface="Arial"/>
                <a:cs typeface="Arial"/>
                <a:sym typeface="Arial"/>
              </a:rPr>
              <a:t>.  Note that Java makes use of Unicode for identifier</a:t>
            </a:r>
            <a:r>
              <a:rPr lang="en-US" sz="1100" b="0" i="0" u="none" strike="noStrike" kern="1200" cap="none" baseline="0" dirty="0">
                <a:solidFill>
                  <a:schemeClr val="tx1"/>
                </a:solidFill>
                <a:effectLst/>
                <a:latin typeface="Arial"/>
                <a:ea typeface="Arial"/>
                <a:cs typeface="Arial"/>
                <a:sym typeface="Arial"/>
              </a:rPr>
              <a:t> names so that identifiers can be named using a non-ASCII (non-English) alphabet.</a:t>
            </a:r>
            <a:endParaRPr lang="en-US" sz="1100" b="0" i="0" u="none" strike="noStrike" kern="1200" cap="none" dirty="0">
              <a:solidFill>
                <a:schemeClr val="tx1"/>
              </a:solidFill>
              <a:effectLst/>
              <a:latin typeface="Arial"/>
              <a:ea typeface="Arial"/>
              <a:cs typeface="Arial"/>
              <a:sym typeface="Arial"/>
            </a:endParaRPr>
          </a:p>
          <a:p>
            <a:endParaRPr lang="en-US" sz="1100" b="0" i="0" u="none" strike="noStrike" kern="1200" cap="none" dirty="0">
              <a:solidFill>
                <a:schemeClr val="tx1"/>
              </a:solidFill>
              <a:effectLst/>
              <a:latin typeface="Arial"/>
              <a:ea typeface="Arial"/>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dirty="0">
                <a:solidFill>
                  <a:schemeClr val="tx1"/>
                </a:solidFill>
                <a:effectLst/>
                <a:latin typeface="Arial"/>
                <a:ea typeface="Arial"/>
                <a:cs typeface="Arial"/>
                <a:sym typeface="Arial"/>
              </a:rPr>
              <a:t>You </a:t>
            </a:r>
            <a:r>
              <a:rPr lang="en-US" sz="1100" b="1" i="0" u="none" strike="noStrike" kern="1200" cap="none" dirty="0">
                <a:solidFill>
                  <a:schemeClr val="tx1"/>
                </a:solidFill>
                <a:effectLst/>
                <a:latin typeface="Arial"/>
                <a:ea typeface="Arial"/>
                <a:cs typeface="Arial"/>
                <a:sym typeface="Arial"/>
              </a:rPr>
              <a:t>cannot use java keywords</a:t>
            </a:r>
            <a:r>
              <a:rPr lang="en-US" sz="1100" b="0" i="0" u="none" strike="noStrike" kern="1200" cap="none" baseline="0" dirty="0">
                <a:solidFill>
                  <a:schemeClr val="tx1"/>
                </a:solidFill>
                <a:effectLst/>
                <a:latin typeface="Arial"/>
                <a:ea typeface="Arial"/>
                <a:cs typeface="Arial"/>
                <a:sym typeface="Arial"/>
              </a:rPr>
              <a:t> and i</a:t>
            </a:r>
            <a:r>
              <a:rPr lang="en-US" sz="1100" b="0" i="0" u="none" strike="noStrike" kern="1200" cap="none" dirty="0">
                <a:solidFill>
                  <a:schemeClr val="tx1"/>
                </a:solidFill>
                <a:effectLst/>
                <a:latin typeface="Arial"/>
                <a:ea typeface="Arial"/>
                <a:cs typeface="Arial"/>
                <a:sym typeface="Arial"/>
              </a:rPr>
              <a:t>dentifiers are case sensitive.</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58771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eaLnBrk="1" hangingPunct="1"/>
            <a:r>
              <a:rPr lang="en-US" altLang="en-US" sz="1100" dirty="0"/>
              <a:t>Use identifier names that are clear and informative.</a:t>
            </a:r>
          </a:p>
          <a:p>
            <a:pPr eaLnBrk="1" hangingPunct="1"/>
            <a:endParaRPr lang="en-US" altLang="en-US" sz="1100" dirty="0"/>
          </a:p>
          <a:p>
            <a:pPr eaLnBrk="1" hangingPunct="1"/>
            <a:r>
              <a:rPr lang="en-US" altLang="en-US" sz="1100" dirty="0"/>
              <a:t>The name </a:t>
            </a:r>
            <a:r>
              <a:rPr lang="en-US" altLang="en-US" sz="1100" dirty="0" err="1">
                <a:latin typeface="Courier New" panose="02070309020205020404" pitchFamily="49" charset="0"/>
                <a:cs typeface="Courier New" panose="02070309020205020404" pitchFamily="49" charset="0"/>
              </a:rPr>
              <a:t>totalPay</a:t>
            </a:r>
            <a:r>
              <a:rPr lang="en-US" altLang="en-US" sz="1100" dirty="0"/>
              <a:t> seems to indicate the variable will store the total pay amount for someone or something.</a:t>
            </a:r>
          </a:p>
          <a:p>
            <a:pPr eaLnBrk="1" hangingPunct="1"/>
            <a:endParaRPr lang="en-US" altLang="en-US" sz="1100" dirty="0"/>
          </a:p>
          <a:p>
            <a:pPr eaLnBrk="1" hangingPunct="1"/>
            <a:r>
              <a:rPr lang="en-US" altLang="en-US" sz="1100" dirty="0">
                <a:latin typeface="Courier New" panose="02070309020205020404" pitchFamily="49" charset="0"/>
              </a:rPr>
              <a:t>double </a:t>
            </a:r>
            <a:r>
              <a:rPr lang="en-US" altLang="en-US" sz="1100" dirty="0" err="1">
                <a:latin typeface="Courier New" panose="02070309020205020404" pitchFamily="49" charset="0"/>
              </a:rPr>
              <a:t>nationalDebt</a:t>
            </a:r>
            <a:r>
              <a:rPr lang="en-US" altLang="en-US" sz="1100" dirty="0">
                <a:latin typeface="Courier New" panose="02070309020205020404" pitchFamily="49" charset="0"/>
              </a:rPr>
              <a:t>;</a:t>
            </a:r>
          </a:p>
          <a:p>
            <a:pPr eaLnBrk="1" hangingPunct="1"/>
            <a:r>
              <a:rPr lang="en-US" altLang="en-US" sz="1100" dirty="0">
                <a:latin typeface="Courier New" panose="02070309020205020404" pitchFamily="49" charset="0"/>
              </a:rPr>
              <a:t>char </a:t>
            </a:r>
            <a:r>
              <a:rPr lang="en-US" altLang="en-US" sz="1100" dirty="0" err="1">
                <a:latin typeface="Courier New" panose="02070309020205020404" pitchFamily="49" charset="0"/>
              </a:rPr>
              <a:t>firstLetterOfLastName</a:t>
            </a:r>
            <a:r>
              <a:rPr lang="en-US" altLang="en-US" sz="1100" dirty="0">
                <a:latin typeface="Courier New" panose="02070309020205020404" pitchFamily="49" charset="0"/>
              </a:rPr>
              <a:t>;</a:t>
            </a:r>
          </a:p>
          <a:p>
            <a:pPr eaLnBrk="1" hangingPunct="1"/>
            <a:r>
              <a:rPr lang="en-US" altLang="en-US" sz="1100" dirty="0">
                <a:latin typeface="Courier New" panose="02070309020205020404" pitchFamily="49" charset="0"/>
              </a:rPr>
              <a:t>long </a:t>
            </a:r>
            <a:r>
              <a:rPr lang="en-US" altLang="en-US" sz="1100" dirty="0" err="1">
                <a:latin typeface="Courier New" panose="02070309020205020404" pitchFamily="49" charset="0"/>
              </a:rPr>
              <a:t>buildingHeight</a:t>
            </a:r>
            <a:r>
              <a:rPr lang="en-US" altLang="en-US" sz="1100" dirty="0">
                <a:latin typeface="Courier New" panose="02070309020205020404" pitchFamily="49" charset="0"/>
              </a:rPr>
              <a:t>;</a:t>
            </a:r>
          </a:p>
          <a:p>
            <a:pPr eaLnBrk="1" hangingPunct="1"/>
            <a:r>
              <a:rPr lang="en-US" altLang="en-US" sz="1100" dirty="0">
                <a:latin typeface="Courier New" panose="02070309020205020404" pitchFamily="49" charset="0"/>
              </a:rPr>
              <a:t>public class </a:t>
            </a:r>
            <a:r>
              <a:rPr lang="en-US" altLang="en-US" sz="1100" dirty="0" err="1">
                <a:latin typeface="Courier New" panose="02070309020205020404" pitchFamily="49" charset="0"/>
              </a:rPr>
              <a:t>BlinkyBall</a:t>
            </a:r>
            <a:r>
              <a:rPr lang="en-US" altLang="en-US" sz="1100" dirty="0">
                <a:latin typeface="Courier New" panose="02070309020205020404" pitchFamily="49" charset="0"/>
              </a:rPr>
              <a:t>{}</a:t>
            </a:r>
          </a:p>
          <a:p>
            <a:pPr eaLnBrk="1" hangingPunct="1"/>
            <a:r>
              <a:rPr lang="en-US" altLang="en-US" sz="1100" dirty="0">
                <a:latin typeface="Courier New" panose="02070309020205020404" pitchFamily="49" charset="0"/>
              </a:rPr>
              <a:t>public class </a:t>
            </a:r>
            <a:r>
              <a:rPr lang="en-US" altLang="en-US" sz="1100" dirty="0" err="1">
                <a:latin typeface="Courier New" panose="02070309020205020404" pitchFamily="49" charset="0"/>
              </a:rPr>
              <a:t>BlackJack</a:t>
            </a:r>
            <a:r>
              <a:rPr lang="en-US" altLang="en-US" sz="1100" dirty="0">
                <a:latin typeface="Courier New" panose="02070309020205020404" pitchFamily="49" charset="0"/>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3272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85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eaLnBrk="1" hangingPunct="1"/>
            <a:r>
              <a:rPr lang="en-US" sz="1100" dirty="0"/>
              <a:t>When defining a variable, a data type must be provided.  The data type describes what will be stored in the variable.   A variable can be thought of as a box where things will be stored.  The data type states what kind of things can be placed in the box.</a:t>
            </a:r>
          </a:p>
          <a:p>
            <a:pPr eaLnBrk="1" hangingPunct="1"/>
            <a:endParaRPr lang="en-US" sz="1100" dirty="0"/>
          </a:p>
          <a:p>
            <a:pPr eaLnBrk="1" hangingPunct="1"/>
            <a:r>
              <a:rPr lang="en-US" sz="1100" b="1" dirty="0">
                <a:latin typeface="Courier New" pitchFamily="49" charset="0"/>
                <a:cs typeface="Courier New" pitchFamily="49" charset="0"/>
              </a:rPr>
              <a:t>byte</a:t>
            </a:r>
            <a:r>
              <a:rPr lang="en-US" sz="1100" dirty="0">
                <a:latin typeface="Courier New" pitchFamily="49" charset="0"/>
                <a:cs typeface="Courier New" pitchFamily="49" charset="0"/>
              </a:rPr>
              <a:t>, </a:t>
            </a:r>
            <a:r>
              <a:rPr lang="en-US" sz="1100" b="1" dirty="0">
                <a:latin typeface="Courier New" pitchFamily="49" charset="0"/>
                <a:cs typeface="Courier New" pitchFamily="49" charset="0"/>
              </a:rPr>
              <a:t>short</a:t>
            </a:r>
            <a:r>
              <a:rPr lang="en-US" sz="1100" dirty="0">
                <a:latin typeface="Courier New" pitchFamily="49" charset="0"/>
                <a:cs typeface="Courier New" pitchFamily="49" charset="0"/>
              </a:rPr>
              <a:t>, </a:t>
            </a:r>
            <a:r>
              <a:rPr lang="en-US" sz="1100" b="1" dirty="0">
                <a:latin typeface="Courier New" pitchFamily="49" charset="0"/>
                <a:cs typeface="Courier New" pitchFamily="49" charset="0"/>
              </a:rPr>
              <a:t>int</a:t>
            </a:r>
            <a:r>
              <a:rPr lang="en-US" sz="1100" dirty="0">
                <a:latin typeface="Courier New" pitchFamily="49" charset="0"/>
                <a:cs typeface="Courier New" pitchFamily="49" charset="0"/>
              </a:rPr>
              <a:t>, and </a:t>
            </a:r>
            <a:r>
              <a:rPr lang="en-US" sz="1100" b="1" dirty="0">
                <a:latin typeface="Courier New" pitchFamily="49" charset="0"/>
                <a:cs typeface="Courier New" pitchFamily="49" charset="0"/>
              </a:rPr>
              <a:t>long</a:t>
            </a:r>
            <a:r>
              <a:rPr lang="en-US" sz="1100" dirty="0"/>
              <a:t> can store non-decimal positive numbers, zero, and negative numbers</a:t>
            </a:r>
            <a:r>
              <a:rPr lang="en-US" sz="1100" baseline="0" dirty="0"/>
              <a:t> (</a:t>
            </a:r>
            <a:r>
              <a:rPr lang="en-US" sz="1100" b="1" baseline="0" dirty="0"/>
              <a:t>integers</a:t>
            </a:r>
            <a:r>
              <a:rPr lang="en-US" sz="1100" baseline="0" dirty="0"/>
              <a:t>).</a:t>
            </a:r>
            <a:endParaRPr lang="en-US" sz="1100" dirty="0"/>
          </a:p>
          <a:p>
            <a:pPr eaLnBrk="1" hangingPunct="1"/>
            <a:r>
              <a:rPr lang="en-US" sz="1100" b="1" dirty="0">
                <a:latin typeface="Courier New" pitchFamily="49" charset="0"/>
                <a:cs typeface="Courier New" pitchFamily="49" charset="0"/>
              </a:rPr>
              <a:t>float</a:t>
            </a:r>
            <a:r>
              <a:rPr lang="en-US" sz="1100" dirty="0">
                <a:latin typeface="Courier New" pitchFamily="49" charset="0"/>
                <a:cs typeface="Courier New" pitchFamily="49" charset="0"/>
              </a:rPr>
              <a:t> and </a:t>
            </a:r>
            <a:r>
              <a:rPr lang="en-US" sz="1100" b="1" dirty="0">
                <a:latin typeface="Courier New" pitchFamily="49" charset="0"/>
                <a:cs typeface="Courier New" pitchFamily="49" charset="0"/>
              </a:rPr>
              <a:t>double</a:t>
            </a:r>
            <a:r>
              <a:rPr lang="en-US" sz="1100" dirty="0"/>
              <a:t> can store decimal positive numbers,</a:t>
            </a:r>
            <a:r>
              <a:rPr lang="en-US" sz="1100" baseline="0" dirty="0"/>
              <a:t> zero, </a:t>
            </a:r>
            <a:r>
              <a:rPr lang="en-US" sz="1100" dirty="0"/>
              <a:t>and negative numbers (</a:t>
            </a:r>
            <a:r>
              <a:rPr lang="en-US" sz="1100" b="1" dirty="0"/>
              <a:t>real numbers</a:t>
            </a:r>
            <a:r>
              <a:rPr lang="en-US" sz="1100" dirty="0"/>
              <a:t>).</a:t>
            </a:r>
          </a:p>
          <a:p>
            <a:pPr eaLnBrk="1" hangingPunct="1"/>
            <a:endParaRPr lang="en-US" sz="1100" dirty="0"/>
          </a:p>
          <a:p>
            <a:pPr eaLnBrk="1" hangingPunct="1"/>
            <a:r>
              <a:rPr lang="en-US" sz="1100" dirty="0"/>
              <a:t>What do I mean primitive or built-in</a:t>
            </a:r>
            <a:r>
              <a:rPr lang="en-US" sz="1100" baseline="0" dirty="0"/>
              <a:t> data types?  Every object in Java is a child of </a:t>
            </a:r>
            <a:r>
              <a:rPr lang="en-US" sz="1100" baseline="0" dirty="0" err="1"/>
              <a:t>java.lang.Object</a:t>
            </a:r>
            <a:r>
              <a:rPr lang="en-US" sz="1100" baseline="0" dirty="0"/>
              <a:t>.  However, everything in Java is NOT an object, contrary to what you might hear.  The following lists the entities in Java that are not (currently) objects:</a:t>
            </a:r>
          </a:p>
          <a:p>
            <a:pPr eaLnBrk="1" hangingPunct="1"/>
            <a:endParaRPr lang="en-US" dirty="0"/>
          </a:p>
          <a:p>
            <a:r>
              <a:rPr lang="en-US" dirty="0"/>
              <a:t>	primitives and references</a:t>
            </a:r>
          </a:p>
          <a:p>
            <a:r>
              <a:rPr lang="en-US" dirty="0"/>
              <a:t>	fields (the fields themselves not the contents)</a:t>
            </a:r>
          </a:p>
          <a:p>
            <a:r>
              <a:rPr lang="en-US" dirty="0"/>
              <a:t>	local variables and parameters</a:t>
            </a:r>
          </a:p>
          <a:p>
            <a:r>
              <a:rPr lang="en-US" dirty="0"/>
              <a:t>	generic classes (that </a:t>
            </a:r>
            <a:r>
              <a:rPr lang="en-US" b="1" dirty="0"/>
              <a:t>may</a:t>
            </a:r>
            <a:r>
              <a:rPr lang="en-US" dirty="0"/>
              <a:t> change in Java 8)</a:t>
            </a:r>
          </a:p>
          <a:p>
            <a:r>
              <a:rPr lang="en-US" dirty="0"/>
              <a:t>	methods (that </a:t>
            </a:r>
            <a:r>
              <a:rPr lang="en-US" b="1" dirty="0"/>
              <a:t>will</a:t>
            </a:r>
            <a:r>
              <a:rPr lang="en-US" dirty="0"/>
              <a:t> change in Java 8)</a:t>
            </a:r>
          </a:p>
          <a:p>
            <a:r>
              <a:rPr lang="en-US" dirty="0"/>
              <a:t>	blocks of code (that </a:t>
            </a:r>
            <a:r>
              <a:rPr lang="en-US" b="1" dirty="0"/>
              <a:t>will</a:t>
            </a:r>
            <a:r>
              <a:rPr lang="en-US" dirty="0"/>
              <a:t> change in Java 8)</a:t>
            </a:r>
          </a:p>
          <a:p>
            <a:pPr eaLnBrk="1" hangingPunct="1"/>
            <a:endParaRPr lang="en-US" sz="1100" dirty="0"/>
          </a:p>
          <a:p>
            <a:r>
              <a:rPr lang="en-US" dirty="0">
                <a:effectLst/>
              </a:rPr>
              <a:t>The primitive or</a:t>
            </a:r>
            <a:r>
              <a:rPr lang="en-US" baseline="0" dirty="0">
                <a:effectLst/>
              </a:rPr>
              <a:t> built-in data types are defined as simple data types (non-objects) to reduce the overhead in working with them during “normal” program execution.  However, sometimes we have to work with primitive types as objects (for example while using a generic method).  In those cases, we use the wrapper classes for the primitive data types (Byte, Short, Integer, Long, Float, Double, Character, and Boolean).</a:t>
            </a:r>
            <a:endParaRPr lang="en-US"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4550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9075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1" name="Google Shape;31;p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2" name="Google Shape;32;p5"/>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ECEC"/>
              </a:buClr>
              <a:buSzPts val="2400"/>
              <a:buFont typeface="IBM Plex Sans"/>
              <a:buNone/>
              <a:defRPr sz="2400">
                <a:solidFill>
                  <a:srgbClr val="00ECEC"/>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33" name="Google Shape;33;p5"/>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887006" y="1144434"/>
            <a:ext cx="7620499" cy="2308324"/>
          </a:xfrm>
          <a:prstGeom prst="rect">
            <a:avLst/>
          </a:prstGeom>
        </p:spPr>
        <p:txBody>
          <a:bodyPr wrap="square">
            <a:spAutoFit/>
          </a:bodyPr>
          <a:lstStyle/>
          <a:p>
            <a:r>
              <a:rPr lang="en-US" sz="4800" dirty="0">
                <a:solidFill>
                  <a:schemeClr val="lt1"/>
                </a:solidFill>
                <a:latin typeface="PT Mono" panose="020B0604020202020204" charset="0"/>
                <a:cs typeface="PT Mono" panose="020B0604020202020204" charset="0"/>
              </a:rPr>
              <a:t>Introduction to Java Variables and Data Types</a:t>
            </a:r>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Range of Primitive Data Types</a:t>
            </a:r>
            <a:endParaRPr sz="2400" dirty="0">
              <a:solidFill>
                <a:schemeClr val="bg1"/>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5" name="Table 4">
            <a:extLst>
              <a:ext uri="{FF2B5EF4-FFF2-40B4-BE49-F238E27FC236}">
                <a16:creationId xmlns:a16="http://schemas.microsoft.com/office/drawing/2014/main" id="{163223D0-C54A-4735-AE89-380132BA2A61}"/>
              </a:ext>
            </a:extLst>
          </p:cNvPr>
          <p:cNvGraphicFramePr>
            <a:graphicFrameLocks noGrp="1"/>
          </p:cNvGraphicFramePr>
          <p:nvPr>
            <p:extLst>
              <p:ext uri="{D42A27DB-BD31-4B8C-83A1-F6EECF244321}">
                <p14:modId xmlns:p14="http://schemas.microsoft.com/office/powerpoint/2010/main" val="3116155186"/>
              </p:ext>
            </p:extLst>
          </p:nvPr>
        </p:nvGraphicFramePr>
        <p:xfrm>
          <a:off x="1164336" y="900176"/>
          <a:ext cx="7315200" cy="3636042"/>
        </p:xfrm>
        <a:graphic>
          <a:graphicData uri="http://schemas.openxmlformats.org/drawingml/2006/table">
            <a:tbl>
              <a:tblPr firstRow="1" bandRow="1">
                <a:effectLst/>
                <a:tableStyleId>{5C22544A-7EE6-4342-B048-85BDC9FD1C3A}</a:tableStyleId>
              </a:tblPr>
              <a:tblGrid>
                <a:gridCol w="990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5486400">
                  <a:extLst>
                    <a:ext uri="{9D8B030D-6E8A-4147-A177-3AD203B41FA5}">
                      <a16:colId xmlns:a16="http://schemas.microsoft.com/office/drawing/2014/main" val="20002"/>
                    </a:ext>
                  </a:extLst>
                </a:gridCol>
              </a:tblGrid>
              <a:tr h="392400">
                <a:tc>
                  <a:txBody>
                    <a:bodyPr/>
                    <a:lstStyle/>
                    <a:p>
                      <a:pPr algn="ctr"/>
                      <a:r>
                        <a:rPr lang="en-US" sz="2000" dirty="0">
                          <a:solidFill>
                            <a:schemeClr val="bg1"/>
                          </a:solidFill>
                          <a:latin typeface="Calibri" pitchFamily="34" charset="0"/>
                          <a:cs typeface="Calibri" pitchFamily="34" charset="0"/>
                        </a:rPr>
                        <a:t>Type</a:t>
                      </a:r>
                    </a:p>
                  </a:txBody>
                  <a:tcPr>
                    <a:noFill/>
                  </a:tcPr>
                </a:tc>
                <a:tc>
                  <a:txBody>
                    <a:bodyPr/>
                    <a:lstStyle/>
                    <a:p>
                      <a:pPr algn="ctr"/>
                      <a:r>
                        <a:rPr kumimoji="0" lang="en-US" sz="1800" b="1" kern="1200" dirty="0">
                          <a:solidFill>
                            <a:schemeClr val="bg1"/>
                          </a:solidFill>
                          <a:latin typeface="Calibri" pitchFamily="34" charset="0"/>
                          <a:ea typeface="+mn-ea"/>
                          <a:cs typeface="Calibri" pitchFamily="34" charset="0"/>
                        </a:rPr>
                        <a:t>Bits</a:t>
                      </a:r>
                      <a:endParaRPr lang="en-US" dirty="0">
                        <a:solidFill>
                          <a:schemeClr val="bg1"/>
                        </a:solidFill>
                        <a:latin typeface="Calibri" pitchFamily="34" charset="0"/>
                        <a:cs typeface="Calibri" pitchFamily="34" charset="0"/>
                      </a:endParaRPr>
                    </a:p>
                  </a:txBody>
                  <a:tcPr>
                    <a:noFill/>
                  </a:tcPr>
                </a:tc>
                <a:tc>
                  <a:txBody>
                    <a:bodyPr/>
                    <a:lstStyle/>
                    <a:p>
                      <a:pPr algn="ctr"/>
                      <a:r>
                        <a:rPr kumimoji="0" lang="en-US" sz="1800" b="1" kern="1200" dirty="0">
                          <a:solidFill>
                            <a:schemeClr val="bg1"/>
                          </a:solidFill>
                          <a:latin typeface="Calibri" pitchFamily="34" charset="0"/>
                          <a:ea typeface="+mn-ea"/>
                          <a:cs typeface="Calibri" pitchFamily="34" charset="0"/>
                        </a:rPr>
                        <a:t>Range</a:t>
                      </a:r>
                      <a:endParaRPr lang="en-US" dirty="0">
                        <a:solidFill>
                          <a:schemeClr val="bg1"/>
                        </a:solidFill>
                        <a:latin typeface="Calibri" pitchFamily="34" charset="0"/>
                        <a:cs typeface="Calibri" pitchFamily="34" charset="0"/>
                      </a:endParaRPr>
                    </a:p>
                  </a:txBody>
                  <a:tcPr>
                    <a:noFill/>
                  </a:tcPr>
                </a:tc>
                <a:extLst>
                  <a:ext uri="{0D108BD9-81ED-4DB2-BD59-A6C34878D82A}">
                    <a16:rowId xmlns:a16="http://schemas.microsoft.com/office/drawing/2014/main" val="10000"/>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byte</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algn="ctr"/>
                      <a:r>
                        <a:rPr lang="en-US" dirty="0">
                          <a:solidFill>
                            <a:schemeClr val="bg1"/>
                          </a:solidFill>
                          <a:latin typeface="Calibri" pitchFamily="34" charset="0"/>
                          <a:cs typeface="Calibri" pitchFamily="34" charset="0"/>
                        </a:rPr>
                        <a:t>8</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-128 to 127</a:t>
                      </a:r>
                    </a:p>
                  </a:txBody>
                  <a:tcPr>
                    <a:noFill/>
                  </a:tcPr>
                </a:tc>
                <a:extLst>
                  <a:ext uri="{0D108BD9-81ED-4DB2-BD59-A6C34878D82A}">
                    <a16:rowId xmlns:a16="http://schemas.microsoft.com/office/drawing/2014/main" val="10001"/>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short</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algn="ctr"/>
                      <a:r>
                        <a:rPr lang="en-US" dirty="0">
                          <a:solidFill>
                            <a:schemeClr val="bg1"/>
                          </a:solidFill>
                          <a:latin typeface="Calibri" pitchFamily="34" charset="0"/>
                          <a:cs typeface="Calibri" pitchFamily="34" charset="0"/>
                        </a:rPr>
                        <a:t>16</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-32768 to 32767</a:t>
                      </a:r>
                    </a:p>
                  </a:txBody>
                  <a:tcPr>
                    <a:noFill/>
                  </a:tcPr>
                </a:tc>
                <a:extLst>
                  <a:ext uri="{0D108BD9-81ED-4DB2-BD59-A6C34878D82A}">
                    <a16:rowId xmlns:a16="http://schemas.microsoft.com/office/drawing/2014/main" val="10002"/>
                  </a:ext>
                </a:extLst>
              </a:tr>
              <a:tr h="367247">
                <a:tc>
                  <a:txBody>
                    <a:bodyPr/>
                    <a:lstStyle/>
                    <a:p>
                      <a:pPr algn="ctr"/>
                      <a:r>
                        <a:rPr kumimoji="0" lang="en-US" sz="1800" kern="1200" dirty="0" err="1">
                          <a:solidFill>
                            <a:schemeClr val="accent5">
                              <a:lumMod val="60000"/>
                              <a:lumOff val="40000"/>
                            </a:schemeClr>
                          </a:solidFill>
                          <a:latin typeface="Calibri" pitchFamily="34" charset="0"/>
                          <a:ea typeface="+mn-ea"/>
                          <a:cs typeface="Calibri" pitchFamily="34" charset="0"/>
                        </a:rPr>
                        <a:t>int</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algn="ctr"/>
                      <a:r>
                        <a:rPr lang="en-US" dirty="0">
                          <a:solidFill>
                            <a:schemeClr val="bg1"/>
                          </a:solidFill>
                          <a:latin typeface="Calibri" pitchFamily="34" charset="0"/>
                          <a:cs typeface="Calibri" pitchFamily="34" charset="0"/>
                        </a:rPr>
                        <a:t>32</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-2147483648</a:t>
                      </a:r>
                      <a:r>
                        <a:rPr lang="en-US" sz="1400" kern="1200" dirty="0">
                          <a:solidFill>
                            <a:schemeClr val="bg1"/>
                          </a:solidFill>
                          <a:effectLst/>
                          <a:latin typeface="Calibri" pitchFamily="34" charset="0"/>
                          <a:ea typeface="+mn-ea"/>
                          <a:cs typeface="Calibri" pitchFamily="34" charset="0"/>
                        </a:rPr>
                        <a:t> </a:t>
                      </a:r>
                      <a:r>
                        <a:rPr lang="en-US" sz="1600" kern="1200" dirty="0">
                          <a:solidFill>
                            <a:schemeClr val="bg1"/>
                          </a:solidFill>
                          <a:effectLst/>
                          <a:latin typeface="Calibri" pitchFamily="34" charset="0"/>
                          <a:ea typeface="+mn-ea"/>
                          <a:cs typeface="Calibri" pitchFamily="34" charset="0"/>
                        </a:rPr>
                        <a:t>to 2147483647</a:t>
                      </a:r>
                    </a:p>
                  </a:txBody>
                  <a:tcPr>
                    <a:noFill/>
                  </a:tcPr>
                </a:tc>
                <a:extLst>
                  <a:ext uri="{0D108BD9-81ED-4DB2-BD59-A6C34878D82A}">
                    <a16:rowId xmlns:a16="http://schemas.microsoft.com/office/drawing/2014/main" val="10003"/>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long</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algn="ctr"/>
                      <a:r>
                        <a:rPr lang="en-US" dirty="0">
                          <a:solidFill>
                            <a:schemeClr val="bg1"/>
                          </a:solidFill>
                          <a:latin typeface="Calibri" pitchFamily="34" charset="0"/>
                          <a:cs typeface="Calibri" pitchFamily="34" charset="0"/>
                        </a:rPr>
                        <a:t>64</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-9223372036854775808 to +9223372036854775807</a:t>
                      </a:r>
                    </a:p>
                  </a:txBody>
                  <a:tcPr>
                    <a:noFill/>
                  </a:tcPr>
                </a:tc>
                <a:extLst>
                  <a:ext uri="{0D108BD9-81ED-4DB2-BD59-A6C34878D82A}">
                    <a16:rowId xmlns:a16="http://schemas.microsoft.com/office/drawing/2014/main" val="10004"/>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float</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algn="ctr"/>
                      <a:r>
                        <a:rPr lang="en-US" dirty="0">
                          <a:solidFill>
                            <a:schemeClr val="bg1"/>
                          </a:solidFill>
                          <a:latin typeface="Calibri" pitchFamily="34" charset="0"/>
                          <a:cs typeface="Calibri" pitchFamily="34" charset="0"/>
                        </a:rPr>
                        <a:t>32</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1.40129846432481707e-45 to 3.40282346638528860e+38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effectLst/>
                          <a:latin typeface="Calibri" pitchFamily="34" charset="0"/>
                          <a:ea typeface="+mn-ea"/>
                          <a:cs typeface="Calibri" pitchFamily="34" charset="0"/>
                        </a:rPr>
                        <a:t>(positive or negative)</a:t>
                      </a:r>
                    </a:p>
                  </a:txBody>
                  <a:tcPr>
                    <a:noFill/>
                  </a:tcPr>
                </a:tc>
                <a:extLst>
                  <a:ext uri="{0D108BD9-81ED-4DB2-BD59-A6C34878D82A}">
                    <a16:rowId xmlns:a16="http://schemas.microsoft.com/office/drawing/2014/main" val="10005"/>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double</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algn="ctr"/>
                      <a:r>
                        <a:rPr lang="en-US" dirty="0">
                          <a:solidFill>
                            <a:schemeClr val="bg1"/>
                          </a:solidFill>
                          <a:latin typeface="Calibri" pitchFamily="34" charset="0"/>
                          <a:cs typeface="Calibri" pitchFamily="34" charset="0"/>
                        </a:rPr>
                        <a:t>64</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4.94065645841246544e-324 to 1.79769313486231570e+308</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effectLst/>
                          <a:latin typeface="Calibri" pitchFamily="34" charset="0"/>
                          <a:ea typeface="+mn-ea"/>
                          <a:cs typeface="Calibri" pitchFamily="34" charset="0"/>
                        </a:rPr>
                        <a:t>(positive or negative)</a:t>
                      </a:r>
                    </a:p>
                  </a:txBody>
                  <a:tcPr>
                    <a:noFill/>
                  </a:tcPr>
                </a:tc>
                <a:extLst>
                  <a:ext uri="{0D108BD9-81ED-4DB2-BD59-A6C34878D82A}">
                    <a16:rowId xmlns:a16="http://schemas.microsoft.com/office/drawing/2014/main" val="10006"/>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char</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algn="ctr"/>
                      <a:r>
                        <a:rPr lang="en-US" dirty="0">
                          <a:solidFill>
                            <a:schemeClr val="bg1"/>
                          </a:solidFill>
                          <a:latin typeface="Calibri" pitchFamily="34" charset="0"/>
                          <a:cs typeface="Calibri" pitchFamily="34" charset="0"/>
                        </a:rPr>
                        <a:t>16 </a:t>
                      </a:r>
                      <a:r>
                        <a:rPr lang="en-US" dirty="0" err="1">
                          <a:solidFill>
                            <a:schemeClr val="bg1"/>
                          </a:solidFill>
                          <a:latin typeface="Calibri" pitchFamily="34" charset="0"/>
                          <a:cs typeface="Calibri" pitchFamily="34" charset="0"/>
                        </a:rPr>
                        <a:t>uns</a:t>
                      </a:r>
                      <a:endParaRPr lang="en-US" dirty="0">
                        <a:solidFill>
                          <a:schemeClr val="bg1"/>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a:t>
                      </a:r>
                      <a:r>
                        <a:rPr lang="en-US" sz="800" kern="1200" baseline="0" dirty="0">
                          <a:solidFill>
                            <a:schemeClr val="bg1"/>
                          </a:solidFill>
                          <a:effectLst/>
                          <a:latin typeface="Calibri" pitchFamily="34" charset="0"/>
                          <a:ea typeface="+mn-ea"/>
                          <a:cs typeface="Calibri" pitchFamily="34" charset="0"/>
                        </a:rPr>
                        <a:t>     </a:t>
                      </a:r>
                      <a:r>
                        <a:rPr lang="en-US" sz="1600" kern="1200" dirty="0">
                          <a:solidFill>
                            <a:schemeClr val="bg1"/>
                          </a:solidFill>
                          <a:effectLst/>
                          <a:latin typeface="Calibri" pitchFamily="34" charset="0"/>
                          <a:ea typeface="+mn-ea"/>
                          <a:cs typeface="Calibri" pitchFamily="34" charset="0"/>
                        </a:rPr>
                        <a:t>0 to 65535</a:t>
                      </a:r>
                    </a:p>
                  </a:txBody>
                  <a:tcPr>
                    <a:noFill/>
                  </a:tcPr>
                </a:tc>
                <a:extLst>
                  <a:ext uri="{0D108BD9-81ED-4DB2-BD59-A6C34878D82A}">
                    <a16:rowId xmlns:a16="http://schemas.microsoft.com/office/drawing/2014/main" val="10007"/>
                  </a:ext>
                </a:extLst>
              </a:tr>
              <a:tr h="367247">
                <a:tc>
                  <a:txBody>
                    <a:bodyPr/>
                    <a:lstStyle/>
                    <a:p>
                      <a:pPr algn="ctr"/>
                      <a:r>
                        <a:rPr lang="en-US" sz="1800" dirty="0" err="1">
                          <a:solidFill>
                            <a:schemeClr val="accent5">
                              <a:lumMod val="60000"/>
                              <a:lumOff val="40000"/>
                            </a:schemeClr>
                          </a:solidFill>
                          <a:latin typeface="Calibri" pitchFamily="34" charset="0"/>
                          <a:cs typeface="Calibri" pitchFamily="34" charset="0"/>
                        </a:rPr>
                        <a:t>boolean</a:t>
                      </a:r>
                      <a:endParaRPr lang="en-US" sz="1800" dirty="0">
                        <a:solidFill>
                          <a:schemeClr val="accent5">
                            <a:lumMod val="60000"/>
                            <a:lumOff val="40000"/>
                          </a:schemeClr>
                        </a:solidFill>
                        <a:latin typeface="Calibri" pitchFamily="34" charset="0"/>
                        <a:cs typeface="Calibri" pitchFamily="34" charset="0"/>
                      </a:endParaRPr>
                    </a:p>
                  </a:txBody>
                  <a:tcPr>
                    <a:noFill/>
                  </a:tcPr>
                </a:tc>
                <a:tc>
                  <a:txBody>
                    <a:bodyPr/>
                    <a:lstStyle/>
                    <a:p>
                      <a:pPr algn="ctr"/>
                      <a:r>
                        <a:rPr lang="en-US" dirty="0" err="1">
                          <a:solidFill>
                            <a:schemeClr val="bg1"/>
                          </a:solidFill>
                          <a:latin typeface="Calibri" pitchFamily="34" charset="0"/>
                          <a:cs typeface="Calibri" pitchFamily="34" charset="0"/>
                        </a:rPr>
                        <a:t>JVMD</a:t>
                      </a:r>
                      <a:endParaRPr lang="en-US" dirty="0">
                        <a:solidFill>
                          <a:schemeClr val="bg1"/>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true</a:t>
                      </a:r>
                      <a:r>
                        <a:rPr lang="en-US" sz="1600" kern="1200" baseline="0" dirty="0">
                          <a:solidFill>
                            <a:schemeClr val="bg1"/>
                          </a:solidFill>
                          <a:effectLst/>
                          <a:latin typeface="Calibri" pitchFamily="34" charset="0"/>
                          <a:ea typeface="+mn-ea"/>
                          <a:cs typeface="Calibri" pitchFamily="34" charset="0"/>
                        </a:rPr>
                        <a:t> or false</a:t>
                      </a:r>
                      <a:endParaRPr lang="en-US" sz="1600" kern="1200" dirty="0">
                        <a:solidFill>
                          <a:schemeClr val="bg1"/>
                        </a:solidFill>
                        <a:effectLst/>
                        <a:latin typeface="Calibri" pitchFamily="34" charset="0"/>
                        <a:ea typeface="+mn-ea"/>
                        <a:cs typeface="Calibri" pitchFamily="34" charset="0"/>
                      </a:endParaRPr>
                    </a:p>
                  </a:txBody>
                  <a:tcP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2263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Integer Data Types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75576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p:nvPr/>
        </p:nvSpPr>
        <p:spPr>
          <a:xfrm flipH="1">
            <a:off x="548700" y="685800"/>
            <a:ext cx="8125800" cy="4075800"/>
          </a:xfrm>
          <a:prstGeom prst="round1Rect">
            <a:avLst>
              <a:gd name="adj" fmla="val 8376"/>
            </a:avLst>
          </a:prstGeom>
          <a:solidFill>
            <a:srgbClr val="181818"/>
          </a:solidFill>
          <a:ln w="28575" cap="flat" cmpd="sng">
            <a:solidFill>
              <a:schemeClr val="bg1"/>
            </a:solidFill>
            <a:prstDash val="solid"/>
            <a:round/>
            <a:headEnd type="none" w="sm" len="sm"/>
            <a:tailEnd type="none" w="sm" len="sm"/>
          </a:ln>
        </p:spPr>
        <p:txBody>
          <a:bodyPr spcFirstLastPara="1" wrap="square" lIns="91425" tIns="182875" rIns="91425" bIns="91425" anchor="t" anchorCtr="0">
            <a:noAutofit/>
          </a:bodyPr>
          <a:lstStyle/>
          <a:p>
            <a:pPr lvl="0" algn="l" rtl="0">
              <a:lnSpc>
                <a:spcPct val="150000"/>
              </a:lnSpc>
              <a:spcBef>
                <a:spcPts val="0"/>
              </a:spcBef>
              <a:spcAft>
                <a:spcPts val="0"/>
              </a:spcAft>
              <a:buClr>
                <a:srgbClr val="FFFFFF"/>
              </a:buClr>
              <a:buSzPts val="1800"/>
            </a:pPr>
            <a:endParaRPr sz="1800" dirty="0">
              <a:solidFill>
                <a:srgbClr val="FFFFFF"/>
              </a:solidFill>
              <a:latin typeface="IBM Plex Sans"/>
              <a:ea typeface="IBM Plex Sans"/>
              <a:cs typeface="IBM Plex Sans"/>
              <a:sym typeface="IBM Plex Sans"/>
            </a:endParaRPr>
          </a:p>
        </p:txBody>
      </p:sp>
      <p:sp>
        <p:nvSpPr>
          <p:cNvPr id="98" name="Google Shape;98;p1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Integer Data Types</a:t>
            </a:r>
            <a:endParaRPr sz="2400" dirty="0">
              <a:solidFill>
                <a:schemeClr val="bg1"/>
              </a:solidFill>
              <a:latin typeface="IBM Plex Sans"/>
              <a:ea typeface="IBM Plex Sans"/>
              <a:cs typeface="IBM Plex Sans"/>
              <a:sym typeface="IBM Plex Sans"/>
            </a:endParaRPr>
          </a:p>
        </p:txBody>
      </p:sp>
      <p:sp>
        <p:nvSpPr>
          <p:cNvPr id="99" name="Google Shape;99;p1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 name="Rectangle 1">
            <a:extLst>
              <a:ext uri="{FF2B5EF4-FFF2-40B4-BE49-F238E27FC236}">
                <a16:creationId xmlns:a16="http://schemas.microsoft.com/office/drawing/2014/main" id="{9130FACC-58FE-46A1-9807-E07DEB577F88}"/>
              </a:ext>
            </a:extLst>
          </p:cNvPr>
          <p:cNvSpPr/>
          <p:nvPr/>
        </p:nvSpPr>
        <p:spPr>
          <a:xfrm>
            <a:off x="3404507" y="906235"/>
            <a:ext cx="2334986" cy="489857"/>
          </a:xfrm>
          <a:prstGeom prst="rect">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Integers</a:t>
            </a:r>
          </a:p>
        </p:txBody>
      </p:sp>
      <p:cxnSp>
        <p:nvCxnSpPr>
          <p:cNvPr id="4" name="Straight Connector 3">
            <a:extLst>
              <a:ext uri="{FF2B5EF4-FFF2-40B4-BE49-F238E27FC236}">
                <a16:creationId xmlns:a16="http://schemas.microsoft.com/office/drawing/2014/main" id="{664A89B9-3319-40E6-BAC2-1C13B8CB1903}"/>
              </a:ext>
            </a:extLst>
          </p:cNvPr>
          <p:cNvCxnSpPr>
            <a:stCxn id="2" idx="2"/>
          </p:cNvCxnSpPr>
          <p:nvPr/>
        </p:nvCxnSpPr>
        <p:spPr>
          <a:xfrm>
            <a:off x="4572000" y="1396092"/>
            <a:ext cx="0" cy="4816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DAA12A-03E9-4800-B5CC-CBA982A1BC74}"/>
              </a:ext>
            </a:extLst>
          </p:cNvPr>
          <p:cNvCxnSpPr>
            <a:cxnSpLocks/>
          </p:cNvCxnSpPr>
          <p:nvPr/>
        </p:nvCxnSpPr>
        <p:spPr>
          <a:xfrm flipV="1">
            <a:off x="4542064" y="1877783"/>
            <a:ext cx="2901067" cy="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F0CE967-F39A-41A5-8B34-FB47981B416B}"/>
              </a:ext>
            </a:extLst>
          </p:cNvPr>
          <p:cNvSpPr/>
          <p:nvPr/>
        </p:nvSpPr>
        <p:spPr>
          <a:xfrm>
            <a:off x="1069522" y="2675981"/>
            <a:ext cx="938892" cy="48985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byte</a:t>
            </a:r>
          </a:p>
        </p:txBody>
      </p:sp>
      <p:sp>
        <p:nvSpPr>
          <p:cNvPr id="15" name="Rectangle 14">
            <a:extLst>
              <a:ext uri="{FF2B5EF4-FFF2-40B4-BE49-F238E27FC236}">
                <a16:creationId xmlns:a16="http://schemas.microsoft.com/office/drawing/2014/main" id="{52672454-7813-4F33-B2E5-AC3924BD08EF}"/>
              </a:ext>
            </a:extLst>
          </p:cNvPr>
          <p:cNvSpPr/>
          <p:nvPr/>
        </p:nvSpPr>
        <p:spPr>
          <a:xfrm>
            <a:off x="2969796" y="2671625"/>
            <a:ext cx="938892" cy="48985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short</a:t>
            </a:r>
          </a:p>
        </p:txBody>
      </p:sp>
      <p:sp>
        <p:nvSpPr>
          <p:cNvPr id="16" name="Rectangle 15">
            <a:extLst>
              <a:ext uri="{FF2B5EF4-FFF2-40B4-BE49-F238E27FC236}">
                <a16:creationId xmlns:a16="http://schemas.microsoft.com/office/drawing/2014/main" id="{1A346F19-CFCB-487E-8A29-F567599900FD}"/>
              </a:ext>
            </a:extLst>
          </p:cNvPr>
          <p:cNvSpPr/>
          <p:nvPr/>
        </p:nvSpPr>
        <p:spPr>
          <a:xfrm>
            <a:off x="4953358" y="2671619"/>
            <a:ext cx="938892" cy="489857"/>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a:t>
            </a:r>
          </a:p>
        </p:txBody>
      </p:sp>
      <p:sp>
        <p:nvSpPr>
          <p:cNvPr id="17" name="Rectangle 16">
            <a:extLst>
              <a:ext uri="{FF2B5EF4-FFF2-40B4-BE49-F238E27FC236}">
                <a16:creationId xmlns:a16="http://schemas.microsoft.com/office/drawing/2014/main" id="{981D5C45-B9F7-45FF-84F7-36FE6CE6DBC4}"/>
              </a:ext>
            </a:extLst>
          </p:cNvPr>
          <p:cNvSpPr/>
          <p:nvPr/>
        </p:nvSpPr>
        <p:spPr>
          <a:xfrm>
            <a:off x="6953599" y="2671619"/>
            <a:ext cx="938892" cy="489857"/>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long</a:t>
            </a:r>
          </a:p>
        </p:txBody>
      </p:sp>
      <p:cxnSp>
        <p:nvCxnSpPr>
          <p:cNvPr id="19" name="Straight Connector 18">
            <a:extLst>
              <a:ext uri="{FF2B5EF4-FFF2-40B4-BE49-F238E27FC236}">
                <a16:creationId xmlns:a16="http://schemas.microsoft.com/office/drawing/2014/main" id="{E20409A5-C1E0-4482-80C7-943052F6AD49}"/>
              </a:ext>
            </a:extLst>
          </p:cNvPr>
          <p:cNvCxnSpPr>
            <a:cxnSpLocks/>
          </p:cNvCxnSpPr>
          <p:nvPr/>
        </p:nvCxnSpPr>
        <p:spPr>
          <a:xfrm flipH="1">
            <a:off x="1537641" y="1877778"/>
            <a:ext cx="8503" cy="798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CCBCB43-E292-44CB-834A-3A65E23ABA03}"/>
              </a:ext>
            </a:extLst>
          </p:cNvPr>
          <p:cNvCxnSpPr>
            <a:cxnSpLocks/>
            <a:endCxn id="17" idx="0"/>
          </p:cNvCxnSpPr>
          <p:nvPr/>
        </p:nvCxnSpPr>
        <p:spPr>
          <a:xfrm>
            <a:off x="7423045" y="1877781"/>
            <a:ext cx="0" cy="79383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6A9EA7E-5ECE-4DF1-83A1-96B60DC4F0A4}"/>
              </a:ext>
            </a:extLst>
          </p:cNvPr>
          <p:cNvCxnSpPr>
            <a:cxnSpLocks/>
          </p:cNvCxnSpPr>
          <p:nvPr/>
        </p:nvCxnSpPr>
        <p:spPr>
          <a:xfrm flipH="1">
            <a:off x="3479784" y="1877778"/>
            <a:ext cx="17726" cy="8061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ABF3D4-8D8F-4953-966C-1DB1C8E79123}"/>
              </a:ext>
            </a:extLst>
          </p:cNvPr>
          <p:cNvCxnSpPr>
            <a:cxnSpLocks/>
            <a:endCxn id="16" idx="0"/>
          </p:cNvCxnSpPr>
          <p:nvPr/>
        </p:nvCxnSpPr>
        <p:spPr>
          <a:xfrm flipH="1">
            <a:off x="5422804" y="1877778"/>
            <a:ext cx="8346" cy="79384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ylinder 11">
            <a:extLst>
              <a:ext uri="{FF2B5EF4-FFF2-40B4-BE49-F238E27FC236}">
                <a16:creationId xmlns:a16="http://schemas.microsoft.com/office/drawing/2014/main" id="{EC10D1EF-FBC6-4D1C-A679-0F0248DEF21D}"/>
              </a:ext>
            </a:extLst>
          </p:cNvPr>
          <p:cNvSpPr/>
          <p:nvPr/>
        </p:nvSpPr>
        <p:spPr>
          <a:xfrm>
            <a:off x="1429803" y="3904493"/>
            <a:ext cx="232682" cy="22043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ylinder 27">
            <a:extLst>
              <a:ext uri="{FF2B5EF4-FFF2-40B4-BE49-F238E27FC236}">
                <a16:creationId xmlns:a16="http://schemas.microsoft.com/office/drawing/2014/main" id="{044F01F4-A2E3-4FA8-BC7F-BCA001286BE6}"/>
              </a:ext>
            </a:extLst>
          </p:cNvPr>
          <p:cNvSpPr/>
          <p:nvPr/>
        </p:nvSpPr>
        <p:spPr>
          <a:xfrm>
            <a:off x="3334527" y="3777445"/>
            <a:ext cx="308240" cy="34834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ylinder 28">
            <a:extLst>
              <a:ext uri="{FF2B5EF4-FFF2-40B4-BE49-F238E27FC236}">
                <a16:creationId xmlns:a16="http://schemas.microsoft.com/office/drawing/2014/main" id="{37C04ECD-3925-442B-96A9-DE75A91B1DBD}"/>
              </a:ext>
            </a:extLst>
          </p:cNvPr>
          <p:cNvSpPr/>
          <p:nvPr/>
        </p:nvSpPr>
        <p:spPr>
          <a:xfrm>
            <a:off x="5202016" y="3649980"/>
            <a:ext cx="458267" cy="4789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ylinder 29">
            <a:extLst>
              <a:ext uri="{FF2B5EF4-FFF2-40B4-BE49-F238E27FC236}">
                <a16:creationId xmlns:a16="http://schemas.microsoft.com/office/drawing/2014/main" id="{70FEC83F-C288-4FF4-8AC4-2B1A1491819A}"/>
              </a:ext>
            </a:extLst>
          </p:cNvPr>
          <p:cNvSpPr/>
          <p:nvPr/>
        </p:nvSpPr>
        <p:spPr>
          <a:xfrm>
            <a:off x="7046220" y="3390126"/>
            <a:ext cx="800425" cy="73480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D4E04596-42BC-4D99-A625-395984714054}"/>
              </a:ext>
            </a:extLst>
          </p:cNvPr>
          <p:cNvCxnSpPr>
            <a:cxnSpLocks/>
          </p:cNvCxnSpPr>
          <p:nvPr/>
        </p:nvCxnSpPr>
        <p:spPr>
          <a:xfrm flipV="1">
            <a:off x="1538968" y="1877781"/>
            <a:ext cx="3033032"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C14686C-1259-4DA9-8D24-9531F212A0FC}"/>
              </a:ext>
            </a:extLst>
          </p:cNvPr>
          <p:cNvSpPr txBox="1"/>
          <p:nvPr/>
        </p:nvSpPr>
        <p:spPr>
          <a:xfrm>
            <a:off x="1195080" y="4363606"/>
            <a:ext cx="702128" cy="307777"/>
          </a:xfrm>
          <a:prstGeom prst="rect">
            <a:avLst/>
          </a:prstGeom>
          <a:noFill/>
        </p:spPr>
        <p:txBody>
          <a:bodyPr wrap="square" rtlCol="0">
            <a:spAutoFit/>
          </a:bodyPr>
          <a:lstStyle/>
          <a:p>
            <a:r>
              <a:rPr lang="en-US" dirty="0">
                <a:solidFill>
                  <a:schemeClr val="bg1"/>
                </a:solidFill>
              </a:rPr>
              <a:t>1 byte</a:t>
            </a:r>
          </a:p>
        </p:txBody>
      </p:sp>
      <p:sp>
        <p:nvSpPr>
          <p:cNvPr id="42" name="TextBox 41">
            <a:extLst>
              <a:ext uri="{FF2B5EF4-FFF2-40B4-BE49-F238E27FC236}">
                <a16:creationId xmlns:a16="http://schemas.microsoft.com/office/drawing/2014/main" id="{38B9447C-5356-46F1-81F8-1665B1939A59}"/>
              </a:ext>
            </a:extLst>
          </p:cNvPr>
          <p:cNvSpPr txBox="1"/>
          <p:nvPr/>
        </p:nvSpPr>
        <p:spPr>
          <a:xfrm>
            <a:off x="3128720" y="4363605"/>
            <a:ext cx="779968" cy="307777"/>
          </a:xfrm>
          <a:prstGeom prst="rect">
            <a:avLst/>
          </a:prstGeom>
          <a:noFill/>
        </p:spPr>
        <p:txBody>
          <a:bodyPr wrap="square" rtlCol="0">
            <a:spAutoFit/>
          </a:bodyPr>
          <a:lstStyle/>
          <a:p>
            <a:r>
              <a:rPr lang="en-US" dirty="0">
                <a:solidFill>
                  <a:schemeClr val="bg1"/>
                </a:solidFill>
              </a:rPr>
              <a:t>2 bytes</a:t>
            </a:r>
          </a:p>
        </p:txBody>
      </p:sp>
      <p:sp>
        <p:nvSpPr>
          <p:cNvPr id="43" name="TextBox 42">
            <a:extLst>
              <a:ext uri="{FF2B5EF4-FFF2-40B4-BE49-F238E27FC236}">
                <a16:creationId xmlns:a16="http://schemas.microsoft.com/office/drawing/2014/main" id="{9595D1A5-9157-4D63-AECD-D1DBEEFDC4DE}"/>
              </a:ext>
            </a:extLst>
          </p:cNvPr>
          <p:cNvSpPr txBox="1"/>
          <p:nvPr/>
        </p:nvSpPr>
        <p:spPr>
          <a:xfrm>
            <a:off x="5080084" y="4374412"/>
            <a:ext cx="800425" cy="307777"/>
          </a:xfrm>
          <a:prstGeom prst="rect">
            <a:avLst/>
          </a:prstGeom>
          <a:noFill/>
        </p:spPr>
        <p:txBody>
          <a:bodyPr wrap="square" rtlCol="0">
            <a:spAutoFit/>
          </a:bodyPr>
          <a:lstStyle/>
          <a:p>
            <a:r>
              <a:rPr lang="en-US" dirty="0">
                <a:solidFill>
                  <a:schemeClr val="bg1"/>
                </a:solidFill>
              </a:rPr>
              <a:t>4 bytes</a:t>
            </a:r>
          </a:p>
        </p:txBody>
      </p:sp>
      <p:sp>
        <p:nvSpPr>
          <p:cNvPr id="44" name="TextBox 43">
            <a:extLst>
              <a:ext uri="{FF2B5EF4-FFF2-40B4-BE49-F238E27FC236}">
                <a16:creationId xmlns:a16="http://schemas.microsoft.com/office/drawing/2014/main" id="{D9A71F4A-28DD-4A1A-A1C5-21F835DB5948}"/>
              </a:ext>
            </a:extLst>
          </p:cNvPr>
          <p:cNvSpPr txBox="1"/>
          <p:nvPr/>
        </p:nvSpPr>
        <p:spPr>
          <a:xfrm>
            <a:off x="7075089" y="4358777"/>
            <a:ext cx="800425" cy="307777"/>
          </a:xfrm>
          <a:prstGeom prst="rect">
            <a:avLst/>
          </a:prstGeom>
          <a:noFill/>
        </p:spPr>
        <p:txBody>
          <a:bodyPr wrap="square" rtlCol="0">
            <a:spAutoFit/>
          </a:bodyPr>
          <a:lstStyle/>
          <a:p>
            <a:r>
              <a:rPr lang="en-US" dirty="0">
                <a:solidFill>
                  <a:schemeClr val="bg1"/>
                </a:solidFill>
              </a:rPr>
              <a:t>8 bytes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Integers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1997" y="1071010"/>
            <a:ext cx="4980851"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000" b="0" dirty="0">
                <a:solidFill>
                  <a:srgbClr val="4EC9B0"/>
                </a:solidFill>
                <a:effectLst/>
                <a:latin typeface="Consolas" panose="020B0609020204030204" pitchFamily="49" charset="0"/>
              </a:rPr>
              <a:t>byte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score</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95</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short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trip</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250</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population</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2_000_000</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long</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bezosWorth</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65_000_000_000L</a:t>
            </a:r>
            <a:r>
              <a:rPr lang="en-US" sz="2000" b="0" dirty="0">
                <a:solidFill>
                  <a:srgbClr val="D4D4D4"/>
                </a:solidFill>
                <a:effectLst/>
                <a:latin typeface="Consolas" panose="020B0609020204030204" pitchFamily="49" charset="0"/>
              </a:rPr>
              <a:t>;</a:t>
            </a:r>
          </a:p>
          <a:p>
            <a:pPr>
              <a:buNone/>
            </a:pPr>
            <a:br>
              <a:rPr lang="en-US" sz="2000" b="0" dirty="0">
                <a:solidFill>
                  <a:srgbClr val="D4D4D4"/>
                </a:solidFill>
                <a:effectLst/>
                <a:latin typeface="Consolas" panose="020B0609020204030204" pitchFamily="49" charset="0"/>
              </a:rPr>
            </a:br>
            <a:br>
              <a:rPr lang="en-US" sz="2000" b="0" dirty="0">
                <a:solidFill>
                  <a:srgbClr val="D4D4D4"/>
                </a:solidFill>
                <a:effectLst/>
                <a:latin typeface="Consolas" panose="020B0609020204030204" pitchFamily="49" charset="0"/>
              </a:rPr>
            </a:b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score);</a:t>
            </a:r>
          </a:p>
          <a:p>
            <a:pPr>
              <a:buNone/>
            </a:pP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trip);</a:t>
            </a:r>
          </a:p>
          <a:p>
            <a:pPr>
              <a:buNone/>
            </a:pP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population);</a:t>
            </a:r>
          </a:p>
          <a:p>
            <a:pPr>
              <a:buNone/>
            </a:pP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bezosWorth</a:t>
            </a:r>
            <a:r>
              <a:rPr lang="en-US" sz="2000" b="0" dirty="0">
                <a:solidFill>
                  <a:srgbClr val="D4D4D4"/>
                </a:solidFill>
                <a:effectLst/>
                <a:latin typeface="Consolas" panose="020B0609020204030204" pitchFamily="49" charset="0"/>
              </a:rPr>
              <a:t>);</a:t>
            </a:r>
          </a:p>
          <a:p>
            <a:pPr>
              <a:spcBef>
                <a:spcPct val="0"/>
              </a:spcBef>
              <a:buFontTx/>
              <a:buNone/>
            </a:pPr>
            <a:r>
              <a:rPr lang="en-US" altLang="en-US" sz="2000" dirty="0">
                <a:solidFill>
                  <a:schemeClr val="accent4">
                    <a:lumMod val="75000"/>
                  </a:schemeClr>
                </a:solidFill>
                <a:latin typeface="Tahoma" panose="020B0604030504040204" pitchFamily="34" charset="0"/>
              </a:rPr>
              <a:t>     </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706171" y="2571750"/>
            <a:ext cx="2523970" cy="132343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95</a:t>
            </a:r>
          </a:p>
          <a:p>
            <a:pPr>
              <a:spcBef>
                <a:spcPct val="0"/>
              </a:spcBef>
              <a:buFontTx/>
              <a:buNone/>
            </a:pPr>
            <a:r>
              <a:rPr lang="en-US" altLang="en-US" sz="2000" dirty="0">
                <a:solidFill>
                  <a:schemeClr val="bg1"/>
                </a:solidFill>
                <a:latin typeface="Tahoma" panose="020B0604030504040204" pitchFamily="34" charset="0"/>
              </a:rPr>
              <a:t>250</a:t>
            </a:r>
          </a:p>
          <a:p>
            <a:pPr>
              <a:spcBef>
                <a:spcPct val="0"/>
              </a:spcBef>
              <a:buFontTx/>
              <a:buNone/>
            </a:pPr>
            <a:r>
              <a:rPr lang="en-US" altLang="en-US" sz="2000" dirty="0">
                <a:solidFill>
                  <a:schemeClr val="bg1"/>
                </a:solidFill>
                <a:latin typeface="Tahoma" panose="020B0604030504040204" pitchFamily="34" charset="0"/>
              </a:rPr>
              <a:t>2000000</a:t>
            </a:r>
          </a:p>
          <a:p>
            <a:pPr>
              <a:spcBef>
                <a:spcPct val="0"/>
              </a:spcBef>
              <a:buFontTx/>
              <a:buNone/>
            </a:pPr>
            <a:r>
              <a:rPr lang="en-US" altLang="en-US" sz="2000" dirty="0">
                <a:solidFill>
                  <a:schemeClr val="bg1"/>
                </a:solidFill>
                <a:latin typeface="Tahoma" panose="020B0604030504040204" pitchFamily="34" charset="0"/>
              </a:rPr>
              <a:t>65000000000</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514096" y="2437309"/>
            <a:ext cx="2987907"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94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Integers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13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Integer types can store integer values only.  </a:t>
            </a:r>
          </a:p>
          <a:p>
            <a:pPr eaLnBrk="1" hangingPunct="1">
              <a:spcBef>
                <a:spcPct val="0"/>
              </a:spcBef>
              <a:buFontTx/>
              <a:buNone/>
            </a:pPr>
            <a:r>
              <a:rPr lang="en-US" alt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Integer types cannot store fractional / decimal values.</a:t>
            </a:r>
            <a:br>
              <a:rPr lang="en-US" altLang="en-US" sz="20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alt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Attempting to assign fractional / decimal values to an integer type results in a loss of precision compile error.</a:t>
            </a:r>
          </a:p>
          <a:p>
            <a:pPr>
              <a:spcBef>
                <a:spcPct val="0"/>
              </a:spcBef>
              <a:buFontTx/>
              <a:buNone/>
            </a:pPr>
            <a:endParaRPr lang="pt-BR" altLang="en-US" sz="2000" dirty="0">
              <a:solidFill>
                <a:schemeClr val="accent5">
                  <a:lumMod val="60000"/>
                  <a:lumOff val="40000"/>
                </a:schemeClr>
              </a:solidFill>
              <a:latin typeface="Tahoma" panose="020B0604030504040204" pitchFamily="34" charset="0"/>
            </a:endParaRPr>
          </a:p>
          <a:p>
            <a:pPr>
              <a:spcBef>
                <a:spcPct val="0"/>
              </a:spcBef>
              <a:buFontTx/>
              <a:buNone/>
            </a:pPr>
            <a:endParaRPr lang="pt-BR" altLang="en-US" sz="2000" dirty="0">
              <a:solidFill>
                <a:schemeClr val="accent5">
                  <a:lumMod val="60000"/>
                  <a:lumOff val="40000"/>
                </a:schemeClr>
              </a:solidFill>
              <a:latin typeface="Tahoma" panose="020B0604030504040204" pitchFamily="34" charset="0"/>
            </a:endParaRPr>
          </a:p>
          <a:p>
            <a:r>
              <a:rPr lang="en-US" sz="2400" b="0" dirty="0">
                <a:solidFill>
                  <a:srgbClr val="4EC9B0"/>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weight</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155.5</a:t>
            </a:r>
            <a:r>
              <a:rPr lang="en-US" sz="2400" b="0" dirty="0">
                <a:solidFill>
                  <a:srgbClr val="D4D4D4"/>
                </a:solidFill>
                <a:effectLst/>
                <a:latin typeface="Consolas" panose="020B0609020204030204" pitchFamily="49" charset="0"/>
              </a:rPr>
              <a:t>;</a:t>
            </a:r>
          </a:p>
          <a:p>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println</a:t>
            </a:r>
            <a:r>
              <a:rPr lang="en-US" sz="2400" b="0" dirty="0">
                <a:solidFill>
                  <a:srgbClr val="D4D4D4"/>
                </a:solidFill>
                <a:effectLst/>
                <a:latin typeface="Consolas" panose="020B0609020204030204" pitchFamily="49" charset="0"/>
              </a:rPr>
              <a:t>(weight);</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650560" y="2622318"/>
            <a:ext cx="2523970" cy="132343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Error: incompatible types: possible lossy conversion from double to int</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374225" y="2383605"/>
            <a:ext cx="2987907"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280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Real Data Types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68242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p:nvPr/>
        </p:nvSpPr>
        <p:spPr>
          <a:xfrm flipH="1">
            <a:off x="548700" y="685800"/>
            <a:ext cx="8125800" cy="4075800"/>
          </a:xfrm>
          <a:prstGeom prst="round1Rect">
            <a:avLst>
              <a:gd name="adj" fmla="val 8376"/>
            </a:avLst>
          </a:prstGeom>
          <a:solidFill>
            <a:srgbClr val="181818"/>
          </a:solidFill>
          <a:ln w="28575" cap="flat" cmpd="sng">
            <a:solidFill>
              <a:schemeClr val="bg1"/>
            </a:solidFill>
            <a:prstDash val="solid"/>
            <a:round/>
            <a:headEnd type="none" w="sm" len="sm"/>
            <a:tailEnd type="none" w="sm" len="sm"/>
          </a:ln>
        </p:spPr>
        <p:txBody>
          <a:bodyPr spcFirstLastPara="1" wrap="square" lIns="91425" tIns="182875" rIns="91425" bIns="91425" anchor="t" anchorCtr="0">
            <a:noAutofit/>
          </a:bodyPr>
          <a:lstStyle/>
          <a:p>
            <a:pPr lvl="0" algn="l" rtl="0">
              <a:lnSpc>
                <a:spcPct val="150000"/>
              </a:lnSpc>
              <a:spcBef>
                <a:spcPts val="0"/>
              </a:spcBef>
              <a:spcAft>
                <a:spcPts val="0"/>
              </a:spcAft>
              <a:buClr>
                <a:srgbClr val="FFFFFF"/>
              </a:buClr>
              <a:buSzPts val="1800"/>
            </a:pPr>
            <a:endParaRPr sz="1800" dirty="0">
              <a:solidFill>
                <a:srgbClr val="FFFFFF"/>
              </a:solidFill>
              <a:latin typeface="IBM Plex Sans"/>
              <a:ea typeface="IBM Plex Sans"/>
              <a:cs typeface="IBM Plex Sans"/>
              <a:sym typeface="IBM Plex Sans"/>
            </a:endParaRPr>
          </a:p>
        </p:txBody>
      </p:sp>
      <p:sp>
        <p:nvSpPr>
          <p:cNvPr id="98" name="Google Shape;98;p1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Real Data Types</a:t>
            </a:r>
            <a:endParaRPr sz="2400" dirty="0">
              <a:solidFill>
                <a:schemeClr val="bg1"/>
              </a:solidFill>
              <a:latin typeface="IBM Plex Sans"/>
              <a:ea typeface="IBM Plex Sans"/>
              <a:cs typeface="IBM Plex Sans"/>
              <a:sym typeface="IBM Plex Sans"/>
            </a:endParaRPr>
          </a:p>
        </p:txBody>
      </p:sp>
      <p:sp>
        <p:nvSpPr>
          <p:cNvPr id="99" name="Google Shape;99;p1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 name="Rectangle 1">
            <a:extLst>
              <a:ext uri="{FF2B5EF4-FFF2-40B4-BE49-F238E27FC236}">
                <a16:creationId xmlns:a16="http://schemas.microsoft.com/office/drawing/2014/main" id="{9130FACC-58FE-46A1-9807-E07DEB577F88}"/>
              </a:ext>
            </a:extLst>
          </p:cNvPr>
          <p:cNvSpPr/>
          <p:nvPr/>
        </p:nvSpPr>
        <p:spPr>
          <a:xfrm>
            <a:off x="3404507" y="906235"/>
            <a:ext cx="2334986" cy="489857"/>
          </a:xfrm>
          <a:prstGeom prst="rect">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Floating Point</a:t>
            </a:r>
          </a:p>
        </p:txBody>
      </p:sp>
      <p:cxnSp>
        <p:nvCxnSpPr>
          <p:cNvPr id="4" name="Straight Connector 3">
            <a:extLst>
              <a:ext uri="{FF2B5EF4-FFF2-40B4-BE49-F238E27FC236}">
                <a16:creationId xmlns:a16="http://schemas.microsoft.com/office/drawing/2014/main" id="{664A89B9-3319-40E6-BAC2-1C13B8CB1903}"/>
              </a:ext>
            </a:extLst>
          </p:cNvPr>
          <p:cNvCxnSpPr>
            <a:stCxn id="2" idx="2"/>
          </p:cNvCxnSpPr>
          <p:nvPr/>
        </p:nvCxnSpPr>
        <p:spPr>
          <a:xfrm>
            <a:off x="4572000" y="1396092"/>
            <a:ext cx="0" cy="48169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F0CE967-F39A-41A5-8B34-FB47981B416B}"/>
              </a:ext>
            </a:extLst>
          </p:cNvPr>
          <p:cNvSpPr/>
          <p:nvPr/>
        </p:nvSpPr>
        <p:spPr>
          <a:xfrm>
            <a:off x="2050788" y="2691583"/>
            <a:ext cx="938892" cy="48985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float</a:t>
            </a:r>
          </a:p>
        </p:txBody>
      </p:sp>
      <p:sp>
        <p:nvSpPr>
          <p:cNvPr id="17" name="Rectangle 16">
            <a:extLst>
              <a:ext uri="{FF2B5EF4-FFF2-40B4-BE49-F238E27FC236}">
                <a16:creationId xmlns:a16="http://schemas.microsoft.com/office/drawing/2014/main" id="{981D5C45-B9F7-45FF-84F7-36FE6CE6DBC4}"/>
              </a:ext>
            </a:extLst>
          </p:cNvPr>
          <p:cNvSpPr/>
          <p:nvPr/>
        </p:nvSpPr>
        <p:spPr>
          <a:xfrm>
            <a:off x="6042269" y="2690979"/>
            <a:ext cx="1136451" cy="489857"/>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double</a:t>
            </a:r>
          </a:p>
        </p:txBody>
      </p:sp>
      <p:cxnSp>
        <p:nvCxnSpPr>
          <p:cNvPr id="19" name="Straight Connector 18">
            <a:extLst>
              <a:ext uri="{FF2B5EF4-FFF2-40B4-BE49-F238E27FC236}">
                <a16:creationId xmlns:a16="http://schemas.microsoft.com/office/drawing/2014/main" id="{E20409A5-C1E0-4482-80C7-943052F6AD49}"/>
              </a:ext>
            </a:extLst>
          </p:cNvPr>
          <p:cNvCxnSpPr>
            <a:cxnSpLocks/>
          </p:cNvCxnSpPr>
          <p:nvPr/>
        </p:nvCxnSpPr>
        <p:spPr>
          <a:xfrm flipH="1">
            <a:off x="2511731" y="1873419"/>
            <a:ext cx="8503" cy="798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Cylinder 28">
            <a:extLst>
              <a:ext uri="{FF2B5EF4-FFF2-40B4-BE49-F238E27FC236}">
                <a16:creationId xmlns:a16="http://schemas.microsoft.com/office/drawing/2014/main" id="{37C04ECD-3925-442B-96A9-DE75A91B1DBD}"/>
              </a:ext>
            </a:extLst>
          </p:cNvPr>
          <p:cNvSpPr/>
          <p:nvPr/>
        </p:nvSpPr>
        <p:spPr>
          <a:xfrm>
            <a:off x="2189255" y="3536312"/>
            <a:ext cx="580199" cy="5313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ylinder 29">
            <a:extLst>
              <a:ext uri="{FF2B5EF4-FFF2-40B4-BE49-F238E27FC236}">
                <a16:creationId xmlns:a16="http://schemas.microsoft.com/office/drawing/2014/main" id="{70FEC83F-C288-4FF4-8AC4-2B1A1491819A}"/>
              </a:ext>
            </a:extLst>
          </p:cNvPr>
          <p:cNvSpPr/>
          <p:nvPr/>
        </p:nvSpPr>
        <p:spPr>
          <a:xfrm>
            <a:off x="6193324" y="3409486"/>
            <a:ext cx="851347" cy="70274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D4E04596-42BC-4D99-A625-395984714054}"/>
              </a:ext>
            </a:extLst>
          </p:cNvPr>
          <p:cNvCxnSpPr>
            <a:cxnSpLocks/>
          </p:cNvCxnSpPr>
          <p:nvPr/>
        </p:nvCxnSpPr>
        <p:spPr>
          <a:xfrm>
            <a:off x="2499360" y="1877781"/>
            <a:ext cx="2072640"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595D1A5-9157-4D63-AECD-D1DBEEFDC4DE}"/>
              </a:ext>
            </a:extLst>
          </p:cNvPr>
          <p:cNvSpPr txBox="1"/>
          <p:nvPr/>
        </p:nvSpPr>
        <p:spPr>
          <a:xfrm>
            <a:off x="2189255" y="4260744"/>
            <a:ext cx="800425" cy="307777"/>
          </a:xfrm>
          <a:prstGeom prst="rect">
            <a:avLst/>
          </a:prstGeom>
          <a:noFill/>
        </p:spPr>
        <p:txBody>
          <a:bodyPr wrap="square" rtlCol="0">
            <a:spAutoFit/>
          </a:bodyPr>
          <a:lstStyle/>
          <a:p>
            <a:r>
              <a:rPr lang="en-US" dirty="0">
                <a:solidFill>
                  <a:schemeClr val="bg1"/>
                </a:solidFill>
              </a:rPr>
              <a:t>4 bytes</a:t>
            </a:r>
          </a:p>
        </p:txBody>
      </p:sp>
      <p:sp>
        <p:nvSpPr>
          <p:cNvPr id="44" name="TextBox 43">
            <a:extLst>
              <a:ext uri="{FF2B5EF4-FFF2-40B4-BE49-F238E27FC236}">
                <a16:creationId xmlns:a16="http://schemas.microsoft.com/office/drawing/2014/main" id="{D9A71F4A-28DD-4A1A-A1C5-21F835DB5948}"/>
              </a:ext>
            </a:extLst>
          </p:cNvPr>
          <p:cNvSpPr txBox="1"/>
          <p:nvPr/>
        </p:nvSpPr>
        <p:spPr>
          <a:xfrm>
            <a:off x="6218785" y="4283025"/>
            <a:ext cx="800425" cy="307777"/>
          </a:xfrm>
          <a:prstGeom prst="rect">
            <a:avLst/>
          </a:prstGeom>
          <a:noFill/>
        </p:spPr>
        <p:txBody>
          <a:bodyPr wrap="square" rtlCol="0">
            <a:spAutoFit/>
          </a:bodyPr>
          <a:lstStyle/>
          <a:p>
            <a:r>
              <a:rPr lang="en-US" dirty="0">
                <a:solidFill>
                  <a:schemeClr val="bg1"/>
                </a:solidFill>
              </a:rPr>
              <a:t>8 bytes</a:t>
            </a:r>
          </a:p>
        </p:txBody>
      </p:sp>
      <p:cxnSp>
        <p:nvCxnSpPr>
          <p:cNvPr id="27" name="Straight Connector 26">
            <a:extLst>
              <a:ext uri="{FF2B5EF4-FFF2-40B4-BE49-F238E27FC236}">
                <a16:creationId xmlns:a16="http://schemas.microsoft.com/office/drawing/2014/main" id="{D754871A-C00F-42AA-8AE5-F58C0480AAA2}"/>
              </a:ext>
            </a:extLst>
          </p:cNvPr>
          <p:cNvCxnSpPr>
            <a:cxnSpLocks/>
          </p:cNvCxnSpPr>
          <p:nvPr/>
        </p:nvCxnSpPr>
        <p:spPr>
          <a:xfrm>
            <a:off x="4572000" y="1871874"/>
            <a:ext cx="2072640"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8B4E22-F62E-4D0D-BFD1-C5D329C014A6}"/>
              </a:ext>
            </a:extLst>
          </p:cNvPr>
          <p:cNvCxnSpPr>
            <a:cxnSpLocks/>
          </p:cNvCxnSpPr>
          <p:nvPr/>
        </p:nvCxnSpPr>
        <p:spPr>
          <a:xfrm flipH="1">
            <a:off x="6610495" y="1863222"/>
            <a:ext cx="8503" cy="7982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632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p:nvPr/>
        </p:nvSpPr>
        <p:spPr>
          <a:xfrm flipH="1">
            <a:off x="548700" y="653079"/>
            <a:ext cx="8125800" cy="4075800"/>
          </a:xfrm>
          <a:prstGeom prst="round1Rect">
            <a:avLst>
              <a:gd name="adj" fmla="val 8376"/>
            </a:avLst>
          </a:prstGeom>
          <a:solidFill>
            <a:srgbClr val="181818"/>
          </a:solidFill>
          <a:ln w="28575" cap="flat" cmpd="sng">
            <a:solidFill>
              <a:schemeClr val="bg1"/>
            </a:solidFill>
            <a:prstDash val="solid"/>
            <a:round/>
            <a:headEnd type="none" w="sm" len="sm"/>
            <a:tailEnd type="none" w="sm" len="sm"/>
          </a:ln>
        </p:spPr>
        <p:txBody>
          <a:bodyPr spcFirstLastPara="1" wrap="square" lIns="91425" tIns="182875" rIns="91425" bIns="91425" anchor="t" anchorCtr="0">
            <a:noAutofit/>
          </a:bodyPr>
          <a:lstStyle/>
          <a:p>
            <a:pPr lvl="0" algn="l" rtl="0">
              <a:lnSpc>
                <a:spcPct val="150000"/>
              </a:lnSpc>
              <a:spcBef>
                <a:spcPts val="0"/>
              </a:spcBef>
              <a:spcAft>
                <a:spcPts val="0"/>
              </a:spcAft>
              <a:buClr>
                <a:srgbClr val="FFFFFF"/>
              </a:buClr>
              <a:buSzPts val="1800"/>
            </a:pPr>
            <a:endParaRPr sz="1800" dirty="0">
              <a:solidFill>
                <a:srgbClr val="FFFFFF"/>
              </a:solidFill>
              <a:latin typeface="IBM Plex Sans"/>
              <a:ea typeface="IBM Plex Sans"/>
              <a:cs typeface="IBM Plex Sans"/>
              <a:sym typeface="IBM Plex Sans"/>
            </a:endParaRPr>
          </a:p>
        </p:txBody>
      </p:sp>
      <p:sp>
        <p:nvSpPr>
          <p:cNvPr id="98" name="Google Shape;98;p1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Real Data Types</a:t>
            </a:r>
            <a:endParaRPr sz="2400" dirty="0">
              <a:solidFill>
                <a:schemeClr val="bg1"/>
              </a:solidFill>
              <a:latin typeface="IBM Plex Sans"/>
              <a:ea typeface="IBM Plex Sans"/>
              <a:cs typeface="IBM Plex Sans"/>
              <a:sym typeface="IBM Plex Sans"/>
            </a:endParaRPr>
          </a:p>
        </p:txBody>
      </p:sp>
      <p:sp>
        <p:nvSpPr>
          <p:cNvPr id="99" name="Google Shape;99;p1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pic>
        <p:nvPicPr>
          <p:cNvPr id="5" name="Picture 4">
            <a:extLst>
              <a:ext uri="{FF2B5EF4-FFF2-40B4-BE49-F238E27FC236}">
                <a16:creationId xmlns:a16="http://schemas.microsoft.com/office/drawing/2014/main" id="{4E35EE5C-61DE-44B6-9497-934CA6826CE1}"/>
              </a:ext>
            </a:extLst>
          </p:cNvPr>
          <p:cNvPicPr>
            <a:picLocks noChangeAspect="1"/>
          </p:cNvPicPr>
          <p:nvPr/>
        </p:nvPicPr>
        <p:blipFill>
          <a:blip r:embed="rId3"/>
          <a:stretch>
            <a:fillRect/>
          </a:stretch>
        </p:blipFill>
        <p:spPr>
          <a:xfrm>
            <a:off x="1630994" y="2244253"/>
            <a:ext cx="6447619" cy="1371429"/>
          </a:xfrm>
          <a:prstGeom prst="rect">
            <a:avLst/>
          </a:prstGeom>
        </p:spPr>
      </p:pic>
      <mc:AlternateContent xmlns:mc="http://schemas.openxmlformats.org/markup-compatibility/2006" xmlns:a14="http://schemas.microsoft.com/office/drawing/2010/main">
        <mc:Choice Requires="a14">
          <p:sp>
            <p:nvSpPr>
              <p:cNvPr id="21" name="Text Box 3">
                <a:extLst>
                  <a:ext uri="{FF2B5EF4-FFF2-40B4-BE49-F238E27FC236}">
                    <a16:creationId xmlns:a16="http://schemas.microsoft.com/office/drawing/2014/main" id="{AD02B67C-6FB8-4B1B-AD9B-09B511154418}"/>
                  </a:ext>
                </a:extLst>
              </p:cNvPr>
              <p:cNvSpPr txBox="1">
                <a:spLocks noChangeArrowheads="1"/>
              </p:cNvSpPr>
              <p:nvPr/>
            </p:nvSpPr>
            <p:spPr bwMode="auto">
              <a:xfrm>
                <a:off x="2094492" y="1156279"/>
                <a:ext cx="5857116" cy="58477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dirty="0">
                    <a:solidFill>
                      <a:schemeClr val="accent4">
                        <a:lumMod val="75000"/>
                      </a:schemeClr>
                    </a:solidFill>
                    <a:latin typeface="Tahoma" panose="020B0604030504040204" pitchFamily="34" charset="0"/>
                  </a:rPr>
                  <a:t>sign </a:t>
                </a:r>
                <a:r>
                  <a:rPr lang="pt-BR" altLang="en-US" dirty="0">
                    <a:solidFill>
                      <a:schemeClr val="bg1"/>
                    </a:solidFill>
                    <a:latin typeface="Tahoma" panose="020B0604030504040204" pitchFamily="34" charset="0"/>
                  </a:rPr>
                  <a:t>* </a:t>
                </a:r>
                <a14:m>
                  <m:oMath xmlns:m="http://schemas.openxmlformats.org/officeDocument/2006/math">
                    <m:sSup>
                      <m:sSupPr>
                        <m:ctrlPr>
                          <a:rPr lang="pt-BR" altLang="en-US" i="1" smtClean="0">
                            <a:solidFill>
                              <a:schemeClr val="accent4">
                                <a:lumMod val="75000"/>
                              </a:schemeClr>
                            </a:solidFill>
                            <a:latin typeface="Cambria Math" panose="02040503050406030204" pitchFamily="18" charset="0"/>
                          </a:rPr>
                        </m:ctrlPr>
                      </m:sSupPr>
                      <m:e>
                        <m:r>
                          <a:rPr lang="en-US" altLang="en-US" b="0" i="1" smtClean="0">
                            <a:solidFill>
                              <a:schemeClr val="bg1"/>
                            </a:solidFill>
                            <a:latin typeface="Cambria Math" panose="02040503050406030204" pitchFamily="18" charset="0"/>
                          </a:rPr>
                          <m:t>2</m:t>
                        </m:r>
                      </m:e>
                      <m:sup>
                        <m:r>
                          <a:rPr lang="en-US" altLang="en-US" b="0" i="1" smtClean="0">
                            <a:solidFill>
                              <a:srgbClr val="00B0F0"/>
                            </a:solidFill>
                            <a:latin typeface="Cambria Math" panose="02040503050406030204" pitchFamily="18" charset="0"/>
                          </a:rPr>
                          <m:t>𝑒𝑥𝑝𝑜𝑛𝑒𝑛𝑡</m:t>
                        </m:r>
                        <m:r>
                          <a:rPr lang="en-US" altLang="en-US" b="0" i="1" smtClean="0">
                            <a:solidFill>
                              <a:schemeClr val="bg1"/>
                            </a:solidFill>
                            <a:latin typeface="Cambria Math" panose="02040503050406030204" pitchFamily="18" charset="0"/>
                          </a:rPr>
                          <m:t>−127</m:t>
                        </m:r>
                      </m:sup>
                    </m:sSup>
                  </m:oMath>
                </a14:m>
                <a:r>
                  <a:rPr lang="pt-BR" altLang="en-US" dirty="0">
                    <a:solidFill>
                      <a:schemeClr val="accent4">
                        <a:lumMod val="75000"/>
                      </a:schemeClr>
                    </a:solidFill>
                    <a:latin typeface="Tahoma" panose="020B0604030504040204" pitchFamily="34" charset="0"/>
                  </a:rPr>
                  <a:t> </a:t>
                </a:r>
                <a:r>
                  <a:rPr lang="pt-BR" altLang="en-US" dirty="0">
                    <a:solidFill>
                      <a:schemeClr val="bg1"/>
                    </a:solidFill>
                    <a:latin typeface="Tahoma" panose="020B0604030504040204" pitchFamily="34" charset="0"/>
                  </a:rPr>
                  <a:t>*</a:t>
                </a:r>
                <a:r>
                  <a:rPr lang="pt-BR" altLang="en-US" dirty="0">
                    <a:solidFill>
                      <a:schemeClr val="accent4">
                        <a:lumMod val="75000"/>
                      </a:schemeClr>
                    </a:solidFill>
                    <a:latin typeface="Tahoma" panose="020B0604030504040204" pitchFamily="34" charset="0"/>
                  </a:rPr>
                  <a:t> </a:t>
                </a:r>
                <a:r>
                  <a:rPr lang="pt-BR" altLang="en-US" dirty="0">
                    <a:solidFill>
                      <a:srgbClr val="00B050"/>
                    </a:solidFill>
                    <a:latin typeface="Tahoma" panose="020B0604030504040204" pitchFamily="34" charset="0"/>
                  </a:rPr>
                  <a:t>mantissa</a:t>
                </a:r>
              </a:p>
            </p:txBody>
          </p:sp>
        </mc:Choice>
        <mc:Fallback xmlns="">
          <p:sp>
            <p:nvSpPr>
              <p:cNvPr id="21" name="Text Box 3">
                <a:extLst>
                  <a:ext uri="{FF2B5EF4-FFF2-40B4-BE49-F238E27FC236}">
                    <a16:creationId xmlns:a16="http://schemas.microsoft.com/office/drawing/2014/main" id="{AD02B67C-6FB8-4B1B-AD9B-09B511154418}"/>
                  </a:ext>
                </a:extLst>
              </p:cNvPr>
              <p:cNvSpPr txBox="1">
                <a:spLocks noRot="1" noChangeAspect="1" noMove="1" noResize="1" noEditPoints="1" noAdjustHandles="1" noChangeArrowheads="1" noChangeShapeType="1" noTextEdit="1"/>
              </p:cNvSpPr>
              <p:nvPr/>
            </p:nvSpPr>
            <p:spPr bwMode="auto">
              <a:xfrm>
                <a:off x="2094492" y="1156279"/>
                <a:ext cx="5857116" cy="584775"/>
              </a:xfrm>
              <a:prstGeom prst="rect">
                <a:avLst/>
              </a:prstGeom>
              <a:blipFill>
                <a:blip r:embed="rId4"/>
                <a:stretch>
                  <a:fillRect l="-2708" t="-14583" r="-1771" b="-322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en-US">
                    <a:noFill/>
                  </a:rPr>
                  <a:t> </a:t>
                </a:r>
              </a:p>
            </p:txBody>
          </p:sp>
        </mc:Fallback>
      </mc:AlternateContent>
    </p:spTree>
    <p:extLst>
      <p:ext uri="{BB962C8B-B14F-4D97-AF65-F5344CB8AC3E}">
        <p14:creationId xmlns:p14="http://schemas.microsoft.com/office/powerpoint/2010/main" val="71107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Real Data Types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710954" y="796272"/>
            <a:ext cx="4698722"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000" b="0" dirty="0">
                <a:solidFill>
                  <a:srgbClr val="4EC9B0"/>
                </a:solidFill>
                <a:effectLst/>
                <a:latin typeface="Consolas" panose="020B0609020204030204" pitchFamily="49" charset="0"/>
              </a:rPr>
              <a:t>float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gpa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3.9f</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float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score</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98.7F</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double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avg</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88.3</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double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pi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3.14d</a:t>
            </a:r>
            <a:r>
              <a:rPr lang="en-US" sz="2000" b="0" dirty="0">
                <a:solidFill>
                  <a:srgbClr val="D4D4D4"/>
                </a:solidFill>
                <a:effectLst/>
                <a:latin typeface="Consolas" panose="020B0609020204030204" pitchFamily="49" charset="0"/>
              </a:rPr>
              <a:t>; </a:t>
            </a:r>
          </a:p>
          <a:p>
            <a:pPr>
              <a:buNone/>
            </a:pPr>
            <a:r>
              <a:rPr lang="en-US" sz="2000" b="0" dirty="0">
                <a:solidFill>
                  <a:srgbClr val="4EC9B0"/>
                </a:solidFill>
                <a:effectLst/>
                <a:latin typeface="Consolas" panose="020B0609020204030204" pitchFamily="49" charset="0"/>
              </a:rPr>
              <a:t>double</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sci_notation</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1.2345e3</a:t>
            </a:r>
            <a:r>
              <a:rPr lang="en-US" sz="2000" b="0" dirty="0">
                <a:solidFill>
                  <a:srgbClr val="D4D4D4"/>
                </a:solidFill>
                <a:effectLst/>
                <a:latin typeface="Consolas" panose="020B0609020204030204" pitchFamily="49" charset="0"/>
              </a:rPr>
              <a:t>; </a:t>
            </a:r>
          </a:p>
          <a:p>
            <a:pPr>
              <a:buNone/>
            </a:pPr>
            <a:endParaRPr lang="en-US" sz="2000" dirty="0">
              <a:solidFill>
                <a:srgbClr val="D4D4D4"/>
              </a:solidFill>
              <a:latin typeface="Consolas" panose="020B0609020204030204" pitchFamily="49" charset="0"/>
            </a:endParaRPr>
          </a:p>
          <a:p>
            <a:pPr>
              <a:buNone/>
            </a:pP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"%f</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gpa</a:t>
            </a:r>
            <a:r>
              <a:rPr lang="en-US" sz="2000" b="0" dirty="0">
                <a:solidFill>
                  <a:srgbClr val="D4D4D4"/>
                </a:solidFill>
                <a:effectLst/>
                <a:latin typeface="Consolas" panose="020B0609020204030204" pitchFamily="49" charset="0"/>
              </a:rPr>
              <a:t>);</a:t>
            </a:r>
          </a:p>
          <a:p>
            <a:pPr>
              <a:buNone/>
            </a:pP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"%.2f</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score);</a:t>
            </a:r>
          </a:p>
          <a:p>
            <a:pPr>
              <a:buNone/>
            </a:pP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"%.2f</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avg);</a:t>
            </a:r>
          </a:p>
          <a:p>
            <a:pPr>
              <a:buNone/>
            </a:pP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"%.2f</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pi);</a:t>
            </a:r>
          </a:p>
          <a:p>
            <a:pPr>
              <a:buNone/>
            </a:pPr>
            <a:r>
              <a:rPr lang="en-US" sz="2000" b="0" dirty="0" err="1">
                <a:solidFill>
                  <a:srgbClr val="9CDCFE"/>
                </a:solidFill>
                <a:effectLst/>
                <a:latin typeface="Consolas" panose="020B0609020204030204" pitchFamily="49" charset="0"/>
              </a:rPr>
              <a:t>out</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println</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sci_notation</a:t>
            </a:r>
            <a:r>
              <a:rPr lang="en-US" sz="2000" b="0" dirty="0">
                <a:solidFill>
                  <a:srgbClr val="D4D4D4"/>
                </a:solidFill>
                <a:effectLst/>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650560" y="2622318"/>
            <a:ext cx="2523970" cy="163121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3.900000</a:t>
            </a:r>
          </a:p>
          <a:p>
            <a:pPr>
              <a:spcBef>
                <a:spcPct val="0"/>
              </a:spcBef>
              <a:buFontTx/>
              <a:buNone/>
            </a:pPr>
            <a:r>
              <a:rPr lang="en-US" altLang="en-US" sz="2000" dirty="0">
                <a:solidFill>
                  <a:schemeClr val="bg1"/>
                </a:solidFill>
                <a:latin typeface="Tahoma" panose="020B0604030504040204" pitchFamily="34" charset="0"/>
              </a:rPr>
              <a:t>98.70</a:t>
            </a:r>
          </a:p>
          <a:p>
            <a:pPr>
              <a:spcBef>
                <a:spcPct val="0"/>
              </a:spcBef>
              <a:buFontTx/>
              <a:buNone/>
            </a:pPr>
            <a:r>
              <a:rPr lang="en-US" altLang="en-US" sz="2000" dirty="0">
                <a:solidFill>
                  <a:schemeClr val="bg1"/>
                </a:solidFill>
                <a:latin typeface="Tahoma" panose="020B0604030504040204" pitchFamily="34" charset="0"/>
              </a:rPr>
              <a:t>88.30</a:t>
            </a:r>
          </a:p>
          <a:p>
            <a:pPr>
              <a:spcBef>
                <a:spcPct val="0"/>
              </a:spcBef>
              <a:buFontTx/>
              <a:buNone/>
            </a:pPr>
            <a:r>
              <a:rPr lang="en-US" altLang="en-US" sz="2000" dirty="0">
                <a:solidFill>
                  <a:schemeClr val="bg1"/>
                </a:solidFill>
                <a:latin typeface="Tahoma" panose="020B0604030504040204" pitchFamily="34" charset="0"/>
              </a:rPr>
              <a:t>3.14</a:t>
            </a:r>
          </a:p>
          <a:p>
            <a:pPr>
              <a:spcBef>
                <a:spcPct val="0"/>
              </a:spcBef>
              <a:buFontTx/>
              <a:buNone/>
            </a:pPr>
            <a:r>
              <a:rPr lang="en-US" altLang="en-US" sz="2000" dirty="0">
                <a:solidFill>
                  <a:schemeClr val="bg1"/>
                </a:solidFill>
                <a:latin typeface="Tahoma" panose="020B0604030504040204" pitchFamily="34" charset="0"/>
              </a:rPr>
              <a:t>1234.5</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374225" y="2383605"/>
            <a:ext cx="2987907"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15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Character Data Type</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8940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Student Learning Objectives</a:t>
            </a:r>
            <a:endParaRPr dirty="0">
              <a:solidFill>
                <a:schemeClr val="bg1"/>
              </a:solidFill>
            </a:endParaRPr>
          </a:p>
        </p:txBody>
      </p:sp>
      <p:sp>
        <p:nvSpPr>
          <p:cNvPr id="67" name="Google Shape;67;p1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dirty="0">
              <a:solidFill>
                <a:srgbClr val="134F5C"/>
              </a:solidFill>
              <a:latin typeface="PT Mono"/>
              <a:ea typeface="PT Mono"/>
              <a:cs typeface="PT Mono"/>
              <a:sym typeface="PT Mono"/>
            </a:endParaRPr>
          </a:p>
        </p:txBody>
      </p:sp>
      <p:sp>
        <p:nvSpPr>
          <p:cNvPr id="68" name="Google Shape;68;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dirty="0"/>
          </a:p>
        </p:txBody>
      </p:sp>
      <p:sp>
        <p:nvSpPr>
          <p:cNvPr id="69" name="Google Shape;69;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7791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Character Data Type</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77638" y="853024"/>
            <a:ext cx="7988724" cy="395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pt-BR" altLang="en-US" sz="2000" dirty="0">
                <a:solidFill>
                  <a:schemeClr val="bg1"/>
                </a:solidFill>
                <a:latin typeface="Tahoma" panose="020B0604030504040204" pitchFamily="34" charset="0"/>
              </a:rPr>
              <a:t>The data type is a single 16-bit unicode character. It has a minimum value of 0 (‘\u0000’) and a maximum value of 65,535 (‘\uffff’)</a:t>
            </a:r>
          </a:p>
          <a:p>
            <a:pPr>
              <a:spcBef>
                <a:spcPct val="0"/>
              </a:spcBef>
              <a:buFontTx/>
              <a:buNone/>
            </a:pPr>
            <a:endParaRPr lang="pt-BR" altLang="en-US" sz="2000" dirty="0">
              <a:solidFill>
                <a:schemeClr val="accent5">
                  <a:lumMod val="60000"/>
                  <a:lumOff val="40000"/>
                </a:schemeClr>
              </a:solidFill>
              <a:latin typeface="Tahoma" panose="020B0604030504040204" pitchFamily="34" charset="0"/>
            </a:endParaRPr>
          </a:p>
          <a:p>
            <a:pPr>
              <a:buNone/>
            </a:pPr>
            <a:r>
              <a:rPr lang="en-US" sz="1800" b="0" dirty="0">
                <a:solidFill>
                  <a:srgbClr val="4EC9B0"/>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grade</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pPr>
              <a:buNone/>
            </a:pPr>
            <a:r>
              <a:rPr lang="en-US" sz="1800" b="0" dirty="0">
                <a:solidFill>
                  <a:srgbClr val="4EC9B0"/>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alt</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65</a:t>
            </a:r>
            <a:r>
              <a:rPr lang="en-US" sz="1800" b="0" dirty="0">
                <a:solidFill>
                  <a:srgbClr val="D4D4D4"/>
                </a:solidFill>
                <a:effectLst/>
                <a:latin typeface="Consolas" panose="020B0609020204030204" pitchFamily="49" charset="0"/>
              </a:rPr>
              <a:t>;</a:t>
            </a:r>
          </a:p>
          <a:p>
            <a:pPr>
              <a:buNone/>
            </a:pPr>
            <a:r>
              <a:rPr lang="en-US" sz="1800" b="0" dirty="0">
                <a:solidFill>
                  <a:srgbClr val="4EC9B0"/>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lower</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'a'</a:t>
            </a:r>
            <a:r>
              <a:rPr lang="en-US" sz="1800" b="0" dirty="0">
                <a:solidFill>
                  <a:srgbClr val="D4D4D4"/>
                </a:solidFill>
                <a:effectLst/>
                <a:latin typeface="Consolas" panose="020B0609020204030204" pitchFamily="49" charset="0"/>
              </a:rPr>
              <a:t>;</a:t>
            </a:r>
          </a:p>
          <a:p>
            <a:pPr>
              <a:buNone/>
            </a:pPr>
            <a:r>
              <a:rPr lang="en-US" sz="1800" b="0" dirty="0">
                <a:solidFill>
                  <a:srgbClr val="4EC9B0"/>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low_alt</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97</a:t>
            </a:r>
            <a:r>
              <a:rPr lang="en-US" sz="1800" b="0" dirty="0">
                <a:solidFill>
                  <a:srgbClr val="D4D4D4"/>
                </a:solidFill>
                <a:effectLst/>
                <a:latin typeface="Consolas" panose="020B0609020204030204" pitchFamily="49" charset="0"/>
              </a:rPr>
              <a:t>;</a:t>
            </a:r>
          </a:p>
          <a:p>
            <a:pPr>
              <a:buNone/>
            </a:pPr>
            <a:r>
              <a:rPr lang="en-US" sz="1800" b="0" dirty="0">
                <a:solidFill>
                  <a:srgbClr val="4EC9B0"/>
                </a:solidFill>
                <a:effectLst/>
                <a:latin typeface="Consolas" panose="020B0609020204030204" pitchFamily="49" charset="0"/>
              </a:rPr>
              <a:t>char</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zero</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zero_alt</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48</a:t>
            </a:r>
            <a:r>
              <a:rPr lang="en-US" sz="1800" b="0" dirty="0">
                <a:solidFill>
                  <a:srgbClr val="D4D4D4"/>
                </a:solidFill>
                <a:effectLst/>
                <a:latin typeface="Consolas" panose="020B0609020204030204" pitchFamily="49" charset="0"/>
              </a:rPr>
              <a:t>;</a:t>
            </a:r>
          </a:p>
          <a:p>
            <a:pPr>
              <a:buNone/>
            </a:pPr>
            <a:br>
              <a:rPr lang="en-US" sz="1800" b="0" dirty="0">
                <a:solidFill>
                  <a:srgbClr val="D4D4D4"/>
                </a:solidFill>
                <a:effectLst/>
                <a:latin typeface="Consolas" panose="020B0609020204030204" pitchFamily="49" charset="0"/>
              </a:rPr>
            </a:br>
            <a:r>
              <a:rPr lang="en-US" sz="1800" b="0" dirty="0" err="1">
                <a:solidFill>
                  <a:srgbClr val="9CDCFE"/>
                </a:solidFill>
                <a:effectLst/>
                <a:latin typeface="Consolas" panose="020B0609020204030204" pitchFamily="49" charset="0"/>
              </a:rPr>
              <a:t>out</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printf</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 %c</a:t>
            </a:r>
            <a:r>
              <a:rPr lang="en-US" sz="1800" b="0" dirty="0">
                <a:solidFill>
                  <a:srgbClr val="D7BA7D"/>
                </a:solidFill>
                <a:effectLst/>
                <a:latin typeface="Consolas" panose="020B0609020204030204" pitchFamily="49" charset="0"/>
              </a:rPr>
              <a:t>\n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grade, alt);</a:t>
            </a:r>
          </a:p>
          <a:p>
            <a:pPr>
              <a:buNone/>
            </a:pPr>
            <a:r>
              <a:rPr lang="en-US" sz="1800" b="0" dirty="0" err="1">
                <a:solidFill>
                  <a:srgbClr val="9CDCFE"/>
                </a:solidFill>
                <a:effectLst/>
                <a:latin typeface="Consolas" panose="020B0609020204030204" pitchFamily="49" charset="0"/>
              </a:rPr>
              <a:t>out</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printf</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 %c</a:t>
            </a:r>
            <a:r>
              <a:rPr lang="en-US" sz="1800" b="0" dirty="0">
                <a:solidFill>
                  <a:srgbClr val="D7BA7D"/>
                </a:solidFill>
                <a:effectLst/>
                <a:latin typeface="Consolas" panose="020B0609020204030204" pitchFamily="49" charset="0"/>
              </a:rPr>
              <a:t>\n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lower, </a:t>
            </a:r>
            <a:r>
              <a:rPr lang="en-US" sz="1800" b="0" dirty="0" err="1">
                <a:solidFill>
                  <a:srgbClr val="D4D4D4"/>
                </a:solidFill>
                <a:effectLst/>
                <a:latin typeface="Consolas" panose="020B0609020204030204" pitchFamily="49" charset="0"/>
              </a:rPr>
              <a:t>low_alt</a:t>
            </a:r>
            <a:r>
              <a:rPr lang="en-US" sz="1800" b="0" dirty="0">
                <a:solidFill>
                  <a:srgbClr val="D4D4D4"/>
                </a:solidFill>
                <a:effectLst/>
                <a:latin typeface="Consolas" panose="020B0609020204030204" pitchFamily="49" charset="0"/>
              </a:rPr>
              <a:t>);</a:t>
            </a:r>
          </a:p>
          <a:p>
            <a:pPr>
              <a:buNone/>
            </a:pPr>
            <a:r>
              <a:rPr lang="en-US" sz="1800" b="0" dirty="0" err="1">
                <a:solidFill>
                  <a:srgbClr val="9CDCFE"/>
                </a:solidFill>
                <a:effectLst/>
                <a:latin typeface="Consolas" panose="020B0609020204030204" pitchFamily="49" charset="0"/>
              </a:rPr>
              <a:t>out</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printf</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 %c</a:t>
            </a:r>
            <a:r>
              <a:rPr lang="en-US" sz="1800" b="0" dirty="0">
                <a:solidFill>
                  <a:srgbClr val="D7BA7D"/>
                </a:solidFill>
                <a:effectLst/>
                <a:latin typeface="Consolas" panose="020B0609020204030204" pitchFamily="49" charset="0"/>
              </a:rPr>
              <a:t>\n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zero, </a:t>
            </a:r>
            <a:r>
              <a:rPr lang="en-US" sz="1800" b="0" dirty="0" err="1">
                <a:solidFill>
                  <a:srgbClr val="D4D4D4"/>
                </a:solidFill>
                <a:effectLst/>
                <a:latin typeface="Consolas" panose="020B0609020204030204" pitchFamily="49" charset="0"/>
              </a:rPr>
              <a:t>zero_alt</a:t>
            </a:r>
            <a:r>
              <a:rPr lang="en-US" sz="1800" b="0" dirty="0">
                <a:solidFill>
                  <a:srgbClr val="D4D4D4"/>
                </a:solidFill>
                <a:effectLst/>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906008" y="2578577"/>
            <a:ext cx="2288081" cy="101566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A </a:t>
            </a:r>
            <a:r>
              <a:rPr lang="en-US" altLang="en-US" sz="2000" dirty="0" err="1">
                <a:solidFill>
                  <a:schemeClr val="bg1"/>
                </a:solidFill>
                <a:latin typeface="Tahoma" panose="020B0604030504040204" pitchFamily="34" charset="0"/>
              </a:rPr>
              <a:t>A</a:t>
            </a:r>
            <a:endParaRPr lang="en-US" altLang="en-US" sz="2000" dirty="0">
              <a:solidFill>
                <a:schemeClr val="bg1"/>
              </a:solidFill>
              <a:latin typeface="Tahoma" panose="020B0604030504040204" pitchFamily="34" charset="0"/>
            </a:endParaRPr>
          </a:p>
          <a:p>
            <a:pPr>
              <a:spcBef>
                <a:spcPct val="0"/>
              </a:spcBef>
              <a:buFontTx/>
              <a:buNone/>
            </a:pPr>
            <a:r>
              <a:rPr lang="en-US" altLang="en-US" sz="2000" dirty="0">
                <a:solidFill>
                  <a:schemeClr val="bg1"/>
                </a:solidFill>
                <a:latin typeface="Tahoma" panose="020B0604030504040204" pitchFamily="34" charset="0"/>
              </a:rPr>
              <a:t>a </a:t>
            </a:r>
            <a:r>
              <a:rPr lang="en-US" altLang="en-US" sz="2000" dirty="0" err="1">
                <a:solidFill>
                  <a:schemeClr val="bg1"/>
                </a:solidFill>
                <a:latin typeface="Tahoma" panose="020B0604030504040204" pitchFamily="34" charset="0"/>
              </a:rPr>
              <a:t>a</a:t>
            </a:r>
            <a:endParaRPr lang="en-US" altLang="en-US" sz="2000" dirty="0">
              <a:solidFill>
                <a:schemeClr val="bg1"/>
              </a:solidFill>
              <a:latin typeface="Tahoma" panose="020B0604030504040204" pitchFamily="34" charset="0"/>
            </a:endParaRPr>
          </a:p>
          <a:p>
            <a:pPr>
              <a:spcBef>
                <a:spcPct val="0"/>
              </a:spcBef>
              <a:buFontTx/>
              <a:buNone/>
            </a:pPr>
            <a:r>
              <a:rPr lang="en-US" altLang="en-US" sz="2000" dirty="0">
                <a:solidFill>
                  <a:schemeClr val="bg1"/>
                </a:solidFill>
                <a:latin typeface="Tahoma" panose="020B0604030504040204" pitchFamily="34" charset="0"/>
              </a:rPr>
              <a:t>0 0</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650560" y="2383605"/>
            <a:ext cx="2711572"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1787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Character Data Type</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73690" y="857827"/>
            <a:ext cx="7988724"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000" b="0" dirty="0">
                <a:solidFill>
                  <a:srgbClr val="D4D4D4"/>
                </a:solidFill>
                <a:effectLst/>
                <a:latin typeface="Consolas" panose="020B0609020204030204" pitchFamily="49" charset="0"/>
              </a:rPr>
              <a:t>grade has a </a:t>
            </a:r>
            <a:r>
              <a:rPr lang="en-US" sz="2000" b="0" dirty="0">
                <a:solidFill>
                  <a:srgbClr val="B5CEA8"/>
                </a:solidFill>
                <a:effectLst/>
                <a:latin typeface="Consolas" panose="020B0609020204030204" pitchFamily="49" charset="0"/>
              </a:rPr>
              <a:t>16</a:t>
            </a:r>
            <a:r>
              <a:rPr lang="en-US" sz="2000" b="0" dirty="0">
                <a:solidFill>
                  <a:srgbClr val="D4D4D4"/>
                </a:solidFill>
                <a:effectLst/>
                <a:latin typeface="Consolas" panose="020B0609020204030204" pitchFamily="49" charset="0"/>
              </a:rPr>
              <a:t> bit pattern </a:t>
            </a:r>
            <a:r>
              <a:rPr lang="en-US" sz="2000" b="0" dirty="0">
                <a:solidFill>
                  <a:srgbClr val="B5CEA8"/>
                </a:solidFill>
                <a:effectLst/>
                <a:latin typeface="Consolas" panose="020B0609020204030204" pitchFamily="49" charset="0"/>
              </a:rPr>
              <a:t>0000000001000001</a:t>
            </a:r>
            <a:endParaRPr lang="en-US" sz="2000" b="0" dirty="0">
              <a:solidFill>
                <a:srgbClr val="D4D4D4"/>
              </a:solidFill>
              <a:effectLst/>
              <a:latin typeface="Consolas" panose="020B0609020204030204" pitchFamily="49" charset="0"/>
            </a:endParaRPr>
          </a:p>
          <a:p>
            <a:pPr>
              <a:buNone/>
            </a:pPr>
            <a:endParaRPr lang="en-US" sz="2000" b="0" dirty="0">
              <a:solidFill>
                <a:srgbClr val="4EC9B0"/>
              </a:solidFill>
              <a:effectLst/>
              <a:latin typeface="Consolas" panose="020B0609020204030204" pitchFamily="49" charset="0"/>
            </a:endParaRPr>
          </a:p>
          <a:p>
            <a:pPr>
              <a:buNone/>
            </a:pPr>
            <a:r>
              <a:rPr lang="en-US" sz="2000" b="0" dirty="0">
                <a:solidFill>
                  <a:srgbClr val="4EC9B0"/>
                </a:solidFill>
                <a:effectLst/>
                <a:latin typeface="Consolas" panose="020B0609020204030204" pitchFamily="49" charset="0"/>
              </a:rPr>
              <a:t>char</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upper</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65</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char</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lower</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97</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char</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zero</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48</a:t>
            </a:r>
            <a:r>
              <a:rPr lang="en-US" sz="2000" b="0" dirty="0">
                <a:solidFill>
                  <a:srgbClr val="D4D4D4"/>
                </a:solidFill>
                <a:effectLst/>
                <a:latin typeface="Consolas" panose="020B0609020204030204" pitchFamily="49" charset="0"/>
              </a:rPr>
              <a:t>;</a:t>
            </a:r>
          </a:p>
          <a:p>
            <a:pPr>
              <a:buNone/>
            </a:pPr>
            <a:r>
              <a:rPr lang="en-US" sz="2000" b="0" dirty="0">
                <a:solidFill>
                  <a:srgbClr val="4EC9B0"/>
                </a:solidFill>
                <a:effectLst/>
                <a:latin typeface="Consolas" panose="020B0609020204030204" pitchFamily="49" charset="0"/>
              </a:rPr>
              <a:t>String</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f</a:t>
            </a:r>
            <a:r>
              <a:rPr lang="en-US" sz="2000" b="0" dirty="0">
                <a:solidFill>
                  <a:srgbClr val="D4D4D4"/>
                </a:solidFill>
                <a:effectLst/>
                <a:latin typeface="Consolas" panose="020B0609020204030204" pitchFamily="49" charset="0"/>
              </a:rPr>
              <a:t> = </a:t>
            </a:r>
            <a:r>
              <a:rPr lang="en-US" sz="2000" b="0" dirty="0">
                <a:solidFill>
                  <a:srgbClr val="CE9178"/>
                </a:solidFill>
                <a:effectLst/>
                <a:latin typeface="Consolas" panose="020B0609020204030204" pitchFamily="49" charset="0"/>
              </a:rPr>
              <a:t>"'%c'- %d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a:buNone/>
            </a:pP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"VALUES to KNOW</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a:buNone/>
            </a:pP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(f, upper, (</a:t>
            </a:r>
            <a:r>
              <a:rPr lang="en-US" sz="2000" b="0" dirty="0">
                <a:solidFill>
                  <a:srgbClr val="4EC9B0"/>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)upper);</a:t>
            </a:r>
          </a:p>
          <a:p>
            <a:pPr>
              <a:buNone/>
            </a:pP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(f, lower, (</a:t>
            </a:r>
            <a:r>
              <a:rPr lang="en-US" sz="2000" b="0" dirty="0">
                <a:solidFill>
                  <a:srgbClr val="4EC9B0"/>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)lower);</a:t>
            </a:r>
          </a:p>
          <a:p>
            <a:pPr>
              <a:buNone/>
            </a:pP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(f, zero, (</a:t>
            </a:r>
            <a:r>
              <a:rPr lang="en-US" sz="2000" b="0" dirty="0">
                <a:solidFill>
                  <a:srgbClr val="4EC9B0"/>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a:t>
            </a:r>
            <a:r>
              <a:rPr lang="en-US" sz="2000" dirty="0">
                <a:solidFill>
                  <a:srgbClr val="D4D4D4"/>
                </a:solidFill>
                <a:latin typeface="Consolas" panose="020B0609020204030204" pitchFamily="49" charset="0"/>
              </a:rPr>
              <a:t>zero</a:t>
            </a:r>
            <a:r>
              <a:rPr lang="en-US" sz="2000" b="0" dirty="0">
                <a:solidFill>
                  <a:srgbClr val="D4D4D4"/>
                </a:solidFill>
                <a:effectLst/>
                <a:latin typeface="Consolas" panose="020B0609020204030204" pitchFamily="49" charset="0"/>
              </a:rPr>
              <a:t>);</a:t>
            </a:r>
          </a:p>
          <a:p>
            <a:pPr>
              <a:buNone/>
            </a:pP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"62 in total</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433843" y="2331580"/>
            <a:ext cx="2271976" cy="163121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VALUES to KNOW</a:t>
            </a:r>
          </a:p>
          <a:p>
            <a:pPr>
              <a:spcBef>
                <a:spcPct val="0"/>
              </a:spcBef>
              <a:buFontTx/>
              <a:buNone/>
            </a:pPr>
            <a:r>
              <a:rPr lang="en-US" altLang="en-US" sz="2000" dirty="0">
                <a:solidFill>
                  <a:schemeClr val="bg1"/>
                </a:solidFill>
                <a:latin typeface="Tahoma" panose="020B0604030504040204" pitchFamily="34" charset="0"/>
              </a:rPr>
              <a:t>'A'- 65</a:t>
            </a:r>
          </a:p>
          <a:p>
            <a:pPr>
              <a:spcBef>
                <a:spcPct val="0"/>
              </a:spcBef>
              <a:buFontTx/>
              <a:buNone/>
            </a:pPr>
            <a:r>
              <a:rPr lang="en-US" altLang="en-US" sz="2000" dirty="0">
                <a:solidFill>
                  <a:schemeClr val="bg1"/>
                </a:solidFill>
                <a:latin typeface="Tahoma" panose="020B0604030504040204" pitchFamily="34" charset="0"/>
              </a:rPr>
              <a:t>'a'- 97</a:t>
            </a:r>
          </a:p>
          <a:p>
            <a:pPr>
              <a:spcBef>
                <a:spcPct val="0"/>
              </a:spcBef>
              <a:buFontTx/>
              <a:buNone/>
            </a:pPr>
            <a:r>
              <a:rPr lang="en-US" altLang="en-US" sz="2000" dirty="0">
                <a:solidFill>
                  <a:schemeClr val="bg1"/>
                </a:solidFill>
                <a:latin typeface="Tahoma" panose="020B0604030504040204" pitchFamily="34" charset="0"/>
              </a:rPr>
              <a:t>'0’- 48</a:t>
            </a:r>
          </a:p>
          <a:p>
            <a:pPr>
              <a:spcBef>
                <a:spcPct val="0"/>
              </a:spcBef>
              <a:buFontTx/>
              <a:buNone/>
            </a:pPr>
            <a:r>
              <a:rPr lang="en-US" altLang="en-US" sz="2000" dirty="0">
                <a:solidFill>
                  <a:schemeClr val="bg1"/>
                </a:solidFill>
                <a:latin typeface="Tahoma" panose="020B0604030504040204" pitchFamily="34" charset="0"/>
              </a:rPr>
              <a:t>62 in total</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255581" y="2130642"/>
            <a:ext cx="3314729" cy="268105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90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ASCII Character Set</a:t>
            </a:r>
            <a:endParaRPr sz="2400" dirty="0">
              <a:solidFill>
                <a:srgbClr val="00ECEC"/>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pic>
        <p:nvPicPr>
          <p:cNvPr id="6" name="Picture 3">
            <a:extLst>
              <a:ext uri="{FF2B5EF4-FFF2-40B4-BE49-F238E27FC236}">
                <a16:creationId xmlns:a16="http://schemas.microsoft.com/office/drawing/2014/main" id="{F1AF395C-326A-44DD-AA00-19D035503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160" y="632450"/>
            <a:ext cx="6473779"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656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Character Data Type</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09101" y="988512"/>
            <a:ext cx="798872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400" b="0" dirty="0">
                <a:solidFill>
                  <a:srgbClr val="4EC9B0"/>
                </a:solidFill>
                <a:effectLst/>
                <a:latin typeface="Consolas" panose="020B0609020204030204" pitchFamily="49" charset="0"/>
              </a:rPr>
              <a:t>char</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uppercaseA</a:t>
            </a:r>
            <a:r>
              <a:rPr lang="en-US" sz="2400" b="0" dirty="0">
                <a:solidFill>
                  <a:srgbClr val="D4D4D4"/>
                </a:solidFill>
                <a:effectLst/>
                <a:latin typeface="Consolas" panose="020B0609020204030204" pitchFamily="49" charset="0"/>
              </a:rPr>
              <a:t> = </a:t>
            </a:r>
            <a:r>
              <a:rPr lang="en-US" sz="2400" b="0" dirty="0">
                <a:solidFill>
                  <a:srgbClr val="CE9178"/>
                </a:solidFill>
                <a:effectLst/>
                <a:latin typeface="Consolas" panose="020B0609020204030204" pitchFamily="49" charset="0"/>
              </a:rPr>
              <a:t>'A'</a:t>
            </a:r>
            <a:r>
              <a:rPr lang="en-US" sz="2400" b="0" dirty="0">
                <a:solidFill>
                  <a:srgbClr val="D4D4D4"/>
                </a:solidFill>
                <a:effectLst/>
                <a:latin typeface="Consolas" panose="020B0609020204030204" pitchFamily="49" charset="0"/>
              </a:rPr>
              <a:t>;</a:t>
            </a:r>
          </a:p>
          <a:p>
            <a:pPr>
              <a:buNone/>
            </a:pPr>
            <a:r>
              <a:rPr lang="en-US" sz="2400" b="0" dirty="0">
                <a:solidFill>
                  <a:srgbClr val="4EC9B0"/>
                </a:solidFill>
                <a:effectLst/>
                <a:latin typeface="Consolas" panose="020B0609020204030204" pitchFamily="49" charset="0"/>
              </a:rPr>
              <a:t>char</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lowercaseA</a:t>
            </a:r>
            <a:r>
              <a:rPr lang="en-US" sz="2400" b="0" dirty="0">
                <a:solidFill>
                  <a:srgbClr val="D4D4D4"/>
                </a:solidFill>
                <a:effectLst/>
                <a:latin typeface="Consolas" panose="020B0609020204030204" pitchFamily="49" charset="0"/>
              </a:rPr>
              <a:t> = (</a:t>
            </a:r>
            <a:r>
              <a:rPr lang="en-US" sz="2400" b="0" dirty="0">
                <a:solidFill>
                  <a:srgbClr val="4EC9B0"/>
                </a:solidFill>
                <a:effectLst/>
                <a:latin typeface="Consolas" panose="020B0609020204030204" pitchFamily="49" charset="0"/>
              </a:rPr>
              <a:t>char</a:t>
            </a:r>
            <a:r>
              <a:rPr lang="en-US" sz="2400" b="0" dirty="0">
                <a:solidFill>
                  <a:srgbClr val="D4D4D4"/>
                </a:solidFill>
                <a:effectLst/>
                <a:latin typeface="Consolas" panose="020B0609020204030204" pitchFamily="49" charset="0"/>
              </a:rPr>
              <a:t>)(</a:t>
            </a:r>
            <a:r>
              <a:rPr lang="en-US" sz="2400" b="0" dirty="0" err="1">
                <a:solidFill>
                  <a:srgbClr val="D4D4D4"/>
                </a:solidFill>
                <a:effectLst/>
                <a:latin typeface="Consolas" panose="020B0609020204030204" pitchFamily="49" charset="0"/>
              </a:rPr>
              <a:t>uppercaseA</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32</a:t>
            </a:r>
            <a:r>
              <a:rPr lang="en-US" sz="2400" b="0" dirty="0">
                <a:solidFill>
                  <a:srgbClr val="D4D4D4"/>
                </a:solidFill>
                <a:effectLst/>
                <a:latin typeface="Consolas" panose="020B0609020204030204" pitchFamily="49" charset="0"/>
              </a:rPr>
              <a:t>);</a:t>
            </a:r>
          </a:p>
          <a:p>
            <a:pPr>
              <a:buNone/>
            </a:pPr>
            <a:br>
              <a:rPr lang="en-US" sz="2400" b="0" dirty="0">
                <a:solidFill>
                  <a:srgbClr val="D4D4D4"/>
                </a:solidFill>
                <a:effectLst/>
                <a:latin typeface="Consolas" panose="020B0609020204030204" pitchFamily="49" charset="0"/>
              </a:rPr>
            </a:b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"%c</a:t>
            </a:r>
            <a:r>
              <a:rPr lang="en-US" sz="2400" b="0" dirty="0">
                <a:solidFill>
                  <a:srgbClr val="D7BA7D"/>
                </a:solidFill>
                <a:effectLst/>
                <a:latin typeface="Consolas" panose="020B0609020204030204" pitchFamily="49" charset="0"/>
              </a:rPr>
              <a:t>\n</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uppercaseA</a:t>
            </a:r>
            <a:r>
              <a:rPr lang="en-US" sz="2400" b="0" dirty="0">
                <a:solidFill>
                  <a:srgbClr val="D4D4D4"/>
                </a:solidFill>
                <a:effectLst/>
                <a:latin typeface="Consolas" panose="020B0609020204030204" pitchFamily="49" charset="0"/>
              </a:rPr>
              <a:t>);</a:t>
            </a:r>
          </a:p>
          <a:p>
            <a:pPr>
              <a:buNone/>
            </a:pP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"%c</a:t>
            </a:r>
            <a:r>
              <a:rPr lang="en-US" sz="2400" b="0" dirty="0">
                <a:solidFill>
                  <a:srgbClr val="D7BA7D"/>
                </a:solidFill>
                <a:effectLst/>
                <a:latin typeface="Consolas" panose="020B0609020204030204" pitchFamily="49" charset="0"/>
              </a:rPr>
              <a:t>\n</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lowercaseA</a:t>
            </a:r>
            <a:r>
              <a:rPr lang="en-US" sz="2400" b="0" dirty="0">
                <a:solidFill>
                  <a:srgbClr val="D4D4D4"/>
                </a:solidFill>
                <a:effectLst/>
                <a:latin typeface="Consolas" panose="020B0609020204030204" pitchFamily="49" charset="0"/>
              </a:rPr>
              <a:t>);</a:t>
            </a:r>
          </a:p>
          <a:p>
            <a:pPr>
              <a:buNone/>
            </a:pP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println</a:t>
            </a:r>
            <a:r>
              <a:rPr lang="en-US" sz="2400" b="0" dirty="0">
                <a:solidFill>
                  <a:srgbClr val="D4D4D4"/>
                </a:solidFill>
                <a:effectLst/>
                <a:latin typeface="Consolas" panose="020B0609020204030204" pitchFamily="49" charset="0"/>
              </a:rPr>
              <a:t>(</a:t>
            </a:r>
            <a:r>
              <a:rPr lang="en-US" sz="2400" b="0" dirty="0" err="1">
                <a:solidFill>
                  <a:srgbClr val="D4D4D4"/>
                </a:solidFill>
                <a:effectLst/>
                <a:latin typeface="Consolas" panose="020B0609020204030204" pitchFamily="49" charset="0"/>
              </a:rPr>
              <a:t>upperCaseA</a:t>
            </a:r>
            <a:r>
              <a:rPr lang="en-US" sz="2400" b="0" dirty="0">
                <a:solidFill>
                  <a:srgbClr val="D4D4D4"/>
                </a:solidFill>
                <a:effectLst/>
                <a:latin typeface="Consolas" panose="020B0609020204030204" pitchFamily="49" charset="0"/>
              </a:rPr>
              <a:t> + </a:t>
            </a:r>
            <a:r>
              <a:rPr lang="en-US" sz="2400" b="0" dirty="0">
                <a:solidFill>
                  <a:srgbClr val="B5CEA8"/>
                </a:solidFill>
                <a:effectLst/>
                <a:latin typeface="Consolas" panose="020B0609020204030204" pitchFamily="49" charset="0"/>
              </a:rPr>
              <a:t>32</a:t>
            </a:r>
            <a:r>
              <a:rPr lang="en-US" sz="2400" b="0" dirty="0">
                <a:solidFill>
                  <a:srgbClr val="D4D4D4"/>
                </a:solidFill>
                <a:effectLst/>
                <a:latin typeface="Consolas" panose="020B0609020204030204" pitchFamily="49" charset="0"/>
              </a:rPr>
              <a:t>);</a:t>
            </a:r>
          </a:p>
          <a:p>
            <a:pPr>
              <a:buNone/>
            </a:pPr>
            <a:br>
              <a:rPr lang="en-US" sz="2400" b="0" dirty="0">
                <a:solidFill>
                  <a:srgbClr val="D4D4D4"/>
                </a:solidFill>
                <a:effectLst/>
                <a:latin typeface="Consolas" panose="020B0609020204030204" pitchFamily="49" charset="0"/>
              </a:rPr>
            </a:br>
            <a:r>
              <a:rPr lang="en-US" sz="2400" b="0" dirty="0">
                <a:solidFill>
                  <a:srgbClr val="6A9955"/>
                </a:solidFill>
                <a:effectLst/>
                <a:latin typeface="Consolas" panose="020B0609020204030204" pitchFamily="49" charset="0"/>
              </a:rPr>
              <a:t>// char plus an int generates an int</a:t>
            </a:r>
            <a:endParaRPr lang="en-US" sz="2400" b="0" dirty="0">
              <a:solidFill>
                <a:srgbClr val="D4D4D4"/>
              </a:solidFill>
              <a:effectLst/>
              <a:latin typeface="Consolas" panose="020B0609020204030204" pitchFamily="49"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678157" y="2289668"/>
            <a:ext cx="1586954" cy="101566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A</a:t>
            </a:r>
          </a:p>
          <a:p>
            <a:pPr>
              <a:spcBef>
                <a:spcPct val="0"/>
              </a:spcBef>
              <a:buFontTx/>
              <a:buNone/>
            </a:pPr>
            <a:r>
              <a:rPr lang="en-US" altLang="en-US" sz="2000" dirty="0">
                <a:solidFill>
                  <a:schemeClr val="bg1"/>
                </a:solidFill>
                <a:latin typeface="Tahoma" panose="020B0604030504040204" pitchFamily="34" charset="0"/>
              </a:rPr>
              <a:t>a</a:t>
            </a:r>
          </a:p>
          <a:p>
            <a:pPr>
              <a:spcBef>
                <a:spcPct val="0"/>
              </a:spcBef>
              <a:buFontTx/>
              <a:buNone/>
            </a:pPr>
            <a:r>
              <a:rPr lang="en-US" altLang="en-US" sz="2000" dirty="0">
                <a:solidFill>
                  <a:schemeClr val="bg1"/>
                </a:solidFill>
                <a:latin typeface="Tahoma" panose="020B0604030504040204" pitchFamily="34" charset="0"/>
              </a:rPr>
              <a:t>97</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551719" y="2109220"/>
            <a:ext cx="2014643" cy="201527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328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Characters</a:t>
            </a:r>
            <a:endParaRPr sz="2400" dirty="0">
              <a:solidFill>
                <a:schemeClr val="bg1"/>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 name="Google Shape;4030;p35">
            <a:extLst>
              <a:ext uri="{FF2B5EF4-FFF2-40B4-BE49-F238E27FC236}">
                <a16:creationId xmlns:a16="http://schemas.microsoft.com/office/drawing/2014/main" id="{619E9DE9-8C2D-4AE1-B3E8-46B35966AD82}"/>
              </a:ext>
            </a:extLst>
          </p:cNvPr>
          <p:cNvSpPr/>
          <p:nvPr/>
        </p:nvSpPr>
        <p:spPr>
          <a:xfrm>
            <a:off x="954945" y="590743"/>
            <a:ext cx="7908324" cy="349046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33;p35">
            <a:extLst>
              <a:ext uri="{FF2B5EF4-FFF2-40B4-BE49-F238E27FC236}">
                <a16:creationId xmlns:a16="http://schemas.microsoft.com/office/drawing/2014/main" id="{E029197F-D298-4474-B1EB-F6A3B39D57E6}"/>
              </a:ext>
            </a:extLst>
          </p:cNvPr>
          <p:cNvSpPr txBox="1">
            <a:spLocks noGrp="1"/>
          </p:cNvSpPr>
          <p:nvPr>
            <p:ph type="sldNum" idx="12"/>
          </p:nvPr>
        </p:nvSpPr>
        <p:spPr>
          <a:xfrm>
            <a:off x="1055940" y="4927465"/>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sp>
        <p:nvSpPr>
          <p:cNvPr id="9" name="Text Box 4">
            <a:extLst>
              <a:ext uri="{FF2B5EF4-FFF2-40B4-BE49-F238E27FC236}">
                <a16:creationId xmlns:a16="http://schemas.microsoft.com/office/drawing/2014/main" id="{0054B4C5-6C10-4207-9313-7C4F51EC5CA9}"/>
              </a:ext>
            </a:extLst>
          </p:cNvPr>
          <p:cNvSpPr txBox="1">
            <a:spLocks noChangeArrowheads="1"/>
          </p:cNvSpPr>
          <p:nvPr/>
        </p:nvSpPr>
        <p:spPr bwMode="auto">
          <a:xfrm>
            <a:off x="617838" y="4291147"/>
            <a:ext cx="7908324" cy="523220"/>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dirty="0">
                <a:solidFill>
                  <a:schemeClr val="bg1"/>
                </a:solidFill>
                <a:latin typeface="Tahoma" panose="020B0604030504040204" pitchFamily="34" charset="0"/>
              </a:rPr>
              <a:t>Characters are always enclosed in single quotes.</a:t>
            </a:r>
            <a:endParaRPr lang="en-US" altLang="en-US" sz="2800" dirty="0">
              <a:solidFill>
                <a:schemeClr val="bg1"/>
              </a:solidFill>
              <a:latin typeface="Tahoma" panose="020B0604030504040204" pitchFamily="34" charset="0"/>
            </a:endParaRPr>
          </a:p>
        </p:txBody>
      </p:sp>
      <p:pic>
        <p:nvPicPr>
          <p:cNvPr id="10" name="Picture 2" descr="Image result for never use double quotes to assign a char">
            <a:extLst>
              <a:ext uri="{FF2B5EF4-FFF2-40B4-BE49-F238E27FC236}">
                <a16:creationId xmlns:a16="http://schemas.microsoft.com/office/drawing/2014/main" id="{B53BFCAC-065F-4D21-A0D6-DCE496CFF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544" y="1062289"/>
            <a:ext cx="67151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65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Boolean Data Type</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791945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Boolean Data Type</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09101" y="988512"/>
            <a:ext cx="7988724"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defRPr/>
            </a:pPr>
            <a:r>
              <a:rPr lang="pt-BR" alt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Has only 2 values – use for flags and to track conditions.</a:t>
            </a:r>
            <a:endParaRPr lang="pt-BR" sz="2000" dirty="0">
              <a:solidFill>
                <a:schemeClr val="accent5">
                  <a:lumMod val="60000"/>
                  <a:lumOff val="4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lvl="0">
              <a:spcBef>
                <a:spcPct val="0"/>
              </a:spcBef>
              <a:defRPr/>
            </a:pPr>
            <a:endParaRPr lang="pt-BR" sz="2000" dirty="0">
              <a:solidFill>
                <a:schemeClr val="accent5">
                  <a:lumMod val="60000"/>
                  <a:lumOff val="40000"/>
                </a:schemeClr>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a:p>
            <a:pPr>
              <a:buNone/>
            </a:pPr>
            <a:r>
              <a:rPr lang="en-US" sz="2400" b="0" dirty="0" err="1">
                <a:solidFill>
                  <a:srgbClr val="4EC9B0"/>
                </a:solidFill>
                <a:effectLst/>
                <a:latin typeface="Consolas" panose="020B0609020204030204" pitchFamily="49" charset="0"/>
              </a:rPr>
              <a:t>boolean</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stop</a:t>
            </a:r>
            <a:r>
              <a:rPr lang="en-US" sz="2400" b="0" dirty="0">
                <a:solidFill>
                  <a:srgbClr val="D4D4D4"/>
                </a:solidFill>
                <a:effectLst/>
                <a:latin typeface="Consolas" panose="020B0609020204030204" pitchFamily="49" charset="0"/>
              </a:rPr>
              <a:t> = </a:t>
            </a:r>
            <a:r>
              <a:rPr lang="en-US" sz="2400" b="0" dirty="0">
                <a:solidFill>
                  <a:srgbClr val="569CD6"/>
                </a:solidFill>
                <a:effectLst/>
                <a:latin typeface="Consolas" panose="020B0609020204030204" pitchFamily="49" charset="0"/>
              </a:rPr>
              <a:t>false</a:t>
            </a:r>
            <a:r>
              <a:rPr lang="en-US" sz="2400" b="0" dirty="0">
                <a:solidFill>
                  <a:srgbClr val="D4D4D4"/>
                </a:solidFill>
                <a:effectLst/>
                <a:latin typeface="Consolas" panose="020B0609020204030204" pitchFamily="49" charset="0"/>
              </a:rPr>
              <a:t>;</a:t>
            </a:r>
          </a:p>
          <a:p>
            <a:pPr>
              <a:buNone/>
            </a:pPr>
            <a:r>
              <a:rPr lang="en-US" sz="2400" b="0" dirty="0" err="1">
                <a:solidFill>
                  <a:srgbClr val="4EC9B0"/>
                </a:solidFill>
                <a:effectLst/>
                <a:latin typeface="Consolas" panose="020B0609020204030204" pitchFamily="49" charset="0"/>
              </a:rPr>
              <a:t>boolean</a:t>
            </a:r>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go</a:t>
            </a:r>
            <a:r>
              <a:rPr lang="en-US" sz="2400" b="0" dirty="0">
                <a:solidFill>
                  <a:srgbClr val="D4D4D4"/>
                </a:solidFill>
                <a:effectLst/>
                <a:latin typeface="Consolas" panose="020B0609020204030204" pitchFamily="49" charset="0"/>
              </a:rPr>
              <a:t> = </a:t>
            </a:r>
            <a:r>
              <a:rPr lang="en-US" sz="2400" b="0" dirty="0">
                <a:solidFill>
                  <a:srgbClr val="569CD6"/>
                </a:solidFill>
                <a:effectLst/>
                <a:latin typeface="Consolas" panose="020B0609020204030204" pitchFamily="49" charset="0"/>
              </a:rPr>
              <a:t>true</a:t>
            </a:r>
            <a:r>
              <a:rPr lang="en-US" sz="2400" b="0" dirty="0">
                <a:solidFill>
                  <a:srgbClr val="D4D4D4"/>
                </a:solidFill>
                <a:effectLst/>
                <a:latin typeface="Consolas" panose="020B0609020204030204" pitchFamily="49" charset="0"/>
              </a:rPr>
              <a:t>;</a:t>
            </a:r>
          </a:p>
          <a:p>
            <a:pPr>
              <a:buNone/>
            </a:pPr>
            <a:br>
              <a:rPr lang="en-US" sz="2400" b="0" dirty="0">
                <a:solidFill>
                  <a:srgbClr val="D4D4D4"/>
                </a:solidFill>
                <a:effectLst/>
                <a:latin typeface="Consolas" panose="020B0609020204030204" pitchFamily="49" charset="0"/>
              </a:rPr>
            </a:b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"%b</a:t>
            </a:r>
            <a:r>
              <a:rPr lang="en-US" sz="2400" b="0" dirty="0">
                <a:solidFill>
                  <a:srgbClr val="D7BA7D"/>
                </a:solidFill>
                <a:effectLst/>
                <a:latin typeface="Consolas" panose="020B0609020204030204" pitchFamily="49" charset="0"/>
              </a:rPr>
              <a:t>\n</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stop);</a:t>
            </a:r>
          </a:p>
          <a:p>
            <a:pPr>
              <a:buNone/>
            </a:pP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"%b</a:t>
            </a:r>
            <a:r>
              <a:rPr lang="en-US" sz="2400" b="0" dirty="0">
                <a:solidFill>
                  <a:srgbClr val="D7BA7D"/>
                </a:solidFill>
                <a:effectLst/>
                <a:latin typeface="Consolas" panose="020B0609020204030204" pitchFamily="49" charset="0"/>
              </a:rPr>
              <a:t>\n</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go);</a:t>
            </a:r>
          </a:p>
          <a:p>
            <a:pPr>
              <a:buNone/>
            </a:pP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println</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"%b</a:t>
            </a:r>
            <a:r>
              <a:rPr lang="en-US" sz="2400" b="0" dirty="0">
                <a:solidFill>
                  <a:srgbClr val="D7BA7D"/>
                </a:solidFill>
                <a:effectLst/>
                <a:latin typeface="Consolas" panose="020B0609020204030204" pitchFamily="49" charset="0"/>
              </a:rPr>
              <a:t>\n</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stop == go);</a:t>
            </a:r>
          </a:p>
          <a:p>
            <a:pPr>
              <a:spcBef>
                <a:spcPct val="0"/>
              </a:spcBef>
              <a:buFontTx/>
              <a:buNone/>
            </a:pPr>
            <a:endParaRPr lang="pt-BR" altLang="en-US" sz="20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358561" y="2725233"/>
            <a:ext cx="930006" cy="101566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false</a:t>
            </a:r>
          </a:p>
          <a:p>
            <a:pPr>
              <a:spcBef>
                <a:spcPct val="0"/>
              </a:spcBef>
              <a:buFontTx/>
              <a:buNone/>
            </a:pPr>
            <a:r>
              <a:rPr lang="en-US" altLang="en-US" sz="2000" dirty="0">
                <a:solidFill>
                  <a:schemeClr val="bg1"/>
                </a:solidFill>
                <a:latin typeface="Tahoma" panose="020B0604030504040204" pitchFamily="34" charset="0"/>
              </a:rPr>
              <a:t>true</a:t>
            </a:r>
          </a:p>
          <a:p>
            <a:pPr>
              <a:spcBef>
                <a:spcPct val="0"/>
              </a:spcBef>
              <a:buFontTx/>
              <a:buNone/>
            </a:pPr>
            <a:r>
              <a:rPr lang="en-US" altLang="en-US" sz="2000" dirty="0">
                <a:solidFill>
                  <a:schemeClr val="bg1"/>
                </a:solidFill>
                <a:latin typeface="Tahoma" panose="020B0604030504040204" pitchFamily="34" charset="0"/>
              </a:rPr>
              <a:t>false</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241001" y="2571749"/>
            <a:ext cx="2256823" cy="21778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98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Data Types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Variables and Identifiers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ASCII</a:t>
            </a:r>
          </a:p>
          <a:p>
            <a:pPr marL="0" lvl="0" indent="0" algn="ctr" rtl="0">
              <a:lnSpc>
                <a:spcPct val="150000"/>
              </a:lnSpc>
              <a:spcBef>
                <a:spcPts val="0"/>
              </a:spcBef>
              <a:spcAft>
                <a:spcPts val="0"/>
              </a:spcAft>
              <a:buNone/>
            </a:pPr>
            <a:r>
              <a:rPr lang="en-US" sz="3200" dirty="0" err="1">
                <a:solidFill>
                  <a:srgbClr val="FFFFFF"/>
                </a:solidFill>
                <a:latin typeface="PT Mono"/>
                <a:ea typeface="PT Mono"/>
                <a:cs typeface="PT Mono"/>
                <a:sym typeface="PT Mono"/>
              </a:rPr>
              <a:t>printf</a:t>
            </a:r>
            <a:endParaRPr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By the end of this lesson, you should be able to:</a:t>
            </a:r>
            <a:endParaRPr sz="1800" dirty="0">
              <a:solidFill>
                <a:srgbClr val="FFFFFF"/>
              </a:solidFill>
              <a:latin typeface="IBM Plex Sans"/>
              <a:ea typeface="IBM Plex Sans"/>
              <a:cs typeface="IBM Plex Sans"/>
              <a:sym typeface="IBM Plex Sans"/>
            </a:endParaRP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Explain what a data type is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Declare variables using meaningful identifiers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Be familiar with Java’s 8 primitive data types</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Invoke </a:t>
            </a:r>
            <a:r>
              <a:rPr lang="en" sz="1800" dirty="0">
                <a:solidFill>
                  <a:srgbClr val="F4E28F"/>
                </a:solidFill>
                <a:latin typeface="PT Mono"/>
                <a:ea typeface="PT Mono"/>
                <a:cs typeface="PT Mono"/>
                <a:sym typeface="PT Mono"/>
              </a:rPr>
              <a:t>printf </a:t>
            </a:r>
            <a:r>
              <a:rPr lang="en" sz="1800" dirty="0">
                <a:solidFill>
                  <a:srgbClr val="FFFFFF"/>
                </a:solidFill>
                <a:latin typeface="IBM Plex Sans"/>
                <a:ea typeface="PT Mono"/>
                <a:cs typeface="PT Mono"/>
                <a:sym typeface="IBM Plex Sans"/>
              </a:rPr>
              <a:t>passing</a:t>
            </a:r>
            <a:r>
              <a:rPr lang="en" sz="1800" dirty="0">
                <a:solidFill>
                  <a:srgbClr val="FFFFFF"/>
                </a:solidFill>
                <a:latin typeface="IBM Plex Sans"/>
                <a:ea typeface="IBM Plex Sans"/>
                <a:cs typeface="IBM Plex Sans"/>
                <a:sym typeface="IBM Plex Sans"/>
              </a:rPr>
              <a:t> different data types as arguments</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Know 62 ASCII values</a:t>
            </a:r>
          </a:p>
        </p:txBody>
      </p:sp>
      <p:sp>
        <p:nvSpPr>
          <p:cNvPr id="75" name="Google Shape;75;p12"/>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Student Learning Objectives</a:t>
            </a:r>
            <a:endParaRPr sz="2400" dirty="0">
              <a:solidFill>
                <a:schemeClr val="bg1"/>
              </a:solidFill>
              <a:latin typeface="IBM Plex Sans"/>
              <a:ea typeface="IBM Plex Sans"/>
              <a:cs typeface="IBM Plex Sans"/>
              <a:sym typeface="IBM Plex Sans"/>
            </a:endParaRPr>
          </a:p>
        </p:txBody>
      </p:sp>
      <p:sp>
        <p:nvSpPr>
          <p:cNvPr id="76" name="Google Shape;76;p12"/>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dirty="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A </a:t>
            </a:r>
            <a:r>
              <a:rPr lang="en" sz="1800" dirty="0">
                <a:solidFill>
                  <a:schemeClr val="accent5">
                    <a:lumMod val="60000"/>
                    <a:lumOff val="40000"/>
                  </a:schemeClr>
                </a:solidFill>
                <a:latin typeface="IBM Plex Sans"/>
                <a:ea typeface="IBM Plex Sans"/>
                <a:cs typeface="IBM Plex Sans"/>
                <a:sym typeface="IBM Plex Sans"/>
              </a:rPr>
              <a:t>variable</a:t>
            </a:r>
            <a:r>
              <a:rPr lang="en" sz="1800" dirty="0">
                <a:solidFill>
                  <a:srgbClr val="FFFFFF"/>
                </a:solidFill>
                <a:latin typeface="IBM Plex Sans"/>
                <a:ea typeface="IBM Plex Sans"/>
                <a:cs typeface="IBM Plex Sans"/>
                <a:sym typeface="IBM Plex Sans"/>
              </a:rPr>
              <a:t> is a storage location for a specified type of value.</a:t>
            </a:r>
            <a:endParaRPr lang="en-US" sz="1800" dirty="0">
              <a:solidFill>
                <a:srgbClr val="FFFFFF"/>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Every </a:t>
            </a:r>
            <a:r>
              <a:rPr lang="en-US" sz="1800" dirty="0">
                <a:solidFill>
                  <a:schemeClr val="accent5">
                    <a:lumMod val="60000"/>
                    <a:lumOff val="40000"/>
                  </a:schemeClr>
                </a:solidFill>
                <a:latin typeface="IBM Plex Sans"/>
                <a:ea typeface="IBM Plex Sans"/>
                <a:cs typeface="IBM Plex Sans"/>
                <a:sym typeface="IBM Plex Sans"/>
              </a:rPr>
              <a:t>variable</a:t>
            </a:r>
            <a:r>
              <a:rPr lang="en-US" sz="1800" dirty="0">
                <a:solidFill>
                  <a:srgbClr val="FFFFFF"/>
                </a:solidFill>
                <a:latin typeface="IBM Plex Sans"/>
                <a:ea typeface="IBM Plex Sans"/>
                <a:cs typeface="IBM Plex Sans"/>
                <a:sym typeface="IBM Plex Sans"/>
              </a:rPr>
              <a:t> must be declared before it is used.</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Java is a strongly typed language and as such we c</a:t>
            </a:r>
            <a:r>
              <a:rPr lang="en-US" sz="1800" dirty="0" err="1">
                <a:solidFill>
                  <a:srgbClr val="FFFFFF"/>
                </a:solidFill>
                <a:latin typeface="IBM Plex Sans"/>
                <a:ea typeface="IBM Plex Sans"/>
                <a:cs typeface="IBM Plex Sans"/>
                <a:sym typeface="IBM Plex Sans"/>
              </a:rPr>
              <a:t>an’t</a:t>
            </a:r>
            <a:r>
              <a:rPr lang="en-US" sz="1800" dirty="0">
                <a:solidFill>
                  <a:srgbClr val="FFFFFF"/>
                </a:solidFill>
                <a:latin typeface="IBM Plex Sans"/>
                <a:ea typeface="IBM Plex Sans"/>
                <a:cs typeface="IBM Plex Sans"/>
                <a:sym typeface="IBM Plex Sans"/>
              </a:rPr>
              <a:t> haphazardly intermix types in Java.</a:t>
            </a:r>
            <a:endParaRPr sz="1800" dirty="0">
              <a:solidFill>
                <a:srgbClr val="FFFFFF"/>
              </a:solidFill>
              <a:latin typeface="PT Mono"/>
              <a:ea typeface="PT Mono"/>
              <a:cs typeface="PT Mono"/>
              <a:sym typeface="PT Mono"/>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A Java </a:t>
            </a:r>
            <a:r>
              <a:rPr lang="en" sz="1800" dirty="0">
                <a:solidFill>
                  <a:srgbClr val="00ECEC"/>
                </a:solidFill>
                <a:latin typeface="IBM Plex Sans"/>
                <a:ea typeface="IBM Plex Sans"/>
                <a:cs typeface="IBM Plex Sans"/>
                <a:sym typeface="IBM Plex Sans"/>
              </a:rPr>
              <a:t>variable </a:t>
            </a:r>
            <a:r>
              <a:rPr lang="en" sz="1800" dirty="0">
                <a:solidFill>
                  <a:srgbClr val="FFFFFF"/>
                </a:solidFill>
                <a:latin typeface="IBM Plex Sans"/>
                <a:ea typeface="IBM Plex Sans"/>
                <a:cs typeface="IBM Plex Sans"/>
                <a:sym typeface="IBM Plex Sans"/>
              </a:rPr>
              <a:t>can only store the declared type of data.</a:t>
            </a:r>
            <a:endParaRPr sz="1800" dirty="0">
              <a:solidFill>
                <a:srgbClr val="FFFFFF"/>
              </a:solidFill>
              <a:latin typeface="IBM Plex Sans"/>
              <a:ea typeface="IBM Plex Sans"/>
              <a:cs typeface="IBM Plex Sans"/>
              <a:sym typeface="IBM Plex Sans"/>
            </a:endParaRPr>
          </a:p>
          <a:p>
            <a:pPr marL="182880" indent="-251459">
              <a:lnSpc>
                <a:spcPct val="150000"/>
              </a:lnSpc>
              <a:spcBef>
                <a:spcPts val="1000"/>
              </a:spcBef>
              <a:spcAft>
                <a:spcPts val="100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4 general categories – </a:t>
            </a:r>
            <a:r>
              <a:rPr lang="en" sz="1800" dirty="0">
                <a:solidFill>
                  <a:schemeClr val="accent5">
                    <a:lumMod val="60000"/>
                    <a:lumOff val="40000"/>
                  </a:schemeClr>
                </a:solidFill>
                <a:latin typeface="IBM Plex Sans"/>
                <a:ea typeface="IBM Plex Sans"/>
                <a:cs typeface="IBM Plex Sans"/>
                <a:sym typeface="IBM Plex Sans"/>
              </a:rPr>
              <a:t>Instance Variables</a:t>
            </a:r>
            <a:r>
              <a:rPr lang="en" sz="1800" dirty="0">
                <a:solidFill>
                  <a:srgbClr val="FFFFFF"/>
                </a:solidFill>
                <a:latin typeface="IBM Plex Sans"/>
                <a:ea typeface="IBM Plex Sans"/>
                <a:cs typeface="IBM Plex Sans"/>
                <a:sym typeface="IBM Plex Sans"/>
              </a:rPr>
              <a:t>, </a:t>
            </a:r>
            <a:r>
              <a:rPr lang="en" sz="1800" dirty="0">
                <a:solidFill>
                  <a:schemeClr val="accent5">
                    <a:lumMod val="60000"/>
                    <a:lumOff val="40000"/>
                  </a:schemeClr>
                </a:solidFill>
                <a:latin typeface="IBM Plex Sans"/>
                <a:ea typeface="IBM Plex Sans"/>
                <a:cs typeface="IBM Plex Sans"/>
                <a:sym typeface="IBM Plex Sans"/>
              </a:rPr>
              <a:t>Class Variables</a:t>
            </a:r>
            <a:r>
              <a:rPr lang="en" sz="1800" dirty="0">
                <a:solidFill>
                  <a:srgbClr val="FFFFFF"/>
                </a:solidFill>
                <a:latin typeface="IBM Plex Sans"/>
                <a:ea typeface="IBM Plex Sans"/>
                <a:cs typeface="IBM Plex Sans"/>
                <a:sym typeface="IBM Plex Sans"/>
              </a:rPr>
              <a:t>, </a:t>
            </a:r>
            <a:r>
              <a:rPr lang="en" sz="1800" dirty="0">
                <a:solidFill>
                  <a:schemeClr val="accent5">
                    <a:lumMod val="60000"/>
                    <a:lumOff val="40000"/>
                  </a:schemeClr>
                </a:solidFill>
                <a:latin typeface="IBM Plex Sans"/>
                <a:ea typeface="IBM Plex Sans"/>
                <a:cs typeface="IBM Plex Sans"/>
                <a:sym typeface="IBM Plex Sans"/>
              </a:rPr>
              <a:t>Local Variables</a:t>
            </a:r>
            <a:r>
              <a:rPr lang="en" sz="1800" dirty="0">
                <a:solidFill>
                  <a:srgbClr val="FFFFFF"/>
                </a:solidFill>
                <a:latin typeface="IBM Plex Sans"/>
                <a:ea typeface="IBM Plex Sans"/>
                <a:cs typeface="IBM Plex Sans"/>
                <a:sym typeface="IBM Plex Sans"/>
              </a:rPr>
              <a:t> and </a:t>
            </a:r>
            <a:r>
              <a:rPr lang="en" sz="1800" dirty="0">
                <a:solidFill>
                  <a:schemeClr val="accent5">
                    <a:lumMod val="60000"/>
                    <a:lumOff val="40000"/>
                  </a:schemeClr>
                </a:solidFill>
                <a:latin typeface="IBM Plex Sans"/>
                <a:ea typeface="IBM Plex Sans"/>
                <a:cs typeface="IBM Plex Sans"/>
                <a:sym typeface="IBM Plex Sans"/>
              </a:rPr>
              <a:t>Parameters</a:t>
            </a:r>
            <a:r>
              <a:rPr lang="en" sz="1800" dirty="0">
                <a:solidFill>
                  <a:srgbClr val="FFFFFF"/>
                </a:solidFill>
                <a:latin typeface="IBM Plex Sans"/>
                <a:ea typeface="IBM Plex Sans"/>
                <a:cs typeface="IBM Plex Sans"/>
                <a:sym typeface="IBM Plex Sans"/>
              </a:rPr>
              <a:t>.</a:t>
            </a: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Variables in </a:t>
            </a:r>
            <a:r>
              <a:rPr lang="en" sz="2400" dirty="0">
                <a:solidFill>
                  <a:schemeClr val="bg1"/>
                </a:solidFill>
                <a:latin typeface="IBM Plex Sans"/>
                <a:ea typeface="IBM Plex Sans"/>
                <a:cs typeface="IBM Plex Sans"/>
                <a:sym typeface="IBM Plex Sans"/>
              </a:rPr>
              <a:t>Java </a:t>
            </a:r>
            <a:endParaRPr sz="2400" dirty="0">
              <a:solidFill>
                <a:schemeClr val="bg1"/>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What is a Variable?</a:t>
            </a:r>
            <a:endParaRPr sz="2400" dirty="0">
              <a:solidFill>
                <a:schemeClr val="bg1"/>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 name="Google Shape;4030;p35">
            <a:extLst>
              <a:ext uri="{FF2B5EF4-FFF2-40B4-BE49-F238E27FC236}">
                <a16:creationId xmlns:a16="http://schemas.microsoft.com/office/drawing/2014/main" id="{619E9DE9-8C2D-4AE1-B3E8-46B35966AD82}"/>
              </a:ext>
            </a:extLst>
          </p:cNvPr>
          <p:cNvSpPr/>
          <p:nvPr/>
        </p:nvSpPr>
        <p:spPr>
          <a:xfrm>
            <a:off x="1330290" y="559507"/>
            <a:ext cx="7034663" cy="349046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33;p35">
            <a:extLst>
              <a:ext uri="{FF2B5EF4-FFF2-40B4-BE49-F238E27FC236}">
                <a16:creationId xmlns:a16="http://schemas.microsoft.com/office/drawing/2014/main" id="{E029197F-D298-4474-B1EB-F6A3B39D57E6}"/>
              </a:ext>
            </a:extLst>
          </p:cNvPr>
          <p:cNvSpPr txBox="1">
            <a:spLocks noGrp="1"/>
          </p:cNvSpPr>
          <p:nvPr>
            <p:ph type="sldNum" idx="12"/>
          </p:nvPr>
        </p:nvSpPr>
        <p:spPr>
          <a:xfrm>
            <a:off x="1055940" y="4927465"/>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9" name="Text Box 4">
            <a:extLst>
              <a:ext uri="{FF2B5EF4-FFF2-40B4-BE49-F238E27FC236}">
                <a16:creationId xmlns:a16="http://schemas.microsoft.com/office/drawing/2014/main" id="{0054B4C5-6C10-4207-9313-7C4F51EC5CA9}"/>
              </a:ext>
            </a:extLst>
          </p:cNvPr>
          <p:cNvSpPr txBox="1">
            <a:spLocks noChangeArrowheads="1"/>
          </p:cNvSpPr>
          <p:nvPr/>
        </p:nvSpPr>
        <p:spPr bwMode="auto">
          <a:xfrm>
            <a:off x="1801406" y="4506246"/>
            <a:ext cx="1354860" cy="523220"/>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b="0" dirty="0">
                <a:solidFill>
                  <a:schemeClr val="bg1"/>
                </a:solidFill>
                <a:latin typeface="Tahoma" panose="020B0604030504040204" pitchFamily="34" charset="0"/>
              </a:rPr>
              <a:t>75</a:t>
            </a:r>
            <a:endParaRPr lang="en-US" altLang="en-US" sz="2800" dirty="0">
              <a:solidFill>
                <a:schemeClr val="bg1"/>
              </a:solidFill>
              <a:latin typeface="Tahoma" panose="020B0604030504040204" pitchFamily="34" charset="0"/>
            </a:endParaRPr>
          </a:p>
        </p:txBody>
      </p:sp>
      <p:sp>
        <p:nvSpPr>
          <p:cNvPr id="2" name="Rectangle 1">
            <a:extLst>
              <a:ext uri="{FF2B5EF4-FFF2-40B4-BE49-F238E27FC236}">
                <a16:creationId xmlns:a16="http://schemas.microsoft.com/office/drawing/2014/main" id="{A8A73DA8-B7C3-4F34-B4AF-9DD20B280C0C}"/>
              </a:ext>
            </a:extLst>
          </p:cNvPr>
          <p:cNvSpPr/>
          <p:nvPr/>
        </p:nvSpPr>
        <p:spPr>
          <a:xfrm>
            <a:off x="1960905" y="4075864"/>
            <a:ext cx="1035861" cy="307777"/>
          </a:xfrm>
          <a:prstGeom prst="rect">
            <a:avLst/>
          </a:prstGeom>
        </p:spPr>
        <p:txBody>
          <a:bodyPr wrap="none">
            <a:spAutoFit/>
          </a:bodyPr>
          <a:lstStyle/>
          <a:p>
            <a:pPr algn="ctr">
              <a:spcBef>
                <a:spcPct val="0"/>
              </a:spcBef>
              <a:buFontTx/>
              <a:buNone/>
            </a:pPr>
            <a:r>
              <a:rPr lang="en-US" altLang="en-US" dirty="0" err="1">
                <a:solidFill>
                  <a:srgbClr val="00B050"/>
                </a:solidFill>
                <a:latin typeface="Tahoma" panose="020B0604030504040204" pitchFamily="34" charset="0"/>
              </a:rPr>
              <a:t>speedLimit</a:t>
            </a:r>
            <a:endParaRPr lang="en-US" altLang="en-US" dirty="0">
              <a:solidFill>
                <a:srgbClr val="00B050"/>
              </a:solidFill>
              <a:latin typeface="Tahoma" panose="020B0604030504040204" pitchFamily="34" charset="0"/>
            </a:endParaRPr>
          </a:p>
        </p:txBody>
      </p:sp>
      <p:sp>
        <p:nvSpPr>
          <p:cNvPr id="10" name="Text Box 4">
            <a:extLst>
              <a:ext uri="{FF2B5EF4-FFF2-40B4-BE49-F238E27FC236}">
                <a16:creationId xmlns:a16="http://schemas.microsoft.com/office/drawing/2014/main" id="{04F2BF23-3D1A-49EB-9AC7-2C6957B0415B}"/>
              </a:ext>
            </a:extLst>
          </p:cNvPr>
          <p:cNvSpPr txBox="1">
            <a:spLocks noChangeArrowheads="1"/>
          </p:cNvSpPr>
          <p:nvPr/>
        </p:nvSpPr>
        <p:spPr bwMode="auto">
          <a:xfrm>
            <a:off x="4148755" y="4478156"/>
            <a:ext cx="1354860" cy="523220"/>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dirty="0">
                <a:solidFill>
                  <a:schemeClr val="bg1"/>
                </a:solidFill>
                <a:latin typeface="Tahoma" panose="020B0604030504040204" pitchFamily="34" charset="0"/>
              </a:rPr>
              <a:t>8.25</a:t>
            </a:r>
          </a:p>
        </p:txBody>
      </p:sp>
      <p:sp>
        <p:nvSpPr>
          <p:cNvPr id="11" name="Rectangle 10">
            <a:extLst>
              <a:ext uri="{FF2B5EF4-FFF2-40B4-BE49-F238E27FC236}">
                <a16:creationId xmlns:a16="http://schemas.microsoft.com/office/drawing/2014/main" id="{8CF051C2-BF98-4C50-BE3C-6681FA0779FD}"/>
              </a:ext>
            </a:extLst>
          </p:cNvPr>
          <p:cNvSpPr/>
          <p:nvPr/>
        </p:nvSpPr>
        <p:spPr>
          <a:xfrm>
            <a:off x="4394817" y="4047774"/>
            <a:ext cx="862737" cy="307777"/>
          </a:xfrm>
          <a:prstGeom prst="rect">
            <a:avLst/>
          </a:prstGeom>
        </p:spPr>
        <p:txBody>
          <a:bodyPr wrap="none">
            <a:spAutoFit/>
          </a:bodyPr>
          <a:lstStyle/>
          <a:p>
            <a:pPr algn="ctr">
              <a:spcBef>
                <a:spcPct val="0"/>
              </a:spcBef>
              <a:buFontTx/>
              <a:buNone/>
            </a:pPr>
            <a:r>
              <a:rPr lang="en-US" altLang="en-US" dirty="0" err="1">
                <a:solidFill>
                  <a:srgbClr val="00B050"/>
                </a:solidFill>
                <a:latin typeface="Tahoma" panose="020B0604030504040204" pitchFamily="34" charset="0"/>
              </a:rPr>
              <a:t>salesTax</a:t>
            </a:r>
            <a:endParaRPr lang="en-US" altLang="en-US" dirty="0">
              <a:solidFill>
                <a:srgbClr val="00B050"/>
              </a:solidFill>
              <a:latin typeface="Tahoma" panose="020B0604030504040204" pitchFamily="34" charset="0"/>
            </a:endParaRPr>
          </a:p>
        </p:txBody>
      </p:sp>
      <p:sp>
        <p:nvSpPr>
          <p:cNvPr id="12" name="Text Box 4">
            <a:extLst>
              <a:ext uri="{FF2B5EF4-FFF2-40B4-BE49-F238E27FC236}">
                <a16:creationId xmlns:a16="http://schemas.microsoft.com/office/drawing/2014/main" id="{92ED9603-83A3-46C2-A6DC-2429AE5B8430}"/>
              </a:ext>
            </a:extLst>
          </p:cNvPr>
          <p:cNvSpPr txBox="1">
            <a:spLocks noChangeArrowheads="1"/>
          </p:cNvSpPr>
          <p:nvPr/>
        </p:nvSpPr>
        <p:spPr bwMode="auto">
          <a:xfrm>
            <a:off x="6336604" y="4492281"/>
            <a:ext cx="1354860" cy="523220"/>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dirty="0">
                <a:solidFill>
                  <a:schemeClr val="bg1"/>
                </a:solidFill>
                <a:latin typeface="Tahoma" panose="020B0604030504040204" pitchFamily="34" charset="0"/>
              </a:rPr>
              <a:t>‘A’</a:t>
            </a:r>
          </a:p>
        </p:txBody>
      </p:sp>
      <p:sp>
        <p:nvSpPr>
          <p:cNvPr id="13" name="Rectangle 12">
            <a:extLst>
              <a:ext uri="{FF2B5EF4-FFF2-40B4-BE49-F238E27FC236}">
                <a16:creationId xmlns:a16="http://schemas.microsoft.com/office/drawing/2014/main" id="{3167A323-80C1-438D-A806-4150825AD46E}"/>
              </a:ext>
            </a:extLst>
          </p:cNvPr>
          <p:cNvSpPr/>
          <p:nvPr/>
        </p:nvSpPr>
        <p:spPr>
          <a:xfrm>
            <a:off x="6695678" y="4061899"/>
            <a:ext cx="636713" cy="307777"/>
          </a:xfrm>
          <a:prstGeom prst="rect">
            <a:avLst/>
          </a:prstGeom>
        </p:spPr>
        <p:txBody>
          <a:bodyPr wrap="none">
            <a:spAutoFit/>
          </a:bodyPr>
          <a:lstStyle/>
          <a:p>
            <a:pPr algn="ctr">
              <a:spcBef>
                <a:spcPct val="0"/>
              </a:spcBef>
              <a:buFontTx/>
              <a:buNone/>
            </a:pPr>
            <a:r>
              <a:rPr lang="en-US" altLang="en-US" dirty="0">
                <a:solidFill>
                  <a:srgbClr val="00B050"/>
                </a:solidFill>
                <a:latin typeface="Tahoma" panose="020B0604030504040204" pitchFamily="34" charset="0"/>
              </a:rPr>
              <a:t>grade</a:t>
            </a:r>
          </a:p>
        </p:txBody>
      </p:sp>
      <p:sp>
        <p:nvSpPr>
          <p:cNvPr id="14" name="TextBox 13">
            <a:extLst>
              <a:ext uri="{FF2B5EF4-FFF2-40B4-BE49-F238E27FC236}">
                <a16:creationId xmlns:a16="http://schemas.microsoft.com/office/drawing/2014/main" id="{729776D6-6888-49C9-BE73-64AF51BBAFDB}"/>
              </a:ext>
            </a:extLst>
          </p:cNvPr>
          <p:cNvSpPr txBox="1"/>
          <p:nvPr/>
        </p:nvSpPr>
        <p:spPr>
          <a:xfrm>
            <a:off x="1764603" y="813876"/>
            <a:ext cx="5248755" cy="1815882"/>
          </a:xfrm>
          <a:prstGeom prst="rect">
            <a:avLst/>
          </a:prstGeom>
          <a:noFill/>
        </p:spPr>
        <p:txBody>
          <a:bodyPr wrap="square">
            <a:spAutoFit/>
          </a:bodyPr>
          <a:lstStyle/>
          <a:p>
            <a:r>
              <a:rPr lang="en-US" sz="2800" b="0" dirty="0">
                <a:solidFill>
                  <a:srgbClr val="4EC9B0"/>
                </a:solidFill>
                <a:effectLst/>
                <a:latin typeface="Consolas" panose="020B0609020204030204" pitchFamily="49" charset="0"/>
              </a:rPr>
              <a:t>int</a:t>
            </a:r>
            <a:r>
              <a:rPr lang="en-US" sz="2800" b="0" dirty="0">
                <a:solidFill>
                  <a:srgbClr val="D4D4D4"/>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speedLimit</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75</a:t>
            </a:r>
            <a:r>
              <a:rPr lang="en-US" sz="2800" b="0" dirty="0">
                <a:solidFill>
                  <a:srgbClr val="D4D4D4"/>
                </a:solidFill>
                <a:effectLst/>
                <a:latin typeface="Consolas" panose="020B0609020204030204" pitchFamily="49" charset="0"/>
              </a:rPr>
              <a:t>;</a:t>
            </a:r>
          </a:p>
          <a:p>
            <a:r>
              <a:rPr lang="en-US" sz="2800" b="0" dirty="0">
                <a:solidFill>
                  <a:srgbClr val="4EC9B0"/>
                </a:solidFill>
                <a:effectLst/>
                <a:latin typeface="Consolas" panose="020B0609020204030204" pitchFamily="49" charset="0"/>
              </a:rPr>
              <a:t>double</a:t>
            </a:r>
            <a:r>
              <a:rPr lang="en-US" sz="2800" b="0" dirty="0">
                <a:solidFill>
                  <a:srgbClr val="D4D4D4"/>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salesTax</a:t>
            </a:r>
            <a:r>
              <a:rPr lang="en-US" sz="2800" b="0" dirty="0">
                <a:solidFill>
                  <a:srgbClr val="D4D4D4"/>
                </a:solidFill>
                <a:effectLst/>
                <a:latin typeface="Consolas" panose="020B0609020204030204" pitchFamily="49" charset="0"/>
              </a:rPr>
              <a:t> = </a:t>
            </a:r>
            <a:r>
              <a:rPr lang="en-US" sz="2800" b="0" dirty="0">
                <a:solidFill>
                  <a:srgbClr val="B5CEA8"/>
                </a:solidFill>
                <a:effectLst/>
                <a:latin typeface="Consolas" panose="020B0609020204030204" pitchFamily="49" charset="0"/>
              </a:rPr>
              <a:t>8.25</a:t>
            </a:r>
            <a:r>
              <a:rPr lang="en-US" sz="2800" b="0" dirty="0">
                <a:solidFill>
                  <a:srgbClr val="D4D4D4"/>
                </a:solidFill>
                <a:effectLst/>
                <a:latin typeface="Consolas" panose="020B0609020204030204" pitchFamily="49" charset="0"/>
              </a:rPr>
              <a:t>;</a:t>
            </a:r>
          </a:p>
          <a:p>
            <a:r>
              <a:rPr lang="en-US" sz="2800" b="0" dirty="0">
                <a:solidFill>
                  <a:srgbClr val="4EC9B0"/>
                </a:solidFill>
                <a:effectLst/>
                <a:latin typeface="Consolas" panose="020B0609020204030204" pitchFamily="49" charset="0"/>
              </a:rPr>
              <a:t>char</a:t>
            </a:r>
            <a:r>
              <a:rPr lang="en-US" sz="2800" b="0" dirty="0">
                <a:solidFill>
                  <a:srgbClr val="D4D4D4"/>
                </a:solidFill>
                <a:effectLst/>
                <a:latin typeface="Consolas" panose="020B0609020204030204" pitchFamily="49" charset="0"/>
              </a:rPr>
              <a:t> </a:t>
            </a:r>
            <a:r>
              <a:rPr lang="en-US" sz="2800" b="0" dirty="0">
                <a:solidFill>
                  <a:srgbClr val="9CDCFE"/>
                </a:solidFill>
                <a:effectLst/>
                <a:latin typeface="Consolas" panose="020B0609020204030204" pitchFamily="49" charset="0"/>
              </a:rPr>
              <a:t>grade</a:t>
            </a:r>
            <a:r>
              <a:rPr lang="en-US" sz="2800" b="0" dirty="0">
                <a:solidFill>
                  <a:srgbClr val="D4D4D4"/>
                </a:solidFill>
                <a:effectLst/>
                <a:latin typeface="Consolas" panose="020B0609020204030204" pitchFamily="49" charset="0"/>
              </a:rPr>
              <a:t>;</a:t>
            </a:r>
          </a:p>
          <a:p>
            <a:r>
              <a:rPr lang="en-US" sz="2800" b="0" dirty="0">
                <a:solidFill>
                  <a:srgbClr val="D4D4D4"/>
                </a:solidFill>
                <a:effectLst/>
                <a:latin typeface="Consolas" panose="020B0609020204030204" pitchFamily="49" charset="0"/>
              </a:rPr>
              <a:t>grade = </a:t>
            </a:r>
            <a:r>
              <a:rPr lang="en-US" sz="2800" b="0" dirty="0">
                <a:solidFill>
                  <a:srgbClr val="CE9178"/>
                </a:solidFill>
                <a:effectLst/>
                <a:latin typeface="Consolas" panose="020B0609020204030204" pitchFamily="49" charset="0"/>
              </a:rPr>
              <a:t>'A'</a:t>
            </a:r>
            <a:r>
              <a:rPr lang="en-US"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57805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p:nvPr/>
        </p:nvSpPr>
        <p:spPr>
          <a:xfrm flipH="1">
            <a:off x="509100" y="7053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Everything we refer to in a program must have a name</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For example, variables, classes, objects, methods, etc., must all have names.  Those </a:t>
            </a:r>
            <a:r>
              <a:rPr lang="en-US" sz="1800" i="1"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names</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are officially called identifiers.</a:t>
            </a:r>
          </a:p>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An identifier is used to identify something.</a:t>
            </a:r>
          </a:p>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a:solidFill>
                  <a:schemeClr val="accent1"/>
                </a:solidFill>
                <a:effectLst>
                  <a:outerShdw blurRad="38100" dist="38100" dir="2700000" algn="tl">
                    <a:srgbClr val="000000">
                      <a:alpha val="43137"/>
                    </a:srgbClr>
                  </a:outerShdw>
                </a:effectLst>
                <a:latin typeface="IBM Plex Sans" panose="020B0604020202020204" charset="0"/>
                <a:cs typeface="Calibri" pitchFamily="34" charset="0"/>
              </a:rPr>
              <a:t>public class </a:t>
            </a:r>
            <a:r>
              <a:rPr lang="en-US" sz="1800" kern="12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Student</a:t>
            </a:r>
            <a:r>
              <a:rPr lang="en-US" sz="1800" kern="1200" dirty="0">
                <a:solidFill>
                  <a:schemeClr val="accent1"/>
                </a:solidFill>
                <a:effectLst>
                  <a:outerShdw blurRad="38100" dist="38100" dir="2700000" algn="tl">
                    <a:srgbClr val="000000">
                      <a:alpha val="43137"/>
                    </a:srgbClr>
                  </a:outerShdw>
                </a:effectLst>
                <a:latin typeface="IBM Plex Sans" panose="020B0604020202020204" charset="0"/>
                <a:cs typeface="Calibri" pitchFamily="34" charset="0"/>
              </a:rPr>
              <a:t>{ }</a:t>
            </a:r>
          </a:p>
          <a:p>
            <a:pPr lvl="0">
              <a:spcBef>
                <a:spcPct val="0"/>
              </a:spcBef>
              <a:buClrTx/>
              <a:defRPr/>
            </a:pPr>
            <a:endParaRPr lang="en-US" sz="1800" kern="1200" dirty="0">
              <a:solidFill>
                <a:schemeClr val="accent1"/>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a:solidFill>
                  <a:schemeClr val="accent1"/>
                </a:solidFill>
                <a:effectLst>
                  <a:outerShdw blurRad="38100" dist="38100" dir="2700000" algn="tl">
                    <a:srgbClr val="000000">
                      <a:alpha val="43137"/>
                    </a:srgbClr>
                  </a:outerShdw>
                </a:effectLst>
                <a:latin typeface="IBM Plex Sans" panose="020B0604020202020204" charset="0"/>
                <a:cs typeface="Calibri" pitchFamily="34" charset="0"/>
              </a:rPr>
              <a:t>int </a:t>
            </a:r>
            <a:r>
              <a:rPr lang="en-US" sz="1800" kern="12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weight</a:t>
            </a:r>
            <a:r>
              <a:rPr lang="en-US" sz="1800" kern="1200" dirty="0">
                <a:solidFill>
                  <a:schemeClr val="accent1"/>
                </a:solidFill>
                <a:effectLst>
                  <a:outerShdw blurRad="38100" dist="38100" dir="2700000" algn="tl">
                    <a:srgbClr val="000000">
                      <a:alpha val="43137"/>
                    </a:srgbClr>
                  </a:outerShdw>
                </a:effectLst>
                <a:latin typeface="IBM Plex Sans" panose="020B0604020202020204" charset="0"/>
                <a:cs typeface="Calibri" pitchFamily="34" charset="0"/>
              </a:rPr>
              <a:t> = 150;</a:t>
            </a:r>
          </a:p>
          <a:p>
            <a:pPr lvl="0">
              <a:spcBef>
                <a:spcPct val="0"/>
              </a:spcBef>
              <a:buClrTx/>
              <a:defRPr/>
            </a:pPr>
            <a:endParaRPr lang="en-US" sz="1800" kern="1200" dirty="0">
              <a:solidFill>
                <a:schemeClr val="accent1"/>
              </a:solidFill>
              <a:effectLst>
                <a:outerShdw blurRad="38100" dist="38100" dir="2700000" algn="tl">
                  <a:srgbClr val="000000">
                    <a:alpha val="43137"/>
                  </a:srgbClr>
                </a:outerShdw>
              </a:effectLst>
              <a:latin typeface="IBM Plex Sans" panose="020B0604020202020204" charset="0"/>
              <a:cs typeface="Calibri" pitchFamily="34" charset="0"/>
            </a:endParaRPr>
          </a:p>
          <a:p>
            <a:pPr lvl="0">
              <a:spcBef>
                <a:spcPct val="0"/>
              </a:spcBef>
              <a:buClrTx/>
              <a:defRPr/>
            </a:pPr>
            <a:r>
              <a:rPr lang="en-US" sz="1800" kern="1200" dirty="0">
                <a:solidFill>
                  <a:schemeClr val="accent1"/>
                </a:solidFill>
                <a:effectLst>
                  <a:outerShdw blurRad="38100" dist="38100" dir="2700000" algn="tl">
                    <a:srgbClr val="000000">
                      <a:alpha val="43137"/>
                    </a:srgbClr>
                  </a:outerShdw>
                </a:effectLst>
                <a:latin typeface="IBM Plex Sans" panose="020B0604020202020204" charset="0"/>
                <a:cs typeface="Calibri" pitchFamily="34" charset="0"/>
              </a:rPr>
              <a:t>double </a:t>
            </a:r>
            <a:r>
              <a:rPr lang="en-US" sz="1800" kern="1200" dirty="0" err="1">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gpa</a:t>
            </a:r>
            <a:r>
              <a:rPr lang="en-US" sz="1800" kern="1200" dirty="0">
                <a:solidFill>
                  <a:schemeClr val="accent1"/>
                </a:solidFill>
                <a:effectLst>
                  <a:outerShdw blurRad="38100" dist="38100" dir="2700000" algn="tl">
                    <a:srgbClr val="000000">
                      <a:alpha val="43137"/>
                    </a:srgbClr>
                  </a:outerShdw>
                </a:effectLst>
                <a:latin typeface="IBM Plex Sans" panose="020B0604020202020204" charset="0"/>
                <a:cs typeface="Calibri" pitchFamily="34" charset="0"/>
              </a:rPr>
              <a:t> = 4.0;</a:t>
            </a:r>
          </a:p>
          <a:p>
            <a:pPr>
              <a:lnSpc>
                <a:spcPct val="150000"/>
              </a:lnSpc>
              <a:spcBef>
                <a:spcPts val="1000"/>
              </a:spcBef>
              <a:spcAft>
                <a:spcPts val="1000"/>
              </a:spcAft>
            </a:pPr>
            <a:r>
              <a:rPr lang="en-US" sz="1800" dirty="0">
                <a:solidFill>
                  <a:schemeClr val="bg1"/>
                </a:solidFill>
                <a:latin typeface="IBM Plex Sans" panose="020B0604020202020204" charset="0"/>
                <a:ea typeface="IBM Plex Sans"/>
                <a:cs typeface="IBM Plex Sans"/>
                <a:sym typeface="IBM Plex Sans"/>
              </a:rPr>
              <a:t>[a-</a:t>
            </a:r>
            <a:r>
              <a:rPr lang="en-US" sz="1800" dirty="0" err="1">
                <a:solidFill>
                  <a:schemeClr val="bg1"/>
                </a:solidFill>
                <a:latin typeface="IBM Plex Sans" panose="020B0604020202020204" charset="0"/>
                <a:ea typeface="IBM Plex Sans"/>
                <a:cs typeface="IBM Plex Sans"/>
                <a:sym typeface="IBM Plex Sans"/>
              </a:rPr>
              <a:t>zA</a:t>
            </a:r>
            <a:r>
              <a:rPr lang="en-US" sz="1800" dirty="0">
                <a:solidFill>
                  <a:schemeClr val="bg1"/>
                </a:solidFill>
                <a:latin typeface="IBM Plex Sans" panose="020B0604020202020204" charset="0"/>
                <a:ea typeface="IBM Plex Sans"/>
                <a:cs typeface="IBM Plex Sans"/>
                <a:sym typeface="IBM Plex Sans"/>
              </a:rPr>
              <a:t>-Z_</a:t>
            </a:r>
            <a:r>
              <a:rPr lang="en-US" sz="1800" dirty="0">
                <a:solidFill>
                  <a:schemeClr val="bg1"/>
                </a:solidFill>
                <a:latin typeface="IBM Plex Sans" panose="020B0604020202020204" charset="0"/>
              </a:rPr>
              <a:t>$</a:t>
            </a:r>
            <a:r>
              <a:rPr lang="en-US" sz="1800" kern="1200" dirty="0">
                <a:solidFill>
                  <a:schemeClr val="bg1"/>
                </a:solidFill>
                <a:latin typeface="IBM Plex Sans" panose="020B0604020202020204" charset="0"/>
              </a:rPr>
              <a:t>£¥€]</a:t>
            </a:r>
            <a:r>
              <a:rPr lang="en-US" sz="1800" dirty="0">
                <a:solidFill>
                  <a:schemeClr val="bg1"/>
                </a:solidFill>
                <a:latin typeface="IBM Plex Sans" panose="020B0604020202020204" charset="0"/>
                <a:ea typeface="IBM Plex Sans"/>
                <a:cs typeface="IBM Plex Sans"/>
                <a:sym typeface="IBM Plex Sans"/>
              </a:rPr>
              <a:t> [a-</a:t>
            </a:r>
            <a:r>
              <a:rPr lang="en-US" sz="1800" dirty="0" err="1">
                <a:solidFill>
                  <a:schemeClr val="bg1"/>
                </a:solidFill>
                <a:latin typeface="IBM Plex Sans" panose="020B0604020202020204" charset="0"/>
                <a:ea typeface="IBM Plex Sans"/>
                <a:cs typeface="IBM Plex Sans"/>
                <a:sym typeface="IBM Plex Sans"/>
              </a:rPr>
              <a:t>zA</a:t>
            </a:r>
            <a:r>
              <a:rPr lang="en-US" sz="1800" dirty="0">
                <a:solidFill>
                  <a:schemeClr val="bg1"/>
                </a:solidFill>
                <a:latin typeface="IBM Plex Sans" panose="020B0604020202020204" charset="0"/>
                <a:ea typeface="IBM Plex Sans"/>
                <a:cs typeface="IBM Plex Sans"/>
                <a:sym typeface="IBM Plex Sans"/>
              </a:rPr>
              <a:t>-Z_</a:t>
            </a:r>
            <a:r>
              <a:rPr lang="en-US" sz="1800" dirty="0">
                <a:solidFill>
                  <a:schemeClr val="bg1"/>
                </a:solidFill>
                <a:latin typeface="IBM Plex Sans" panose="020B0604020202020204" charset="0"/>
              </a:rPr>
              <a:t>$</a:t>
            </a:r>
            <a:r>
              <a:rPr lang="en-US" sz="1800" kern="1200" dirty="0">
                <a:solidFill>
                  <a:schemeClr val="bg1"/>
                </a:solidFill>
                <a:latin typeface="IBM Plex Sans" panose="020B0604020202020204" charset="0"/>
              </a:rPr>
              <a:t>£¥€0-9]*</a:t>
            </a:r>
            <a:endParaRPr lang="en-US" sz="1800" dirty="0">
              <a:solidFill>
                <a:schemeClr val="bg1"/>
              </a:solidFill>
              <a:latin typeface="IBM Plex Sans" panose="020B0604020202020204" charset="0"/>
              <a:ea typeface="IBM Plex Sans"/>
              <a:cs typeface="IBM Plex Sans"/>
              <a:sym typeface="IBM Plex Sans"/>
            </a:endParaRPr>
          </a:p>
          <a:p>
            <a:pPr lvl="0">
              <a:lnSpc>
                <a:spcPct val="150000"/>
              </a:lnSpc>
              <a:spcBef>
                <a:spcPts val="1000"/>
              </a:spcBef>
              <a:spcAft>
                <a:spcPts val="1000"/>
              </a:spcAft>
            </a:pPr>
            <a:endParaRPr sz="1800" dirty="0">
              <a:solidFill>
                <a:schemeClr val="bg1"/>
              </a:solidFill>
              <a:latin typeface="IBM Plex Sans" panose="020B0604020202020204" charset="0"/>
              <a:ea typeface="IBM Plex Sans"/>
              <a:cs typeface="IBM Plex Sans"/>
              <a:sym typeface="IBM Plex Sans"/>
            </a:endParaRPr>
          </a:p>
        </p:txBody>
      </p:sp>
      <p:sp>
        <p:nvSpPr>
          <p:cNvPr id="106" name="Google Shape;106;p16"/>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Identifiers</a:t>
            </a:r>
            <a:endParaRPr sz="2400" dirty="0">
              <a:solidFill>
                <a:schemeClr val="bg1"/>
              </a:solidFill>
              <a:latin typeface="IBM Plex Sans"/>
              <a:ea typeface="IBM Plex Sans"/>
              <a:cs typeface="IBM Plex Sans"/>
              <a:sym typeface="IBM Plex Sans"/>
            </a:endParaRPr>
          </a:p>
        </p:txBody>
      </p:sp>
      <p:sp>
        <p:nvSpPr>
          <p:cNvPr id="107" name="Google Shape;107;p1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extLst>
      <p:ext uri="{BB962C8B-B14F-4D97-AF65-F5344CB8AC3E}">
        <p14:creationId xmlns:p14="http://schemas.microsoft.com/office/powerpoint/2010/main" val="3621869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chemeClr val="bg1"/>
                </a:solidFill>
                <a:latin typeface="IBM Plex Sans"/>
                <a:ea typeface="IBM Plex Sans"/>
                <a:cs typeface="IBM Plex Sans"/>
                <a:sym typeface="IBM Plex Sans"/>
              </a:rPr>
              <a:t>Identifiers</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6" name="Table 5">
            <a:extLst>
              <a:ext uri="{FF2B5EF4-FFF2-40B4-BE49-F238E27FC236}">
                <a16:creationId xmlns:a16="http://schemas.microsoft.com/office/drawing/2014/main" id="{24CCA894-AA0C-4321-8811-0F8DDBAF3F34}"/>
              </a:ext>
            </a:extLst>
          </p:cNvPr>
          <p:cNvGraphicFramePr>
            <a:graphicFrameLocks noGrp="1"/>
          </p:cNvGraphicFramePr>
          <p:nvPr>
            <p:extLst>
              <p:ext uri="{D42A27DB-BD31-4B8C-83A1-F6EECF244321}">
                <p14:modId xmlns:p14="http://schemas.microsoft.com/office/powerpoint/2010/main" val="3620036845"/>
              </p:ext>
            </p:extLst>
          </p:nvPr>
        </p:nvGraphicFramePr>
        <p:xfrm>
          <a:off x="1055940" y="1101598"/>
          <a:ext cx="7485222" cy="3307080"/>
        </p:xfrm>
        <a:graphic>
          <a:graphicData uri="http://schemas.openxmlformats.org/drawingml/2006/table">
            <a:tbl>
              <a:tblPr firstRow="1" bandRow="1">
                <a:tableStyleId>{5C22544A-7EE6-4342-B048-85BDC9FD1C3A}</a:tableStyleId>
              </a:tblPr>
              <a:tblGrid>
                <a:gridCol w="3742611">
                  <a:extLst>
                    <a:ext uri="{9D8B030D-6E8A-4147-A177-3AD203B41FA5}">
                      <a16:colId xmlns:a16="http://schemas.microsoft.com/office/drawing/2014/main" val="1002306572"/>
                    </a:ext>
                  </a:extLst>
                </a:gridCol>
                <a:gridCol w="3742611">
                  <a:extLst>
                    <a:ext uri="{9D8B030D-6E8A-4147-A177-3AD203B41FA5}">
                      <a16:colId xmlns:a16="http://schemas.microsoft.com/office/drawing/2014/main" val="3332326930"/>
                    </a:ext>
                  </a:extLst>
                </a:gridCol>
              </a:tblGrid>
              <a:tr h="370840">
                <a:tc>
                  <a:txBody>
                    <a:bodyPr/>
                    <a:lstStyle/>
                    <a:p>
                      <a:pPr algn="ctr"/>
                      <a:r>
                        <a:rPr lang="en-US" sz="1800" dirty="0"/>
                        <a:t>Properties of valid identifiers</a:t>
                      </a:r>
                    </a:p>
                  </a:txBody>
                  <a:tcPr>
                    <a:noFill/>
                  </a:tcPr>
                </a:tc>
                <a:tc>
                  <a:txBody>
                    <a:bodyPr/>
                    <a:lstStyle/>
                    <a:p>
                      <a:pPr algn="ctr"/>
                      <a:r>
                        <a:rPr lang="en-US" sz="1800" dirty="0"/>
                        <a:t>Properties of invalid identifiers</a:t>
                      </a:r>
                    </a:p>
                  </a:txBody>
                  <a:tcPr>
                    <a:noFill/>
                  </a:tcPr>
                </a:tc>
                <a:extLst>
                  <a:ext uri="{0D108BD9-81ED-4DB2-BD59-A6C34878D82A}">
                    <a16:rowId xmlns:a16="http://schemas.microsoft.com/office/drawing/2014/main" val="3462832687"/>
                  </a:ext>
                </a:extLst>
              </a:tr>
              <a:tr h="370840">
                <a:tc>
                  <a:txBody>
                    <a:bodyPr/>
                    <a:lstStyle/>
                    <a:p>
                      <a:r>
                        <a:rPr lang="en-US" sz="1800" dirty="0">
                          <a:solidFill>
                            <a:schemeClr val="bg1"/>
                          </a:solidFill>
                        </a:rPr>
                        <a:t>Unlimited length</a:t>
                      </a:r>
                    </a:p>
                  </a:txBody>
                  <a:tcPr>
                    <a:noFill/>
                  </a:tcPr>
                </a:tc>
                <a:tc>
                  <a:txBody>
                    <a:bodyPr/>
                    <a:lstStyle/>
                    <a:p>
                      <a:r>
                        <a:rPr lang="en-US" sz="1800" dirty="0">
                          <a:solidFill>
                            <a:schemeClr val="bg1"/>
                          </a:solidFill>
                        </a:rPr>
                        <a:t>Starts with a digit [0-9]</a:t>
                      </a:r>
                    </a:p>
                  </a:txBody>
                  <a:tcPr>
                    <a:noFill/>
                  </a:tcPr>
                </a:tc>
                <a:extLst>
                  <a:ext uri="{0D108BD9-81ED-4DB2-BD59-A6C34878D82A}">
                    <a16:rowId xmlns:a16="http://schemas.microsoft.com/office/drawing/2014/main" val="3290405926"/>
                  </a:ext>
                </a:extLst>
              </a:tr>
              <a:tr h="370840">
                <a:tc>
                  <a:txBody>
                    <a:bodyPr/>
                    <a:lstStyle/>
                    <a:p>
                      <a:r>
                        <a:rPr lang="en-US" sz="1800" dirty="0">
                          <a:solidFill>
                            <a:schemeClr val="bg1"/>
                          </a:solidFill>
                        </a:rPr>
                        <a:t>Starts with</a:t>
                      </a:r>
                      <a:r>
                        <a:rPr lang="en-US" sz="1800" baseline="0" dirty="0">
                          <a:solidFill>
                            <a:schemeClr val="bg1"/>
                          </a:solidFill>
                        </a:rPr>
                        <a:t> a letter [a-</a:t>
                      </a:r>
                      <a:r>
                        <a:rPr lang="en-US" sz="1800" baseline="0" dirty="0" err="1">
                          <a:solidFill>
                            <a:schemeClr val="bg1"/>
                          </a:solidFill>
                        </a:rPr>
                        <a:t>zA</a:t>
                      </a:r>
                      <a:r>
                        <a:rPr lang="en-US" sz="1800" baseline="0" dirty="0">
                          <a:solidFill>
                            <a:schemeClr val="bg1"/>
                          </a:solidFill>
                        </a:rPr>
                        <a:t>-Z], a currency sign or an underscore</a:t>
                      </a:r>
                    </a:p>
                    <a:p>
                      <a:r>
                        <a:rPr lang="en-US" sz="1800" baseline="0" dirty="0">
                          <a:solidFill>
                            <a:schemeClr val="bg1"/>
                          </a:solidFill>
                        </a:rPr>
                        <a:t>[ _ ]</a:t>
                      </a:r>
                      <a:endParaRPr lang="en-US" sz="1800" dirty="0">
                        <a:solidFill>
                          <a:schemeClr val="bg1"/>
                        </a:solidFill>
                      </a:endParaRPr>
                    </a:p>
                  </a:txBody>
                  <a:tcPr>
                    <a:noFill/>
                  </a:tcPr>
                </a:tc>
                <a:tc>
                  <a:txBody>
                    <a:bodyPr/>
                    <a:lstStyle/>
                    <a:p>
                      <a:r>
                        <a:rPr lang="en-US" sz="1800" dirty="0">
                          <a:solidFill>
                            <a:schemeClr val="bg1"/>
                          </a:solidFill>
                        </a:rPr>
                        <a:t>Same</a:t>
                      </a:r>
                      <a:r>
                        <a:rPr lang="en-US" sz="1800" baseline="0" dirty="0">
                          <a:solidFill>
                            <a:schemeClr val="bg1"/>
                          </a:solidFill>
                        </a:rPr>
                        <a:t> as a reserved word</a:t>
                      </a:r>
                      <a:endParaRPr lang="en-US" sz="1800" dirty="0">
                        <a:solidFill>
                          <a:schemeClr val="bg1"/>
                        </a:solidFill>
                      </a:endParaRPr>
                    </a:p>
                  </a:txBody>
                  <a:tcPr>
                    <a:noFill/>
                  </a:tcPr>
                </a:tc>
                <a:extLst>
                  <a:ext uri="{0D108BD9-81ED-4DB2-BD59-A6C34878D82A}">
                    <a16:rowId xmlns:a16="http://schemas.microsoft.com/office/drawing/2014/main" val="1985491860"/>
                  </a:ext>
                </a:extLst>
              </a:tr>
              <a:tr h="370840">
                <a:tc>
                  <a:txBody>
                    <a:bodyPr/>
                    <a:lstStyle/>
                    <a:p>
                      <a:r>
                        <a:rPr lang="en-US" sz="1800" dirty="0">
                          <a:solidFill>
                            <a:schemeClr val="bg1"/>
                          </a:solidFill>
                        </a:rPr>
                        <a:t>Can</a:t>
                      </a:r>
                      <a:r>
                        <a:rPr lang="en-US" sz="1800" baseline="0" dirty="0">
                          <a:solidFill>
                            <a:schemeClr val="bg1"/>
                          </a:solidFill>
                        </a:rPr>
                        <a:t> use a digit(not at start)</a:t>
                      </a:r>
                      <a:endParaRPr lang="en-US" sz="1800" dirty="0">
                        <a:solidFill>
                          <a:schemeClr val="bg1"/>
                        </a:solidFill>
                      </a:endParaRPr>
                    </a:p>
                  </a:txBody>
                  <a:tcPr>
                    <a:noFill/>
                  </a:tcPr>
                </a:tc>
                <a:tc>
                  <a:txBody>
                    <a:bodyPr/>
                    <a:lstStyle/>
                    <a:p>
                      <a:r>
                        <a:rPr lang="en-US" sz="1800" dirty="0">
                          <a:solidFill>
                            <a:schemeClr val="bg1"/>
                          </a:solidFill>
                        </a:rPr>
                        <a:t>Uses</a:t>
                      </a:r>
                      <a:r>
                        <a:rPr lang="en-US" sz="1800" baseline="0" dirty="0">
                          <a:solidFill>
                            <a:schemeClr val="bg1"/>
                          </a:solidFill>
                        </a:rPr>
                        <a:t> special characters(i.e. !, @, #, %, ^, etc.)</a:t>
                      </a:r>
                      <a:endParaRPr lang="en-US" sz="1800" dirty="0">
                        <a:solidFill>
                          <a:schemeClr val="bg1"/>
                        </a:solidFill>
                      </a:endParaRPr>
                    </a:p>
                  </a:txBody>
                  <a:tcPr>
                    <a:noFill/>
                  </a:tcPr>
                </a:tc>
                <a:extLst>
                  <a:ext uri="{0D108BD9-81ED-4DB2-BD59-A6C34878D82A}">
                    <a16:rowId xmlns:a16="http://schemas.microsoft.com/office/drawing/2014/main" val="784485900"/>
                  </a:ext>
                </a:extLst>
              </a:tr>
              <a:tr h="370840">
                <a:tc>
                  <a:txBody>
                    <a:bodyPr/>
                    <a:lstStyle/>
                    <a:p>
                      <a:r>
                        <a:rPr lang="en-US" sz="1800" dirty="0">
                          <a:solidFill>
                            <a:schemeClr val="bg1"/>
                          </a:solidFill>
                        </a:rPr>
                        <a:t>Can use a currency sign:</a:t>
                      </a:r>
                      <a:r>
                        <a:rPr lang="en-US" sz="1800" baseline="0" dirty="0">
                          <a:solidFill>
                            <a:schemeClr val="bg1"/>
                          </a:solidFill>
                        </a:rPr>
                        <a:t> $, </a:t>
                      </a:r>
                      <a:r>
                        <a:rPr lang="en-US" sz="1800" b="0" i="0" kern="1200" dirty="0">
                          <a:solidFill>
                            <a:schemeClr val="bg1"/>
                          </a:solidFill>
                          <a:effectLst/>
                          <a:latin typeface="+mn-lt"/>
                          <a:ea typeface="+mn-ea"/>
                          <a:cs typeface="+mn-cs"/>
                        </a:rPr>
                        <a:t>£, ¥, € etc.</a:t>
                      </a:r>
                      <a:endParaRPr lang="en-US" sz="1800" dirty="0">
                        <a:solidFill>
                          <a:schemeClr val="bg1"/>
                        </a:solidFill>
                      </a:endParaRPr>
                    </a:p>
                  </a:txBody>
                  <a:tcPr>
                    <a:noFill/>
                  </a:tcPr>
                </a:tc>
                <a:tc>
                  <a:txBody>
                    <a:bodyPr/>
                    <a:lstStyle/>
                    <a:p>
                      <a:endParaRPr lang="en-US" sz="1800" dirty="0">
                        <a:solidFill>
                          <a:schemeClr val="bg1"/>
                        </a:solidFill>
                      </a:endParaRPr>
                    </a:p>
                  </a:txBody>
                  <a:tcPr>
                    <a:noFill/>
                  </a:tcPr>
                </a:tc>
                <a:extLst>
                  <a:ext uri="{0D108BD9-81ED-4DB2-BD59-A6C34878D82A}">
                    <a16:rowId xmlns:a16="http://schemas.microsoft.com/office/drawing/2014/main" val="2642614010"/>
                  </a:ext>
                </a:extLst>
              </a:tr>
              <a:tr h="370840">
                <a:tc>
                  <a:txBody>
                    <a:bodyPr/>
                    <a:lstStyle/>
                    <a:p>
                      <a:r>
                        <a:rPr lang="en-US" sz="1800" dirty="0">
                          <a:solidFill>
                            <a:schemeClr val="bg1"/>
                          </a:solidFill>
                        </a:rPr>
                        <a:t>Can use an underscore</a:t>
                      </a:r>
                      <a:r>
                        <a:rPr lang="en-US" sz="1800" baseline="0" dirty="0">
                          <a:solidFill>
                            <a:schemeClr val="bg1"/>
                          </a:solidFill>
                        </a:rPr>
                        <a:t> at any spot</a:t>
                      </a:r>
                      <a:endParaRPr lang="en-US" sz="1800" dirty="0">
                        <a:solidFill>
                          <a:schemeClr val="bg1"/>
                        </a:solidFill>
                      </a:endParaRPr>
                    </a:p>
                  </a:txBody>
                  <a:tcPr>
                    <a:noFill/>
                  </a:tcPr>
                </a:tc>
                <a:tc>
                  <a:txBody>
                    <a:bodyPr/>
                    <a:lstStyle/>
                    <a:p>
                      <a:endParaRPr lang="en-US" sz="1800" dirty="0">
                        <a:solidFill>
                          <a:schemeClr val="bg1"/>
                        </a:solidFill>
                      </a:endParaRPr>
                    </a:p>
                  </a:txBody>
                  <a:tcPr>
                    <a:noFill/>
                  </a:tcPr>
                </a:tc>
                <a:extLst>
                  <a:ext uri="{0D108BD9-81ED-4DB2-BD59-A6C34878D82A}">
                    <a16:rowId xmlns:a16="http://schemas.microsoft.com/office/drawing/2014/main" val="2259631654"/>
                  </a:ext>
                </a:extLst>
              </a:tr>
            </a:tbl>
          </a:graphicData>
        </a:graphic>
      </p:graphicFrame>
    </p:spTree>
    <p:extLst>
      <p:ext uri="{BB962C8B-B14F-4D97-AF65-F5344CB8AC3E}">
        <p14:creationId xmlns:p14="http://schemas.microsoft.com/office/powerpoint/2010/main" val="159319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chemeClr val="bg1"/>
                </a:solidFill>
                <a:latin typeface="IBM Plex Sans"/>
                <a:ea typeface="IBM Plex Sans"/>
                <a:cs typeface="IBM Plex Sans"/>
                <a:sym typeface="IBM Plex Sans"/>
              </a:rPr>
              <a:t>Legal or !Legal?</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7" name="Title 1">
            <a:extLst>
              <a:ext uri="{FF2B5EF4-FFF2-40B4-BE49-F238E27FC236}">
                <a16:creationId xmlns:a16="http://schemas.microsoft.com/office/drawing/2014/main" id="{629D941A-EAE9-4295-BE1D-059DA0E41E8B}"/>
              </a:ext>
            </a:extLst>
          </p:cNvPr>
          <p:cNvSpPr txBox="1">
            <a:spLocks/>
          </p:cNvSpPr>
          <p:nvPr/>
        </p:nvSpPr>
        <p:spPr>
          <a:xfrm>
            <a:off x="1055940" y="589394"/>
            <a:ext cx="7848600" cy="9144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rPr>
              <a:t>Which</a:t>
            </a:r>
            <a:r>
              <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rPr>
              <a:t> of the following identifiers are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rPr>
              <a:t>legal and which or not legal?</a:t>
            </a:r>
            <a:endPar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endParaRPr>
          </a:p>
        </p:txBody>
      </p:sp>
      <p:sp>
        <p:nvSpPr>
          <p:cNvPr id="28" name="Title 1">
            <a:extLst>
              <a:ext uri="{FF2B5EF4-FFF2-40B4-BE49-F238E27FC236}">
                <a16:creationId xmlns:a16="http://schemas.microsoft.com/office/drawing/2014/main" id="{CD1775B6-113B-467A-808C-6FF2AD642539}"/>
              </a:ext>
            </a:extLst>
          </p:cNvPr>
          <p:cNvSpPr txBox="1">
            <a:spLocks/>
          </p:cNvSpPr>
          <p:nvPr/>
        </p:nvSpPr>
        <p:spPr>
          <a:xfrm>
            <a:off x="1436940" y="1579994"/>
            <a:ext cx="2514600"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err="1">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hourlySalary</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29" name="Title 1">
            <a:extLst>
              <a:ext uri="{FF2B5EF4-FFF2-40B4-BE49-F238E27FC236}">
                <a16:creationId xmlns:a16="http://schemas.microsoft.com/office/drawing/2014/main" id="{8089534B-E0E7-489C-A0FA-AB5E2F495124}"/>
              </a:ext>
            </a:extLst>
          </p:cNvPr>
          <p:cNvSpPr txBox="1">
            <a:spLocks/>
          </p:cNvSpPr>
          <p:nvPr/>
        </p:nvSpPr>
        <p:spPr>
          <a:xfrm>
            <a:off x="1436940" y="1960994"/>
            <a:ext cx="2514600"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3inchDisc</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0" name="Title 1">
            <a:extLst>
              <a:ext uri="{FF2B5EF4-FFF2-40B4-BE49-F238E27FC236}">
                <a16:creationId xmlns:a16="http://schemas.microsoft.com/office/drawing/2014/main" id="{830C1AEF-5130-456A-8773-CFD2FCE5EF8A}"/>
              </a:ext>
            </a:extLst>
          </p:cNvPr>
          <p:cNvSpPr txBox="1">
            <a:spLocks/>
          </p:cNvSpPr>
          <p:nvPr/>
        </p:nvSpPr>
        <p:spPr>
          <a:xfrm>
            <a:off x="1436940" y="2341994"/>
            <a:ext cx="2514600"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bike4Sale</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1" name="Title 1">
            <a:extLst>
              <a:ext uri="{FF2B5EF4-FFF2-40B4-BE49-F238E27FC236}">
                <a16:creationId xmlns:a16="http://schemas.microsoft.com/office/drawing/2014/main" id="{7139F0C6-1CB9-4EDE-95E2-6C55D350C191}"/>
              </a:ext>
            </a:extLst>
          </p:cNvPr>
          <p:cNvSpPr txBox="1">
            <a:spLocks/>
          </p:cNvSpPr>
          <p:nvPr/>
        </p:nvSpPr>
        <p:spPr>
          <a:xfrm>
            <a:off x="1436940" y="2722994"/>
            <a:ext cx="2514600"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Spring Sale</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2" name="Title 1">
            <a:extLst>
              <a:ext uri="{FF2B5EF4-FFF2-40B4-BE49-F238E27FC236}">
                <a16:creationId xmlns:a16="http://schemas.microsoft.com/office/drawing/2014/main" id="{47BC63D3-1377-47DB-92FA-ACC93E73E78E}"/>
              </a:ext>
            </a:extLst>
          </p:cNvPr>
          <p:cNvSpPr txBox="1">
            <a:spLocks/>
          </p:cNvSpPr>
          <p:nvPr/>
        </p:nvSpPr>
        <p:spPr>
          <a:xfrm>
            <a:off x="1436940" y="3103994"/>
            <a:ext cx="2514600"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noProof="0" dirty="0" err="1">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Spring_Cleaning</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3" name="Title 1">
            <a:extLst>
              <a:ext uri="{FF2B5EF4-FFF2-40B4-BE49-F238E27FC236}">
                <a16:creationId xmlns:a16="http://schemas.microsoft.com/office/drawing/2014/main" id="{049A75EE-AD09-471D-B3D6-7A43E0E7DF7D}"/>
              </a:ext>
            </a:extLst>
          </p:cNvPr>
          <p:cNvSpPr txBox="1">
            <a:spLocks/>
          </p:cNvSpPr>
          <p:nvPr/>
        </p:nvSpPr>
        <p:spPr>
          <a:xfrm>
            <a:off x="1436940" y="3484994"/>
            <a:ext cx="2514600"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a:t>
            </a:r>
            <a:r>
              <a:rPr lang="en-US" sz="2800" dirty="0" err="1">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System_Var</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4" name="Title 1">
            <a:extLst>
              <a:ext uri="{FF2B5EF4-FFF2-40B4-BE49-F238E27FC236}">
                <a16:creationId xmlns:a16="http://schemas.microsoft.com/office/drawing/2014/main" id="{65BDF10B-E730-4C0E-BBE6-10E44C71139C}"/>
              </a:ext>
            </a:extLst>
          </p:cNvPr>
          <p:cNvSpPr txBox="1">
            <a:spLocks/>
          </p:cNvSpPr>
          <p:nvPr/>
        </p:nvSpPr>
        <p:spPr>
          <a:xfrm>
            <a:off x="4112372" y="1579994"/>
            <a:ext cx="1286968"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accent5">
                    <a:lumMod val="60000"/>
                    <a:lumOff val="40000"/>
                  </a:schemeClr>
                </a:solidFill>
                <a:effectLst>
                  <a:outerShdw blurRad="38100" dist="38100" dir="2700000" algn="tl">
                    <a:srgbClr val="000000">
                      <a:alpha val="43137"/>
                    </a:srgbClr>
                  </a:outerShdw>
                </a:effectLst>
                <a:latin typeface="Calibri" pitchFamily="34" charset="0"/>
                <a:ea typeface="+mj-ea"/>
                <a:cs typeface="Calibri" pitchFamily="34" charset="0"/>
              </a:rPr>
              <a:t>Legal</a:t>
            </a:r>
            <a:endParaRPr kumimoji="0" lang="en-US" sz="2800" b="0" i="0" u="none" strike="noStrike" kern="1200" cap="none" spc="0" normalizeH="0" noProof="0" dirty="0">
              <a:ln>
                <a:noFill/>
              </a:ln>
              <a:solidFill>
                <a:schemeClr val="accent5">
                  <a:lumMod val="60000"/>
                  <a:lumOff val="40000"/>
                </a:schemeClr>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5" name="Title 1">
            <a:extLst>
              <a:ext uri="{FF2B5EF4-FFF2-40B4-BE49-F238E27FC236}">
                <a16:creationId xmlns:a16="http://schemas.microsoft.com/office/drawing/2014/main" id="{48D7AA68-B47B-48F4-9F81-50DEF9243E93}"/>
              </a:ext>
            </a:extLst>
          </p:cNvPr>
          <p:cNvSpPr txBox="1">
            <a:spLocks/>
          </p:cNvSpPr>
          <p:nvPr/>
        </p:nvSpPr>
        <p:spPr>
          <a:xfrm>
            <a:off x="5399340" y="2037194"/>
            <a:ext cx="2971800" cy="3048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Cannot begin with numbers</a:t>
            </a:r>
            <a:endParaRPr kumimoji="0" lang="en-US"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6" name="Title 1">
            <a:extLst>
              <a:ext uri="{FF2B5EF4-FFF2-40B4-BE49-F238E27FC236}">
                <a16:creationId xmlns:a16="http://schemas.microsoft.com/office/drawing/2014/main" id="{031FFD69-70FF-47F8-8062-6018B606DB57}"/>
              </a:ext>
            </a:extLst>
          </p:cNvPr>
          <p:cNvSpPr txBox="1">
            <a:spLocks/>
          </p:cNvSpPr>
          <p:nvPr/>
        </p:nvSpPr>
        <p:spPr>
          <a:xfrm>
            <a:off x="3997260" y="1960994"/>
            <a:ext cx="1286968"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!Legal</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7" name="Title 1">
            <a:extLst>
              <a:ext uri="{FF2B5EF4-FFF2-40B4-BE49-F238E27FC236}">
                <a16:creationId xmlns:a16="http://schemas.microsoft.com/office/drawing/2014/main" id="{B3BF85A9-A06D-4423-970B-0E5FB9666F70}"/>
              </a:ext>
            </a:extLst>
          </p:cNvPr>
          <p:cNvSpPr txBox="1">
            <a:spLocks/>
          </p:cNvSpPr>
          <p:nvPr/>
        </p:nvSpPr>
        <p:spPr>
          <a:xfrm>
            <a:off x="4112372" y="2341994"/>
            <a:ext cx="1286968"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accent5">
                    <a:lumMod val="60000"/>
                    <a:lumOff val="40000"/>
                  </a:schemeClr>
                </a:solidFill>
                <a:effectLst>
                  <a:outerShdw blurRad="38100" dist="38100" dir="2700000" algn="tl">
                    <a:srgbClr val="000000">
                      <a:alpha val="43137"/>
                    </a:srgbClr>
                  </a:outerShdw>
                </a:effectLst>
                <a:latin typeface="Calibri" pitchFamily="34" charset="0"/>
                <a:ea typeface="+mj-ea"/>
                <a:cs typeface="Calibri" pitchFamily="34" charset="0"/>
              </a:rPr>
              <a:t>Legal</a:t>
            </a:r>
            <a:endParaRPr kumimoji="0" lang="en-US" sz="2800" b="0" i="0" u="none" strike="noStrike" kern="1200" cap="none" spc="0" normalizeH="0" noProof="0" dirty="0">
              <a:ln>
                <a:noFill/>
              </a:ln>
              <a:solidFill>
                <a:schemeClr val="accent5">
                  <a:lumMod val="60000"/>
                  <a:lumOff val="40000"/>
                </a:schemeClr>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8" name="Title 1">
            <a:extLst>
              <a:ext uri="{FF2B5EF4-FFF2-40B4-BE49-F238E27FC236}">
                <a16:creationId xmlns:a16="http://schemas.microsoft.com/office/drawing/2014/main" id="{88494064-B2B5-4EB5-94A5-A49E66E96EEC}"/>
              </a:ext>
            </a:extLst>
          </p:cNvPr>
          <p:cNvSpPr txBox="1">
            <a:spLocks/>
          </p:cNvSpPr>
          <p:nvPr/>
        </p:nvSpPr>
        <p:spPr>
          <a:xfrm>
            <a:off x="3997260" y="2722994"/>
            <a:ext cx="1286968"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!Legal</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39" name="Title 1">
            <a:extLst>
              <a:ext uri="{FF2B5EF4-FFF2-40B4-BE49-F238E27FC236}">
                <a16:creationId xmlns:a16="http://schemas.microsoft.com/office/drawing/2014/main" id="{D74E967F-8332-43D2-B863-38DC01A86723}"/>
              </a:ext>
            </a:extLst>
          </p:cNvPr>
          <p:cNvSpPr txBox="1">
            <a:spLocks/>
          </p:cNvSpPr>
          <p:nvPr/>
        </p:nvSpPr>
        <p:spPr>
          <a:xfrm>
            <a:off x="5399340" y="2799194"/>
            <a:ext cx="2971800" cy="3048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Cannot contain spaces</a:t>
            </a:r>
            <a:endParaRPr kumimoji="0" lang="en-US"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40" name="Title 1">
            <a:extLst>
              <a:ext uri="{FF2B5EF4-FFF2-40B4-BE49-F238E27FC236}">
                <a16:creationId xmlns:a16="http://schemas.microsoft.com/office/drawing/2014/main" id="{E24EA1F2-6D0F-4D1E-A68E-EA8EB4E89700}"/>
              </a:ext>
            </a:extLst>
          </p:cNvPr>
          <p:cNvSpPr txBox="1">
            <a:spLocks/>
          </p:cNvSpPr>
          <p:nvPr/>
        </p:nvSpPr>
        <p:spPr>
          <a:xfrm>
            <a:off x="4112372" y="3103994"/>
            <a:ext cx="1286968"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accent5">
                    <a:lumMod val="60000"/>
                    <a:lumOff val="40000"/>
                  </a:schemeClr>
                </a:solidFill>
                <a:effectLst>
                  <a:outerShdw blurRad="38100" dist="38100" dir="2700000" algn="tl">
                    <a:srgbClr val="000000">
                      <a:alpha val="43137"/>
                    </a:srgbClr>
                  </a:outerShdw>
                </a:effectLst>
                <a:latin typeface="Calibri" pitchFamily="34" charset="0"/>
                <a:ea typeface="+mj-ea"/>
                <a:cs typeface="Calibri" pitchFamily="34" charset="0"/>
              </a:rPr>
              <a:t>Legal</a:t>
            </a:r>
            <a:endParaRPr kumimoji="0" lang="en-US" sz="2800" b="0" i="0" u="none" strike="noStrike" kern="1200" cap="none" spc="0" normalizeH="0" noProof="0" dirty="0">
              <a:ln>
                <a:noFill/>
              </a:ln>
              <a:solidFill>
                <a:schemeClr val="accent5">
                  <a:lumMod val="60000"/>
                  <a:lumOff val="40000"/>
                </a:schemeClr>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41" name="Title 1">
            <a:extLst>
              <a:ext uri="{FF2B5EF4-FFF2-40B4-BE49-F238E27FC236}">
                <a16:creationId xmlns:a16="http://schemas.microsoft.com/office/drawing/2014/main" id="{9EC8F748-5CF8-46AF-9923-4BFCB398D85D}"/>
              </a:ext>
            </a:extLst>
          </p:cNvPr>
          <p:cNvSpPr txBox="1">
            <a:spLocks/>
          </p:cNvSpPr>
          <p:nvPr/>
        </p:nvSpPr>
        <p:spPr>
          <a:xfrm>
            <a:off x="4112372" y="3484994"/>
            <a:ext cx="1286968"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accent5">
                    <a:lumMod val="60000"/>
                    <a:lumOff val="40000"/>
                  </a:schemeClr>
                </a:solidFill>
                <a:effectLst>
                  <a:outerShdw blurRad="38100" dist="38100" dir="2700000" algn="tl">
                    <a:srgbClr val="000000">
                      <a:alpha val="43137"/>
                    </a:srgbClr>
                  </a:outerShdw>
                </a:effectLst>
                <a:latin typeface="Calibri" pitchFamily="34" charset="0"/>
                <a:ea typeface="+mj-ea"/>
                <a:cs typeface="Calibri" pitchFamily="34" charset="0"/>
              </a:rPr>
              <a:t>Legal</a:t>
            </a:r>
            <a:endParaRPr kumimoji="0" lang="en-US" sz="2800" b="0" i="0" u="none" strike="noStrike" kern="1200" cap="none" spc="0" normalizeH="0" noProof="0" dirty="0">
              <a:ln>
                <a:noFill/>
              </a:ln>
              <a:solidFill>
                <a:schemeClr val="accent5">
                  <a:lumMod val="60000"/>
                  <a:lumOff val="40000"/>
                </a:schemeClr>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42" name="Title 1">
            <a:extLst>
              <a:ext uri="{FF2B5EF4-FFF2-40B4-BE49-F238E27FC236}">
                <a16:creationId xmlns:a16="http://schemas.microsoft.com/office/drawing/2014/main" id="{D73D61D8-26CB-47AF-8139-6351DC16CD56}"/>
              </a:ext>
            </a:extLst>
          </p:cNvPr>
          <p:cNvSpPr txBox="1">
            <a:spLocks/>
          </p:cNvSpPr>
          <p:nvPr/>
        </p:nvSpPr>
        <p:spPr>
          <a:xfrm>
            <a:off x="1436940" y="3865994"/>
            <a:ext cx="2514600"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class</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43" name="Title 1">
            <a:extLst>
              <a:ext uri="{FF2B5EF4-FFF2-40B4-BE49-F238E27FC236}">
                <a16:creationId xmlns:a16="http://schemas.microsoft.com/office/drawing/2014/main" id="{455C60C0-E4AE-44BF-B9AF-E8997AA03DB1}"/>
              </a:ext>
            </a:extLst>
          </p:cNvPr>
          <p:cNvSpPr txBox="1">
            <a:spLocks/>
          </p:cNvSpPr>
          <p:nvPr/>
        </p:nvSpPr>
        <p:spPr>
          <a:xfrm>
            <a:off x="3997260" y="3865994"/>
            <a:ext cx="1286968"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!Legal</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44" name="Title 1">
            <a:extLst>
              <a:ext uri="{FF2B5EF4-FFF2-40B4-BE49-F238E27FC236}">
                <a16:creationId xmlns:a16="http://schemas.microsoft.com/office/drawing/2014/main" id="{64437B0E-83E4-464F-9FBC-716EF991EA09}"/>
              </a:ext>
            </a:extLst>
          </p:cNvPr>
          <p:cNvSpPr txBox="1">
            <a:spLocks/>
          </p:cNvSpPr>
          <p:nvPr/>
        </p:nvSpPr>
        <p:spPr>
          <a:xfrm>
            <a:off x="5399340" y="3942194"/>
            <a:ext cx="2971800" cy="3048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Cannot use keywords</a:t>
            </a:r>
            <a:endParaRPr kumimoji="0" lang="en-US"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45" name="Title 1">
            <a:extLst>
              <a:ext uri="{FF2B5EF4-FFF2-40B4-BE49-F238E27FC236}">
                <a16:creationId xmlns:a16="http://schemas.microsoft.com/office/drawing/2014/main" id="{B9F166FE-EFCD-493B-BD3E-C4D4422662B6}"/>
              </a:ext>
            </a:extLst>
          </p:cNvPr>
          <p:cNvSpPr txBox="1">
            <a:spLocks/>
          </p:cNvSpPr>
          <p:nvPr/>
        </p:nvSpPr>
        <p:spPr>
          <a:xfrm>
            <a:off x="1436940" y="4246994"/>
            <a:ext cx="2514600"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noProof="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Cypress-Ranch</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46" name="Title 1">
            <a:extLst>
              <a:ext uri="{FF2B5EF4-FFF2-40B4-BE49-F238E27FC236}">
                <a16:creationId xmlns:a16="http://schemas.microsoft.com/office/drawing/2014/main" id="{8DE1D44A-257C-4BE9-9568-AF560089813E}"/>
              </a:ext>
            </a:extLst>
          </p:cNvPr>
          <p:cNvSpPr txBox="1">
            <a:spLocks/>
          </p:cNvSpPr>
          <p:nvPr/>
        </p:nvSpPr>
        <p:spPr>
          <a:xfrm>
            <a:off x="3997260" y="4246994"/>
            <a:ext cx="1286968" cy="4572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2800"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!Legal</a:t>
            </a:r>
            <a:endParaRPr kumimoji="0" lang="en-US" sz="2800"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endParaRPr>
          </a:p>
        </p:txBody>
      </p:sp>
      <p:sp>
        <p:nvSpPr>
          <p:cNvPr id="47" name="Title 1">
            <a:extLst>
              <a:ext uri="{FF2B5EF4-FFF2-40B4-BE49-F238E27FC236}">
                <a16:creationId xmlns:a16="http://schemas.microsoft.com/office/drawing/2014/main" id="{018CA9F6-AE49-4E39-93B5-CF1D627280BC}"/>
              </a:ext>
            </a:extLst>
          </p:cNvPr>
          <p:cNvSpPr txBox="1">
            <a:spLocks/>
          </p:cNvSpPr>
          <p:nvPr/>
        </p:nvSpPr>
        <p:spPr>
          <a:xfrm>
            <a:off x="5399340" y="4323194"/>
            <a:ext cx="2971800" cy="6858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dirty="0">
                <a:solidFill>
                  <a:schemeClr val="bg1"/>
                </a:solidFill>
                <a:effectLst>
                  <a:outerShdw blurRad="38100" dist="38100" dir="2700000" algn="tl">
                    <a:srgbClr val="000000">
                      <a:alpha val="43137"/>
                    </a:srgbClr>
                  </a:outerShdw>
                </a:effectLst>
                <a:latin typeface="Calibri" pitchFamily="34" charset="0"/>
                <a:ea typeface="+mj-ea"/>
                <a:cs typeface="Calibri" pitchFamily="34" charset="0"/>
              </a:rPr>
              <a:t>Cannot contain a hyphen –</a:t>
            </a:r>
          </a:p>
          <a:p>
            <a:pPr marL="0" marR="0" lvl="0" indent="0" defTabSz="914400"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Calibri" pitchFamily="34" charset="0"/>
                <a:ea typeface="+mj-ea"/>
                <a:cs typeface="Calibri" pitchFamily="34" charset="0"/>
              </a:rPr>
              <a:t>Only letters, digits, $, and _</a:t>
            </a:r>
          </a:p>
        </p:txBody>
      </p:sp>
    </p:spTree>
    <p:extLst>
      <p:ext uri="{BB962C8B-B14F-4D97-AF65-F5344CB8AC3E}">
        <p14:creationId xmlns:p14="http://schemas.microsoft.com/office/powerpoint/2010/main" val="167643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80">
                                          <p:stCondLst>
                                            <p:cond delay="0"/>
                                          </p:stCondLst>
                                        </p:cTn>
                                        <p:tgtEl>
                                          <p:spTgt spid="35"/>
                                        </p:tgtEl>
                                      </p:cBhvr>
                                    </p:animEffect>
                                    <p:anim calcmode="lin" valueType="num">
                                      <p:cBhvr>
                                        <p:cTn id="35"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40" dur="26">
                                          <p:stCondLst>
                                            <p:cond delay="650"/>
                                          </p:stCondLst>
                                        </p:cTn>
                                        <p:tgtEl>
                                          <p:spTgt spid="35"/>
                                        </p:tgtEl>
                                      </p:cBhvr>
                                      <p:to x="100000" y="60000"/>
                                    </p:animScale>
                                    <p:animScale>
                                      <p:cBhvr>
                                        <p:cTn id="41" dur="166" decel="50000">
                                          <p:stCondLst>
                                            <p:cond delay="676"/>
                                          </p:stCondLst>
                                        </p:cTn>
                                        <p:tgtEl>
                                          <p:spTgt spid="35"/>
                                        </p:tgtEl>
                                      </p:cBhvr>
                                      <p:to x="100000" y="100000"/>
                                    </p:animScale>
                                    <p:animScale>
                                      <p:cBhvr>
                                        <p:cTn id="42" dur="26">
                                          <p:stCondLst>
                                            <p:cond delay="1312"/>
                                          </p:stCondLst>
                                        </p:cTn>
                                        <p:tgtEl>
                                          <p:spTgt spid="35"/>
                                        </p:tgtEl>
                                      </p:cBhvr>
                                      <p:to x="100000" y="80000"/>
                                    </p:animScale>
                                    <p:animScale>
                                      <p:cBhvr>
                                        <p:cTn id="43" dur="166" decel="50000">
                                          <p:stCondLst>
                                            <p:cond delay="1338"/>
                                          </p:stCondLst>
                                        </p:cTn>
                                        <p:tgtEl>
                                          <p:spTgt spid="35"/>
                                        </p:tgtEl>
                                      </p:cBhvr>
                                      <p:to x="100000" y="100000"/>
                                    </p:animScale>
                                    <p:animScale>
                                      <p:cBhvr>
                                        <p:cTn id="44" dur="26">
                                          <p:stCondLst>
                                            <p:cond delay="1642"/>
                                          </p:stCondLst>
                                        </p:cTn>
                                        <p:tgtEl>
                                          <p:spTgt spid="35"/>
                                        </p:tgtEl>
                                      </p:cBhvr>
                                      <p:to x="100000" y="90000"/>
                                    </p:animScale>
                                    <p:animScale>
                                      <p:cBhvr>
                                        <p:cTn id="45" dur="166" decel="50000">
                                          <p:stCondLst>
                                            <p:cond delay="1668"/>
                                          </p:stCondLst>
                                        </p:cTn>
                                        <p:tgtEl>
                                          <p:spTgt spid="35"/>
                                        </p:tgtEl>
                                      </p:cBhvr>
                                      <p:to x="100000" y="100000"/>
                                    </p:animScale>
                                    <p:animScale>
                                      <p:cBhvr>
                                        <p:cTn id="46" dur="26">
                                          <p:stCondLst>
                                            <p:cond delay="1808"/>
                                          </p:stCondLst>
                                        </p:cTn>
                                        <p:tgtEl>
                                          <p:spTgt spid="35"/>
                                        </p:tgtEl>
                                      </p:cBhvr>
                                      <p:to x="100000" y="95000"/>
                                    </p:animScale>
                                    <p:animScale>
                                      <p:cBhvr>
                                        <p:cTn id="47" dur="166" decel="50000">
                                          <p:stCondLst>
                                            <p:cond delay="1834"/>
                                          </p:stCondLst>
                                        </p:cTn>
                                        <p:tgtEl>
                                          <p:spTgt spid="35"/>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additive="base">
                                        <p:cTn id="52" dur="500" fill="hold"/>
                                        <p:tgtEl>
                                          <p:spTgt spid="30"/>
                                        </p:tgtEl>
                                        <p:attrNameLst>
                                          <p:attrName>ppt_x</p:attrName>
                                        </p:attrNameLst>
                                      </p:cBhvr>
                                      <p:tavLst>
                                        <p:tav tm="0">
                                          <p:val>
                                            <p:strVal val="#ppt_x"/>
                                          </p:val>
                                        </p:tav>
                                        <p:tav tm="100000">
                                          <p:val>
                                            <p:strVal val="#ppt_x"/>
                                          </p:val>
                                        </p:tav>
                                      </p:tavLst>
                                    </p:anim>
                                    <p:anim calcmode="lin" valueType="num">
                                      <p:cBhvr additive="base">
                                        <p:cTn id="5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p:cTn id="58" dur="500" fill="hold"/>
                                        <p:tgtEl>
                                          <p:spTgt spid="37"/>
                                        </p:tgtEl>
                                        <p:attrNameLst>
                                          <p:attrName>ppt_w</p:attrName>
                                        </p:attrNameLst>
                                      </p:cBhvr>
                                      <p:tavLst>
                                        <p:tav tm="0">
                                          <p:val>
                                            <p:fltVal val="0"/>
                                          </p:val>
                                        </p:tav>
                                        <p:tav tm="100000">
                                          <p:val>
                                            <p:strVal val="#ppt_w"/>
                                          </p:val>
                                        </p:tav>
                                      </p:tavLst>
                                    </p:anim>
                                    <p:anim calcmode="lin" valueType="num">
                                      <p:cBhvr>
                                        <p:cTn id="59" dur="500" fill="hold"/>
                                        <p:tgtEl>
                                          <p:spTgt spid="37"/>
                                        </p:tgtEl>
                                        <p:attrNameLst>
                                          <p:attrName>ppt_h</p:attrName>
                                        </p:attrNameLst>
                                      </p:cBhvr>
                                      <p:tavLst>
                                        <p:tav tm="0">
                                          <p:val>
                                            <p:fltVal val="0"/>
                                          </p:val>
                                        </p:tav>
                                        <p:tav tm="100000">
                                          <p:val>
                                            <p:strVal val="#ppt_h"/>
                                          </p:val>
                                        </p:tav>
                                      </p:tavLst>
                                    </p:anim>
                                    <p:animEffect transition="in" filter="fade">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ppt_x"/>
                                          </p:val>
                                        </p:tav>
                                        <p:tav tm="100000">
                                          <p:val>
                                            <p:strVal val="#ppt_x"/>
                                          </p:val>
                                        </p:tav>
                                      </p:tavLst>
                                    </p:anim>
                                    <p:anim calcmode="lin" valueType="num">
                                      <p:cBhvr additive="base">
                                        <p:cTn id="6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p:cTn id="71" dur="500" fill="hold"/>
                                        <p:tgtEl>
                                          <p:spTgt spid="38"/>
                                        </p:tgtEl>
                                        <p:attrNameLst>
                                          <p:attrName>ppt_w</p:attrName>
                                        </p:attrNameLst>
                                      </p:cBhvr>
                                      <p:tavLst>
                                        <p:tav tm="0">
                                          <p:val>
                                            <p:fltVal val="0"/>
                                          </p:val>
                                        </p:tav>
                                        <p:tav tm="100000">
                                          <p:val>
                                            <p:strVal val="#ppt_w"/>
                                          </p:val>
                                        </p:tav>
                                      </p:tavLst>
                                    </p:anim>
                                    <p:anim calcmode="lin" valueType="num">
                                      <p:cBhvr>
                                        <p:cTn id="72" dur="500" fill="hold"/>
                                        <p:tgtEl>
                                          <p:spTgt spid="38"/>
                                        </p:tgtEl>
                                        <p:attrNameLst>
                                          <p:attrName>ppt_h</p:attrName>
                                        </p:attrNameLst>
                                      </p:cBhvr>
                                      <p:tavLst>
                                        <p:tav tm="0">
                                          <p:val>
                                            <p:fltVal val="0"/>
                                          </p:val>
                                        </p:tav>
                                        <p:tav tm="100000">
                                          <p:val>
                                            <p:strVal val="#ppt_h"/>
                                          </p:val>
                                        </p:tav>
                                      </p:tavLst>
                                    </p:anim>
                                    <p:animEffect transition="in" filter="fade">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down)">
                                      <p:cBhvr>
                                        <p:cTn id="78" dur="580">
                                          <p:stCondLst>
                                            <p:cond delay="0"/>
                                          </p:stCondLst>
                                        </p:cTn>
                                        <p:tgtEl>
                                          <p:spTgt spid="39"/>
                                        </p:tgtEl>
                                      </p:cBhvr>
                                    </p:animEffect>
                                    <p:anim calcmode="lin" valueType="num">
                                      <p:cBhvr>
                                        <p:cTn id="79"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84" dur="26">
                                          <p:stCondLst>
                                            <p:cond delay="650"/>
                                          </p:stCondLst>
                                        </p:cTn>
                                        <p:tgtEl>
                                          <p:spTgt spid="39"/>
                                        </p:tgtEl>
                                      </p:cBhvr>
                                      <p:to x="100000" y="60000"/>
                                    </p:animScale>
                                    <p:animScale>
                                      <p:cBhvr>
                                        <p:cTn id="85" dur="166" decel="50000">
                                          <p:stCondLst>
                                            <p:cond delay="676"/>
                                          </p:stCondLst>
                                        </p:cTn>
                                        <p:tgtEl>
                                          <p:spTgt spid="39"/>
                                        </p:tgtEl>
                                      </p:cBhvr>
                                      <p:to x="100000" y="100000"/>
                                    </p:animScale>
                                    <p:animScale>
                                      <p:cBhvr>
                                        <p:cTn id="86" dur="26">
                                          <p:stCondLst>
                                            <p:cond delay="1312"/>
                                          </p:stCondLst>
                                        </p:cTn>
                                        <p:tgtEl>
                                          <p:spTgt spid="39"/>
                                        </p:tgtEl>
                                      </p:cBhvr>
                                      <p:to x="100000" y="80000"/>
                                    </p:animScale>
                                    <p:animScale>
                                      <p:cBhvr>
                                        <p:cTn id="87" dur="166" decel="50000">
                                          <p:stCondLst>
                                            <p:cond delay="1338"/>
                                          </p:stCondLst>
                                        </p:cTn>
                                        <p:tgtEl>
                                          <p:spTgt spid="39"/>
                                        </p:tgtEl>
                                      </p:cBhvr>
                                      <p:to x="100000" y="100000"/>
                                    </p:animScale>
                                    <p:animScale>
                                      <p:cBhvr>
                                        <p:cTn id="88" dur="26">
                                          <p:stCondLst>
                                            <p:cond delay="1642"/>
                                          </p:stCondLst>
                                        </p:cTn>
                                        <p:tgtEl>
                                          <p:spTgt spid="39"/>
                                        </p:tgtEl>
                                      </p:cBhvr>
                                      <p:to x="100000" y="90000"/>
                                    </p:animScale>
                                    <p:animScale>
                                      <p:cBhvr>
                                        <p:cTn id="89" dur="166" decel="50000">
                                          <p:stCondLst>
                                            <p:cond delay="1668"/>
                                          </p:stCondLst>
                                        </p:cTn>
                                        <p:tgtEl>
                                          <p:spTgt spid="39"/>
                                        </p:tgtEl>
                                      </p:cBhvr>
                                      <p:to x="100000" y="100000"/>
                                    </p:animScale>
                                    <p:animScale>
                                      <p:cBhvr>
                                        <p:cTn id="90" dur="26">
                                          <p:stCondLst>
                                            <p:cond delay="1808"/>
                                          </p:stCondLst>
                                        </p:cTn>
                                        <p:tgtEl>
                                          <p:spTgt spid="39"/>
                                        </p:tgtEl>
                                      </p:cBhvr>
                                      <p:to x="100000" y="95000"/>
                                    </p:animScale>
                                    <p:animScale>
                                      <p:cBhvr>
                                        <p:cTn id="91" dur="166" decel="50000">
                                          <p:stCondLst>
                                            <p:cond delay="1834"/>
                                          </p:stCondLst>
                                        </p:cTn>
                                        <p:tgtEl>
                                          <p:spTgt spid="39"/>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 calcmode="lin" valueType="num">
                                      <p:cBhvr additive="base">
                                        <p:cTn id="96" dur="500" fill="hold"/>
                                        <p:tgtEl>
                                          <p:spTgt spid="32"/>
                                        </p:tgtEl>
                                        <p:attrNameLst>
                                          <p:attrName>ppt_x</p:attrName>
                                        </p:attrNameLst>
                                      </p:cBhvr>
                                      <p:tavLst>
                                        <p:tav tm="0">
                                          <p:val>
                                            <p:strVal val="#ppt_x"/>
                                          </p:val>
                                        </p:tav>
                                        <p:tav tm="100000">
                                          <p:val>
                                            <p:strVal val="#ppt_x"/>
                                          </p:val>
                                        </p:tav>
                                      </p:tavLst>
                                    </p:anim>
                                    <p:anim calcmode="lin" valueType="num">
                                      <p:cBhvr additive="base">
                                        <p:cTn id="9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 calcmode="lin" valueType="num">
                                      <p:cBhvr>
                                        <p:cTn id="102" dur="500" fill="hold"/>
                                        <p:tgtEl>
                                          <p:spTgt spid="40"/>
                                        </p:tgtEl>
                                        <p:attrNameLst>
                                          <p:attrName>ppt_w</p:attrName>
                                        </p:attrNameLst>
                                      </p:cBhvr>
                                      <p:tavLst>
                                        <p:tav tm="0">
                                          <p:val>
                                            <p:fltVal val="0"/>
                                          </p:val>
                                        </p:tav>
                                        <p:tav tm="100000">
                                          <p:val>
                                            <p:strVal val="#ppt_w"/>
                                          </p:val>
                                        </p:tav>
                                      </p:tavLst>
                                    </p:anim>
                                    <p:anim calcmode="lin" valueType="num">
                                      <p:cBhvr>
                                        <p:cTn id="103" dur="500" fill="hold"/>
                                        <p:tgtEl>
                                          <p:spTgt spid="40"/>
                                        </p:tgtEl>
                                        <p:attrNameLst>
                                          <p:attrName>ppt_h</p:attrName>
                                        </p:attrNameLst>
                                      </p:cBhvr>
                                      <p:tavLst>
                                        <p:tav tm="0">
                                          <p:val>
                                            <p:fltVal val="0"/>
                                          </p:val>
                                        </p:tav>
                                        <p:tav tm="100000">
                                          <p:val>
                                            <p:strVal val="#ppt_h"/>
                                          </p:val>
                                        </p:tav>
                                      </p:tavLst>
                                    </p:anim>
                                    <p:animEffect transition="in" filter="fade">
                                      <p:cBhvr>
                                        <p:cTn id="104" dur="500"/>
                                        <p:tgtEl>
                                          <p:spTgt spid="40"/>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p:cTn id="115" dur="500" fill="hold"/>
                                        <p:tgtEl>
                                          <p:spTgt spid="41"/>
                                        </p:tgtEl>
                                        <p:attrNameLst>
                                          <p:attrName>ppt_w</p:attrName>
                                        </p:attrNameLst>
                                      </p:cBhvr>
                                      <p:tavLst>
                                        <p:tav tm="0">
                                          <p:val>
                                            <p:fltVal val="0"/>
                                          </p:val>
                                        </p:tav>
                                        <p:tav tm="100000">
                                          <p:val>
                                            <p:strVal val="#ppt_w"/>
                                          </p:val>
                                        </p:tav>
                                      </p:tavLst>
                                    </p:anim>
                                    <p:anim calcmode="lin" valueType="num">
                                      <p:cBhvr>
                                        <p:cTn id="116" dur="500" fill="hold"/>
                                        <p:tgtEl>
                                          <p:spTgt spid="41"/>
                                        </p:tgtEl>
                                        <p:attrNameLst>
                                          <p:attrName>ppt_h</p:attrName>
                                        </p:attrNameLst>
                                      </p:cBhvr>
                                      <p:tavLst>
                                        <p:tav tm="0">
                                          <p:val>
                                            <p:fltVal val="0"/>
                                          </p:val>
                                        </p:tav>
                                        <p:tav tm="100000">
                                          <p:val>
                                            <p:strVal val="#ppt_h"/>
                                          </p:val>
                                        </p:tav>
                                      </p:tavLst>
                                    </p:anim>
                                    <p:animEffect transition="in" filter="fade">
                                      <p:cBhvr>
                                        <p:cTn id="117" dur="500"/>
                                        <p:tgtEl>
                                          <p:spTgt spid="41"/>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42"/>
                                        </p:tgtEl>
                                        <p:attrNameLst>
                                          <p:attrName>style.visibility</p:attrName>
                                        </p:attrNameLst>
                                      </p:cBhvr>
                                      <p:to>
                                        <p:strVal val="visible"/>
                                      </p:to>
                                    </p:set>
                                    <p:anim calcmode="lin" valueType="num">
                                      <p:cBhvr additive="base">
                                        <p:cTn id="122" dur="500" fill="hold"/>
                                        <p:tgtEl>
                                          <p:spTgt spid="42"/>
                                        </p:tgtEl>
                                        <p:attrNameLst>
                                          <p:attrName>ppt_x</p:attrName>
                                        </p:attrNameLst>
                                      </p:cBhvr>
                                      <p:tavLst>
                                        <p:tav tm="0">
                                          <p:val>
                                            <p:strVal val="#ppt_x"/>
                                          </p:val>
                                        </p:tav>
                                        <p:tav tm="100000">
                                          <p:val>
                                            <p:strVal val="#ppt_x"/>
                                          </p:val>
                                        </p:tav>
                                      </p:tavLst>
                                    </p:anim>
                                    <p:anim calcmode="lin" valueType="num">
                                      <p:cBhvr additive="base">
                                        <p:cTn id="12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grpId="0" nodeType="clickEffect">
                                  <p:stCondLst>
                                    <p:cond delay="0"/>
                                  </p:stCondLst>
                                  <p:childTnLst>
                                    <p:set>
                                      <p:cBhvr>
                                        <p:cTn id="127" dur="1" fill="hold">
                                          <p:stCondLst>
                                            <p:cond delay="0"/>
                                          </p:stCondLst>
                                        </p:cTn>
                                        <p:tgtEl>
                                          <p:spTgt spid="43"/>
                                        </p:tgtEl>
                                        <p:attrNameLst>
                                          <p:attrName>style.visibility</p:attrName>
                                        </p:attrNameLst>
                                      </p:cBhvr>
                                      <p:to>
                                        <p:strVal val="visible"/>
                                      </p:to>
                                    </p:set>
                                    <p:anim calcmode="lin" valueType="num">
                                      <p:cBhvr>
                                        <p:cTn id="128" dur="500" fill="hold"/>
                                        <p:tgtEl>
                                          <p:spTgt spid="43"/>
                                        </p:tgtEl>
                                        <p:attrNameLst>
                                          <p:attrName>ppt_w</p:attrName>
                                        </p:attrNameLst>
                                      </p:cBhvr>
                                      <p:tavLst>
                                        <p:tav tm="0">
                                          <p:val>
                                            <p:fltVal val="0"/>
                                          </p:val>
                                        </p:tav>
                                        <p:tav tm="100000">
                                          <p:val>
                                            <p:strVal val="#ppt_w"/>
                                          </p:val>
                                        </p:tav>
                                      </p:tavLst>
                                    </p:anim>
                                    <p:anim calcmode="lin" valueType="num">
                                      <p:cBhvr>
                                        <p:cTn id="129" dur="500" fill="hold"/>
                                        <p:tgtEl>
                                          <p:spTgt spid="43"/>
                                        </p:tgtEl>
                                        <p:attrNameLst>
                                          <p:attrName>ppt_h</p:attrName>
                                        </p:attrNameLst>
                                      </p:cBhvr>
                                      <p:tavLst>
                                        <p:tav tm="0">
                                          <p:val>
                                            <p:fltVal val="0"/>
                                          </p:val>
                                        </p:tav>
                                        <p:tav tm="100000">
                                          <p:val>
                                            <p:strVal val="#ppt_h"/>
                                          </p:val>
                                        </p:tav>
                                      </p:tavLst>
                                    </p:anim>
                                    <p:animEffect transition="in" filter="fade">
                                      <p:cBhvr>
                                        <p:cTn id="130" dur="500"/>
                                        <p:tgtEl>
                                          <p:spTgt spid="43"/>
                                        </p:tgtEl>
                                      </p:cBhvr>
                                    </p:animEffect>
                                  </p:childTnLst>
                                </p:cTn>
                              </p:par>
                            </p:childTnLst>
                          </p:cTn>
                        </p:par>
                      </p:childTnLst>
                    </p:cTn>
                  </p:par>
                  <p:par>
                    <p:cTn id="131" fill="hold">
                      <p:stCondLst>
                        <p:cond delay="indefinite"/>
                      </p:stCondLst>
                      <p:childTnLst>
                        <p:par>
                          <p:cTn id="132" fill="hold">
                            <p:stCondLst>
                              <p:cond delay="0"/>
                            </p:stCondLst>
                            <p:childTnLst>
                              <p:par>
                                <p:cTn id="133" presetID="26" presetClass="entr" presetSubtype="0" fill="hold" grpId="0" nodeType="clickEffect">
                                  <p:stCondLst>
                                    <p:cond delay="0"/>
                                  </p:stCondLst>
                                  <p:childTnLst>
                                    <p:set>
                                      <p:cBhvr>
                                        <p:cTn id="134" dur="1" fill="hold">
                                          <p:stCondLst>
                                            <p:cond delay="0"/>
                                          </p:stCondLst>
                                        </p:cTn>
                                        <p:tgtEl>
                                          <p:spTgt spid="44"/>
                                        </p:tgtEl>
                                        <p:attrNameLst>
                                          <p:attrName>style.visibility</p:attrName>
                                        </p:attrNameLst>
                                      </p:cBhvr>
                                      <p:to>
                                        <p:strVal val="visible"/>
                                      </p:to>
                                    </p:set>
                                    <p:animEffect transition="in" filter="wipe(down)">
                                      <p:cBhvr>
                                        <p:cTn id="135" dur="580">
                                          <p:stCondLst>
                                            <p:cond delay="0"/>
                                          </p:stCondLst>
                                        </p:cTn>
                                        <p:tgtEl>
                                          <p:spTgt spid="44"/>
                                        </p:tgtEl>
                                      </p:cBhvr>
                                    </p:animEffect>
                                    <p:anim calcmode="lin" valueType="num">
                                      <p:cBhvr>
                                        <p:cTn id="136"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141" dur="26">
                                          <p:stCondLst>
                                            <p:cond delay="650"/>
                                          </p:stCondLst>
                                        </p:cTn>
                                        <p:tgtEl>
                                          <p:spTgt spid="44"/>
                                        </p:tgtEl>
                                      </p:cBhvr>
                                      <p:to x="100000" y="60000"/>
                                    </p:animScale>
                                    <p:animScale>
                                      <p:cBhvr>
                                        <p:cTn id="142" dur="166" decel="50000">
                                          <p:stCondLst>
                                            <p:cond delay="676"/>
                                          </p:stCondLst>
                                        </p:cTn>
                                        <p:tgtEl>
                                          <p:spTgt spid="44"/>
                                        </p:tgtEl>
                                      </p:cBhvr>
                                      <p:to x="100000" y="100000"/>
                                    </p:animScale>
                                    <p:animScale>
                                      <p:cBhvr>
                                        <p:cTn id="143" dur="26">
                                          <p:stCondLst>
                                            <p:cond delay="1312"/>
                                          </p:stCondLst>
                                        </p:cTn>
                                        <p:tgtEl>
                                          <p:spTgt spid="44"/>
                                        </p:tgtEl>
                                      </p:cBhvr>
                                      <p:to x="100000" y="80000"/>
                                    </p:animScale>
                                    <p:animScale>
                                      <p:cBhvr>
                                        <p:cTn id="144" dur="166" decel="50000">
                                          <p:stCondLst>
                                            <p:cond delay="1338"/>
                                          </p:stCondLst>
                                        </p:cTn>
                                        <p:tgtEl>
                                          <p:spTgt spid="44"/>
                                        </p:tgtEl>
                                      </p:cBhvr>
                                      <p:to x="100000" y="100000"/>
                                    </p:animScale>
                                    <p:animScale>
                                      <p:cBhvr>
                                        <p:cTn id="145" dur="26">
                                          <p:stCondLst>
                                            <p:cond delay="1642"/>
                                          </p:stCondLst>
                                        </p:cTn>
                                        <p:tgtEl>
                                          <p:spTgt spid="44"/>
                                        </p:tgtEl>
                                      </p:cBhvr>
                                      <p:to x="100000" y="90000"/>
                                    </p:animScale>
                                    <p:animScale>
                                      <p:cBhvr>
                                        <p:cTn id="146" dur="166" decel="50000">
                                          <p:stCondLst>
                                            <p:cond delay="1668"/>
                                          </p:stCondLst>
                                        </p:cTn>
                                        <p:tgtEl>
                                          <p:spTgt spid="44"/>
                                        </p:tgtEl>
                                      </p:cBhvr>
                                      <p:to x="100000" y="100000"/>
                                    </p:animScale>
                                    <p:animScale>
                                      <p:cBhvr>
                                        <p:cTn id="147" dur="26">
                                          <p:stCondLst>
                                            <p:cond delay="1808"/>
                                          </p:stCondLst>
                                        </p:cTn>
                                        <p:tgtEl>
                                          <p:spTgt spid="44"/>
                                        </p:tgtEl>
                                      </p:cBhvr>
                                      <p:to x="100000" y="95000"/>
                                    </p:animScale>
                                    <p:animScale>
                                      <p:cBhvr>
                                        <p:cTn id="148" dur="166" decel="50000">
                                          <p:stCondLst>
                                            <p:cond delay="1834"/>
                                          </p:stCondLst>
                                        </p:cTn>
                                        <p:tgtEl>
                                          <p:spTgt spid="44"/>
                                        </p:tgtEl>
                                      </p:cBhvr>
                                      <p:to x="100000" y="100000"/>
                                    </p:animScale>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45"/>
                                        </p:tgtEl>
                                        <p:attrNameLst>
                                          <p:attrName>style.visibility</p:attrName>
                                        </p:attrNameLst>
                                      </p:cBhvr>
                                      <p:to>
                                        <p:strVal val="visible"/>
                                      </p:to>
                                    </p:set>
                                    <p:anim calcmode="lin" valueType="num">
                                      <p:cBhvr additive="base">
                                        <p:cTn id="153" dur="500" fill="hold"/>
                                        <p:tgtEl>
                                          <p:spTgt spid="45"/>
                                        </p:tgtEl>
                                        <p:attrNameLst>
                                          <p:attrName>ppt_x</p:attrName>
                                        </p:attrNameLst>
                                      </p:cBhvr>
                                      <p:tavLst>
                                        <p:tav tm="0">
                                          <p:val>
                                            <p:strVal val="#ppt_x"/>
                                          </p:val>
                                        </p:tav>
                                        <p:tav tm="100000">
                                          <p:val>
                                            <p:strVal val="#ppt_x"/>
                                          </p:val>
                                        </p:tav>
                                      </p:tavLst>
                                    </p:anim>
                                    <p:anim calcmode="lin" valueType="num">
                                      <p:cBhvr additive="base">
                                        <p:cTn id="15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grpId="0" nodeType="clickEffect">
                                  <p:stCondLst>
                                    <p:cond delay="0"/>
                                  </p:stCondLst>
                                  <p:childTnLst>
                                    <p:set>
                                      <p:cBhvr>
                                        <p:cTn id="158" dur="1" fill="hold">
                                          <p:stCondLst>
                                            <p:cond delay="0"/>
                                          </p:stCondLst>
                                        </p:cTn>
                                        <p:tgtEl>
                                          <p:spTgt spid="46"/>
                                        </p:tgtEl>
                                        <p:attrNameLst>
                                          <p:attrName>style.visibility</p:attrName>
                                        </p:attrNameLst>
                                      </p:cBhvr>
                                      <p:to>
                                        <p:strVal val="visible"/>
                                      </p:to>
                                    </p:set>
                                    <p:anim calcmode="lin" valueType="num">
                                      <p:cBhvr>
                                        <p:cTn id="159" dur="500" fill="hold"/>
                                        <p:tgtEl>
                                          <p:spTgt spid="46"/>
                                        </p:tgtEl>
                                        <p:attrNameLst>
                                          <p:attrName>ppt_w</p:attrName>
                                        </p:attrNameLst>
                                      </p:cBhvr>
                                      <p:tavLst>
                                        <p:tav tm="0">
                                          <p:val>
                                            <p:fltVal val="0"/>
                                          </p:val>
                                        </p:tav>
                                        <p:tav tm="100000">
                                          <p:val>
                                            <p:strVal val="#ppt_w"/>
                                          </p:val>
                                        </p:tav>
                                      </p:tavLst>
                                    </p:anim>
                                    <p:anim calcmode="lin" valueType="num">
                                      <p:cBhvr>
                                        <p:cTn id="160" dur="500" fill="hold"/>
                                        <p:tgtEl>
                                          <p:spTgt spid="46"/>
                                        </p:tgtEl>
                                        <p:attrNameLst>
                                          <p:attrName>ppt_h</p:attrName>
                                        </p:attrNameLst>
                                      </p:cBhvr>
                                      <p:tavLst>
                                        <p:tav tm="0">
                                          <p:val>
                                            <p:fltVal val="0"/>
                                          </p:val>
                                        </p:tav>
                                        <p:tav tm="100000">
                                          <p:val>
                                            <p:strVal val="#ppt_h"/>
                                          </p:val>
                                        </p:tav>
                                      </p:tavLst>
                                    </p:anim>
                                    <p:animEffect transition="in" filter="fade">
                                      <p:cBhvr>
                                        <p:cTn id="161" dur="500"/>
                                        <p:tgtEl>
                                          <p:spTgt spid="46"/>
                                        </p:tgtEl>
                                      </p:cBhvr>
                                    </p:animEffect>
                                  </p:childTnLst>
                                </p:cTn>
                              </p:par>
                            </p:childTnLst>
                          </p:cTn>
                        </p:par>
                      </p:childTnLst>
                    </p:cTn>
                  </p:par>
                  <p:par>
                    <p:cTn id="162" fill="hold">
                      <p:stCondLst>
                        <p:cond delay="indefinite"/>
                      </p:stCondLst>
                      <p:childTnLst>
                        <p:par>
                          <p:cTn id="163" fill="hold">
                            <p:stCondLst>
                              <p:cond delay="0"/>
                            </p:stCondLst>
                            <p:childTnLst>
                              <p:par>
                                <p:cTn id="164" presetID="26" presetClass="entr" presetSubtype="0" fill="hold" grpId="0" nodeType="clickEffect">
                                  <p:stCondLst>
                                    <p:cond delay="0"/>
                                  </p:stCondLst>
                                  <p:childTnLst>
                                    <p:set>
                                      <p:cBhvr>
                                        <p:cTn id="165" dur="1" fill="hold">
                                          <p:stCondLst>
                                            <p:cond delay="0"/>
                                          </p:stCondLst>
                                        </p:cTn>
                                        <p:tgtEl>
                                          <p:spTgt spid="47"/>
                                        </p:tgtEl>
                                        <p:attrNameLst>
                                          <p:attrName>style.visibility</p:attrName>
                                        </p:attrNameLst>
                                      </p:cBhvr>
                                      <p:to>
                                        <p:strVal val="visible"/>
                                      </p:to>
                                    </p:set>
                                    <p:animEffect transition="in" filter="wipe(down)">
                                      <p:cBhvr>
                                        <p:cTn id="166" dur="580">
                                          <p:stCondLst>
                                            <p:cond delay="0"/>
                                          </p:stCondLst>
                                        </p:cTn>
                                        <p:tgtEl>
                                          <p:spTgt spid="47"/>
                                        </p:tgtEl>
                                      </p:cBhvr>
                                    </p:animEffect>
                                    <p:anim calcmode="lin" valueType="num">
                                      <p:cBhvr>
                                        <p:cTn id="167"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68"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69"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170"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171"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172" dur="26">
                                          <p:stCondLst>
                                            <p:cond delay="650"/>
                                          </p:stCondLst>
                                        </p:cTn>
                                        <p:tgtEl>
                                          <p:spTgt spid="47"/>
                                        </p:tgtEl>
                                      </p:cBhvr>
                                      <p:to x="100000" y="60000"/>
                                    </p:animScale>
                                    <p:animScale>
                                      <p:cBhvr>
                                        <p:cTn id="173" dur="166" decel="50000">
                                          <p:stCondLst>
                                            <p:cond delay="676"/>
                                          </p:stCondLst>
                                        </p:cTn>
                                        <p:tgtEl>
                                          <p:spTgt spid="47"/>
                                        </p:tgtEl>
                                      </p:cBhvr>
                                      <p:to x="100000" y="100000"/>
                                    </p:animScale>
                                    <p:animScale>
                                      <p:cBhvr>
                                        <p:cTn id="174" dur="26">
                                          <p:stCondLst>
                                            <p:cond delay="1312"/>
                                          </p:stCondLst>
                                        </p:cTn>
                                        <p:tgtEl>
                                          <p:spTgt spid="47"/>
                                        </p:tgtEl>
                                      </p:cBhvr>
                                      <p:to x="100000" y="80000"/>
                                    </p:animScale>
                                    <p:animScale>
                                      <p:cBhvr>
                                        <p:cTn id="175" dur="166" decel="50000">
                                          <p:stCondLst>
                                            <p:cond delay="1338"/>
                                          </p:stCondLst>
                                        </p:cTn>
                                        <p:tgtEl>
                                          <p:spTgt spid="47"/>
                                        </p:tgtEl>
                                      </p:cBhvr>
                                      <p:to x="100000" y="100000"/>
                                    </p:animScale>
                                    <p:animScale>
                                      <p:cBhvr>
                                        <p:cTn id="176" dur="26">
                                          <p:stCondLst>
                                            <p:cond delay="1642"/>
                                          </p:stCondLst>
                                        </p:cTn>
                                        <p:tgtEl>
                                          <p:spTgt spid="47"/>
                                        </p:tgtEl>
                                      </p:cBhvr>
                                      <p:to x="100000" y="90000"/>
                                    </p:animScale>
                                    <p:animScale>
                                      <p:cBhvr>
                                        <p:cTn id="177" dur="166" decel="50000">
                                          <p:stCondLst>
                                            <p:cond delay="1668"/>
                                          </p:stCondLst>
                                        </p:cTn>
                                        <p:tgtEl>
                                          <p:spTgt spid="47"/>
                                        </p:tgtEl>
                                      </p:cBhvr>
                                      <p:to x="100000" y="100000"/>
                                    </p:animScale>
                                    <p:animScale>
                                      <p:cBhvr>
                                        <p:cTn id="178" dur="26">
                                          <p:stCondLst>
                                            <p:cond delay="1808"/>
                                          </p:stCondLst>
                                        </p:cTn>
                                        <p:tgtEl>
                                          <p:spTgt spid="47"/>
                                        </p:tgtEl>
                                      </p:cBhvr>
                                      <p:to x="100000" y="95000"/>
                                    </p:animScale>
                                    <p:animScale>
                                      <p:cBhvr>
                                        <p:cTn id="179" dur="166" decel="50000">
                                          <p:stCondLst>
                                            <p:cond delay="1834"/>
                                          </p:stCondLst>
                                        </p:cTn>
                                        <p:tgtEl>
                                          <p:spTgt spid="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A data type consists of a set of values and the operations permissible on those values</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Java has 8 built-in primitive data types that are predefined in the </a:t>
            </a:r>
            <a:r>
              <a:rPr lang="en" sz="1800" dirty="0">
                <a:solidFill>
                  <a:srgbClr val="FFFFFF"/>
                </a:solidFill>
                <a:latin typeface="IBM Plex Sans" panose="020B0604020202020204" charset="0"/>
                <a:ea typeface="IBM Plex Sans"/>
                <a:cs typeface="IBM Plex Sans"/>
                <a:sym typeface="IBM Plex Sans"/>
              </a:rPr>
              <a:t>language and named by a reserved word</a:t>
            </a:r>
          </a:p>
          <a:p>
            <a:pPr marL="182880" lvl="0" indent="-251459" algn="l" rtl="0">
              <a:lnSpc>
                <a:spcPct val="150000"/>
              </a:lnSpc>
              <a:spcBef>
                <a:spcPts val="1000"/>
              </a:spcBef>
              <a:spcAft>
                <a:spcPts val="0"/>
              </a:spcAft>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Variable types that can store integers –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byte</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short</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int</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and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long</a:t>
            </a:r>
          </a:p>
          <a:p>
            <a:pPr marL="182880" lvl="0" indent="-251459" algn="l" rtl="0">
              <a:lnSpc>
                <a:spcPct val="150000"/>
              </a:lnSpc>
              <a:spcBef>
                <a:spcPts val="1000"/>
              </a:spcBef>
              <a:spcAft>
                <a:spcPts val="0"/>
              </a:spcAft>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Variable types that can store real numbers –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float</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and </a:t>
            </a:r>
            <a:r>
              <a:rPr lang="en-US" sz="18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double</a:t>
            </a:r>
          </a:p>
          <a:p>
            <a:pPr marL="182880" lvl="0" indent="-251459">
              <a:lnSpc>
                <a:spcPct val="150000"/>
              </a:lnSpc>
              <a:spcBef>
                <a:spcPts val="1000"/>
              </a:spcBef>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character type -  </a:t>
            </a:r>
            <a:r>
              <a:rPr lang="en-US" sz="1800" kern="12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char</a:t>
            </a:r>
          </a:p>
          <a:p>
            <a:pPr marL="182880" lvl="0" indent="-251459">
              <a:lnSpc>
                <a:spcPct val="150000"/>
              </a:lnSpc>
              <a:spcBef>
                <a:spcPts val="1000"/>
              </a:spcBef>
              <a:buClr>
                <a:srgbClr val="FFFFFF"/>
              </a:buClr>
              <a:buSzPts val="1800"/>
              <a:buFont typeface="IBM Plex Sans"/>
              <a:buChar char="●"/>
            </a:pP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boolean</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type - </a:t>
            </a:r>
            <a:r>
              <a:rPr lang="en-US" sz="1800" kern="1200" dirty="0" err="1">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rPr>
              <a:t>boolean</a:t>
            </a:r>
            <a:endParaRPr lang="en-US" sz="1800" kern="12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lvl="0" indent="-251459" algn="l" rtl="0">
              <a:lnSpc>
                <a:spcPct val="150000"/>
              </a:lnSpc>
              <a:spcBef>
                <a:spcPts val="1000"/>
              </a:spcBef>
              <a:spcAft>
                <a:spcPts val="0"/>
              </a:spcAft>
              <a:buClr>
                <a:srgbClr val="FFFFFF"/>
              </a:buClr>
              <a:buSzPts val="1800"/>
              <a:buFont typeface="IBM Plex Sans"/>
              <a:buChar char="●"/>
            </a:pPr>
            <a:endParaRPr lang="en-US" sz="1800" kern="1200" dirty="0">
              <a:solidFill>
                <a:schemeClr val="bg1"/>
              </a:solidFill>
              <a:effectLst>
                <a:outerShdw blurRad="38100" dist="38100" dir="2700000" algn="tl">
                  <a:srgbClr val="000000">
                    <a:alpha val="43137"/>
                  </a:srgbClr>
                </a:outerShdw>
              </a:effectLst>
              <a:latin typeface="Calibri" pitchFamily="34" charset="0"/>
              <a:cs typeface="Calibri" pitchFamily="34" charset="0"/>
            </a:endParaRPr>
          </a:p>
          <a:p>
            <a:pPr lvl="0" algn="l" rtl="0">
              <a:lnSpc>
                <a:spcPct val="150000"/>
              </a:lnSpc>
              <a:spcBef>
                <a:spcPts val="1000"/>
              </a:spcBef>
              <a:spcAft>
                <a:spcPts val="0"/>
              </a:spcAft>
              <a:buClr>
                <a:srgbClr val="FFFFFF"/>
              </a:buClr>
              <a:buSzPts val="1800"/>
            </a:pPr>
            <a:endParaRPr sz="1800" dirty="0">
              <a:solidFill>
                <a:srgbClr val="FFFFFF"/>
              </a:solidFill>
              <a:latin typeface="PT Mono"/>
              <a:ea typeface="PT Mono"/>
              <a:cs typeface="PT Mono"/>
              <a:sym typeface="PT Mono"/>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Primitive Data Types</a:t>
            </a:r>
            <a:endParaRPr sz="2400" dirty="0">
              <a:solidFill>
                <a:schemeClr val="bg1"/>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extLst>
      <p:ext uri="{BB962C8B-B14F-4D97-AF65-F5344CB8AC3E}">
        <p14:creationId xmlns:p14="http://schemas.microsoft.com/office/powerpoint/2010/main" val="8418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2150</TotalTime>
  <Words>4638</Words>
  <Application>Microsoft Office PowerPoint</Application>
  <PresentationFormat>On-screen Show (16:9)</PresentationFormat>
  <Paragraphs>462</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PT Mono</vt:lpstr>
      <vt:lpstr>Arial</vt:lpstr>
      <vt:lpstr>Tahoma</vt:lpstr>
      <vt:lpstr>Calibri</vt:lpstr>
      <vt:lpstr>Consolas</vt:lpstr>
      <vt:lpstr>IBM Plex Sans</vt:lpstr>
      <vt:lpstr>Courier New</vt:lpstr>
      <vt:lpstr>Cambria Math</vt:lpstr>
      <vt:lpstr>Good</vt:lpstr>
      <vt:lpstr>PowerPoint Presentation</vt:lpstr>
      <vt:lpstr>Student 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Integer Data Types</vt:lpstr>
      <vt:lpstr>PowerPoint Presentation</vt:lpstr>
      <vt:lpstr>PowerPoint Presentation</vt:lpstr>
      <vt:lpstr>PowerPoint Presentation</vt:lpstr>
      <vt:lpstr>Real Data Types</vt:lpstr>
      <vt:lpstr>PowerPoint Presentation</vt:lpstr>
      <vt:lpstr>PowerPoint Presentation</vt:lpstr>
      <vt:lpstr>PowerPoint Presentation</vt:lpstr>
      <vt:lpstr>Character Data Type</vt:lpstr>
      <vt:lpstr>PowerPoint Presentation</vt:lpstr>
      <vt:lpstr>PowerPoint Presentation</vt:lpstr>
      <vt:lpstr>PowerPoint Presentation</vt:lpstr>
      <vt:lpstr>PowerPoint Presentation</vt:lpstr>
      <vt:lpstr>PowerPoint Presentation</vt:lpstr>
      <vt:lpstr>Boolean Data Type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Syntax, Semantics and Output  Unit 01 </dc:title>
  <cp:lastModifiedBy>Bryce Hulett</cp:lastModifiedBy>
  <cp:revision>135</cp:revision>
  <dcterms:modified xsi:type="dcterms:W3CDTF">2021-12-16T18:27:02Z</dcterms:modified>
</cp:coreProperties>
</file>