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0"/>
  </p:notesMasterIdLst>
  <p:handoutMasterIdLst>
    <p:handoutMasterId r:id="rId31"/>
  </p:handoutMasterIdLst>
  <p:sldIdLst>
    <p:sldId id="303" r:id="rId2"/>
    <p:sldId id="300" r:id="rId3"/>
    <p:sldId id="258" r:id="rId4"/>
    <p:sldId id="323" r:id="rId5"/>
    <p:sldId id="324" r:id="rId6"/>
    <p:sldId id="259" r:id="rId7"/>
    <p:sldId id="306" r:id="rId8"/>
    <p:sldId id="325" r:id="rId9"/>
    <p:sldId id="326" r:id="rId10"/>
    <p:sldId id="327" r:id="rId11"/>
    <p:sldId id="307" r:id="rId12"/>
    <p:sldId id="330" r:id="rId13"/>
    <p:sldId id="328" r:id="rId14"/>
    <p:sldId id="329" r:id="rId15"/>
    <p:sldId id="331" r:id="rId16"/>
    <p:sldId id="332" r:id="rId17"/>
    <p:sldId id="311" r:id="rId18"/>
    <p:sldId id="304" r:id="rId19"/>
    <p:sldId id="333" r:id="rId20"/>
    <p:sldId id="314" r:id="rId21"/>
    <p:sldId id="334" r:id="rId22"/>
    <p:sldId id="272" r:id="rId23"/>
    <p:sldId id="335" r:id="rId24"/>
    <p:sldId id="336" r:id="rId25"/>
    <p:sldId id="337" r:id="rId26"/>
    <p:sldId id="338" r:id="rId27"/>
    <p:sldId id="339" r:id="rId28"/>
    <p:sldId id="302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IBM Plex Sans" panose="020B0604020202020204" pitchFamily="34" charset="0"/>
      <p:regular r:id="rId40"/>
      <p:bold r:id="rId41"/>
      <p:italic r:id="rId42"/>
      <p:boldItalic r:id="rId43"/>
    </p:embeddedFont>
    <p:embeddedFont>
      <p:font typeface="PT Mono" panose="020B0604020202020204" charset="0"/>
      <p:regular r:id="rId44"/>
    </p:embeddedFont>
    <p:embeddedFont>
      <p:font typeface="Tahoma" panose="020B0604030504040204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346">
          <p15:clr>
            <a:srgbClr val="A4A3A4"/>
          </p15:clr>
        </p15:guide>
        <p15:guide id="3" pos="2880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pos="5242">
          <p15:clr>
            <a:srgbClr val="9AA0A6"/>
          </p15:clr>
        </p15:guide>
        <p15:guide id="6" orient="horz" pos="2995">
          <p15:clr>
            <a:srgbClr val="9AA0A6"/>
          </p15:clr>
        </p15:guide>
        <p15:guide id="7" orient="horz" pos="58">
          <p15:clr>
            <a:srgbClr val="9AA0A6"/>
          </p15:clr>
        </p15:guide>
        <p15:guide id="8" pos="864">
          <p15:clr>
            <a:srgbClr val="9AA0A6"/>
          </p15:clr>
        </p15:guide>
        <p15:guide id="9" pos="5472">
          <p15:clr>
            <a:srgbClr val="9AA0A6"/>
          </p15:clr>
        </p15:guide>
        <p15:guide id="10" orient="horz" pos="288">
          <p15:clr>
            <a:srgbClr val="9AA0A6"/>
          </p15:clr>
        </p15:guide>
        <p15:guide id="11" pos="3168">
          <p15:clr>
            <a:srgbClr val="9AA0A6"/>
          </p15:clr>
        </p15:guide>
        <p15:guide id="12" pos="288">
          <p15:clr>
            <a:srgbClr val="9AA0A6"/>
          </p15:clr>
        </p15:guide>
        <p15:guide id="13" pos="518">
          <p15:clr>
            <a:srgbClr val="9AA0A6"/>
          </p15:clr>
        </p15:guide>
        <p15:guide id="14" pos="3456">
          <p15:clr>
            <a:srgbClr val="9AA0A6"/>
          </p15:clr>
        </p15:guide>
        <p15:guide id="15" orient="horz" pos="432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4607" autoAdjust="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1728"/>
        <p:guide pos="346"/>
        <p:guide pos="2880"/>
        <p:guide orient="horz" pos="576"/>
        <p:guide pos="5242"/>
        <p:guide orient="horz" pos="2995"/>
        <p:guide orient="horz" pos="58"/>
        <p:guide pos="864"/>
        <p:guide pos="5472"/>
        <p:guide orient="horz" pos="288"/>
        <p:guide pos="3168"/>
        <p:guide pos="288"/>
        <p:guide pos="518"/>
        <p:guide pos="3456"/>
        <p:guide orient="horz"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BF7B6-37D8-453A-A8B1-FB02380F58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1472D-E4D9-4E8E-9BF1-F2577B826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55FB7-E56B-4894-8ED1-619BAFF7E1C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30788-7FCA-4AC1-AEAD-E8AF522E3D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91A2-C47D-49A7-BF5F-61676A3F0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4609-6213-4232-8D55-EE6845CC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allows you to discover the min and max values for a data type.  Note that each primitive data type has an associated class (float – Float, double – Double).  We can use the associated class of a primitive data to discover things about that data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6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8892be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8892be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static is a non-access modifier and can be applied to the declarations of variables. A static variable belongs to a class so think of them as class variables or shared variables. The preferred convention to access static variables is by the </a:t>
            </a:r>
            <a:r>
              <a:rPr lang="en-US" dirty="0" err="1"/>
              <a:t>ClassName.variableName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is a non-access modifier and can be applied to a declaration of a variable. A final variable can’t be reassigned a value. It can be assigned a value only once and the preferred convention is to capitalize all letters and separate words with underscores.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877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51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String in Java is an object, not a primitive data type.  However; Strings are treated “special” by the compiler in that we do not have to use the normal syntax of creating an object to create a string.  That is, we don’t have to use the statement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myString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new String(“Some string”);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.  String objects may be created by simply using a statement of the form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stringname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then making an assignment with a statement of the form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stringname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“a string”;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or creating and assigning by using a statement of the form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stringname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“some string to assign”;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You CAN use the form String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new String(“some string to assign”); if you want to, but it is not required. There is a slight difference behind the scenes. The Java String Pool will be discussed later in the course.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4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concatenation operator in Java is the same as the operator in Python, the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operator.  However; unlike Python, if either side of the concatenation operator in Java is a String, both sides are treated as Strings automatically.  There is no need to explicitly convert non-strings to strings as we did in Python (e.g. str(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studentGrade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5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Also notice that sometimes the </a:t>
            </a:r>
            <a:r>
              <a:rPr lang="en-US" b="1" baseline="0" dirty="0"/>
              <a:t>+</a:t>
            </a:r>
            <a:r>
              <a:rPr lang="en-US" baseline="0" dirty="0"/>
              <a:t> operator is an </a:t>
            </a:r>
            <a:r>
              <a:rPr lang="en-US" b="1" baseline="0" dirty="0"/>
              <a:t>addition operator</a:t>
            </a:r>
            <a:r>
              <a:rPr lang="en-US" baseline="0" dirty="0"/>
              <a:t> and sometimes it is a </a:t>
            </a:r>
            <a:r>
              <a:rPr lang="en-US" b="1" baseline="0" dirty="0"/>
              <a:t>concatenation operator</a:t>
            </a:r>
            <a:r>
              <a:rPr lang="en-US" baseline="0" dirty="0"/>
              <a:t>.  If both sides of the + operator are numeric it is an addition operator.  If either side is a string, it is a concatenation operator.  However; the + operator is evaluated from left to right.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 + 2 + “a” -&gt; first 1 + 2 is evaluated and adding two integers always results in an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 + “a”       -&gt; then concatenation occurs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“3a”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3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674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Overflow errors occur at run-time when a value is assigned to a variable that is too large.  The resulting value is typically a negative value.  The negative value occurs when the positive upper bound is overflowed into the negative range.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Attempting to assign a numeric constant that is too large to a variable is a syntax error.  It is very easy for Java to determine that the value is too large for the data type.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byte example = 128;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//compile error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0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8892be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8892be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 the original Civilization game, each world leader was assigned an aggressiveness score, and Gandhi was given the lowest score of 1. If a nation transitioned to democracy in the game, the leader’s aggressiveness score was decreased by 2. However, the aggressiveness scores were stored in unsigned 8-bit 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(meaning they couldn’t be negative) - so decreasing Gandhi’s aggressiveness score to -1 had the effect of looping around to 255 (so Gandhi became the most aggressive leader in the game!)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357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8892be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8892be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June 4</a:t>
            </a:r>
            <a:r>
              <a:rPr lang="en-US" baseline="30000" dirty="0"/>
              <a:t>th</a:t>
            </a:r>
            <a:r>
              <a:rPr lang="en-US" dirty="0"/>
              <a:t>, 1996, the Ariane5 rocket self-destructed after 37 seconds of flight. The catastrophe was a result of a chain of events that began when a 64 bit number was stuffed into a 16 bit integer causing overflow. This snafu reportedly cost $370 million.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9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aabee2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aabee2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53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3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Round off errors are inherent to all computer systems that use floating point arithmetic. This problem is not just Java related. We can fix this by using the </a:t>
            </a:r>
            <a:r>
              <a:rPr lang="en-US" dirty="0" err="1"/>
              <a:t>java.lang.Math.round</a:t>
            </a:r>
            <a:r>
              <a:rPr lang="en-US" dirty="0"/>
              <a:t>() method to round off the errors or use the </a:t>
            </a:r>
            <a:r>
              <a:rPr lang="en-US" dirty="0" err="1"/>
              <a:t>BigDecimal</a:t>
            </a:r>
            <a:r>
              <a:rPr lang="en-US" dirty="0"/>
              <a:t> class which is designed to give more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check for equality, verify the two numbers are within some sigma or threshold.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Math.abs</a:t>
            </a:r>
            <a:r>
              <a:rPr lang="es-ES" dirty="0"/>
              <a:t>(x - y) &lt;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41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aabee2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caabee2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39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100" dirty="0"/>
              <a:t> is a method used to print values on the console window.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100" dirty="0"/>
              <a:t> can be used to set the number of decimal when printing a decimal number.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100" dirty="0"/>
              <a:t> can be used to print any type of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99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2$ specifies the second argument after the 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1$ specifies the first argument after the 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 stands for decimal number (meaning an int)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 represents floating point numbers (real numbers) and the .2f species to round the number to 2 decimal places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0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aabee2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caabee2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602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13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67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6bee75e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6bee75e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allows you to define and assign a variable in one statement 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and assignment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or define a variable 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only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assign it later in the program 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only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4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Variable definitions and assignments can be performed on one line.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intFun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=75;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	//definition and assignment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More than one variable can be defined and assigned on the same  line.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go=3, stop=2, pause=1; 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//separate with a comma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4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1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</a:rPr>
              <a:t>Ensure you are familiar with the bit count and approximate range</a:t>
            </a:r>
            <a:r>
              <a:rPr lang="en-US" baseline="0" dirty="0">
                <a:effectLst/>
              </a:rPr>
              <a:t> of the data types.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95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allows you to discover the min and max values for a data type.  Note that each primitive data type has an associated class (byte – Byte, short – Short, int – Integer, long – Long).  We can use the associated class of a primitive data to discover things about that data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95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allows you to discover the min and max values for a data type.  Note that each primitive data type has an associated class (byte – Byte, short – Short, int – Integer, long – Long).  We can use the associated class of a primitive data to discover things about that data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850075" y="907500"/>
            <a:ext cx="7470900" cy="3847500"/>
          </a:xfrm>
          <a:prstGeom prst="rightArrowCallout">
            <a:avLst>
              <a:gd name="adj1" fmla="val 9832"/>
              <a:gd name="adj2" fmla="val 12379"/>
              <a:gd name="adj3" fmla="val 10555"/>
              <a:gd name="adj4" fmla="val 87952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T Mono"/>
              <a:buNone/>
              <a:defRPr sz="4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71600" y="91450"/>
            <a:ext cx="693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ECEC"/>
              </a:buClr>
              <a:buSzPts val="2400"/>
              <a:buFont typeface="IBM Plex Sans"/>
              <a:buNone/>
              <a:defRPr sz="240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48575" y="719025"/>
            <a:ext cx="81258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371600" y="91450"/>
            <a:ext cx="693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E28F"/>
              </a:buClr>
              <a:buSzPts val="2400"/>
              <a:buFont typeface="IBM Plex Sans"/>
              <a:buNone/>
              <a:defRPr sz="2400">
                <a:solidFill>
                  <a:srgbClr val="F4E28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548575" y="719025"/>
            <a:ext cx="81258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55950" y="91450"/>
            <a:ext cx="753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4675" y="1152475"/>
            <a:ext cx="777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  <a:defRPr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●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●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0;p40">
            <a:extLst>
              <a:ext uri="{FF2B5EF4-FFF2-40B4-BE49-F238E27FC236}">
                <a16:creationId xmlns:a16="http://schemas.microsoft.com/office/drawing/2014/main" id="{BBE075DD-FD14-48FE-85A4-CF17B09DF42F}"/>
              </a:ext>
            </a:extLst>
          </p:cNvPr>
          <p:cNvSpPr/>
          <p:nvPr/>
        </p:nvSpPr>
        <p:spPr>
          <a:xfrm>
            <a:off x="811350" y="808944"/>
            <a:ext cx="7521300" cy="3810300"/>
          </a:xfrm>
          <a:prstGeom prst="upArrowCallout">
            <a:avLst>
              <a:gd name="adj1" fmla="val 11358"/>
              <a:gd name="adj2" fmla="val 15321"/>
              <a:gd name="adj3" fmla="val 10045"/>
              <a:gd name="adj4" fmla="val 80879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10800000"/>
            </a:camera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1371600" lvl="0" indent="457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81F6A-2198-41C3-A4A1-0217166F9E1F}"/>
              </a:ext>
            </a:extLst>
          </p:cNvPr>
          <p:cNvSpPr/>
          <p:nvPr/>
        </p:nvSpPr>
        <p:spPr>
          <a:xfrm>
            <a:off x="887006" y="1144434"/>
            <a:ext cx="7620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lt1"/>
                </a:solidFill>
                <a:latin typeface="PT Mono" panose="020B0604020202020204" charset="0"/>
                <a:cs typeface="PT Mono" panose="020B0604020202020204" charset="0"/>
              </a:rPr>
              <a:t>Introduction to Variables and Data Types – part 2</a:t>
            </a:r>
            <a:endParaRPr lang="en-US" sz="4800" dirty="0">
              <a:latin typeface="PT Mono" panose="020B0604020202020204" charset="0"/>
              <a:cs typeface="PT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4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Java allows you to easily look up the minimum and maximum values of a data type by accessing constants from the wrapper classes.</a:t>
            </a:r>
          </a:p>
          <a:p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"%f to %f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MIN_VALUE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MIN_VALUE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spcBef>
                <a:spcPct val="0"/>
              </a:spcBef>
              <a:defRPr/>
            </a:pPr>
            <a:endParaRPr 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 Min and Max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1207005" y="3195960"/>
            <a:ext cx="6729989" cy="149344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11A75144-888B-4A54-B375-4E9B3DD0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615" y="3320161"/>
            <a:ext cx="6729988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1.4E-45 to 3.4028235E38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4.9E-324 to 1.7976931348623157E308</a:t>
            </a:r>
          </a:p>
        </p:txBody>
      </p:sp>
    </p:spTree>
    <p:extLst>
      <p:ext uri="{BB962C8B-B14F-4D97-AF65-F5344CB8AC3E}">
        <p14:creationId xmlns:p14="http://schemas.microsoft.com/office/powerpoint/2010/main" val="1885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 flipH="1">
            <a:off x="509100" y="7053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BYTES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MAX_VALUE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2147483647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MIN_VALUE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2147483648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…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BYTES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6" name="Google Shape;106;p16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Fields of the Integer Class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608077C0-EB21-4ED4-9446-55CFB01420DD}"/>
              </a:ext>
            </a:extLst>
          </p:cNvPr>
          <p:cNvSpPr/>
          <p:nvPr/>
        </p:nvSpPr>
        <p:spPr>
          <a:xfrm>
            <a:off x="5850853" y="2571750"/>
            <a:ext cx="2591762" cy="21022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277627E4-779F-472D-B065-1018E804D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720" y="2743200"/>
            <a:ext cx="286803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6218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Strings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Strings in Java are created from the Java String class.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They are not a primitive type and are objects created from a class.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"Cypress Ranch"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     </a:t>
            </a:r>
          </a:p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"Smith"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"Warner"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         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US" sz="1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hs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US" sz="1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ms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US" sz="1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es);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Strings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6001305" y="2044085"/>
            <a:ext cx="2459066" cy="259106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874" y="2215868"/>
            <a:ext cx="2228891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Cypress Ranch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Smith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Warner</a:t>
            </a:r>
          </a:p>
        </p:txBody>
      </p:sp>
    </p:spTree>
    <p:extLst>
      <p:ext uri="{BB962C8B-B14F-4D97-AF65-F5344CB8AC3E}">
        <p14:creationId xmlns:p14="http://schemas.microsoft.com/office/powerpoint/2010/main" val="33160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Strings may be concatenated using the + operator.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"Being a student is easy."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  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"Learning requires actual work."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a +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b;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(c);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 Concatenation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1160765" y="3506680"/>
            <a:ext cx="6822470" cy="114901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F1C7F424-2C68-4F8B-B33B-18C7464D2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783" y="3633980"/>
            <a:ext cx="672998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Being a student is easy. Learning requires actual work.</a:t>
            </a:r>
          </a:p>
        </p:txBody>
      </p:sp>
    </p:spTree>
    <p:extLst>
      <p:ext uri="{BB962C8B-B14F-4D97-AF65-F5344CB8AC3E}">
        <p14:creationId xmlns:p14="http://schemas.microsoft.com/office/powerpoint/2010/main" val="35569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Any data type + a String results in concatenation.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The + operator is evaluated from left to right</a:t>
            </a:r>
          </a:p>
          <a:p>
            <a:pPr lvl="0">
              <a:spcBef>
                <a:spcPct val="0"/>
              </a:spcBef>
              <a:defRPr/>
            </a:pPr>
            <a:endParaRPr lang="en-US" sz="1800" kern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one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(one);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two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(two);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three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(three);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 Concatenation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Google Shape;4030;p35">
            <a:extLst>
              <a:ext uri="{FF2B5EF4-FFF2-40B4-BE49-F238E27FC236}">
                <a16:creationId xmlns:a16="http://schemas.microsoft.com/office/drawing/2014/main" id="{59B7F765-1A06-4D6E-8B1C-C64EDA40B2A9}"/>
              </a:ext>
            </a:extLst>
          </p:cNvPr>
          <p:cNvSpPr/>
          <p:nvPr/>
        </p:nvSpPr>
        <p:spPr>
          <a:xfrm>
            <a:off x="5366084" y="2009274"/>
            <a:ext cx="3032143" cy="259106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3466931E-B7CD-42FC-ADA1-4FD0D68D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948" y="2244056"/>
            <a:ext cx="2264402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1a2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a12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3a</a:t>
            </a:r>
          </a:p>
        </p:txBody>
      </p:sp>
    </p:spTree>
    <p:extLst>
      <p:ext uri="{BB962C8B-B14F-4D97-AF65-F5344CB8AC3E}">
        <p14:creationId xmlns:p14="http://schemas.microsoft.com/office/powerpoint/2010/main" val="36699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Overflow and Underflow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77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Overflow and Underflow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99" y="988512"/>
            <a:ext cx="8012731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BM Plex Sans" panose="020B0604020202020204" charset="0"/>
                <a:ea typeface="+mn-ea"/>
                <a:cs typeface="+mn-cs"/>
              </a:rPr>
              <a:t>Overflow/Underflow errors occur at run-time when a value is assigned to a variable that is out of range. For int and long math, they silently wrap around.</a:t>
            </a:r>
            <a:endParaRPr lang="pt-BR" altLang="en-US" sz="1800" dirty="0">
              <a:solidFill>
                <a:schemeClr val="bg1"/>
              </a:solidFill>
              <a:latin typeface="IBM Plex Sans" panose="020B060402020202020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over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over = over +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over);</a:t>
            </a:r>
          </a:p>
          <a:p>
            <a:pPr lvl="0">
              <a:spcBef>
                <a:spcPts val="0"/>
              </a:spcBef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under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MIN_VALUE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under = under -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under);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20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A0355CC-406C-46AA-8E28-9979E209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028" y="2571750"/>
            <a:ext cx="252397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  <a:latin typeface="Tahoma" panose="020B0604030504040204" pitchFamily="34" charset="0"/>
              </a:rPr>
              <a:t>-2147483648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  <a:latin typeface="Tahoma" panose="020B0604030504040204" pitchFamily="34" charset="0"/>
              </a:rPr>
              <a:t>2147483647</a:t>
            </a:r>
          </a:p>
        </p:txBody>
      </p:sp>
      <p:sp>
        <p:nvSpPr>
          <p:cNvPr id="14" name="Google Shape;4030;p35">
            <a:extLst>
              <a:ext uri="{FF2B5EF4-FFF2-40B4-BE49-F238E27FC236}">
                <a16:creationId xmlns:a16="http://schemas.microsoft.com/office/drawing/2014/main" id="{F2AD5493-E1B3-4BFB-8943-EA24C4E437A1}"/>
              </a:ext>
            </a:extLst>
          </p:cNvPr>
          <p:cNvSpPr/>
          <p:nvPr/>
        </p:nvSpPr>
        <p:spPr>
          <a:xfrm>
            <a:off x="5374225" y="2383605"/>
            <a:ext cx="2987907" cy="24212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9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Civilization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05276DD-9E10-4C44-B95F-862DF06C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54" y="885677"/>
            <a:ext cx="6170792" cy="384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80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Ariane5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31621-D745-4374-BF0D-87546CC6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50" y="866137"/>
            <a:ext cx="6172200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2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Student Learning Objectives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13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Real Data Types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42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float and double use 32 and 64 bits respectively. Often times calculations with real numbers result in an amount that is impossible to represent in a finite number of bits.</a:t>
            </a:r>
          </a:p>
          <a:p>
            <a:endParaRPr lang="en-US" sz="18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2.1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1.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d +=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.0000000000000001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(d);</a:t>
            </a:r>
          </a:p>
          <a:p>
            <a:pPr>
              <a:spcBef>
                <a:spcPct val="0"/>
              </a:spcBef>
              <a:defRPr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Round-off Errors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410320" y="2179068"/>
            <a:ext cx="2987907" cy="24212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328" y="2480365"/>
            <a:ext cx="286803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6.300000000000001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8668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Output with </a:t>
            </a:r>
            <a:r>
              <a:rPr lang="en-US" dirty="0" err="1">
                <a:solidFill>
                  <a:schemeClr val="lt1"/>
                </a:solidFill>
              </a:rPr>
              <a:t>printf</a:t>
            </a:r>
            <a:endParaRPr dirty="0"/>
          </a:p>
        </p:txBody>
      </p:sp>
      <p:sp>
        <p:nvSpPr>
          <p:cNvPr id="186" name="Google Shape;186;p2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0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printf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uses the specified format string and arguments to write a string.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 err="1">
                <a:solidFill>
                  <a:schemeClr val="bg1"/>
                </a:solidFill>
                <a:latin typeface="IBM Plex Sans" panose="020B0604020202020204" charset="0"/>
              </a:rPr>
              <a:t>System.out.printf</a:t>
            </a:r>
            <a:r>
              <a:rPr lang="en-US" sz="1800" dirty="0">
                <a:solidFill>
                  <a:schemeClr val="bg1"/>
                </a:solidFill>
                <a:latin typeface="IBM Plex Sans" panose="020B0604020202020204" charset="0"/>
              </a:rPr>
              <a:t>( “format-string” [, arg1, arg2, ... ] ); 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"Money $ %.2f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45.0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"Year: %d,  Day: %d"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1955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800" kern="1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printf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495278" y="2902998"/>
            <a:ext cx="2902950" cy="169734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413" y="2969442"/>
            <a:ext cx="2902951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Money $ 9.00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Year: 1955, Day: 3</a:t>
            </a:r>
          </a:p>
        </p:txBody>
      </p:sp>
    </p:spTree>
    <p:extLst>
      <p:ext uri="{BB962C8B-B14F-4D97-AF65-F5344CB8AC3E}">
        <p14:creationId xmlns:p14="http://schemas.microsoft.com/office/powerpoint/2010/main" val="10048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altLang="en-US" sz="1800" dirty="0">
                <a:solidFill>
                  <a:schemeClr val="bg1"/>
                </a:solidFill>
                <a:latin typeface="IBM Plex Sans" panose="020B0604020202020204" charset="0"/>
              </a:rPr>
              <a:t>Argument specifier(‘$’) - i</a:t>
            </a:r>
            <a:r>
              <a:rPr lang="en-US" altLang="en-US" sz="1800" b="0" dirty="0">
                <a:solidFill>
                  <a:schemeClr val="bg1"/>
                </a:solidFill>
                <a:latin typeface="IBM Plex Sans" panose="020B0604020202020204" charset="0"/>
              </a:rPr>
              <a:t>n the expression “%2$d”, the portion </a:t>
            </a:r>
            <a:r>
              <a:rPr lang="en-US" altLang="en-US" sz="1800" b="0" i="1" dirty="0">
                <a:solidFill>
                  <a:schemeClr val="bg1"/>
                </a:solidFill>
                <a:latin typeface="IBM Plex Sans" panose="020B0604020202020204" charset="0"/>
              </a:rPr>
              <a:t>2$ </a:t>
            </a:r>
            <a:r>
              <a:rPr lang="en-US" altLang="en-US" sz="1800" b="0" dirty="0">
                <a:solidFill>
                  <a:schemeClr val="bg1"/>
                </a:solidFill>
                <a:latin typeface="IBM Plex Sans" panose="020B0604020202020204" charset="0"/>
              </a:rPr>
              <a:t>specifies that the 2nd listed argument is to be used. 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altLang="en-US" sz="1800" b="0" dirty="0">
                <a:solidFill>
                  <a:schemeClr val="bg1"/>
                </a:solidFill>
                <a:latin typeface="IBM Plex Sans" panose="020B0604020202020204" charset="0"/>
              </a:rPr>
              <a:t>Notice in this scheme that the indices do not start numbering with 0, rather with 1.</a:t>
            </a:r>
            <a:endParaRPr lang="en-US" altLang="en-US" sz="1800" dirty="0">
              <a:solidFill>
                <a:schemeClr val="bg1"/>
              </a:solidFill>
              <a:latin typeface="IBM Plex Sans" panose="020B0604020202020204" charset="0"/>
            </a:endParaRPr>
          </a:p>
          <a:p>
            <a:endParaRPr lang="en-US" sz="18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"Second %2$d, First %1$.2f"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3.149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kern="1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printf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366084" y="3355941"/>
            <a:ext cx="3032143" cy="124439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192" y="3548741"/>
            <a:ext cx="286803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Second 8, First 3.15</a:t>
            </a:r>
          </a:p>
        </p:txBody>
      </p:sp>
    </p:spTree>
    <p:extLst>
      <p:ext uri="{BB962C8B-B14F-4D97-AF65-F5344CB8AC3E}">
        <p14:creationId xmlns:p14="http://schemas.microsoft.com/office/powerpoint/2010/main" val="151928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Reference Variables</a:t>
            </a:r>
            <a:endParaRPr dirty="0"/>
          </a:p>
        </p:txBody>
      </p:sp>
      <p:sp>
        <p:nvSpPr>
          <p:cNvPr id="186" name="Google Shape;186;p2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524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altLang="en-US" sz="1800" dirty="0">
                <a:solidFill>
                  <a:schemeClr val="bg1"/>
                </a:solidFill>
                <a:latin typeface="IBM Plex Sans" panose="020B0604020202020204" charset="0"/>
              </a:rPr>
              <a:t>A reference variable is used to store the location of an Object</a:t>
            </a:r>
            <a:r>
              <a:rPr lang="en-US" altLang="en-US" sz="1800" b="0" dirty="0">
                <a:solidFill>
                  <a:schemeClr val="bg1"/>
                </a:solidFill>
                <a:latin typeface="IBM Plex Sans" panose="020B0604020202020204" charset="0"/>
              </a:rPr>
              <a:t>. 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altLang="en-US" sz="1800" b="0" dirty="0">
                <a:solidFill>
                  <a:schemeClr val="bg1"/>
                </a:solidFill>
                <a:latin typeface="IBM Plex Sans" panose="020B0604020202020204" charset="0"/>
              </a:rPr>
              <a:t>All objects of the same class contain the same methods and types of data, but the values will be different from object to object.</a:t>
            </a:r>
            <a:endParaRPr lang="en-US" altLang="en-US" sz="1800" dirty="0">
              <a:solidFill>
                <a:schemeClr val="bg1"/>
              </a:solidFill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// empty class</a:t>
            </a:r>
            <a:endParaRPr lang="en-US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kern="1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A761BB-980E-465F-8540-585E065036AC}"/>
              </a:ext>
            </a:extLst>
          </p:cNvPr>
          <p:cNvSpPr/>
          <p:nvPr/>
        </p:nvSpPr>
        <p:spPr>
          <a:xfrm>
            <a:off x="4295926" y="2175329"/>
            <a:ext cx="1224643" cy="24649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9C918-120C-481B-8D74-EAD63F0E53D4}"/>
              </a:ext>
            </a:extLst>
          </p:cNvPr>
          <p:cNvSpPr/>
          <p:nvPr/>
        </p:nvSpPr>
        <p:spPr>
          <a:xfrm>
            <a:off x="4614333" y="2825300"/>
            <a:ext cx="473529" cy="365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34227-207B-4860-9D76-072D9CF5AEF6}"/>
              </a:ext>
            </a:extLst>
          </p:cNvPr>
          <p:cNvSpPr/>
          <p:nvPr/>
        </p:nvSpPr>
        <p:spPr>
          <a:xfrm>
            <a:off x="4614333" y="3518529"/>
            <a:ext cx="473529" cy="365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133A491-4AD1-49DA-A5EA-F86164167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7551" y="3003709"/>
            <a:ext cx="755142" cy="882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1BC9CC4-34D7-4348-8BCF-7D20C292E1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7551" y="3701379"/>
            <a:ext cx="755142" cy="882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2E8DD-9BB7-4EEF-A1BB-18CAE1BCE69D}"/>
              </a:ext>
            </a:extLst>
          </p:cNvPr>
          <p:cNvSpPr txBox="1"/>
          <p:nvPr/>
        </p:nvSpPr>
        <p:spPr>
          <a:xfrm>
            <a:off x="4406143" y="2238451"/>
            <a:ext cx="10042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3CCC26-20DA-442C-8590-BCEA11C613EA}"/>
              </a:ext>
            </a:extLst>
          </p:cNvPr>
          <p:cNvSpPr/>
          <p:nvPr/>
        </p:nvSpPr>
        <p:spPr>
          <a:xfrm>
            <a:off x="6141054" y="2175329"/>
            <a:ext cx="2359479" cy="24649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85D1B-CE6F-4F7E-80C9-072638C2D61F}"/>
              </a:ext>
            </a:extLst>
          </p:cNvPr>
          <p:cNvSpPr/>
          <p:nvPr/>
        </p:nvSpPr>
        <p:spPr>
          <a:xfrm>
            <a:off x="6618503" y="2825299"/>
            <a:ext cx="1416665" cy="470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a with its own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5F5F33-8DE0-4817-AA08-93ADC072F7FB}"/>
              </a:ext>
            </a:extLst>
          </p:cNvPr>
          <p:cNvSpPr/>
          <p:nvPr/>
        </p:nvSpPr>
        <p:spPr>
          <a:xfrm>
            <a:off x="6618504" y="3518529"/>
            <a:ext cx="1416664" cy="470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b with its own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C2199-DAED-4EA1-A96E-0A599C772AE6}"/>
              </a:ext>
            </a:extLst>
          </p:cNvPr>
          <p:cNvSpPr txBox="1"/>
          <p:nvPr/>
        </p:nvSpPr>
        <p:spPr>
          <a:xfrm>
            <a:off x="7003272" y="2255282"/>
            <a:ext cx="63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41792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beth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altLang="en-US" sz="1800" dirty="0">
                <a:solidFill>
                  <a:schemeClr val="bg1"/>
                </a:solidFill>
                <a:latin typeface="IBM Plex Sans" panose="020B0604020202020204" charset="0"/>
              </a:rPr>
              <a:t>3 things happen: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altLang="en-US" sz="1800" dirty="0">
                <a:solidFill>
                  <a:schemeClr val="bg1"/>
                </a:solidFill>
                <a:latin typeface="IBM Plex Sans" panose="020B0604020202020204" charset="0"/>
              </a:rPr>
              <a:t>A new Student object is created</a:t>
            </a:r>
            <a:r>
              <a:rPr lang="en-US" altLang="en-US" sz="1800" b="0" dirty="0">
                <a:solidFill>
                  <a:schemeClr val="bg1"/>
                </a:solidFill>
                <a:latin typeface="IBM Plex Sans" panose="020B0604020202020204" charset="0"/>
              </a:rPr>
              <a:t>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altLang="en-US" sz="1800" dirty="0">
                <a:solidFill>
                  <a:schemeClr val="bg1"/>
                </a:solidFill>
                <a:latin typeface="IBM Plex Sans" panose="020B0604020202020204" charset="0"/>
              </a:rPr>
              <a:t>A reference variable named </a:t>
            </a:r>
            <a:r>
              <a:rPr lang="en-US" altLang="en-US" sz="1800" dirty="0" err="1">
                <a:solidFill>
                  <a:schemeClr val="bg1"/>
                </a:solidFill>
                <a:latin typeface="IBM Plex Sans" panose="020B0604020202020204" charset="0"/>
              </a:rPr>
              <a:t>beth</a:t>
            </a:r>
            <a:r>
              <a:rPr lang="en-US" altLang="en-US" sz="1800" dirty="0">
                <a:solidFill>
                  <a:schemeClr val="bg1"/>
                </a:solidFill>
                <a:latin typeface="IBM Plex Sans" panose="020B0604020202020204" charset="0"/>
              </a:rPr>
              <a:t> is created in the call stack with an empty(null) value.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altLang="en-US" sz="1800" dirty="0">
                <a:solidFill>
                  <a:schemeClr val="bg1"/>
                </a:solidFill>
                <a:latin typeface="IBM Plex Sans" panose="020B0604020202020204" charset="0"/>
              </a:rPr>
              <a:t>The variable </a:t>
            </a:r>
            <a:r>
              <a:rPr lang="en-US" altLang="en-US" sz="1800" dirty="0" err="1">
                <a:solidFill>
                  <a:schemeClr val="bg1"/>
                </a:solidFill>
                <a:latin typeface="IBM Plex Sans" panose="020B0604020202020204" charset="0"/>
              </a:rPr>
              <a:t>beth</a:t>
            </a:r>
            <a:r>
              <a:rPr lang="en-US" altLang="en-US" sz="1800" dirty="0">
                <a:solidFill>
                  <a:schemeClr val="bg1"/>
                </a:solidFill>
                <a:latin typeface="IBM Plex Sans" panose="020B0604020202020204" charset="0"/>
              </a:rPr>
              <a:t> is assigned the memory address where the object is located.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 Variables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16253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0;p40">
            <a:extLst>
              <a:ext uri="{FF2B5EF4-FFF2-40B4-BE49-F238E27FC236}">
                <a16:creationId xmlns:a16="http://schemas.microsoft.com/office/drawing/2014/main" id="{DA6F9712-BD3E-45BF-B01C-03E7E46C667A}"/>
              </a:ext>
            </a:extLst>
          </p:cNvPr>
          <p:cNvSpPr/>
          <p:nvPr/>
        </p:nvSpPr>
        <p:spPr>
          <a:xfrm>
            <a:off x="811350" y="504144"/>
            <a:ext cx="7521300" cy="3810300"/>
          </a:xfrm>
          <a:prstGeom prst="upArrowCallout">
            <a:avLst>
              <a:gd name="adj1" fmla="val 11358"/>
              <a:gd name="adj2" fmla="val 15321"/>
              <a:gd name="adj3" fmla="val 10045"/>
              <a:gd name="adj4" fmla="val 80879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Primitive Types and Strings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Overflow/Underflow/Round-off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printf</a:t>
            </a:r>
            <a:endParaRPr lang="en-US" sz="32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Reference Variables</a:t>
            </a:r>
            <a:endParaRPr sz="32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1371600" lvl="0" indent="457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Mono"/>
              <a:ea typeface="PT Mono"/>
              <a:cs typeface="PT Mono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16123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By the end of this lesson, you should be able to: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Be familiar with Java’s 8 primitive data types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 the declaration and assigment statement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Declare Strings and perform String concatenation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Overflow and Round-off errors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flags with printf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 references variables</a:t>
            </a:r>
          </a:p>
        </p:txBody>
      </p:sp>
      <p:sp>
        <p:nvSpPr>
          <p:cNvPr id="75" name="Google Shape;75;p12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 Learning Objectives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Java allows you to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define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a variable or object and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assign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it in a single statement, or to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define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a variable or object and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assign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it later your program.</a:t>
            </a:r>
          </a:p>
          <a:p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stuScore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93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stuGrade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stuGrade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"Student Score = 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stuScore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stuGrade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Defining vs. Assigning</a:t>
            </a:r>
            <a:r>
              <a:rPr lang="en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674143" y="2179068"/>
            <a:ext cx="2868035" cy="24212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465" y="2369757"/>
            <a:ext cx="286803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Student Score = 93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Student Grade = A</a:t>
            </a:r>
          </a:p>
        </p:txBody>
      </p:sp>
    </p:spTree>
    <p:extLst>
      <p:ext uri="{BB962C8B-B14F-4D97-AF65-F5344CB8AC3E}">
        <p14:creationId xmlns:p14="http://schemas.microsoft.com/office/powerpoint/2010/main" val="127060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More than one variable may be defined and assigned on one line.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high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minWage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7.25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  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bigZ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'Z'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littleZ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122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low);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high);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"%.2f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minWage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bigZ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littleZ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Declaration and Assignment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672831" y="2179068"/>
            <a:ext cx="2725396" cy="24212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11A75144-888B-4A54-B375-4E9B3DD0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516" y="2395407"/>
            <a:ext cx="1531462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70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7.25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1382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Primitive Data Types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76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 of Primitive Data Types</a:t>
            </a:r>
            <a:endParaRPr sz="2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3223D0-C54A-4735-AE89-380132BA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55186"/>
              </p:ext>
            </p:extLst>
          </p:nvPr>
        </p:nvGraphicFramePr>
        <p:xfrm>
          <a:off x="1164336" y="900176"/>
          <a:ext cx="7315200" cy="363604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Bits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Range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byte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-128 to 127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short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-32768 to 32767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-2147483648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 2147483647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long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-9223372036854775808 to +9223372036854775807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float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1.40129846432481707e-45 to 3.40282346638528860e+38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(positive or negative)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double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4.94065645841246544e-324 to 1.79769313486231570e+308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(positive or negative)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16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uns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      </a:t>
                      </a:r>
                      <a:r>
                        <a:rPr lang="en-US" sz="800" kern="1200" baseline="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 to 65535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boolean</a:t>
                      </a:r>
                      <a:endParaRPr lang="en-US" sz="1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JVMD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true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or false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Java allows you to easily look up the minimum and maximum values of a data type by accessing constants from the wrapper classes.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"%d to 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Byte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MIN_VALUE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Byte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MIN_VALUE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spcBef>
                <a:spcPct val="0"/>
              </a:spcBef>
              <a:defRPr/>
            </a:pPr>
            <a:endParaRPr 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 and Max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3117646" y="3151573"/>
            <a:ext cx="2987907" cy="15182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11A75144-888B-4A54-B375-4E9B3DD0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518" y="3247192"/>
            <a:ext cx="286803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-128 to 127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-32,768 to 32767</a:t>
            </a:r>
          </a:p>
        </p:txBody>
      </p:sp>
    </p:spTree>
    <p:extLst>
      <p:ext uri="{BB962C8B-B14F-4D97-AF65-F5344CB8AC3E}">
        <p14:creationId xmlns:p14="http://schemas.microsoft.com/office/powerpoint/2010/main" val="32934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Java allows you to easily look up the minimum and maximum values of a data type by accessing constants from the wrapper classes.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"%d to 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MIN_VALUE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Integer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MIN_VALUE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MAX_VALUE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spcBef>
                <a:spcPct val="0"/>
              </a:spcBef>
              <a:defRPr/>
            </a:pPr>
            <a:endParaRPr 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 and Max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1207005" y="3190366"/>
            <a:ext cx="6729989" cy="149904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11A75144-888B-4A54-B375-4E9B3DD0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860" y="3323531"/>
            <a:ext cx="6729988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-2147483648 to 2147483647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-9223372036854775808 to 9223372036854775807</a:t>
            </a:r>
          </a:p>
        </p:txBody>
      </p:sp>
    </p:spTree>
    <p:extLst>
      <p:ext uri="{BB962C8B-B14F-4D97-AF65-F5344CB8AC3E}">
        <p14:creationId xmlns:p14="http://schemas.microsoft.com/office/powerpoint/2010/main" val="182643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o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2461</Words>
  <Application>Microsoft Office PowerPoint</Application>
  <PresentationFormat>On-screen Show (16:9)</PresentationFormat>
  <Paragraphs>288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IBM Plex Sans</vt:lpstr>
      <vt:lpstr>Consolas</vt:lpstr>
      <vt:lpstr>Times New Roman</vt:lpstr>
      <vt:lpstr>Calibri</vt:lpstr>
      <vt:lpstr>Tahoma</vt:lpstr>
      <vt:lpstr>Courier New</vt:lpstr>
      <vt:lpstr>PT Mono</vt:lpstr>
      <vt:lpstr>Good</vt:lpstr>
      <vt:lpstr>PowerPoint Presentation</vt:lpstr>
      <vt:lpstr>Student Learning Objectives</vt:lpstr>
      <vt:lpstr>PowerPoint Presentation</vt:lpstr>
      <vt:lpstr>PowerPoint Presentation</vt:lpstr>
      <vt:lpstr>PowerPoint Presentation</vt:lpstr>
      <vt:lpstr>Primitive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Strings</vt:lpstr>
      <vt:lpstr>PowerPoint Presentation</vt:lpstr>
      <vt:lpstr>PowerPoint Presentation</vt:lpstr>
      <vt:lpstr>PowerPoint Presentation</vt:lpstr>
      <vt:lpstr>Overflow and Underflow</vt:lpstr>
      <vt:lpstr>PowerPoint Presentation</vt:lpstr>
      <vt:lpstr>PowerPoint Presentation</vt:lpstr>
      <vt:lpstr>PowerPoint Presentation</vt:lpstr>
      <vt:lpstr>Real Data Types</vt:lpstr>
      <vt:lpstr>PowerPoint Presentation</vt:lpstr>
      <vt:lpstr>Output with printf</vt:lpstr>
      <vt:lpstr>PowerPoint Presentation</vt:lpstr>
      <vt:lpstr>PowerPoint Presentation</vt:lpstr>
      <vt:lpstr>Reference Variables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 Syntax, Semantics and Output  Unit 01 </dc:title>
  <cp:lastModifiedBy>Bryce Hulett</cp:lastModifiedBy>
  <cp:revision>180</cp:revision>
  <dcterms:modified xsi:type="dcterms:W3CDTF">2021-12-16T19:06:07Z</dcterms:modified>
</cp:coreProperties>
</file>