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8"/>
  </p:notesMasterIdLst>
  <p:handoutMasterIdLst>
    <p:handoutMasterId r:id="rId29"/>
  </p:handoutMasterIdLst>
  <p:sldIdLst>
    <p:sldId id="303" r:id="rId2"/>
    <p:sldId id="300" r:id="rId3"/>
    <p:sldId id="258" r:id="rId4"/>
    <p:sldId id="305" r:id="rId5"/>
    <p:sldId id="335" r:id="rId6"/>
    <p:sldId id="260" r:id="rId7"/>
    <p:sldId id="336" r:id="rId8"/>
    <p:sldId id="304" r:id="rId9"/>
    <p:sldId id="259" r:id="rId10"/>
    <p:sldId id="312" r:id="rId11"/>
    <p:sldId id="323" r:id="rId12"/>
    <p:sldId id="324" r:id="rId13"/>
    <p:sldId id="331" r:id="rId14"/>
    <p:sldId id="332" r:id="rId15"/>
    <p:sldId id="308" r:id="rId16"/>
    <p:sldId id="314" r:id="rId17"/>
    <p:sldId id="326" r:id="rId18"/>
    <p:sldId id="272" r:id="rId19"/>
    <p:sldId id="325" r:id="rId20"/>
    <p:sldId id="327" r:id="rId21"/>
    <p:sldId id="328" r:id="rId22"/>
    <p:sldId id="330" r:id="rId23"/>
    <p:sldId id="329" r:id="rId24"/>
    <p:sldId id="333" r:id="rId25"/>
    <p:sldId id="334" r:id="rId26"/>
    <p:sldId id="302" r:id="rId27"/>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IBM Plex Sans" panose="020B0503050203000203" pitchFamily="34" charset="0"/>
      <p:regular r:id="rId38"/>
      <p:bold r:id="rId39"/>
      <p:italic r:id="rId40"/>
      <p:boldItalic r:id="rId41"/>
    </p:embeddedFont>
    <p:embeddedFont>
      <p:font typeface="PT Mono" panose="020B0604020202020204" charset="0"/>
      <p:regular r:id="rId42"/>
    </p:embeddedFont>
    <p:embeddedFont>
      <p:font typeface="Tahoma" panose="020B0604030504040204" pitchFamily="3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ce Hulett" initials="BH" lastIdx="1" clrIdx="0">
    <p:extLst>
      <p:ext uri="{19B8F6BF-5375-455C-9EA6-DF929625EA0E}">
        <p15:presenceInfo xmlns:p15="http://schemas.microsoft.com/office/powerpoint/2012/main" userId="4af8c38648881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AA"/>
    <a:srgbClr val="8CC6E4"/>
    <a:srgbClr val="9CDCFE"/>
    <a:srgbClr val="271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326" autoAdjust="0"/>
  </p:normalViewPr>
  <p:slideViewPr>
    <p:cSldViewPr snapToGrid="0">
      <p:cViewPr varScale="1">
        <p:scale>
          <a:sx n="143" d="100"/>
          <a:sy n="143" d="100"/>
        </p:scale>
        <p:origin x="684" y="120"/>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2/11/2022</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PowerPoint will provide an</a:t>
            </a:r>
            <a:r>
              <a:rPr lang="en-US" baseline="0" dirty="0"/>
              <a:t> introduction to the Scanner Class and how to use its methods to read data from the keyboard.</a:t>
            </a:r>
            <a:endParaRPr lang="en-US" dirty="0"/>
          </a:p>
          <a:p>
            <a:pPr marL="158750" indent="0">
              <a:buNone/>
            </a:pPr>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dirty="0"/>
              <a:t>To read in our integer data types we use </a:t>
            </a:r>
            <a:r>
              <a:rPr lang="en-US" sz="1600" dirty="0" err="1"/>
              <a:t>nextByte</a:t>
            </a:r>
            <a:r>
              <a:rPr lang="en-US" sz="1600" dirty="0"/>
              <a:t>, </a:t>
            </a:r>
            <a:r>
              <a:rPr lang="en-US" sz="1600" dirty="0" err="1"/>
              <a:t>nextShort</a:t>
            </a:r>
            <a:r>
              <a:rPr lang="en-US" sz="1600" dirty="0"/>
              <a:t>, </a:t>
            </a:r>
            <a:r>
              <a:rPr lang="en-US" sz="1600" dirty="0" err="1"/>
              <a:t>nextInt</a:t>
            </a:r>
            <a:r>
              <a:rPr lang="en-US" sz="1600" dirty="0"/>
              <a:t> and </a:t>
            </a:r>
            <a:r>
              <a:rPr lang="en-US" sz="1600" dirty="0" err="1"/>
              <a:t>nextLong</a:t>
            </a:r>
            <a:r>
              <a:rPr lang="en-US" sz="1600" dirty="0"/>
              <a:t>.  It is always a good idea to ensure the user knows what type of data you are expecting and/or</a:t>
            </a:r>
            <a:r>
              <a:rPr lang="en-US" sz="1600" baseline="0" dirty="0"/>
              <a:t> the range you are expecting so that a runtime error (exception) is avoided (you will learn how to trap exceptions in the future to avoid having the program bomb out). </a:t>
            </a:r>
            <a:endPar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nextInt</a:t>
            </a:r>
            <a:r>
              <a:rPr kumimoji="0" lang="en-US"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r>
              <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rPr>
              <a:t> will read up to the first whitespace value entered.</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rPr>
              <a:t>Whitespace would be any enter(\n), tab(\t), or space.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4372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dirty="0"/>
              <a:t>To read in our integer data types we use </a:t>
            </a:r>
            <a:r>
              <a:rPr lang="en-US" sz="1600" dirty="0" err="1"/>
              <a:t>nextByte</a:t>
            </a:r>
            <a:r>
              <a:rPr lang="en-US" sz="1600" dirty="0"/>
              <a:t>, </a:t>
            </a:r>
            <a:r>
              <a:rPr lang="en-US" sz="1600" dirty="0" err="1"/>
              <a:t>nextShort</a:t>
            </a:r>
            <a:r>
              <a:rPr lang="en-US" sz="1600" dirty="0"/>
              <a:t>, </a:t>
            </a:r>
            <a:r>
              <a:rPr lang="en-US" sz="1600" dirty="0" err="1"/>
              <a:t>nextInt</a:t>
            </a:r>
            <a:r>
              <a:rPr lang="en-US" sz="1600" dirty="0"/>
              <a:t> and </a:t>
            </a:r>
            <a:r>
              <a:rPr lang="en-US" sz="1600" dirty="0" err="1"/>
              <a:t>nextLong</a:t>
            </a:r>
            <a:r>
              <a:rPr lang="en-US" sz="1600" dirty="0"/>
              <a:t>.  It is always a good idea to ensure the user knows what type of data you are expecting and/or</a:t>
            </a:r>
            <a:r>
              <a:rPr lang="en-US" sz="1600" baseline="0" dirty="0"/>
              <a:t> the range you are expecting so that a runtime error (exception) is avoided (you will learn how to trap exceptions in the future to avoid having the program bomb out). </a:t>
            </a:r>
            <a:endPar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nextInt</a:t>
            </a:r>
            <a:r>
              <a:rPr kumimoji="0" lang="en-US"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r>
              <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rPr>
              <a:t> will read up to the first whitespace value entered.</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rPr>
              <a:t>Whitespace would be any enter(\n), tab(\t), or space.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78789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50245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nextInt</a:t>
            </a:r>
            <a:r>
              <a:rPr lang="en-US" dirty="0"/>
              <a:t>() can take no arguments where the default base is 10 and it may take an integer to specify the base the method is to use.</a:t>
            </a:r>
            <a:endParaRPr dirty="0"/>
          </a:p>
        </p:txBody>
      </p:sp>
    </p:spTree>
    <p:extLst>
      <p:ext uri="{BB962C8B-B14F-4D97-AF65-F5344CB8AC3E}">
        <p14:creationId xmlns:p14="http://schemas.microsoft.com/office/powerpoint/2010/main" val="384980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Reading multiple types can be done with all the other </a:t>
            </a:r>
            <a:r>
              <a:rPr lang="en-US" dirty="0" err="1"/>
              <a:t>nextXXX</a:t>
            </a:r>
            <a:r>
              <a:rPr lang="en-US" dirty="0"/>
              <a:t>() methods except </a:t>
            </a:r>
            <a:r>
              <a:rPr lang="en-US" dirty="0" err="1"/>
              <a:t>nextLine</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18018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rPr>
              <a:t>The </a:t>
            </a:r>
            <a:r>
              <a:rPr kumimoji="0" lang="en-US" altLang="en-US" sz="16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nextInt</a:t>
            </a:r>
            <a:r>
              <a:rPr kumimoji="0" lang="en-US"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r>
              <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rPr>
              <a:t> method will read in the next integer.  If a non-integer value is encountered such as a decimal value, the result will be run-time exception.</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rPr>
              <a:t>keyboard is a reference that refers to a Scanner object.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32721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3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055241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39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dirty="0"/>
              <a:t>To read in any data you want</a:t>
            </a:r>
            <a:r>
              <a:rPr lang="en-US" sz="1600" baseline="0" dirty="0"/>
              <a:t> to treat as a </a:t>
            </a:r>
            <a:r>
              <a:rPr lang="en-US" sz="1600" dirty="0"/>
              <a:t>string</a:t>
            </a:r>
            <a:r>
              <a:rPr lang="en-US" sz="1600" baseline="0" dirty="0"/>
              <a:t> you may use the Scanner methods next() or </a:t>
            </a:r>
            <a:r>
              <a:rPr lang="en-US" sz="1600" baseline="0" dirty="0" err="1"/>
              <a:t>nextLine</a:t>
            </a:r>
            <a:r>
              <a:rPr lang="en-US" sz="1600" baseline="0" dirty="0"/>
              <a:t>().  The </a:t>
            </a:r>
            <a:r>
              <a:rPr lang="en-US" sz="1600" b="1" baseline="0" dirty="0"/>
              <a:t>next()</a:t>
            </a:r>
            <a:r>
              <a:rPr lang="en-US" sz="1600" baseline="0" dirty="0"/>
              <a:t> method will read the next token (if one exists), i.e. the </a:t>
            </a:r>
            <a:r>
              <a:rPr lang="en-US" sz="1600" b="1" baseline="0" dirty="0"/>
              <a:t>next word, </a:t>
            </a:r>
            <a:r>
              <a:rPr lang="en-US" sz="1600" baseline="0" dirty="0"/>
              <a:t>and </a:t>
            </a:r>
            <a:r>
              <a:rPr lang="en-US" sz="1600" b="1" baseline="0" dirty="0" err="1"/>
              <a:t>nextLine</a:t>
            </a:r>
            <a:r>
              <a:rPr lang="en-US" sz="1600" b="1" baseline="0" dirty="0"/>
              <a:t>()</a:t>
            </a:r>
            <a:r>
              <a:rPr lang="en-US" sz="1600" baseline="0" dirty="0"/>
              <a:t> will read all of the data up to the next “\n”, i.e. the </a:t>
            </a:r>
            <a:r>
              <a:rPr lang="en-US" sz="1600" b="1" baseline="0" dirty="0"/>
              <a:t>next line</a:t>
            </a:r>
            <a:r>
              <a:rPr lang="en-US" sz="1600" baseline="0" dirty="0"/>
              <a:t>.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99915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caabee2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caabee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53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Reading multiple types can be done with all the other </a:t>
            </a:r>
            <a:r>
              <a:rPr lang="en-US" dirty="0" err="1"/>
              <a:t>nextXXX</a:t>
            </a:r>
            <a:r>
              <a:rPr lang="en-US" dirty="0"/>
              <a:t>() methods except </a:t>
            </a:r>
            <a:r>
              <a:rPr lang="en-US" dirty="0" err="1"/>
              <a:t>nextLine</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Scanner does not have a </a:t>
            </a:r>
            <a:r>
              <a:rPr lang="en-US" dirty="0" err="1"/>
              <a:t>nextChar</a:t>
            </a:r>
            <a:r>
              <a:rPr lang="en-US" dirty="0"/>
              <a:t>() method but we can grab the first character using next() (which returns a String) with a method from the String class called </a:t>
            </a:r>
            <a:r>
              <a:rPr lang="en-US" dirty="0" err="1"/>
              <a:t>charAt</a:t>
            </a:r>
            <a:r>
              <a:rPr lang="en-US" dirty="0"/>
              <a:t>() passing zero as an argument.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931209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157181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385262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306658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766452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241696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Slides adapted from Tim Clark, John Cargill and Stacey Armstrong</a:t>
            </a:r>
          </a:p>
        </p:txBody>
      </p:sp>
    </p:spTree>
    <p:extLst>
      <p:ext uri="{BB962C8B-B14F-4D97-AF65-F5344CB8AC3E}">
        <p14:creationId xmlns:p14="http://schemas.microsoft.com/office/powerpoint/2010/main" val="22729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6bee75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6bee75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Commit this to memory! All objects are created this way with a few exceptions.</a:t>
            </a:r>
            <a:endParaRPr dirty="0"/>
          </a:p>
        </p:txBody>
      </p:sp>
    </p:spTree>
    <p:extLst>
      <p:ext uri="{BB962C8B-B14F-4D97-AF65-F5344CB8AC3E}">
        <p14:creationId xmlns:p14="http://schemas.microsoft.com/office/powerpoint/2010/main" val="94550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java.lang</a:t>
            </a:r>
            <a:r>
              <a:rPr lang="en-US" dirty="0"/>
              <a:t> contains many classes that you’ve seen already – System, String, Byte, Short, Integer, Long, Float, Double, Character, and Boolean.</a:t>
            </a:r>
            <a:endParaRPr dirty="0"/>
          </a:p>
        </p:txBody>
      </p:sp>
    </p:spTree>
    <p:extLst>
      <p:ext uri="{BB962C8B-B14F-4D97-AF65-F5344CB8AC3E}">
        <p14:creationId xmlns:p14="http://schemas.microsoft.com/office/powerpoint/2010/main" val="2463634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java.lang</a:t>
            </a:r>
            <a:r>
              <a:rPr kumimoji="0" lang="en-US" sz="1200" b="0" i="0" u="none" strike="noStrike" kern="1200" cap="none" spc="0" normalizeH="0" baseline="0" noProof="0" dirty="0">
                <a:ln>
                  <a:noFill/>
                </a:ln>
                <a:solidFill>
                  <a:prstClr val="black"/>
                </a:solidFill>
                <a:effectLst/>
                <a:uLnTx/>
                <a:uFillTx/>
                <a:latin typeface="Calibri"/>
                <a:ea typeface="+mn-ea"/>
                <a:cs typeface="+mn-cs"/>
              </a:rPr>
              <a:t> package is imported by default as it contains many fundamental classes useful to all programs.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All other packages and package members must be imported or be used by their fully qualified name.</a:t>
            </a:r>
            <a:endPar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a:t>
            </a:r>
            <a:r>
              <a:rPr kumimoji="0" lang="en-US" sz="1200" b="1" i="0" u="none" strike="noStrike" kern="1200" cap="none" spc="0" normalizeH="0" baseline="0" noProof="0" dirty="0">
                <a:ln>
                  <a:noFill/>
                </a:ln>
                <a:solidFill>
                  <a:prstClr val="black"/>
                </a:solidFill>
                <a:effectLst/>
                <a:uLnTx/>
                <a:uFillTx/>
                <a:latin typeface="Calibri"/>
                <a:ea typeface="+mn-ea"/>
                <a:cs typeface="+mn-cs"/>
              </a:rPr>
              <a:t>Scanner</a:t>
            </a:r>
            <a:r>
              <a:rPr kumimoji="0" lang="en-US" sz="1200" b="0" i="0" u="none" strike="noStrike" kern="1200" cap="none" spc="0" normalizeH="0" baseline="0" noProof="0" dirty="0">
                <a:ln>
                  <a:noFill/>
                </a:ln>
                <a:solidFill>
                  <a:prstClr val="black"/>
                </a:solidFill>
                <a:effectLst/>
                <a:uLnTx/>
                <a:uFillTx/>
                <a:latin typeface="Calibri"/>
                <a:ea typeface="+mn-ea"/>
                <a:cs typeface="+mn-cs"/>
              </a:rPr>
              <a:t> class is a class in the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java.util</a:t>
            </a:r>
            <a:r>
              <a:rPr kumimoji="0" lang="en-US" sz="1200" b="0" i="0" u="none" strike="noStrike" kern="1200" cap="none" spc="0" normalizeH="0" baseline="0" noProof="0" dirty="0">
                <a:ln>
                  <a:noFill/>
                </a:ln>
                <a:solidFill>
                  <a:prstClr val="black"/>
                </a:solidFill>
                <a:effectLst/>
                <a:uLnTx/>
                <a:uFillTx/>
                <a:latin typeface="Calibri"/>
                <a:ea typeface="+mn-ea"/>
                <a:cs typeface="+mn-cs"/>
              </a:rPr>
              <a:t> package which allows the user to read values of various data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Memorize</a:t>
            </a:r>
            <a:r>
              <a:rPr kumimoji="0" lang="en-US" sz="1200" b="0" i="0" u="none" strike="noStrike" kern="1200" cap="none" spc="0" normalizeH="0" baseline="0" noProof="0" dirty="0">
                <a:ln>
                  <a:noFill/>
                </a:ln>
                <a:solidFill>
                  <a:prstClr val="black"/>
                </a:solidFill>
                <a:effectLst/>
                <a:uLnTx/>
                <a:uFillTx/>
                <a:latin typeface="Calibri"/>
                <a:ea typeface="+mn-ea"/>
                <a:cs typeface="+mn-cs"/>
              </a:rPr>
              <a:t> the pattern of an instantiation statement: </a:t>
            </a:r>
            <a:r>
              <a:rPr kumimoji="0" lang="en-US" sz="1200" b="1" i="0" u="none" strike="noStrike" kern="1200" cap="none" spc="0" normalizeH="0" baseline="0" noProof="0" dirty="0" err="1">
                <a:ln>
                  <a:noFill/>
                </a:ln>
                <a:solidFill>
                  <a:prstClr val="black"/>
                </a:solidFill>
                <a:effectLst/>
                <a:uLnTx/>
                <a:uFillTx/>
                <a:latin typeface="Calibri"/>
                <a:ea typeface="+mn-ea"/>
                <a:cs typeface="+mn-cs"/>
              </a:rPr>
              <a:t>ClassName</a:t>
            </a:r>
            <a:r>
              <a:rPr kumimoji="0" lang="en-US" sz="1200" b="1" i="0" u="none" strike="noStrike" kern="1200" cap="none" spc="0" normalizeH="0" baseline="0" noProof="0" dirty="0">
                <a:ln>
                  <a:noFill/>
                </a:ln>
                <a:solidFill>
                  <a:prstClr val="black"/>
                </a:solidFill>
                <a:effectLst/>
                <a:uLnTx/>
                <a:uFillTx/>
                <a:latin typeface="Calibri"/>
                <a:ea typeface="+mn-ea"/>
                <a:cs typeface="+mn-cs"/>
              </a:rPr>
              <a:t> </a:t>
            </a:r>
            <a:r>
              <a:rPr kumimoji="0" lang="en-US" sz="1200" b="1" i="0" u="none" strike="noStrike" kern="1200" cap="none" spc="0" normalizeH="0" baseline="0" noProof="0" dirty="0" err="1">
                <a:ln>
                  <a:noFill/>
                </a:ln>
                <a:solidFill>
                  <a:prstClr val="black"/>
                </a:solidFill>
                <a:effectLst/>
                <a:uLnTx/>
                <a:uFillTx/>
                <a:latin typeface="Calibri"/>
                <a:ea typeface="+mn-ea"/>
                <a:cs typeface="+mn-cs"/>
              </a:rPr>
              <a:t>objectName</a:t>
            </a:r>
            <a:r>
              <a:rPr kumimoji="0" lang="en-US" sz="1200" b="1" i="0" u="none" strike="noStrike" kern="1200" cap="none" spc="0" normalizeH="0" baseline="0" noProof="0" dirty="0">
                <a:ln>
                  <a:noFill/>
                </a:ln>
                <a:solidFill>
                  <a:prstClr val="black"/>
                </a:solidFill>
                <a:effectLst/>
                <a:uLnTx/>
                <a:uFillTx/>
                <a:latin typeface="Calibri"/>
                <a:ea typeface="+mn-ea"/>
                <a:cs typeface="+mn-cs"/>
              </a:rPr>
              <a:t> = new </a:t>
            </a:r>
            <a:r>
              <a:rPr kumimoji="0" lang="en-US" sz="1200" b="1" i="0" u="none" strike="noStrike" kern="1200" cap="none" spc="0" normalizeH="0" baseline="0" noProof="0" dirty="0" err="1">
                <a:ln>
                  <a:noFill/>
                </a:ln>
                <a:solidFill>
                  <a:prstClr val="black"/>
                </a:solidFill>
                <a:effectLst/>
                <a:uLnTx/>
                <a:uFillTx/>
                <a:latin typeface="Calibri"/>
                <a:ea typeface="+mn-ea"/>
                <a:cs typeface="+mn-cs"/>
              </a:rPr>
              <a:t>ClassName</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A </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class constructor</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 is a special “method” (its not really a method it is a constructor) that has the </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same name as the class</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 and is used to initialize an object.  It is usually used to initialize the instance variables of the class – the variables of the class which are unique to each object created from the class.  Constructors are similar to Python’s __</a:t>
            </a:r>
            <a:r>
              <a:rPr kumimoji="0" lang="en-US" sz="1200" b="0" i="0" u="none" strike="noStrike" kern="1200" cap="none" spc="0" normalizeH="0" baseline="0" noProof="0" dirty="0" err="1">
                <a:ln>
                  <a:noFill/>
                </a:ln>
                <a:solidFill>
                  <a:srgbClr val="002060"/>
                </a:solidFill>
                <a:effectLst>
                  <a:outerShdw blurRad="38100" dist="38100" dir="2700000" algn="tl">
                    <a:srgbClr val="000000">
                      <a:alpha val="43137"/>
                    </a:srgbClr>
                  </a:outerShdw>
                </a:effectLst>
                <a:uLnTx/>
                <a:uFillTx/>
                <a:latin typeface="Calibri"/>
                <a:ea typeface="+mn-ea"/>
                <a:cs typeface="+mn-cs"/>
              </a:rPr>
              <a:t>init</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__ method; however, constructors get invoked prior to object creation, __</a:t>
            </a:r>
            <a:r>
              <a:rPr kumimoji="0" lang="en-US" sz="1200" b="0" i="0" u="none" strike="noStrike" kern="1200" cap="none" spc="0" normalizeH="0" baseline="0" noProof="0" dirty="0" err="1">
                <a:ln>
                  <a:noFill/>
                </a:ln>
                <a:solidFill>
                  <a:srgbClr val="002060"/>
                </a:solidFill>
                <a:effectLst>
                  <a:outerShdw blurRad="38100" dist="38100" dir="2700000" algn="tl">
                    <a:srgbClr val="000000">
                      <a:alpha val="43137"/>
                    </a:srgbClr>
                  </a:outerShdw>
                </a:effectLst>
                <a:uLnTx/>
                <a:uFillTx/>
                <a:latin typeface="Calibri"/>
                <a:ea typeface="+mn-ea"/>
                <a:cs typeface="+mn-cs"/>
              </a:rPr>
              <a:t>init</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__ gets invoked after object creation.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1034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Scanner Class has over 50 methods.  Listed here are the most commonly used Scanner methods for reading data.  We will revisit the Scanner class later and learn about additional methods of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Computers have a buffer located in memory that stores data that is typed on the keyboard until it can be processed by an active program.  The </a:t>
            </a:r>
            <a:r>
              <a:rPr kumimoji="0" lang="en-US" sz="1200" b="0" i="1" u="none" strike="noStrike" kern="1200" cap="none" spc="0" normalizeH="0" baseline="0" noProof="0" dirty="0">
                <a:ln>
                  <a:noFill/>
                </a:ln>
                <a:solidFill>
                  <a:prstClr val="black"/>
                </a:solidFill>
                <a:effectLst/>
                <a:uLnTx/>
                <a:uFillTx/>
                <a:latin typeface="Calibri"/>
                <a:ea typeface="+mn-ea"/>
                <a:cs typeface="+mn-cs"/>
              </a:rPr>
              <a:t>next</a:t>
            </a:r>
            <a:r>
              <a:rPr kumimoji="0" lang="en-US" sz="1200" b="0" i="0" u="none" strike="noStrike" kern="1200" cap="none" spc="0" normalizeH="0" baseline="0" noProof="0" dirty="0">
                <a:ln>
                  <a:noFill/>
                </a:ln>
                <a:solidFill>
                  <a:prstClr val="black"/>
                </a:solidFill>
                <a:effectLst/>
                <a:uLnTx/>
                <a:uFillTx/>
                <a:latin typeface="Calibri"/>
                <a:ea typeface="+mn-ea"/>
                <a:cs typeface="+mn-cs"/>
              </a:rPr>
              <a:t> methods listed above will retrieve the next token and attempt to convert the token to the data type specified (byte for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nextByte</a:t>
            </a:r>
            <a:r>
              <a:rPr kumimoji="0" lang="en-US" sz="1200" b="0" i="0" u="none" strike="noStrike" kern="1200" cap="none" spc="0" normalizeH="0" baseline="0" noProof="0" dirty="0">
                <a:ln>
                  <a:noFill/>
                </a:ln>
                <a:solidFill>
                  <a:prstClr val="black"/>
                </a:solidFill>
                <a:effectLst/>
                <a:uLnTx/>
                <a:uFillTx/>
                <a:latin typeface="Calibri"/>
                <a:ea typeface="+mn-ea"/>
                <a:cs typeface="+mn-cs"/>
              </a:rPr>
              <a:t>, short for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nextShort</a:t>
            </a:r>
            <a:r>
              <a:rPr kumimoji="0" lang="en-US" sz="1200" b="0" i="0" u="none" strike="noStrike" kern="1200" cap="none" spc="0" normalizeH="0" baseline="0" noProof="0" dirty="0">
                <a:ln>
                  <a:noFill/>
                </a:ln>
                <a:solidFill>
                  <a:prstClr val="black"/>
                </a:solidFill>
                <a:effectLst/>
                <a:uLnTx/>
                <a:uFillTx/>
                <a:latin typeface="Calibri"/>
                <a:ea typeface="+mn-ea"/>
                <a:cs typeface="+mn-cs"/>
              </a:rPr>
              <a:t>, etc.).  However; if the data in the token cannot be converted to the specified type an </a:t>
            </a:r>
            <a:r>
              <a:rPr kumimoji="0" lang="en-US" sz="1200" b="1" i="0" u="none" strike="noStrike" kern="1200" cap="none" spc="0" normalizeH="0" baseline="0" noProof="0" dirty="0">
                <a:ln>
                  <a:noFill/>
                </a:ln>
                <a:solidFill>
                  <a:prstClr val="black"/>
                </a:solidFill>
                <a:effectLst/>
                <a:uLnTx/>
                <a:uFillTx/>
                <a:latin typeface="Calibri"/>
                <a:ea typeface="+mn-ea"/>
                <a:cs typeface="+mn-cs"/>
              </a:rPr>
              <a:t>exception</a:t>
            </a:r>
            <a:r>
              <a:rPr kumimoji="0" lang="en-US" sz="1200" b="0" i="0" u="none" strike="noStrike" kern="1200" cap="none" spc="0" normalizeH="0" baseline="0" noProof="0" dirty="0">
                <a:ln>
                  <a:noFill/>
                </a:ln>
                <a:solidFill>
                  <a:prstClr val="black"/>
                </a:solidFill>
                <a:effectLst/>
                <a:uLnTx/>
                <a:uFillTx/>
                <a:latin typeface="Calibri"/>
                <a:ea typeface="+mn-ea"/>
                <a:cs typeface="+mn-cs"/>
              </a:rPr>
              <a:t> is thrown.  It is important that you ensure the data type you are reading is compatible with the data type you are requesting.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 token is usually ended by whitespace such as a blank or line break; however, another delimiter may be specified using Scanner’s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useDelimiter</a:t>
            </a:r>
            <a:r>
              <a:rPr kumimoji="0" lang="en-US" sz="1200" b="0" i="0" u="none" strike="noStrike" kern="1200" cap="none" spc="0" normalizeH="0" baseline="0" noProof="0" dirty="0">
                <a:ln>
                  <a:noFill/>
                </a:ln>
                <a:solidFill>
                  <a:prstClr val="black"/>
                </a:solidFill>
                <a:effectLst/>
                <a:uLnTx/>
                <a:uFillTx/>
                <a:latin typeface="Calibri"/>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int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nextInt</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Returns the next token as an int. If the next token is not an integer,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InputMismatchException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long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nextLong</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Returns the next token as a long. If the next token is not an integer,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InputMismatchException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float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nextFloat</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Returns the next token as a float. If the next token is not a float or is out of range,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InputMismatchException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double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nextDouble</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Returns the next token as a long. If the next token is not a float or is out of range,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InputMismatchException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String next()	           Returns the next token as a string.  If no token exists,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NoSuchElementException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String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nextLine</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a:t>
            </a:r>
            <a:r>
              <a:rPr kumimoji="0" lang="en-US" sz="8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Returns the remainder of the current line as a string.  This method reads until if reaches a “\n” and returns the string excluding the “\n”.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8435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71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9075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1" name="Google Shape;31;p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2" name="Google Shape;32;p5"/>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ECEC"/>
              </a:buClr>
              <a:buSzPts val="2400"/>
              <a:buFont typeface="IBM Plex Sans"/>
              <a:buNone/>
              <a:defRPr sz="2400">
                <a:solidFill>
                  <a:srgbClr val="00ECEC"/>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33" name="Google Shape;33;p5"/>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887006" y="1144434"/>
            <a:ext cx="7620499" cy="1569660"/>
          </a:xfrm>
          <a:prstGeom prst="rect">
            <a:avLst/>
          </a:prstGeom>
        </p:spPr>
        <p:txBody>
          <a:bodyPr wrap="square">
            <a:spAutoFit/>
          </a:bodyPr>
          <a:lstStyle/>
          <a:p>
            <a:r>
              <a:rPr lang="en-US" sz="4800" dirty="0">
                <a:solidFill>
                  <a:schemeClr val="lt1"/>
                </a:solidFill>
                <a:latin typeface="PT Mono" panose="020B0604020202020204" charset="0"/>
                <a:cs typeface="PT Mono" panose="020B0604020202020204" charset="0"/>
              </a:rPr>
              <a:t>Java Input using Scanner</a:t>
            </a:r>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Integers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Before we invoke one of the Scanner methods to read data from the keyboard, we need to prompt the user, so they will know what to do.</a:t>
            </a:r>
            <a:endParaRPr lang="pt-BR" altLang="en-US" sz="2000" dirty="0">
              <a:solidFill>
                <a:schemeClr val="accent5">
                  <a:lumMod val="60000"/>
                  <a:lumOff val="40000"/>
                </a:schemeClr>
              </a:solidFill>
              <a:latin typeface="IBM Plex Sans" panose="020B0604020202020204" charset="0"/>
            </a:endParaRPr>
          </a:p>
          <a:p>
            <a:pPr>
              <a:spcBef>
                <a:spcPct val="0"/>
              </a:spcBef>
              <a:buFontTx/>
              <a:buNone/>
            </a:pPr>
            <a:endParaRPr lang="pt-BR" altLang="en-US" sz="2000" dirty="0">
              <a:solidFill>
                <a:schemeClr val="accent5">
                  <a:lumMod val="60000"/>
                  <a:lumOff val="40000"/>
                </a:schemeClr>
              </a:solidFill>
              <a:latin typeface="IBM Plex Sans" panose="020B0604020202020204" charset="0"/>
            </a:endParaRPr>
          </a:p>
          <a:p>
            <a:pPr>
              <a:buNone/>
            </a:pPr>
            <a:r>
              <a:rPr lang="en-US" sz="2000" dirty="0">
                <a:solidFill>
                  <a:srgbClr val="4EC9B0"/>
                </a:solidFill>
                <a:latin typeface="Consolas" panose="020B0609020204030204" pitchFamily="49" charset="0"/>
              </a:rPr>
              <a:t>Scanner</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kb</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Scanner</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System</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in</a:t>
            </a:r>
            <a:r>
              <a:rPr lang="en-US" sz="2000" dirty="0">
                <a:solidFill>
                  <a:srgbClr val="D4D4D4"/>
                </a:solidFill>
                <a:latin typeface="Consolas" panose="020B0609020204030204" pitchFamily="49" charset="0"/>
              </a:rPr>
              <a:t>);</a:t>
            </a:r>
          </a:p>
          <a:p>
            <a:pPr>
              <a:buNone/>
            </a:pPr>
            <a:br>
              <a:rPr lang="en-US" sz="2000" dirty="0">
                <a:solidFill>
                  <a:srgbClr val="D4D4D4"/>
                </a:solidFill>
                <a:latin typeface="Consolas" panose="020B0609020204030204" pitchFamily="49" charset="0"/>
              </a:rPr>
            </a:b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"Enter your age :: "</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byte</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age</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kb</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nextByte</a:t>
            </a:r>
            <a:r>
              <a:rPr lang="en-US" sz="2000" dirty="0">
                <a:solidFill>
                  <a:srgbClr val="D4D4D4"/>
                </a:solidFill>
                <a:latin typeface="Consolas" panose="020B0609020204030204" pitchFamily="49" charset="0"/>
              </a:rPr>
              <a:t>();</a:t>
            </a:r>
          </a:p>
          <a:p>
            <a:pPr>
              <a:spcBef>
                <a:spcPct val="0"/>
              </a:spcBef>
              <a:buFontTx/>
              <a:buNone/>
            </a:pPr>
            <a:endParaRPr lang="en-US" altLang="en-US" sz="2000" dirty="0">
              <a:solidFill>
                <a:schemeClr val="accent4">
                  <a:lumMod val="75000"/>
                </a:schemeClr>
              </a:solidFill>
              <a:latin typeface="IBM Plex Sans" panose="020B060402020202020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855136" y="2655691"/>
            <a:ext cx="2178990" cy="70788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Enter your age :: </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735364" y="2416978"/>
            <a:ext cx="2831344"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Box 11">
            <a:extLst>
              <a:ext uri="{FF2B5EF4-FFF2-40B4-BE49-F238E27FC236}">
                <a16:creationId xmlns:a16="http://schemas.microsoft.com/office/drawing/2014/main" id="{9DF47CCE-E810-4FC1-8359-D0C4669A6DF8}"/>
              </a:ext>
            </a:extLst>
          </p:cNvPr>
          <p:cNvSpPr txBox="1">
            <a:spLocks noChangeArrowheads="1"/>
          </p:cNvSpPr>
          <p:nvPr/>
        </p:nvSpPr>
        <p:spPr bwMode="auto">
          <a:xfrm>
            <a:off x="5855136" y="2655691"/>
            <a:ext cx="2523970" cy="70788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                         42</a:t>
            </a:r>
          </a:p>
          <a:p>
            <a:pPr>
              <a:spcBef>
                <a:spcPct val="0"/>
              </a:spcBef>
              <a:buFontTx/>
              <a:buNone/>
            </a:pPr>
            <a:endParaRPr lang="en-US" altLang="en-US" sz="2000" dirty="0">
              <a:solidFill>
                <a:schemeClr val="bg1"/>
              </a:solidFill>
              <a:latin typeface="Tahoma" panose="020B0604030504040204" pitchFamily="34" charset="0"/>
            </a:endParaRPr>
          </a:p>
        </p:txBody>
      </p:sp>
    </p:spTree>
    <p:extLst>
      <p:ext uri="{BB962C8B-B14F-4D97-AF65-F5344CB8AC3E}">
        <p14:creationId xmlns:p14="http://schemas.microsoft.com/office/powerpoint/2010/main" val="220328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Integers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Before we invoke one of the Scanner methods to read data from the keyboard, we need to prompt the user, so they will know what to do.</a:t>
            </a:r>
            <a:endParaRPr lang="pt-BR" altLang="en-US" sz="2000" dirty="0">
              <a:solidFill>
                <a:schemeClr val="accent5">
                  <a:lumMod val="60000"/>
                  <a:lumOff val="40000"/>
                </a:schemeClr>
              </a:solidFill>
              <a:latin typeface="IBM Plex Sans" panose="020B0604020202020204" charset="0"/>
            </a:endParaRPr>
          </a:p>
          <a:p>
            <a:pPr>
              <a:spcBef>
                <a:spcPct val="0"/>
              </a:spcBef>
              <a:buFontTx/>
              <a:buNone/>
            </a:pPr>
            <a:endParaRPr lang="pt-BR" altLang="en-US" sz="2000" dirty="0">
              <a:solidFill>
                <a:schemeClr val="accent5">
                  <a:lumMod val="60000"/>
                  <a:lumOff val="40000"/>
                </a:schemeClr>
              </a:solidFill>
              <a:latin typeface="IBM Plex Sans" panose="020B0604020202020204" charset="0"/>
            </a:endParaRPr>
          </a:p>
          <a:p>
            <a:pPr>
              <a:buNone/>
            </a:pPr>
            <a:r>
              <a:rPr lang="en-US" sz="2000" dirty="0">
                <a:solidFill>
                  <a:srgbClr val="4EC9B0"/>
                </a:solidFill>
                <a:latin typeface="Consolas" panose="020B0609020204030204" pitchFamily="49" charset="0"/>
              </a:rPr>
              <a:t>Scanner</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kb</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Scanner</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System</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in</a:t>
            </a:r>
            <a:r>
              <a:rPr lang="en-US" sz="2000" dirty="0">
                <a:solidFill>
                  <a:srgbClr val="D4D4D4"/>
                </a:solidFill>
                <a:latin typeface="Consolas" panose="020B0609020204030204" pitchFamily="49" charset="0"/>
              </a:rPr>
              <a:t>);</a:t>
            </a:r>
          </a:p>
          <a:p>
            <a:pPr>
              <a:buNone/>
            </a:pPr>
            <a:br>
              <a:rPr lang="en-US" sz="2000" dirty="0">
                <a:solidFill>
                  <a:srgbClr val="D4D4D4"/>
                </a:solidFill>
                <a:latin typeface="Consolas" panose="020B0609020204030204" pitchFamily="49" charset="0"/>
              </a:rPr>
            </a:b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"Enter golf score :: "</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short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age</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kb</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nextShort</a:t>
            </a:r>
            <a:r>
              <a:rPr lang="en-US" sz="2000" dirty="0">
                <a:solidFill>
                  <a:srgbClr val="D4D4D4"/>
                </a:solidFill>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821148" y="3145681"/>
            <a:ext cx="2244059" cy="70788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Enter golf score :: </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685351" y="3021136"/>
            <a:ext cx="2813165" cy="178373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 Box 11">
            <a:extLst>
              <a:ext uri="{FF2B5EF4-FFF2-40B4-BE49-F238E27FC236}">
                <a16:creationId xmlns:a16="http://schemas.microsoft.com/office/drawing/2014/main" id="{1F792CFE-3499-44A1-9FDC-4B645F53ED79}"/>
              </a:ext>
            </a:extLst>
          </p:cNvPr>
          <p:cNvSpPr txBox="1">
            <a:spLocks noChangeArrowheads="1"/>
          </p:cNvSpPr>
          <p:nvPr/>
        </p:nvSpPr>
        <p:spPr bwMode="auto">
          <a:xfrm>
            <a:off x="7956511" y="3145681"/>
            <a:ext cx="542005" cy="40179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87</a:t>
            </a:r>
          </a:p>
        </p:txBody>
      </p:sp>
    </p:spTree>
    <p:extLst>
      <p:ext uri="{BB962C8B-B14F-4D97-AF65-F5344CB8AC3E}">
        <p14:creationId xmlns:p14="http://schemas.microsoft.com/office/powerpoint/2010/main" val="360091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Integers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865400"/>
            <a:ext cx="78530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000" dirty="0">
                <a:solidFill>
                  <a:srgbClr val="4EC9B0"/>
                </a:solidFill>
                <a:latin typeface="Consolas" panose="020B0609020204030204" pitchFamily="49" charset="0"/>
              </a:rPr>
              <a:t>Scanner</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Scanner</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System</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in</a:t>
            </a:r>
            <a:r>
              <a:rPr lang="en-US" sz="2000" dirty="0">
                <a:solidFill>
                  <a:srgbClr val="D4D4D4"/>
                </a:solidFill>
                <a:latin typeface="Consolas" panose="020B0609020204030204" pitchFamily="49" charset="0"/>
              </a:rPr>
              <a:t>);</a:t>
            </a: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"Enter year born :: "</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int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year</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console</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nextInt</a:t>
            </a:r>
            <a:r>
              <a:rPr lang="en-US" sz="2000" dirty="0">
                <a:solidFill>
                  <a:srgbClr val="D4D4D4"/>
                </a:solidFill>
                <a:latin typeface="Consolas" panose="020B0609020204030204" pitchFamily="49" charset="0"/>
              </a:rPr>
              <a:t>();</a:t>
            </a: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a:t>
            </a:r>
            <a:r>
              <a:rPr lang="en-US" sz="2000" dirty="0">
                <a:solidFill>
                  <a:srgbClr val="D7BA7D"/>
                </a:solidFill>
                <a:latin typeface="Consolas" panose="020B0609020204030204" pitchFamily="49" charset="0"/>
              </a:rPr>
              <a:t>\</a:t>
            </a:r>
            <a:r>
              <a:rPr lang="en-US" sz="2000" dirty="0" err="1">
                <a:solidFill>
                  <a:srgbClr val="D7BA7D"/>
                </a:solidFill>
                <a:latin typeface="Consolas" panose="020B0609020204030204" pitchFamily="49" charset="0"/>
              </a:rPr>
              <a:t>n</a:t>
            </a:r>
            <a:r>
              <a:rPr lang="en-US" sz="2000" dirty="0" err="1">
                <a:solidFill>
                  <a:srgbClr val="CE9178"/>
                </a:solidFill>
                <a:latin typeface="Consolas" panose="020B0609020204030204" pitchFamily="49" charset="0"/>
              </a:rPr>
              <a:t>Born</a:t>
            </a:r>
            <a:r>
              <a:rPr lang="en-US" sz="2000" dirty="0">
                <a:solidFill>
                  <a:srgbClr val="CE9178"/>
                </a:solidFill>
                <a:latin typeface="Consolas" panose="020B0609020204030204" pitchFamily="49" charset="0"/>
              </a:rPr>
              <a:t> in %d</a:t>
            </a:r>
            <a:r>
              <a:rPr lang="en-US" sz="2000" dirty="0">
                <a:solidFill>
                  <a:srgbClr val="D7BA7D"/>
                </a:solidFill>
                <a:latin typeface="Consolas" panose="020B0609020204030204" pitchFamily="49" charset="0"/>
              </a:rPr>
              <a:t>\n\n</a:t>
            </a:r>
            <a:r>
              <a:rPr lang="en-US" sz="2000" dirty="0">
                <a:solidFill>
                  <a:srgbClr val="CE9178"/>
                </a:solidFill>
                <a:latin typeface="Consolas" panose="020B0609020204030204" pitchFamily="49" charset="0"/>
              </a:rPr>
              <a:t>"</a:t>
            </a:r>
            <a:r>
              <a:rPr lang="en-US" sz="2000" dirty="0">
                <a:solidFill>
                  <a:srgbClr val="D4D4D4"/>
                </a:solidFill>
                <a:latin typeface="Consolas" panose="020B0609020204030204" pitchFamily="49" charset="0"/>
              </a:rPr>
              <a:t>, year);</a:t>
            </a: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"Enter </a:t>
            </a:r>
            <a:r>
              <a:rPr lang="en-US" sz="2000" dirty="0" err="1">
                <a:solidFill>
                  <a:srgbClr val="CE9178"/>
                </a:solidFill>
                <a:latin typeface="Consolas" panose="020B0609020204030204" pitchFamily="49" charset="0"/>
              </a:rPr>
              <a:t>millisecs</a:t>
            </a:r>
            <a:r>
              <a:rPr lang="en-US" sz="2000" dirty="0">
                <a:solidFill>
                  <a:srgbClr val="CE9178"/>
                </a:solidFill>
                <a:latin typeface="Consolas" panose="020B0609020204030204" pitchFamily="49" charset="0"/>
              </a:rPr>
              <a:t> since birth ::</a:t>
            </a:r>
            <a:r>
              <a:rPr lang="en-US" sz="2000" dirty="0">
                <a:solidFill>
                  <a:srgbClr val="D7BA7D"/>
                </a:solidFill>
                <a:latin typeface="Consolas" panose="020B0609020204030204" pitchFamily="49" charset="0"/>
              </a:rPr>
              <a:t>\n</a:t>
            </a:r>
            <a:r>
              <a:rPr lang="en-US" sz="2000" dirty="0">
                <a:solidFill>
                  <a:srgbClr val="CE9178"/>
                </a:solidFill>
                <a:latin typeface="Consolas" panose="020B0609020204030204" pitchFamily="49" charset="0"/>
              </a:rPr>
              <a:t>"</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long</a:t>
            </a:r>
            <a:r>
              <a:rPr lang="en-US" sz="2000" dirty="0">
                <a:solidFill>
                  <a:srgbClr val="D4D4D4"/>
                </a:solidFill>
                <a:latin typeface="Consolas" panose="020B0609020204030204" pitchFamily="49" charset="0"/>
              </a:rPr>
              <a:t> </a:t>
            </a:r>
            <a:r>
              <a:rPr lang="en-US" sz="2000" dirty="0" err="1">
                <a:solidFill>
                  <a:srgbClr val="9CDCFE"/>
                </a:solidFill>
                <a:latin typeface="Consolas" panose="020B0609020204030204" pitchFamily="49" charset="0"/>
              </a:rPr>
              <a:t>ms</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console</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nextLong</a:t>
            </a:r>
            <a:r>
              <a:rPr lang="en-US" sz="2000" dirty="0">
                <a:solidFill>
                  <a:srgbClr val="D4D4D4"/>
                </a:solidFill>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386305" y="2897446"/>
            <a:ext cx="3248594" cy="2092881"/>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solidFill>
                  <a:schemeClr val="bg1"/>
                </a:solidFill>
                <a:latin typeface="Tahoma" panose="020B0604030504040204" pitchFamily="34" charset="0"/>
              </a:rPr>
              <a:t>Enter year born :: </a:t>
            </a:r>
          </a:p>
          <a:p>
            <a:pPr>
              <a:spcBef>
                <a:spcPct val="0"/>
              </a:spcBef>
              <a:buFontTx/>
              <a:buNone/>
            </a:pPr>
            <a:r>
              <a:rPr lang="en-US" altLang="en-US" sz="1800" dirty="0">
                <a:solidFill>
                  <a:schemeClr val="bg1"/>
                </a:solidFill>
                <a:latin typeface="Tahoma" panose="020B0604030504040204" pitchFamily="34" charset="0"/>
              </a:rPr>
              <a:t>Born in 1978</a:t>
            </a:r>
          </a:p>
          <a:p>
            <a:pPr>
              <a:spcBef>
                <a:spcPct val="0"/>
              </a:spcBef>
              <a:buFontTx/>
              <a:buNone/>
            </a:pPr>
            <a:endParaRPr lang="en-US" altLang="en-US" sz="1800" dirty="0">
              <a:solidFill>
                <a:schemeClr val="bg1"/>
              </a:solidFill>
              <a:latin typeface="Tahoma" panose="020B0604030504040204" pitchFamily="34" charset="0"/>
            </a:endParaRPr>
          </a:p>
          <a:p>
            <a:pPr>
              <a:spcBef>
                <a:spcPct val="0"/>
              </a:spcBef>
              <a:buFontTx/>
              <a:buNone/>
            </a:pPr>
            <a:r>
              <a:rPr lang="en-US" altLang="en-US" sz="1800" dirty="0">
                <a:solidFill>
                  <a:schemeClr val="bg1"/>
                </a:solidFill>
                <a:latin typeface="Tahoma" panose="020B0604030504040204" pitchFamily="34" charset="0"/>
              </a:rPr>
              <a:t>Enter </a:t>
            </a:r>
            <a:r>
              <a:rPr lang="en-US" altLang="en-US" sz="1800" dirty="0" err="1">
                <a:solidFill>
                  <a:schemeClr val="bg1"/>
                </a:solidFill>
                <a:latin typeface="Tahoma" panose="020B0604030504040204" pitchFamily="34" charset="0"/>
              </a:rPr>
              <a:t>millisecs</a:t>
            </a:r>
            <a:r>
              <a:rPr lang="en-US" altLang="en-US" sz="1800" dirty="0">
                <a:solidFill>
                  <a:schemeClr val="bg1"/>
                </a:solidFill>
                <a:latin typeface="Tahoma" panose="020B0604030504040204" pitchFamily="34" charset="0"/>
              </a:rPr>
              <a:t> since birth ::</a:t>
            </a:r>
          </a:p>
          <a:p>
            <a:pPr>
              <a:spcBef>
                <a:spcPct val="0"/>
              </a:spcBef>
              <a:buFontTx/>
              <a:buNone/>
            </a:pPr>
            <a:r>
              <a:rPr lang="en-US" altLang="en-US" sz="1800" dirty="0">
                <a:solidFill>
                  <a:schemeClr val="bg1"/>
                </a:solidFill>
                <a:latin typeface="Tahoma" panose="020B0604030504040204" pitchFamily="34" charset="0"/>
              </a:rPr>
              <a:t>1336347725054</a:t>
            </a:r>
          </a:p>
          <a:p>
            <a:pPr>
              <a:spcBef>
                <a:spcPct val="0"/>
              </a:spcBef>
              <a:buFontTx/>
              <a:buNone/>
            </a:pPr>
            <a:endParaRPr lang="en-US" altLang="en-US" sz="2000" dirty="0">
              <a:solidFill>
                <a:schemeClr val="bg1"/>
              </a:solidFill>
              <a:latin typeface="Tahoma" panose="020B0604030504040204" pitchFamily="34" charset="0"/>
            </a:endParaRP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224621" y="2761636"/>
            <a:ext cx="3248594" cy="212806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Box 11">
            <a:extLst>
              <a:ext uri="{FF2B5EF4-FFF2-40B4-BE49-F238E27FC236}">
                <a16:creationId xmlns:a16="http://schemas.microsoft.com/office/drawing/2014/main" id="{9DF47CCE-E810-4FC1-8359-D0C4669A6DF8}"/>
              </a:ext>
            </a:extLst>
          </p:cNvPr>
          <p:cNvSpPr txBox="1">
            <a:spLocks noChangeArrowheads="1"/>
          </p:cNvSpPr>
          <p:nvPr/>
        </p:nvSpPr>
        <p:spPr bwMode="auto">
          <a:xfrm>
            <a:off x="7360301" y="2897446"/>
            <a:ext cx="849732" cy="36933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solidFill>
                  <a:schemeClr val="bg1"/>
                </a:solidFill>
                <a:latin typeface="Tahoma" panose="020B0604030504040204" pitchFamily="34" charset="0"/>
              </a:rPr>
              <a:t>1978</a:t>
            </a:r>
          </a:p>
        </p:txBody>
      </p:sp>
    </p:spTree>
    <p:extLst>
      <p:ext uri="{BB962C8B-B14F-4D97-AF65-F5344CB8AC3E}">
        <p14:creationId xmlns:p14="http://schemas.microsoft.com/office/powerpoint/2010/main" val="348300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Integers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err="1">
                <a:solidFill>
                  <a:schemeClr val="bg1"/>
                </a:solidFill>
                <a:latin typeface="IBM Plex Sans" panose="020B0604020202020204" charset="0"/>
              </a:rPr>
              <a:t>nextInt</a:t>
            </a:r>
            <a:r>
              <a:rPr lang="en-US" sz="1800" dirty="0">
                <a:solidFill>
                  <a:schemeClr val="bg1"/>
                </a:solidFill>
                <a:latin typeface="IBM Plex Sans" panose="020B0604020202020204" charset="0"/>
              </a:rPr>
              <a:t>() is overloaded – same method name but different signatures.</a:t>
            </a:r>
          </a:p>
          <a:p>
            <a:pPr eaLnBrk="1" hangingPunct="1">
              <a:spcBef>
                <a:spcPct val="0"/>
              </a:spcBef>
              <a:buFontTx/>
              <a:buNone/>
            </a:pPr>
            <a:endParaRPr lang="en-US" altLang="en-US" sz="1800" dirty="0">
              <a:solidFill>
                <a:schemeClr val="bg1"/>
              </a:solidFill>
              <a:latin typeface="IBM Plex Sans" panose="020B0604020202020204" charset="0"/>
            </a:endParaRPr>
          </a:p>
          <a:p>
            <a:pPr eaLnBrk="1" hangingPunct="1">
              <a:spcBef>
                <a:spcPct val="0"/>
              </a:spcBef>
              <a:buFontTx/>
              <a:buNone/>
            </a:pPr>
            <a:r>
              <a:rPr lang="en-US" altLang="en-US" sz="1800" dirty="0">
                <a:solidFill>
                  <a:schemeClr val="bg1"/>
                </a:solidFill>
                <a:latin typeface="IBM Plex Sans" panose="020B0604020202020204" charset="0"/>
              </a:rPr>
              <a:t>The signatures may differ by the number of parameters or the type.</a:t>
            </a:r>
          </a:p>
          <a:p>
            <a:pPr eaLnBrk="1" hangingPunct="1">
              <a:spcBef>
                <a:spcPct val="0"/>
              </a:spcBef>
              <a:buFontTx/>
              <a:buNone/>
            </a:pPr>
            <a:endParaRPr lang="pt-BR" altLang="en-US" sz="2000" dirty="0">
              <a:solidFill>
                <a:schemeClr val="accent5">
                  <a:lumMod val="60000"/>
                  <a:lumOff val="40000"/>
                </a:schemeClr>
              </a:solidFill>
              <a:latin typeface="IBM Plex Sans" panose="020B0604020202020204" charset="0"/>
            </a:endParaRP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"Test score in binary ::</a:t>
            </a:r>
            <a:r>
              <a:rPr lang="en-US" sz="2000" dirty="0">
                <a:solidFill>
                  <a:srgbClr val="D7BA7D"/>
                </a:solidFill>
                <a:latin typeface="Consolas" panose="020B0609020204030204" pitchFamily="49" charset="0"/>
              </a:rPr>
              <a:t>\n</a:t>
            </a:r>
            <a:r>
              <a:rPr lang="en-US" sz="2000" dirty="0">
                <a:solidFill>
                  <a:srgbClr val="CE9178"/>
                </a:solidFill>
                <a:latin typeface="Consolas" panose="020B0609020204030204" pitchFamily="49" charset="0"/>
              </a:rPr>
              <a:t>"</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int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score</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kb</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nextInt</a:t>
            </a:r>
            <a:r>
              <a:rPr lang="en-US" sz="2000" dirty="0">
                <a:solidFill>
                  <a:srgbClr val="D4D4D4"/>
                </a:solidFill>
                <a:latin typeface="Consolas" panose="020B0609020204030204" pitchFamily="49" charset="0"/>
              </a:rPr>
              <a:t>(</a:t>
            </a:r>
            <a:r>
              <a:rPr lang="en-US" sz="2000" dirty="0">
                <a:solidFill>
                  <a:srgbClr val="B5CEA8"/>
                </a:solidFill>
                <a:latin typeface="Consolas" panose="020B0609020204030204" pitchFamily="49" charset="0"/>
              </a:rPr>
              <a:t>2</a:t>
            </a:r>
            <a:r>
              <a:rPr lang="en-US" sz="2000" dirty="0">
                <a:solidFill>
                  <a:srgbClr val="D4D4D4"/>
                </a:solidFill>
                <a:latin typeface="Consolas" panose="020B0609020204030204" pitchFamily="49" charset="0"/>
              </a:rPr>
              <a:t>);</a:t>
            </a: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"%d"</a:t>
            </a:r>
            <a:r>
              <a:rPr lang="en-US" sz="2000" dirty="0">
                <a:solidFill>
                  <a:srgbClr val="D4D4D4"/>
                </a:solidFill>
                <a:latin typeface="Consolas" panose="020B0609020204030204" pitchFamily="49" charset="0"/>
              </a:rPr>
              <a:t>, score);</a:t>
            </a:r>
          </a:p>
          <a:p>
            <a:pPr eaLnBrk="1" hangingPunct="1">
              <a:spcBef>
                <a:spcPct val="0"/>
              </a:spcBef>
              <a:buFontTx/>
              <a:buNone/>
            </a:pPr>
            <a:endParaRPr lang="pt-BR" altLang="en-US" sz="2000" dirty="0">
              <a:solidFill>
                <a:schemeClr val="accent5">
                  <a:lumMod val="60000"/>
                  <a:lumOff val="40000"/>
                </a:schemeClr>
              </a:solidFill>
              <a:latin typeface="IBM Plex Sans" panose="020B060402020202020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453188" y="3164822"/>
            <a:ext cx="2742327" cy="101566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Test score in binary :: </a:t>
            </a:r>
          </a:p>
          <a:p>
            <a:pPr>
              <a:spcBef>
                <a:spcPct val="0"/>
              </a:spcBef>
              <a:buFontTx/>
              <a:buNone/>
            </a:pPr>
            <a:r>
              <a:rPr lang="en-US" altLang="en-US" sz="2000" dirty="0">
                <a:solidFill>
                  <a:schemeClr val="bg1"/>
                </a:solidFill>
                <a:latin typeface="Tahoma" panose="020B0604030504040204" pitchFamily="34" charset="0"/>
              </a:rPr>
              <a:t>1100100</a:t>
            </a:r>
          </a:p>
          <a:p>
            <a:pPr>
              <a:spcBef>
                <a:spcPct val="0"/>
              </a:spcBef>
              <a:buFontTx/>
              <a:buNone/>
            </a:pPr>
            <a:r>
              <a:rPr lang="en-US" altLang="en-US" sz="2000" dirty="0">
                <a:solidFill>
                  <a:schemeClr val="bg1"/>
                </a:solidFill>
                <a:latin typeface="Tahoma" panose="020B0604030504040204" pitchFamily="34" charset="0"/>
              </a:rPr>
              <a:t>100</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374225" y="3018407"/>
            <a:ext cx="3124291" cy="178646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22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Multiple Integers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The Scanner method next() may used to read multiple integers sitting in the buffer.</a:t>
            </a:r>
            <a:endParaRPr lang="pt-BR" altLang="en-US" sz="1800" dirty="0">
              <a:solidFill>
                <a:schemeClr val="accent5">
                  <a:lumMod val="60000"/>
                  <a:lumOff val="40000"/>
                </a:schemeClr>
              </a:solidFill>
              <a:latin typeface="IBM Plex Sans" panose="020B0604020202020204" charset="0"/>
            </a:endParaRPr>
          </a:p>
          <a:p>
            <a:pPr>
              <a:buNone/>
            </a:pPr>
            <a:r>
              <a:rPr lang="en-US" sz="2000" dirty="0">
                <a:solidFill>
                  <a:srgbClr val="4EC9B0"/>
                </a:solidFill>
                <a:latin typeface="Consolas" panose="020B0609020204030204" pitchFamily="49" charset="0"/>
              </a:rPr>
              <a:t>Scanner</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kb</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Scanner</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System</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in</a:t>
            </a:r>
            <a:r>
              <a:rPr lang="en-US" sz="2000" dirty="0">
                <a:solidFill>
                  <a:srgbClr val="D4D4D4"/>
                </a:solidFill>
                <a:latin typeface="Consolas" panose="020B0609020204030204" pitchFamily="49" charset="0"/>
              </a:rPr>
              <a:t>);</a:t>
            </a:r>
          </a:p>
          <a:p>
            <a:pPr>
              <a:buNone/>
            </a:pPr>
            <a:br>
              <a:rPr lang="en-US" sz="2000" dirty="0">
                <a:solidFill>
                  <a:srgbClr val="D4D4D4"/>
                </a:solidFill>
                <a:latin typeface="Consolas" panose="020B0609020204030204" pitchFamily="49" charset="0"/>
              </a:rPr>
            </a:b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"Enter grades :: "</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int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a</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kb</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nextInt</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int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b</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kb</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nextInt</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int</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c</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kb</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nextInt</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double</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avg</a:t>
            </a:r>
            <a:r>
              <a:rPr lang="en-US" sz="2000" dirty="0">
                <a:solidFill>
                  <a:srgbClr val="D4D4D4"/>
                </a:solidFill>
                <a:latin typeface="Consolas" panose="020B0609020204030204" pitchFamily="49" charset="0"/>
              </a:rPr>
              <a:t> = (</a:t>
            </a:r>
            <a:r>
              <a:rPr lang="en-US" sz="2000" dirty="0" err="1">
                <a:solidFill>
                  <a:srgbClr val="D4D4D4"/>
                </a:solidFill>
                <a:latin typeface="Consolas" panose="020B0609020204030204" pitchFamily="49" charset="0"/>
              </a:rPr>
              <a:t>a+b+c</a:t>
            </a:r>
            <a:r>
              <a:rPr lang="en-US" sz="2000" dirty="0">
                <a:solidFill>
                  <a:srgbClr val="D4D4D4"/>
                </a:solidFill>
                <a:latin typeface="Consolas" panose="020B0609020204030204" pitchFamily="49" charset="0"/>
              </a:rPr>
              <a:t>)/</a:t>
            </a:r>
            <a:r>
              <a:rPr lang="en-US" sz="2000" dirty="0">
                <a:solidFill>
                  <a:srgbClr val="B5CEA8"/>
                </a:solidFill>
                <a:latin typeface="Consolas" panose="020B0609020204030204" pitchFamily="49" charset="0"/>
              </a:rPr>
              <a:t>3.0</a:t>
            </a:r>
            <a:r>
              <a:rPr lang="en-US" sz="2000" dirty="0">
                <a:solidFill>
                  <a:srgbClr val="D4D4D4"/>
                </a:solidFill>
                <a:latin typeface="Consolas" panose="020B0609020204030204" pitchFamily="49" charset="0"/>
              </a:rPr>
              <a:t>;</a:t>
            </a: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"Average: %.2f"</a:t>
            </a:r>
            <a:r>
              <a:rPr lang="en-US" sz="2000" dirty="0">
                <a:solidFill>
                  <a:srgbClr val="D4D4D4"/>
                </a:solidFill>
                <a:latin typeface="Consolas" panose="020B0609020204030204" pitchFamily="49" charset="0"/>
              </a:rPr>
              <a:t>, avg);</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553621" y="2571750"/>
            <a:ext cx="2036788" cy="95410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Enter grades ::</a:t>
            </a:r>
          </a:p>
          <a:p>
            <a:pPr>
              <a:spcBef>
                <a:spcPct val="0"/>
              </a:spcBef>
              <a:buFontTx/>
              <a:buNone/>
            </a:pPr>
            <a:r>
              <a:rPr lang="en-US" altLang="en-US" sz="1800" dirty="0">
                <a:solidFill>
                  <a:schemeClr val="bg1"/>
                </a:solidFill>
                <a:latin typeface="Tahoma" panose="020B0604030504040204" pitchFamily="34" charset="0"/>
              </a:rPr>
              <a:t>Average: 90.67</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406501" y="2383605"/>
            <a:ext cx="2955632"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1F646F88-08ED-4727-9AEA-E796795AF55D}"/>
              </a:ext>
            </a:extLst>
          </p:cNvPr>
          <p:cNvSpPr txBox="1"/>
          <p:nvPr/>
        </p:nvSpPr>
        <p:spPr>
          <a:xfrm>
            <a:off x="7188418" y="2571750"/>
            <a:ext cx="1363775" cy="369332"/>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90 88 94</a:t>
            </a:r>
          </a:p>
        </p:txBody>
      </p:sp>
    </p:spTree>
    <p:extLst>
      <p:ext uri="{BB962C8B-B14F-4D97-AF65-F5344CB8AC3E}">
        <p14:creationId xmlns:p14="http://schemas.microsoft.com/office/powerpoint/2010/main" val="25415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chemeClr val="bg1"/>
                </a:solidFill>
                <a:latin typeface="IBM Plex Sans"/>
                <a:ea typeface="IBM Plex Sans"/>
                <a:cs typeface="IBM Plex Sans"/>
                <a:sym typeface="IBM Plex Sans"/>
              </a:rPr>
              <a:t>Reference Variables</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Rectangle 2">
            <a:extLst>
              <a:ext uri="{FF2B5EF4-FFF2-40B4-BE49-F238E27FC236}">
                <a16:creationId xmlns:a16="http://schemas.microsoft.com/office/drawing/2014/main" id="{B73BB8E0-D4EB-4E47-A7C0-4A4934842F9F}"/>
              </a:ext>
            </a:extLst>
          </p:cNvPr>
          <p:cNvSpPr>
            <a:spLocks noChangeArrowheads="1"/>
          </p:cNvSpPr>
          <p:nvPr/>
        </p:nvSpPr>
        <p:spPr bwMode="auto">
          <a:xfrm>
            <a:off x="426128" y="2245444"/>
            <a:ext cx="8629095" cy="1176349"/>
          </a:xfrm>
          <a:prstGeom prst="rect">
            <a:avLst/>
          </a:prstGeom>
          <a:solidFill>
            <a:schemeClr val="tx1"/>
          </a:solidFill>
          <a:ln>
            <a:noFill/>
          </a:ln>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b="0" dirty="0">
                <a:solidFill>
                  <a:srgbClr val="4EC9B0"/>
                </a:solidFill>
                <a:effectLst/>
                <a:latin typeface="Consolas" panose="020B0609020204030204" pitchFamily="49" charset="0"/>
              </a:rPr>
              <a:t>Scanner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kb</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Scanner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System</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in</a:t>
            </a:r>
            <a:r>
              <a:rPr lang="en-US" b="0" dirty="0">
                <a:solidFill>
                  <a:srgbClr val="D4D4D4"/>
                </a:solidFill>
                <a:effectLst/>
                <a:latin typeface="Consolas" panose="020B0609020204030204" pitchFamily="49" charset="0"/>
              </a:rPr>
              <a:t>);</a:t>
            </a: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num</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kb</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nextInt</a:t>
            </a:r>
            <a:r>
              <a:rPr lang="en-US" b="0" dirty="0">
                <a:solidFill>
                  <a:srgbClr val="D4D4D4"/>
                </a:solidFill>
                <a:effectLst/>
                <a:latin typeface="Consolas" panose="020B0609020204030204" pitchFamily="49" charset="0"/>
              </a:rPr>
              <a:t>();</a:t>
            </a:r>
          </a:p>
        </p:txBody>
      </p:sp>
      <p:sp>
        <p:nvSpPr>
          <p:cNvPr id="7" name="Line 5">
            <a:extLst>
              <a:ext uri="{FF2B5EF4-FFF2-40B4-BE49-F238E27FC236}">
                <a16:creationId xmlns:a16="http://schemas.microsoft.com/office/drawing/2014/main" id="{D8563049-5771-43B1-A096-AD899B663FAE}"/>
              </a:ext>
            </a:extLst>
          </p:cNvPr>
          <p:cNvSpPr>
            <a:spLocks noChangeShapeType="1"/>
          </p:cNvSpPr>
          <p:nvPr/>
        </p:nvSpPr>
        <p:spPr bwMode="auto">
          <a:xfrm>
            <a:off x="2748081" y="1458317"/>
            <a:ext cx="7311" cy="787430"/>
          </a:xfrm>
          <a:prstGeom prst="line">
            <a:avLst/>
          </a:prstGeom>
          <a:noFill/>
          <a:ln w="50800">
            <a:solidFill>
              <a:srgbClr val="8CC6E4"/>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6">
            <a:extLst>
              <a:ext uri="{FF2B5EF4-FFF2-40B4-BE49-F238E27FC236}">
                <a16:creationId xmlns:a16="http://schemas.microsoft.com/office/drawing/2014/main" id="{46B481AA-02CA-4851-A8A7-B60F5F9058EF}"/>
              </a:ext>
            </a:extLst>
          </p:cNvPr>
          <p:cNvSpPr txBox="1">
            <a:spLocks noChangeArrowheads="1"/>
          </p:cNvSpPr>
          <p:nvPr/>
        </p:nvSpPr>
        <p:spPr bwMode="auto">
          <a:xfrm>
            <a:off x="1371600" y="798695"/>
            <a:ext cx="3438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solidFill>
                  <a:srgbClr val="9CDCFE"/>
                </a:solidFill>
                <a:latin typeface="Tahoma" panose="020B0604030504040204" pitchFamily="34" charset="0"/>
              </a:rPr>
              <a:t>reference variable</a:t>
            </a:r>
          </a:p>
        </p:txBody>
      </p:sp>
      <p:sp>
        <p:nvSpPr>
          <p:cNvPr id="9" name="Line 7">
            <a:extLst>
              <a:ext uri="{FF2B5EF4-FFF2-40B4-BE49-F238E27FC236}">
                <a16:creationId xmlns:a16="http://schemas.microsoft.com/office/drawing/2014/main" id="{5EA912A7-DF21-4EAF-BD78-0C29C248B747}"/>
              </a:ext>
            </a:extLst>
          </p:cNvPr>
          <p:cNvSpPr>
            <a:spLocks noChangeShapeType="1"/>
          </p:cNvSpPr>
          <p:nvPr/>
        </p:nvSpPr>
        <p:spPr bwMode="auto">
          <a:xfrm flipH="1" flipV="1">
            <a:off x="4288227" y="3374311"/>
            <a:ext cx="567546" cy="787429"/>
          </a:xfrm>
          <a:prstGeom prst="line">
            <a:avLst/>
          </a:prstGeom>
          <a:noFill/>
          <a:ln w="50800">
            <a:solidFill>
              <a:srgbClr val="DCDCAA"/>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8">
            <a:extLst>
              <a:ext uri="{FF2B5EF4-FFF2-40B4-BE49-F238E27FC236}">
                <a16:creationId xmlns:a16="http://schemas.microsoft.com/office/drawing/2014/main" id="{11A84189-9692-4232-BF1D-4B1196AAA7C8}"/>
              </a:ext>
            </a:extLst>
          </p:cNvPr>
          <p:cNvSpPr txBox="1">
            <a:spLocks noChangeArrowheads="1"/>
          </p:cNvSpPr>
          <p:nvPr/>
        </p:nvSpPr>
        <p:spPr bwMode="auto">
          <a:xfrm>
            <a:off x="4027740" y="4114257"/>
            <a:ext cx="2284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solidFill>
                  <a:srgbClr val="DCDCAA"/>
                </a:solidFill>
                <a:latin typeface="Tahoma" panose="020B0604030504040204" pitchFamily="34" charset="0"/>
              </a:rPr>
              <a:t>method call</a:t>
            </a:r>
          </a:p>
        </p:txBody>
      </p:sp>
    </p:spTree>
    <p:extLst>
      <p:ext uri="{BB962C8B-B14F-4D97-AF65-F5344CB8AC3E}">
        <p14:creationId xmlns:p14="http://schemas.microsoft.com/office/powerpoint/2010/main" val="1593194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Real Data Types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682429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Floating Point Numbers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000" dirty="0">
                <a:solidFill>
                  <a:srgbClr val="4EC9B0"/>
                </a:solidFill>
                <a:latin typeface="Consolas" panose="020B0609020204030204" pitchFamily="49" charset="0"/>
              </a:rPr>
              <a:t>Scanner</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kb</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Scanner</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System</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in</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String</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f</a:t>
            </a:r>
            <a:r>
              <a:rPr lang="en-US" sz="2000" dirty="0">
                <a:solidFill>
                  <a:srgbClr val="D4D4D4"/>
                </a:solidFill>
                <a:latin typeface="Consolas" panose="020B0609020204030204" pitchFamily="49" charset="0"/>
              </a:rPr>
              <a:t> = </a:t>
            </a:r>
            <a:r>
              <a:rPr lang="en-US" sz="2000" dirty="0">
                <a:solidFill>
                  <a:srgbClr val="CE9178"/>
                </a:solidFill>
                <a:latin typeface="Consolas" panose="020B0609020204030204" pitchFamily="49" charset="0"/>
              </a:rPr>
              <a:t>"</a:t>
            </a:r>
            <a:r>
              <a:rPr lang="en-US" sz="2000" dirty="0">
                <a:solidFill>
                  <a:srgbClr val="D7BA7D"/>
                </a:solidFill>
                <a:latin typeface="Consolas" panose="020B0609020204030204" pitchFamily="49" charset="0"/>
              </a:rPr>
              <a:t>\</a:t>
            </a:r>
            <a:r>
              <a:rPr lang="en-US" sz="2000" dirty="0" err="1">
                <a:solidFill>
                  <a:srgbClr val="D7BA7D"/>
                </a:solidFill>
                <a:latin typeface="Consolas" panose="020B0609020204030204" pitchFamily="49" charset="0"/>
              </a:rPr>
              <a:t>n</a:t>
            </a:r>
            <a:r>
              <a:rPr lang="en-US" sz="2000" dirty="0" err="1">
                <a:solidFill>
                  <a:srgbClr val="CE9178"/>
                </a:solidFill>
                <a:latin typeface="Consolas" panose="020B0609020204030204" pitchFamily="49" charset="0"/>
              </a:rPr>
              <a:t>Your</a:t>
            </a:r>
            <a:r>
              <a:rPr lang="en-US" sz="2000" dirty="0">
                <a:solidFill>
                  <a:srgbClr val="CE9178"/>
                </a:solidFill>
                <a:latin typeface="Consolas" panose="020B0609020204030204" pitchFamily="49" charset="0"/>
              </a:rPr>
              <a:t> </a:t>
            </a:r>
            <a:r>
              <a:rPr lang="en-US" sz="2000" dirty="0" err="1">
                <a:solidFill>
                  <a:srgbClr val="CE9178"/>
                </a:solidFill>
                <a:latin typeface="Consolas" panose="020B0609020204030204" pitchFamily="49" charset="0"/>
              </a:rPr>
              <a:t>gpa</a:t>
            </a:r>
            <a:r>
              <a:rPr lang="en-US" sz="2000" dirty="0">
                <a:solidFill>
                  <a:srgbClr val="CE9178"/>
                </a:solidFill>
                <a:latin typeface="Consolas" panose="020B0609020204030204" pitchFamily="49" charset="0"/>
              </a:rPr>
              <a:t> is %.1f</a:t>
            </a:r>
            <a:r>
              <a:rPr lang="en-US" sz="2000" dirty="0">
                <a:solidFill>
                  <a:srgbClr val="D7BA7D"/>
                </a:solidFill>
                <a:latin typeface="Consolas" panose="020B0609020204030204" pitchFamily="49" charset="0"/>
              </a:rPr>
              <a:t>\n\n</a:t>
            </a:r>
            <a:r>
              <a:rPr lang="en-US" sz="2000" dirty="0">
                <a:solidFill>
                  <a:srgbClr val="CE9178"/>
                </a:solidFill>
                <a:latin typeface="Consolas" panose="020B0609020204030204" pitchFamily="49" charset="0"/>
              </a:rPr>
              <a:t>"</a:t>
            </a:r>
            <a:r>
              <a:rPr lang="en-US" sz="2000" dirty="0">
                <a:solidFill>
                  <a:srgbClr val="D4D4D4"/>
                </a:solidFill>
                <a:latin typeface="Consolas" panose="020B0609020204030204" pitchFamily="49" charset="0"/>
              </a:rPr>
              <a:t>;</a:t>
            </a:r>
          </a:p>
          <a:p>
            <a:pPr>
              <a:buNone/>
            </a:pPr>
            <a:endParaRPr lang="en-US" sz="2000" dirty="0">
              <a:solidFill>
                <a:srgbClr val="D4D4D4"/>
              </a:solidFill>
              <a:latin typeface="Consolas" panose="020B0609020204030204" pitchFamily="49" charset="0"/>
            </a:endParaRP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"Enter </a:t>
            </a:r>
            <a:r>
              <a:rPr lang="en-US" sz="2000" dirty="0" err="1">
                <a:solidFill>
                  <a:srgbClr val="CE9178"/>
                </a:solidFill>
                <a:latin typeface="Consolas" panose="020B0609020204030204" pitchFamily="49" charset="0"/>
              </a:rPr>
              <a:t>gpa</a:t>
            </a:r>
            <a:r>
              <a:rPr lang="en-US" sz="2000" dirty="0">
                <a:solidFill>
                  <a:srgbClr val="CE9178"/>
                </a:solidFill>
                <a:latin typeface="Consolas" panose="020B0609020204030204" pitchFamily="49" charset="0"/>
              </a:rPr>
              <a:t> :: "</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double</a:t>
            </a:r>
            <a:r>
              <a:rPr lang="en-US" sz="2000" dirty="0">
                <a:solidFill>
                  <a:srgbClr val="D4D4D4"/>
                </a:solidFill>
                <a:latin typeface="Consolas" panose="020B0609020204030204" pitchFamily="49" charset="0"/>
              </a:rPr>
              <a:t> </a:t>
            </a:r>
            <a:r>
              <a:rPr lang="en-US" sz="2000" dirty="0" err="1">
                <a:solidFill>
                  <a:srgbClr val="9CDCFE"/>
                </a:solidFill>
                <a:latin typeface="Consolas" panose="020B0609020204030204" pitchFamily="49" charset="0"/>
              </a:rPr>
              <a:t>gpa</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kb</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nextDouble</a:t>
            </a:r>
            <a:r>
              <a:rPr lang="en-US" sz="2000" dirty="0">
                <a:solidFill>
                  <a:srgbClr val="D4D4D4"/>
                </a:solidFill>
                <a:latin typeface="Consolas" panose="020B0609020204030204" pitchFamily="49" charset="0"/>
              </a:rPr>
              <a:t>();</a:t>
            </a: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chemeClr val="bg1"/>
                </a:solidFill>
                <a:latin typeface="Consolas" panose="020B0609020204030204" pitchFamily="49" charset="0"/>
              </a:rPr>
              <a:t>f</a:t>
            </a:r>
            <a:r>
              <a:rPr lang="en-US" sz="2000" dirty="0">
                <a:solidFill>
                  <a:srgbClr val="D4D4D4"/>
                </a:solidFill>
                <a:latin typeface="Consolas" panose="020B0609020204030204" pitchFamily="49" charset="0"/>
              </a:rPr>
              <a:t>, </a:t>
            </a:r>
            <a:r>
              <a:rPr lang="en-US" sz="2000" dirty="0" err="1">
                <a:solidFill>
                  <a:srgbClr val="D4D4D4"/>
                </a:solidFill>
                <a:latin typeface="Consolas" panose="020B0609020204030204" pitchFamily="49" charset="0"/>
              </a:rPr>
              <a:t>gpa</a:t>
            </a:r>
            <a:r>
              <a:rPr lang="en-US" sz="2000" dirty="0">
                <a:solidFill>
                  <a:srgbClr val="D4D4D4"/>
                </a:solidFill>
                <a:latin typeface="Consolas" panose="020B0609020204030204" pitchFamily="49" charset="0"/>
              </a:rPr>
              <a:t>);</a:t>
            </a: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"Enter a float :: "</a:t>
            </a:r>
            <a:r>
              <a:rPr lang="en-US" sz="2000" dirty="0">
                <a:solidFill>
                  <a:srgbClr val="D4D4D4"/>
                </a:solidFill>
                <a:latin typeface="Consolas" panose="020B0609020204030204" pitchFamily="49" charset="0"/>
              </a:rPr>
              <a:t>);</a:t>
            </a:r>
          </a:p>
          <a:p>
            <a:pPr>
              <a:buNone/>
            </a:pPr>
            <a:r>
              <a:rPr lang="en-US" sz="2000" dirty="0">
                <a:solidFill>
                  <a:srgbClr val="4EC9B0"/>
                </a:solidFill>
                <a:latin typeface="Consolas" panose="020B0609020204030204" pitchFamily="49" charset="0"/>
              </a:rPr>
              <a:t>float</a:t>
            </a:r>
            <a:r>
              <a:rPr lang="en-US" sz="2000" dirty="0">
                <a:solidFill>
                  <a:srgbClr val="D4D4D4"/>
                </a:solidFill>
                <a:latin typeface="Consolas" panose="020B0609020204030204" pitchFamily="49" charset="0"/>
              </a:rPr>
              <a:t> </a:t>
            </a:r>
            <a:r>
              <a:rPr lang="en-US" sz="2000" dirty="0" err="1">
                <a:solidFill>
                  <a:srgbClr val="9CDCFE"/>
                </a:solidFill>
                <a:latin typeface="Consolas" panose="020B0609020204030204" pitchFamily="49" charset="0"/>
              </a:rPr>
              <a:t>flt</a:t>
            </a:r>
            <a:r>
              <a:rPr lang="en-US" sz="2000" dirty="0">
                <a:solidFill>
                  <a:srgbClr val="D4D4D4"/>
                </a:solidFill>
                <a:latin typeface="Consolas" panose="020B0609020204030204" pitchFamily="49" charset="0"/>
              </a:rPr>
              <a:t> = </a:t>
            </a:r>
            <a:r>
              <a:rPr lang="en-US" sz="2000" dirty="0" err="1">
                <a:solidFill>
                  <a:srgbClr val="9CDCFE"/>
                </a:solidFill>
                <a:latin typeface="Consolas" panose="020B0609020204030204" pitchFamily="49" charset="0"/>
              </a:rPr>
              <a:t>kb</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nextFloat</a:t>
            </a:r>
            <a:r>
              <a:rPr lang="en-US" sz="2000" dirty="0">
                <a:solidFill>
                  <a:srgbClr val="D4D4D4"/>
                </a:solidFill>
                <a:latin typeface="Consolas" panose="020B0609020204030204" pitchFamily="49" charset="0"/>
              </a:rPr>
              <a:t>();</a:t>
            </a:r>
          </a:p>
          <a:p>
            <a:pPr>
              <a:buNone/>
            </a:pPr>
            <a:r>
              <a:rPr lang="en-US" sz="2000" dirty="0" err="1">
                <a:solidFill>
                  <a:srgbClr val="9CDCFE"/>
                </a:solidFill>
                <a:latin typeface="Consolas" panose="020B0609020204030204" pitchFamily="49" charset="0"/>
              </a:rPr>
              <a:t>out</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printf</a:t>
            </a:r>
            <a:r>
              <a:rPr lang="en-US" sz="2000" dirty="0">
                <a:solidFill>
                  <a:srgbClr val="D4D4D4"/>
                </a:solidFill>
                <a:latin typeface="Consolas" panose="020B0609020204030204" pitchFamily="49" charset="0"/>
              </a:rPr>
              <a:t>(</a:t>
            </a:r>
            <a:r>
              <a:rPr lang="en-US" sz="2000" dirty="0">
                <a:solidFill>
                  <a:schemeClr val="bg1"/>
                </a:solidFill>
                <a:latin typeface="Consolas" panose="020B0609020204030204" pitchFamily="49" charset="0"/>
              </a:rPr>
              <a:t>f</a:t>
            </a:r>
            <a:r>
              <a:rPr lang="en-US" sz="2000" dirty="0">
                <a:solidFill>
                  <a:srgbClr val="D4D4D4"/>
                </a:solidFill>
                <a:latin typeface="Consolas" panose="020B0609020204030204" pitchFamily="49" charset="0"/>
              </a:rPr>
              <a:t>, </a:t>
            </a:r>
            <a:r>
              <a:rPr lang="en-US" sz="2000" dirty="0" err="1">
                <a:solidFill>
                  <a:srgbClr val="D4D4D4"/>
                </a:solidFill>
                <a:latin typeface="Consolas" panose="020B0609020204030204" pitchFamily="49" charset="0"/>
              </a:rPr>
              <a:t>flt</a:t>
            </a:r>
            <a:r>
              <a:rPr lang="en-US" sz="2000" dirty="0">
                <a:solidFill>
                  <a:srgbClr val="D4D4D4"/>
                </a:solidFill>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502798" y="2613857"/>
            <a:ext cx="2987907" cy="224676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Enter </a:t>
            </a:r>
            <a:r>
              <a:rPr lang="en-US" altLang="en-US" sz="2000" dirty="0" err="1">
                <a:solidFill>
                  <a:schemeClr val="bg1"/>
                </a:solidFill>
                <a:latin typeface="Tahoma" panose="020B0604030504040204" pitchFamily="34" charset="0"/>
              </a:rPr>
              <a:t>gpa</a:t>
            </a:r>
            <a:r>
              <a:rPr lang="en-US" altLang="en-US" sz="2000" dirty="0">
                <a:solidFill>
                  <a:schemeClr val="bg1"/>
                </a:solidFill>
                <a:latin typeface="Tahoma" panose="020B0604030504040204" pitchFamily="34" charset="0"/>
              </a:rPr>
              <a:t> :: </a:t>
            </a:r>
          </a:p>
          <a:p>
            <a:pPr>
              <a:spcBef>
                <a:spcPct val="0"/>
              </a:spcBef>
              <a:buFontTx/>
              <a:buNone/>
            </a:pPr>
            <a:r>
              <a:rPr lang="en-US" altLang="en-US" sz="2000" dirty="0">
                <a:solidFill>
                  <a:schemeClr val="bg1"/>
                </a:solidFill>
                <a:latin typeface="Tahoma" panose="020B0604030504040204" pitchFamily="34" charset="0"/>
              </a:rPr>
              <a:t>Your </a:t>
            </a:r>
            <a:r>
              <a:rPr lang="en-US" altLang="en-US" sz="2000" dirty="0" err="1">
                <a:solidFill>
                  <a:schemeClr val="bg1"/>
                </a:solidFill>
                <a:latin typeface="Tahoma" panose="020B0604030504040204" pitchFamily="34" charset="0"/>
              </a:rPr>
              <a:t>gpa</a:t>
            </a:r>
            <a:r>
              <a:rPr lang="en-US" altLang="en-US" sz="2000" dirty="0">
                <a:solidFill>
                  <a:schemeClr val="bg1"/>
                </a:solidFill>
                <a:latin typeface="Tahoma" panose="020B0604030504040204" pitchFamily="34" charset="0"/>
              </a:rPr>
              <a:t> is 4.0</a:t>
            </a:r>
          </a:p>
          <a:p>
            <a:pPr>
              <a:spcBef>
                <a:spcPct val="0"/>
              </a:spcBef>
              <a:buFontTx/>
              <a:buNone/>
            </a:pPr>
            <a:endParaRPr lang="en-US" altLang="en-US" sz="2000" dirty="0">
              <a:solidFill>
                <a:schemeClr val="bg1"/>
              </a:solidFill>
              <a:latin typeface="Tahoma" panose="020B0604030504040204" pitchFamily="34" charset="0"/>
            </a:endParaRPr>
          </a:p>
          <a:p>
            <a:pPr>
              <a:spcBef>
                <a:spcPct val="0"/>
              </a:spcBef>
              <a:buFontTx/>
              <a:buNone/>
            </a:pPr>
            <a:r>
              <a:rPr lang="en-US" altLang="en-US" sz="2000" dirty="0">
                <a:solidFill>
                  <a:schemeClr val="bg1"/>
                </a:solidFill>
                <a:latin typeface="Tahoma" panose="020B0604030504040204" pitchFamily="34" charset="0"/>
              </a:rPr>
              <a:t>Enter a float ::</a:t>
            </a:r>
          </a:p>
          <a:p>
            <a:pPr>
              <a:spcBef>
                <a:spcPct val="0"/>
              </a:spcBef>
              <a:buFontTx/>
              <a:buNone/>
            </a:pPr>
            <a:r>
              <a:rPr lang="en-US" altLang="en-US" sz="2000" dirty="0">
                <a:solidFill>
                  <a:schemeClr val="bg1"/>
                </a:solidFill>
                <a:latin typeface="Tahoma" panose="020B0604030504040204" pitchFamily="34" charset="0"/>
              </a:rPr>
              <a:t>The float is 3.14</a:t>
            </a:r>
          </a:p>
          <a:p>
            <a:pPr>
              <a:spcBef>
                <a:spcPct val="0"/>
              </a:spcBef>
              <a:buFontTx/>
              <a:buNone/>
            </a:pPr>
            <a:endParaRPr lang="en-US" altLang="en-US" sz="2000" dirty="0">
              <a:solidFill>
                <a:schemeClr val="bg1"/>
              </a:solidFill>
              <a:latin typeface="Tahoma" panose="020B0604030504040204" pitchFamily="34" charset="0"/>
            </a:endParaRP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374225" y="2383605"/>
            <a:ext cx="2987907"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Box 11">
            <a:extLst>
              <a:ext uri="{FF2B5EF4-FFF2-40B4-BE49-F238E27FC236}">
                <a16:creationId xmlns:a16="http://schemas.microsoft.com/office/drawing/2014/main" id="{9DF47CCE-E810-4FC1-8359-D0C4669A6DF8}"/>
              </a:ext>
            </a:extLst>
          </p:cNvPr>
          <p:cNvSpPr txBox="1">
            <a:spLocks noChangeArrowheads="1"/>
          </p:cNvSpPr>
          <p:nvPr/>
        </p:nvSpPr>
        <p:spPr bwMode="auto">
          <a:xfrm>
            <a:off x="6996751" y="2618626"/>
            <a:ext cx="781544" cy="40011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4.0</a:t>
            </a:r>
          </a:p>
        </p:txBody>
      </p:sp>
      <p:sp>
        <p:nvSpPr>
          <p:cNvPr id="9" name="Text Box 11">
            <a:extLst>
              <a:ext uri="{FF2B5EF4-FFF2-40B4-BE49-F238E27FC236}">
                <a16:creationId xmlns:a16="http://schemas.microsoft.com/office/drawing/2014/main" id="{15EE9411-EA0D-4BD1-ABBE-A0A354F3FB55}"/>
              </a:ext>
            </a:extLst>
          </p:cNvPr>
          <p:cNvSpPr txBox="1">
            <a:spLocks noChangeArrowheads="1"/>
          </p:cNvSpPr>
          <p:nvPr/>
        </p:nvSpPr>
        <p:spPr bwMode="auto">
          <a:xfrm>
            <a:off x="7254103" y="3537186"/>
            <a:ext cx="781544" cy="40011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3.14</a:t>
            </a:r>
          </a:p>
        </p:txBody>
      </p:sp>
    </p:spTree>
    <p:extLst>
      <p:ext uri="{BB962C8B-B14F-4D97-AF65-F5344CB8AC3E}">
        <p14:creationId xmlns:p14="http://schemas.microsoft.com/office/powerpoint/2010/main" val="36270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String Data Type</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8940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Strings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50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The Scanner methods next() and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nextLine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may used to read in ANY type of data. The data is returned as a String.</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buNone/>
            </a:pPr>
            <a:r>
              <a:rPr lang="en-US" sz="1800" dirty="0">
                <a:solidFill>
                  <a:srgbClr val="4EC9B0"/>
                </a:solidFill>
                <a:latin typeface="Consolas" panose="020B0609020204030204" pitchFamily="49" charset="0"/>
              </a:rPr>
              <a:t>Scanner</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kb</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Scanner</a:t>
            </a:r>
            <a:r>
              <a:rPr lang="en-US" sz="1800" dirty="0">
                <a:solidFill>
                  <a:srgbClr val="D4D4D4"/>
                </a:solidFill>
                <a:latin typeface="Consolas" panose="020B0609020204030204" pitchFamily="49" charset="0"/>
              </a:rPr>
              <a:t>(</a:t>
            </a:r>
            <a:r>
              <a:rPr lang="en-US" sz="1800" dirty="0">
                <a:solidFill>
                  <a:srgbClr val="9CDCFE"/>
                </a:solidFill>
                <a:latin typeface="Consolas" panose="020B0609020204030204" pitchFamily="49" charset="0"/>
              </a:rPr>
              <a:t>System</a:t>
            </a:r>
            <a:r>
              <a:rPr lang="en-US" sz="1800" dirty="0">
                <a:solidFill>
                  <a:srgbClr val="D4D4D4"/>
                </a:solidFill>
                <a:latin typeface="Consolas" panose="020B0609020204030204" pitchFamily="49" charset="0"/>
              </a:rPr>
              <a:t>.</a:t>
            </a:r>
            <a:r>
              <a:rPr lang="en-US" sz="1800" dirty="0">
                <a:solidFill>
                  <a:srgbClr val="9CDCFE"/>
                </a:solidFill>
                <a:latin typeface="Consolas" panose="020B0609020204030204" pitchFamily="49" charset="0"/>
              </a:rPr>
              <a:t>in</a:t>
            </a:r>
            <a:r>
              <a:rPr lang="en-US" sz="1800" dirty="0">
                <a:solidFill>
                  <a:srgbClr val="D4D4D4"/>
                </a:solidFill>
                <a:latin typeface="Consolas" panose="020B0609020204030204" pitchFamily="49" charset="0"/>
              </a:rPr>
              <a:t>);</a:t>
            </a:r>
            <a:br>
              <a:rPr lang="en-US" sz="1800" dirty="0">
                <a:solidFill>
                  <a:srgbClr val="D4D4D4"/>
                </a:solidFill>
                <a:latin typeface="Consolas" panose="020B0609020204030204" pitchFamily="49" charset="0"/>
              </a:rPr>
            </a:br>
            <a:endParaRPr lang="en-US" sz="1800" dirty="0">
              <a:solidFill>
                <a:srgbClr val="D4D4D4"/>
              </a:solidFill>
              <a:latin typeface="Consolas" panose="020B0609020204030204" pitchFamily="49" charset="0"/>
            </a:endParaRPr>
          </a:p>
          <a:p>
            <a:pPr>
              <a:buNone/>
            </a:pP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"Enter school :: "</a:t>
            </a:r>
            <a:r>
              <a:rPr lang="en-US" sz="1800" dirty="0">
                <a:solidFill>
                  <a:srgbClr val="D4D4D4"/>
                </a:solidFill>
                <a:latin typeface="Consolas" panose="020B0609020204030204" pitchFamily="49" charset="0"/>
              </a:rPr>
              <a:t>);</a:t>
            </a:r>
          </a:p>
          <a:p>
            <a:pPr>
              <a:buNone/>
            </a:pP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hs</a:t>
            </a:r>
            <a:r>
              <a:rPr lang="en-US" sz="1800" dirty="0">
                <a:solidFill>
                  <a:srgbClr val="D4D4D4"/>
                </a:solidFill>
                <a:latin typeface="Consolas" panose="020B0609020204030204" pitchFamily="49" charset="0"/>
              </a:rPr>
              <a:t> = </a:t>
            </a:r>
            <a:r>
              <a:rPr lang="en-US" sz="1800" dirty="0" err="1">
                <a:solidFill>
                  <a:srgbClr val="9CDCFE"/>
                </a:solidFill>
                <a:latin typeface="Consolas" panose="020B0609020204030204" pitchFamily="49" charset="0"/>
              </a:rPr>
              <a:t>kb</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nextLine</a:t>
            </a:r>
            <a:r>
              <a:rPr lang="en-US" sz="1800" dirty="0">
                <a:solidFill>
                  <a:srgbClr val="D4D4D4"/>
                </a:solidFill>
                <a:latin typeface="Consolas" panose="020B0609020204030204" pitchFamily="49" charset="0"/>
              </a:rPr>
              <a:t>();</a:t>
            </a:r>
          </a:p>
          <a:p>
            <a:pPr>
              <a:buNone/>
            </a:pP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"Enter state :: "</a:t>
            </a:r>
            <a:r>
              <a:rPr lang="en-US" sz="1800" dirty="0">
                <a:solidFill>
                  <a:srgbClr val="D4D4D4"/>
                </a:solidFill>
                <a:latin typeface="Consolas" panose="020B0609020204030204" pitchFamily="49" charset="0"/>
              </a:rPr>
              <a:t>);</a:t>
            </a:r>
          </a:p>
          <a:p>
            <a:pPr>
              <a:buNone/>
            </a:pP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st</a:t>
            </a:r>
            <a:r>
              <a:rPr lang="en-US" sz="1800" dirty="0">
                <a:solidFill>
                  <a:srgbClr val="D4D4D4"/>
                </a:solidFill>
                <a:latin typeface="Consolas" panose="020B0609020204030204" pitchFamily="49" charset="0"/>
              </a:rPr>
              <a:t> = </a:t>
            </a:r>
            <a:r>
              <a:rPr lang="en-US" sz="1800" dirty="0" err="1">
                <a:solidFill>
                  <a:srgbClr val="9CDCFE"/>
                </a:solidFill>
                <a:latin typeface="Consolas" panose="020B0609020204030204" pitchFamily="49" charset="0"/>
              </a:rPr>
              <a:t>kb</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next</a:t>
            </a:r>
            <a:r>
              <a:rPr lang="en-US" sz="1800" dirty="0">
                <a:solidFill>
                  <a:srgbClr val="D4D4D4"/>
                </a:solidFill>
                <a:latin typeface="Consolas" panose="020B0609020204030204" pitchFamily="49" charset="0"/>
              </a:rPr>
              <a:t>();</a:t>
            </a:r>
          </a:p>
          <a:p>
            <a:pPr>
              <a:buNone/>
            </a:pP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"%s is in %s"</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hs</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st</a:t>
            </a:r>
            <a:r>
              <a:rPr lang="en-US" sz="1800" dirty="0">
                <a:solidFill>
                  <a:srgbClr val="D4D4D4"/>
                </a:solidFill>
                <a:latin typeface="Consolas" panose="020B0609020204030204" pitchFamily="49" charset="0"/>
              </a:rPr>
              <a:t>);</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228244" y="2571750"/>
            <a:ext cx="3270272" cy="1785104"/>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Enter school ::</a:t>
            </a:r>
          </a:p>
          <a:p>
            <a:pPr>
              <a:spcBef>
                <a:spcPct val="0"/>
              </a:spcBef>
              <a:buFontTx/>
              <a:buNone/>
            </a:pPr>
            <a:endParaRPr lang="en-US" altLang="en-US" sz="1800" dirty="0">
              <a:solidFill>
                <a:schemeClr val="bg1"/>
              </a:solidFill>
              <a:latin typeface="Tahoma" panose="020B0604030504040204" pitchFamily="34" charset="0"/>
            </a:endParaRPr>
          </a:p>
          <a:p>
            <a:pPr>
              <a:spcBef>
                <a:spcPct val="0"/>
              </a:spcBef>
              <a:buFontTx/>
              <a:buNone/>
            </a:pPr>
            <a:r>
              <a:rPr lang="en-US" altLang="en-US" sz="1800" dirty="0">
                <a:solidFill>
                  <a:schemeClr val="bg1"/>
                </a:solidFill>
                <a:latin typeface="Tahoma" panose="020B0604030504040204" pitchFamily="34" charset="0"/>
              </a:rPr>
              <a:t>Enter state ::</a:t>
            </a:r>
          </a:p>
          <a:p>
            <a:pPr>
              <a:spcBef>
                <a:spcPct val="0"/>
              </a:spcBef>
              <a:buFontTx/>
              <a:buNone/>
            </a:pPr>
            <a:endParaRPr lang="en-US" altLang="en-US" sz="1800" dirty="0">
              <a:solidFill>
                <a:schemeClr val="bg1"/>
              </a:solidFill>
              <a:latin typeface="Tahoma" panose="020B0604030504040204" pitchFamily="34" charset="0"/>
            </a:endParaRPr>
          </a:p>
          <a:p>
            <a:pPr>
              <a:spcBef>
                <a:spcPct val="0"/>
              </a:spcBef>
              <a:buFontTx/>
              <a:buNone/>
            </a:pPr>
            <a:r>
              <a:rPr lang="en-US" altLang="en-US" sz="1800" dirty="0">
                <a:solidFill>
                  <a:schemeClr val="bg1"/>
                </a:solidFill>
                <a:latin typeface="Tahoma" panose="020B0604030504040204" pitchFamily="34" charset="0"/>
              </a:rPr>
              <a:t>Cypress Ranch is in Texas  </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086904" y="2383605"/>
            <a:ext cx="3411611"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1B0E53B-4D84-4B70-8053-09DFE2D3A933}"/>
              </a:ext>
            </a:extLst>
          </p:cNvPr>
          <p:cNvSpPr txBox="1"/>
          <p:nvPr/>
        </p:nvSpPr>
        <p:spPr>
          <a:xfrm>
            <a:off x="6707658" y="3125070"/>
            <a:ext cx="1061357" cy="369332"/>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Texas</a:t>
            </a:r>
          </a:p>
        </p:txBody>
      </p:sp>
      <p:sp>
        <p:nvSpPr>
          <p:cNvPr id="11" name="TextBox 10">
            <a:extLst>
              <a:ext uri="{FF2B5EF4-FFF2-40B4-BE49-F238E27FC236}">
                <a16:creationId xmlns:a16="http://schemas.microsoft.com/office/drawing/2014/main" id="{1F646F88-08ED-4727-9AEA-E796795AF55D}"/>
              </a:ext>
            </a:extLst>
          </p:cNvPr>
          <p:cNvSpPr txBox="1"/>
          <p:nvPr/>
        </p:nvSpPr>
        <p:spPr>
          <a:xfrm>
            <a:off x="6727490" y="2571750"/>
            <a:ext cx="1839217" cy="369332"/>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Cypress Ranch</a:t>
            </a:r>
          </a:p>
        </p:txBody>
      </p:sp>
    </p:spTree>
    <p:extLst>
      <p:ext uri="{BB962C8B-B14F-4D97-AF65-F5344CB8AC3E}">
        <p14:creationId xmlns:p14="http://schemas.microsoft.com/office/powerpoint/2010/main" val="3155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Student Learning Objectives</a:t>
            </a:r>
            <a:endParaRPr dirty="0">
              <a:solidFill>
                <a:schemeClr val="bg1"/>
              </a:solidFill>
            </a:endParaRPr>
          </a:p>
        </p:txBody>
      </p:sp>
      <p:sp>
        <p:nvSpPr>
          <p:cNvPr id="67" name="Google Shape;67;p1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8" name="Google Shape;68;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9" name="Google Shape;69;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791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Multiple Strings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The Scanner method next() may used to read multiple Strings sitting in the buffer.</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buNone/>
            </a:pPr>
            <a:r>
              <a:rPr lang="en-US" sz="1800" dirty="0">
                <a:solidFill>
                  <a:srgbClr val="4EC9B0"/>
                </a:solidFill>
                <a:latin typeface="Consolas" panose="020B0609020204030204" pitchFamily="49" charset="0"/>
              </a:rPr>
              <a:t>Scanner</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kb</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Scanner</a:t>
            </a:r>
            <a:r>
              <a:rPr lang="en-US" sz="1800" dirty="0">
                <a:solidFill>
                  <a:srgbClr val="D4D4D4"/>
                </a:solidFill>
                <a:latin typeface="Consolas" panose="020B0609020204030204" pitchFamily="49" charset="0"/>
              </a:rPr>
              <a:t>(</a:t>
            </a:r>
            <a:r>
              <a:rPr lang="en-US" sz="1800" dirty="0">
                <a:solidFill>
                  <a:srgbClr val="9CDCFE"/>
                </a:solidFill>
                <a:latin typeface="Consolas" panose="020B0609020204030204" pitchFamily="49" charset="0"/>
              </a:rPr>
              <a:t>System</a:t>
            </a:r>
            <a:r>
              <a:rPr lang="en-US" sz="1800" dirty="0">
                <a:solidFill>
                  <a:srgbClr val="D4D4D4"/>
                </a:solidFill>
                <a:latin typeface="Consolas" panose="020B0609020204030204" pitchFamily="49" charset="0"/>
              </a:rPr>
              <a:t>.</a:t>
            </a:r>
            <a:r>
              <a:rPr lang="en-US" sz="1800" dirty="0">
                <a:solidFill>
                  <a:srgbClr val="9CDCFE"/>
                </a:solidFill>
                <a:latin typeface="Consolas" panose="020B0609020204030204" pitchFamily="49" charset="0"/>
              </a:rPr>
              <a:t>in</a:t>
            </a:r>
            <a:r>
              <a:rPr lang="en-US" sz="1800" dirty="0">
                <a:solidFill>
                  <a:srgbClr val="D4D4D4"/>
                </a:solidFill>
                <a:latin typeface="Consolas" panose="020B0609020204030204" pitchFamily="49" charset="0"/>
              </a:rPr>
              <a:t>);</a:t>
            </a:r>
            <a:endParaRPr lang="en-US" altLang="en-US" sz="1800" dirty="0">
              <a:solidFill>
                <a:schemeClr val="accent4">
                  <a:lumMod val="75000"/>
                </a:schemeClr>
              </a:solidFill>
              <a:latin typeface="IBM Plex Sans" panose="020B0604020202020204" charset="0"/>
            </a:endParaRPr>
          </a:p>
          <a:p>
            <a:pPr>
              <a:spcBef>
                <a:spcPct val="0"/>
              </a:spcBef>
              <a:buFontTx/>
              <a:buNone/>
            </a:pPr>
            <a:endParaRPr lang="en-US" altLang="en-US" sz="1800" dirty="0">
              <a:solidFill>
                <a:schemeClr val="accent4">
                  <a:lumMod val="75000"/>
                </a:schemeClr>
              </a:solidFill>
              <a:latin typeface="IBM Plex Sans" panose="020B0604020202020204" charset="0"/>
            </a:endParaRPr>
          </a:p>
          <a:p>
            <a:pPr>
              <a:buNone/>
            </a:pP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"Enter grades :: "</a:t>
            </a:r>
            <a:r>
              <a:rPr lang="en-US" sz="1800" dirty="0">
                <a:solidFill>
                  <a:srgbClr val="D4D4D4"/>
                </a:solidFill>
                <a:latin typeface="Consolas" panose="020B0609020204030204" pitchFamily="49" charset="0"/>
              </a:rPr>
              <a:t>);</a:t>
            </a:r>
            <a:endParaRPr lang="en-US" sz="2000" dirty="0">
              <a:solidFill>
                <a:schemeClr val="accent4">
                  <a:lumMod val="75000"/>
                </a:schemeClr>
              </a:solidFill>
              <a:latin typeface="Tahoma" panose="020B0604030504040204" pitchFamily="34" charset="0"/>
            </a:endParaRPr>
          </a:p>
          <a:p>
            <a:pPr>
              <a:buNone/>
            </a:pP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a</a:t>
            </a:r>
            <a:r>
              <a:rPr lang="en-US" sz="1800" dirty="0">
                <a:solidFill>
                  <a:srgbClr val="D4D4D4"/>
                </a:solidFill>
                <a:latin typeface="Consolas" panose="020B0609020204030204" pitchFamily="49" charset="0"/>
              </a:rPr>
              <a:t> = </a:t>
            </a:r>
            <a:r>
              <a:rPr lang="en-US" sz="1800" dirty="0" err="1">
                <a:solidFill>
                  <a:srgbClr val="9CDCFE"/>
                </a:solidFill>
                <a:latin typeface="Consolas" panose="020B0609020204030204" pitchFamily="49" charset="0"/>
              </a:rPr>
              <a:t>kb</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next</a:t>
            </a:r>
            <a:r>
              <a:rPr lang="en-US" sz="1800" dirty="0">
                <a:solidFill>
                  <a:srgbClr val="D4D4D4"/>
                </a:solidFill>
                <a:latin typeface="Consolas" panose="020B0609020204030204" pitchFamily="49" charset="0"/>
              </a:rPr>
              <a:t>();</a:t>
            </a:r>
          </a:p>
          <a:p>
            <a:pPr>
              <a:buNone/>
            </a:pP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b</a:t>
            </a:r>
            <a:r>
              <a:rPr lang="en-US" sz="1800" dirty="0">
                <a:solidFill>
                  <a:srgbClr val="D4D4D4"/>
                </a:solidFill>
                <a:latin typeface="Consolas" panose="020B0609020204030204" pitchFamily="49" charset="0"/>
              </a:rPr>
              <a:t> = </a:t>
            </a:r>
            <a:r>
              <a:rPr lang="en-US" sz="1800" dirty="0" err="1">
                <a:solidFill>
                  <a:srgbClr val="9CDCFE"/>
                </a:solidFill>
                <a:latin typeface="Consolas" panose="020B0609020204030204" pitchFamily="49" charset="0"/>
              </a:rPr>
              <a:t>kb</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next</a:t>
            </a:r>
            <a:r>
              <a:rPr lang="en-US" sz="1800" dirty="0">
                <a:solidFill>
                  <a:srgbClr val="D4D4D4"/>
                </a:solidFill>
                <a:latin typeface="Consolas" panose="020B0609020204030204" pitchFamily="49" charset="0"/>
              </a:rPr>
              <a:t>();</a:t>
            </a:r>
          </a:p>
          <a:p>
            <a:pPr>
              <a:buNone/>
            </a:pP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c</a:t>
            </a:r>
            <a:r>
              <a:rPr lang="en-US" sz="1800" dirty="0">
                <a:solidFill>
                  <a:srgbClr val="D4D4D4"/>
                </a:solidFill>
                <a:latin typeface="Consolas" panose="020B0609020204030204" pitchFamily="49" charset="0"/>
              </a:rPr>
              <a:t> = </a:t>
            </a:r>
            <a:r>
              <a:rPr lang="en-US" sz="1800" dirty="0" err="1">
                <a:solidFill>
                  <a:srgbClr val="9CDCFE"/>
                </a:solidFill>
                <a:latin typeface="Consolas" panose="020B0609020204030204" pitchFamily="49" charset="0"/>
              </a:rPr>
              <a:t>kb</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next</a:t>
            </a:r>
            <a:r>
              <a:rPr lang="en-US" sz="1800" dirty="0">
                <a:solidFill>
                  <a:srgbClr val="D4D4D4"/>
                </a:solidFill>
                <a:latin typeface="Consolas" panose="020B0609020204030204" pitchFamily="49" charset="0"/>
              </a:rPr>
              <a:t>();</a:t>
            </a:r>
          </a:p>
          <a:p>
            <a:pPr>
              <a:buNone/>
            </a:pPr>
            <a:r>
              <a:rPr lang="en-US" sz="1800" dirty="0">
                <a:solidFill>
                  <a:srgbClr val="4EC9B0"/>
                </a:solidFill>
                <a:latin typeface="Consolas" panose="020B0609020204030204" pitchFamily="49" charset="0"/>
              </a:rPr>
              <a:t>char</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d</a:t>
            </a:r>
            <a:r>
              <a:rPr lang="en-US" sz="1800" dirty="0">
                <a:solidFill>
                  <a:srgbClr val="D4D4D4"/>
                </a:solidFill>
                <a:latin typeface="Consolas" panose="020B0609020204030204" pitchFamily="49" charset="0"/>
              </a:rPr>
              <a:t> = </a:t>
            </a:r>
            <a:r>
              <a:rPr lang="en-US" sz="1800" dirty="0" err="1">
                <a:solidFill>
                  <a:srgbClr val="9CDCFE"/>
                </a:solidFill>
                <a:latin typeface="Consolas" panose="020B0609020204030204" pitchFamily="49" charset="0"/>
              </a:rPr>
              <a:t>kb</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next</a:t>
            </a:r>
            <a:r>
              <a:rPr lang="en-US" sz="1800" dirty="0">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charAt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0</a:t>
            </a:r>
            <a:r>
              <a:rPr lang="en-US" sz="1800" dirty="0">
                <a:solidFill>
                  <a:srgbClr val="D4D4D4"/>
                </a:solidFill>
                <a:latin typeface="Consolas" panose="020B0609020204030204" pitchFamily="49" charset="0"/>
              </a:rPr>
              <a:t>);</a:t>
            </a:r>
          </a:p>
          <a:p>
            <a:pPr>
              <a:buNone/>
            </a:pP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"%s, %s, %s, %</a:t>
            </a:r>
            <a:r>
              <a:rPr lang="en-US" sz="1800" dirty="0" err="1">
                <a:solidFill>
                  <a:srgbClr val="CE9178"/>
                </a:solidFill>
                <a:latin typeface="Consolas" panose="020B0609020204030204" pitchFamily="49" charset="0"/>
              </a:rPr>
              <a:t>c"</a:t>
            </a:r>
            <a:r>
              <a:rPr lang="en-US" sz="1800" dirty="0" err="1">
                <a:solidFill>
                  <a:srgbClr val="D4D4D4"/>
                </a:solidFill>
                <a:latin typeface="Consolas" panose="020B0609020204030204" pitchFamily="49" charset="0"/>
              </a:rPr>
              <a:t>,a</a:t>
            </a:r>
            <a:r>
              <a:rPr lang="en-US" sz="1800" dirty="0">
                <a:solidFill>
                  <a:srgbClr val="D4D4D4"/>
                </a:solidFill>
                <a:latin typeface="Consolas" panose="020B0609020204030204" pitchFamily="49" charset="0"/>
              </a:rPr>
              <a:t>, b, c, d);</a:t>
            </a:r>
          </a:p>
          <a:p>
            <a:pPr>
              <a:buNone/>
            </a:pPr>
            <a:endParaRPr lang="en-US" altLang="en-US" sz="1800" dirty="0">
              <a:solidFill>
                <a:schemeClr val="accent4">
                  <a:lumMod val="75000"/>
                </a:schemeClr>
              </a:solidFill>
              <a:latin typeface="IBM Plex Sans" panose="020B060402020202020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290457" y="2555421"/>
            <a:ext cx="2808513" cy="95410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Enter grades ::</a:t>
            </a:r>
          </a:p>
          <a:p>
            <a:pPr>
              <a:spcBef>
                <a:spcPct val="0"/>
              </a:spcBef>
              <a:buFontTx/>
              <a:buNone/>
            </a:pPr>
            <a:r>
              <a:rPr lang="en-US" altLang="en-US" sz="1800" dirty="0">
                <a:solidFill>
                  <a:schemeClr val="bg1"/>
                </a:solidFill>
                <a:latin typeface="Tahoma" panose="020B0604030504040204" pitchFamily="34" charset="0"/>
              </a:rPr>
              <a:t>a, b, c, d</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159829" y="2383605"/>
            <a:ext cx="3202304" cy="20545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1F646F88-08ED-4727-9AEA-E796795AF55D}"/>
              </a:ext>
            </a:extLst>
          </p:cNvPr>
          <p:cNvSpPr txBox="1"/>
          <p:nvPr/>
        </p:nvSpPr>
        <p:spPr>
          <a:xfrm>
            <a:off x="6865815" y="2580048"/>
            <a:ext cx="1363775" cy="369332"/>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a b c d e f</a:t>
            </a:r>
          </a:p>
        </p:txBody>
      </p:sp>
      <p:cxnSp>
        <p:nvCxnSpPr>
          <p:cNvPr id="5" name="Straight Connector 4">
            <a:extLst>
              <a:ext uri="{FF2B5EF4-FFF2-40B4-BE49-F238E27FC236}">
                <a16:creationId xmlns:a16="http://schemas.microsoft.com/office/drawing/2014/main" id="{0F1D1F80-8821-41B9-8FD0-ADA7719F14DF}"/>
              </a:ext>
            </a:extLst>
          </p:cNvPr>
          <p:cNvCxnSpPr>
            <a:cxnSpLocks/>
          </p:cNvCxnSpPr>
          <p:nvPr/>
        </p:nvCxnSpPr>
        <p:spPr>
          <a:xfrm>
            <a:off x="6963438" y="2588346"/>
            <a:ext cx="0" cy="2585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2BA429-D93F-4920-AE3B-CDD7C594FF31}"/>
              </a:ext>
            </a:extLst>
          </p:cNvPr>
          <p:cNvCxnSpPr>
            <a:cxnSpLocks/>
          </p:cNvCxnSpPr>
          <p:nvPr/>
        </p:nvCxnSpPr>
        <p:spPr>
          <a:xfrm>
            <a:off x="7157009" y="2588346"/>
            <a:ext cx="0" cy="2585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95177E-3F50-4653-83A2-911B884193D3}"/>
              </a:ext>
            </a:extLst>
          </p:cNvPr>
          <p:cNvCxnSpPr>
            <a:cxnSpLocks/>
          </p:cNvCxnSpPr>
          <p:nvPr/>
        </p:nvCxnSpPr>
        <p:spPr>
          <a:xfrm>
            <a:off x="7352952" y="2588346"/>
            <a:ext cx="0" cy="2585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7CA36B-B2C8-4ACD-A220-1527A3498E61}"/>
              </a:ext>
            </a:extLst>
          </p:cNvPr>
          <p:cNvCxnSpPr>
            <a:cxnSpLocks/>
          </p:cNvCxnSpPr>
          <p:nvPr/>
        </p:nvCxnSpPr>
        <p:spPr>
          <a:xfrm>
            <a:off x="7540731" y="2571750"/>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212F7F-7460-401A-B425-EEB57E723FBE}"/>
              </a:ext>
            </a:extLst>
          </p:cNvPr>
          <p:cNvCxnSpPr>
            <a:cxnSpLocks/>
          </p:cNvCxnSpPr>
          <p:nvPr/>
        </p:nvCxnSpPr>
        <p:spPr>
          <a:xfrm>
            <a:off x="7728508" y="2580048"/>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07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Strings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The Scanner methods next(),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nextByte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nextShort</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nextInt</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nextLong</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nextFloat</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nextDouble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and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nextBoolean</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a:solidFill>
                  <a:schemeClr val="accent5">
                    <a:lumMod val="60000"/>
                    <a:lumOff val="40000"/>
                  </a:schemeClr>
                </a:solidFill>
                <a:latin typeface="IBM Plex Sans" panose="020B0604020202020204" charset="0"/>
                <a:ea typeface="Tahoma" panose="020B0604030504040204" pitchFamily="34" charset="0"/>
                <a:cs typeface="Tahoma" panose="020B0604030504040204" pitchFamily="34" charset="0"/>
              </a:rPr>
              <a:t>skip</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all whitespace prior to the users input and </a:t>
            </a:r>
            <a:r>
              <a:rPr lang="en-US" altLang="en-US" sz="1800" dirty="0">
                <a:solidFill>
                  <a:schemeClr val="accent5">
                    <a:lumMod val="60000"/>
                    <a:lumOff val="40000"/>
                  </a:schemeClr>
                </a:solidFill>
                <a:latin typeface="IBM Plex Sans" panose="020B0604020202020204" charset="0"/>
                <a:ea typeface="Tahoma" panose="020B0604030504040204" pitchFamily="34" charset="0"/>
                <a:cs typeface="Tahoma" panose="020B0604030504040204" pitchFamily="34" charset="0"/>
              </a:rPr>
              <a:t>stop</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prior to the first whitespace after the data.</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Notice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nextLine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is not included.</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Scanner kb = new Scanner(System.in);</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out.printf</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"Enter grade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String a = </a:t>
            </a:r>
            <a:r>
              <a:rPr lang="en-US" altLang="en-US" sz="1800" dirty="0" err="1">
                <a:solidFill>
                  <a:schemeClr val="accent4">
                    <a:lumMod val="75000"/>
                  </a:schemeClr>
                </a:solidFill>
                <a:latin typeface="IBM Plex Sans" panose="020B0604020202020204" charset="0"/>
              </a:rPr>
              <a:t>kb.next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err="1">
                <a:solidFill>
                  <a:schemeClr val="accent4">
                    <a:lumMod val="75000"/>
                  </a:schemeClr>
                </a:solidFill>
                <a:latin typeface="IBM Plex Sans" panose="020B0604020202020204" charset="0"/>
              </a:rPr>
              <a:t>out.printf</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"skips whitepace\n");</a:t>
            </a:r>
          </a:p>
          <a:p>
            <a:pPr>
              <a:spcBef>
                <a:spcPct val="0"/>
              </a:spcBef>
              <a:buFontTx/>
              <a:buNone/>
            </a:pPr>
            <a:r>
              <a:rPr lang="pt-BR" altLang="en-US" sz="1800" dirty="0">
                <a:solidFill>
                  <a:schemeClr val="accent4">
                    <a:lumMod val="75000"/>
                  </a:schemeClr>
                </a:solidFill>
                <a:latin typeface="IBM Plex Sans" panose="020B0604020202020204" charset="0"/>
              </a:rPr>
              <a:t>out.printf(%s", a</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290457" y="2555421"/>
            <a:ext cx="2808513" cy="206210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Enter grade ::</a:t>
            </a:r>
          </a:p>
          <a:p>
            <a:pPr>
              <a:spcBef>
                <a:spcPct val="0"/>
              </a:spcBef>
              <a:buFontTx/>
              <a:buNone/>
            </a:pPr>
            <a:endParaRPr lang="en-US" altLang="en-US" sz="1800" dirty="0">
              <a:solidFill>
                <a:schemeClr val="bg1"/>
              </a:solidFill>
              <a:latin typeface="Tahoma" panose="020B0604030504040204" pitchFamily="34" charset="0"/>
            </a:endParaRPr>
          </a:p>
          <a:p>
            <a:pPr>
              <a:spcBef>
                <a:spcPct val="0"/>
              </a:spcBef>
              <a:buFontTx/>
              <a:buNone/>
            </a:pPr>
            <a:endParaRPr lang="en-US" altLang="en-US" sz="1800" dirty="0">
              <a:solidFill>
                <a:schemeClr val="bg1"/>
              </a:solidFill>
              <a:latin typeface="Tahoma" panose="020B0604030504040204" pitchFamily="34" charset="0"/>
            </a:endParaRPr>
          </a:p>
          <a:p>
            <a:pPr>
              <a:spcBef>
                <a:spcPct val="0"/>
              </a:spcBef>
              <a:buFontTx/>
              <a:buNone/>
            </a:pPr>
            <a:endParaRPr lang="en-US" altLang="en-US" sz="1800" dirty="0">
              <a:solidFill>
                <a:schemeClr val="bg1"/>
              </a:solidFill>
              <a:latin typeface="Tahoma" panose="020B0604030504040204" pitchFamily="34" charset="0"/>
            </a:endParaRPr>
          </a:p>
          <a:p>
            <a:pPr>
              <a:spcBef>
                <a:spcPct val="0"/>
              </a:spcBef>
              <a:buFontTx/>
              <a:buNone/>
            </a:pPr>
            <a:r>
              <a:rPr lang="en-US" altLang="en-US" sz="1800" dirty="0">
                <a:solidFill>
                  <a:schemeClr val="bg1"/>
                </a:solidFill>
                <a:latin typeface="Tahoma" panose="020B0604030504040204" pitchFamily="34" charset="0"/>
              </a:rPr>
              <a:t>skips whitespace</a:t>
            </a:r>
          </a:p>
          <a:p>
            <a:pPr>
              <a:spcBef>
                <a:spcPct val="0"/>
              </a:spcBef>
              <a:buFontTx/>
              <a:buNone/>
            </a:pPr>
            <a:r>
              <a:rPr lang="en-US" altLang="en-US" sz="1800" dirty="0">
                <a:solidFill>
                  <a:schemeClr val="bg1"/>
                </a:solidFill>
                <a:latin typeface="Tahoma" panose="020B0604030504040204" pitchFamily="34" charset="0"/>
              </a:rPr>
              <a:t>A</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159829" y="2383605"/>
            <a:ext cx="3202304"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9221FDF8-C7F8-4EFB-B442-DC44E5C15525}"/>
              </a:ext>
            </a:extLst>
          </p:cNvPr>
          <p:cNvSpPr txBox="1"/>
          <p:nvPr/>
        </p:nvSpPr>
        <p:spPr>
          <a:xfrm>
            <a:off x="6865816" y="2580048"/>
            <a:ext cx="1233154" cy="1200329"/>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A</a:t>
            </a:r>
          </a:p>
        </p:txBody>
      </p:sp>
    </p:spTree>
    <p:extLst>
      <p:ext uri="{BB962C8B-B14F-4D97-AF65-F5344CB8AC3E}">
        <p14:creationId xmlns:p14="http://schemas.microsoft.com/office/powerpoint/2010/main" val="13818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Reading Data</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The Scanner methods next(),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nextByte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nextShort</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nextInt</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nextLong</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nextFloat</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nextDouble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and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nextBoolean</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r>
              <a:rPr lang="en-US" altLang="en-US" sz="1800" dirty="0">
                <a:solidFill>
                  <a:schemeClr val="accent5">
                    <a:lumMod val="60000"/>
                    <a:lumOff val="40000"/>
                  </a:schemeClr>
                </a:solidFill>
                <a:latin typeface="IBM Plex Sans" panose="020B0604020202020204" charset="0"/>
                <a:ea typeface="Tahoma" panose="020B0604030504040204" pitchFamily="34" charset="0"/>
                <a:cs typeface="Tahoma" panose="020B0604030504040204" pitchFamily="34" charset="0"/>
              </a:rPr>
              <a:t>skip</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all whitespace prior to the users input and </a:t>
            </a:r>
            <a:r>
              <a:rPr lang="en-US" altLang="en-US" sz="1800" dirty="0">
                <a:solidFill>
                  <a:schemeClr val="accent5">
                    <a:lumMod val="60000"/>
                    <a:lumOff val="40000"/>
                  </a:schemeClr>
                </a:solidFill>
                <a:latin typeface="IBM Plex Sans" panose="020B0604020202020204" charset="0"/>
                <a:ea typeface="Tahoma" panose="020B0604030504040204" pitchFamily="34" charset="0"/>
                <a:cs typeface="Tahoma" panose="020B0604030504040204" pitchFamily="34" charset="0"/>
              </a:rPr>
              <a:t>stop</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prior to the first whitespace after the data.</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Scanner kb = new Scanner(System.in);</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"Enter a grade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int a = </a:t>
            </a:r>
            <a:r>
              <a:rPr lang="en-US" altLang="en-US" sz="1800" dirty="0" err="1">
                <a:solidFill>
                  <a:schemeClr val="accent4">
                    <a:lumMod val="75000"/>
                  </a:schemeClr>
                </a:solidFill>
                <a:latin typeface="IBM Plex Sans" panose="020B0604020202020204" charset="0"/>
              </a:rPr>
              <a:t>kb.nextInt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"Enter a grade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int b = </a:t>
            </a:r>
            <a:r>
              <a:rPr lang="en-US" altLang="en-US" sz="1800" dirty="0" err="1">
                <a:solidFill>
                  <a:schemeClr val="accent4">
                    <a:lumMod val="75000"/>
                  </a:schemeClr>
                </a:solidFill>
                <a:latin typeface="IBM Plex Sans" panose="020B0604020202020204" charset="0"/>
              </a:rPr>
              <a:t>kb.nextInt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"Enter a grade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int c = </a:t>
            </a:r>
            <a:r>
              <a:rPr lang="en-US" altLang="en-US" sz="1800" dirty="0" err="1">
                <a:solidFill>
                  <a:schemeClr val="accent4">
                    <a:lumMod val="75000"/>
                  </a:schemeClr>
                </a:solidFill>
                <a:latin typeface="IBM Plex Sans" panose="020B0604020202020204" charset="0"/>
              </a:rPr>
              <a:t>kb.nextInt</a:t>
            </a:r>
            <a:r>
              <a:rPr lang="en-US" altLang="en-US" sz="1800" dirty="0">
                <a:solidFill>
                  <a:schemeClr val="accent4">
                    <a:lumMod val="75000"/>
                  </a:schemeClr>
                </a:solidFill>
                <a:latin typeface="IBM Plex Sans" panose="020B0604020202020204" charset="0"/>
              </a:rPr>
              <a:t>();</a:t>
            </a:r>
          </a:p>
          <a:p>
            <a:pPr>
              <a:spcBef>
                <a:spcPct val="0"/>
              </a:spcBef>
              <a:buFontTx/>
              <a:buNone/>
            </a:pPr>
            <a:r>
              <a:rPr lang="pt-BR" altLang="en-US" sz="1800" dirty="0">
                <a:solidFill>
                  <a:schemeClr val="accent4">
                    <a:lumMod val="75000"/>
                  </a:schemeClr>
                </a:solidFill>
                <a:latin typeface="IBM Plex Sans" panose="020B0604020202020204" charset="0"/>
              </a:rPr>
              <a:t>out.printf(\n%d, %d, %d", a, b, c</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290457" y="2555421"/>
            <a:ext cx="2808513" cy="1785104"/>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Enter grade ::</a:t>
            </a:r>
          </a:p>
          <a:p>
            <a:pPr>
              <a:spcBef>
                <a:spcPct val="0"/>
              </a:spcBef>
              <a:buNone/>
            </a:pPr>
            <a:r>
              <a:rPr lang="en-US" altLang="en-US" sz="1800" dirty="0">
                <a:solidFill>
                  <a:schemeClr val="bg1"/>
                </a:solidFill>
                <a:latin typeface="Tahoma" panose="020B0604030504040204" pitchFamily="34" charset="0"/>
              </a:rPr>
              <a:t>Enter grade ::</a:t>
            </a:r>
          </a:p>
          <a:p>
            <a:pPr>
              <a:spcBef>
                <a:spcPct val="0"/>
              </a:spcBef>
              <a:buNone/>
            </a:pPr>
            <a:r>
              <a:rPr lang="en-US" altLang="en-US" sz="1800" dirty="0">
                <a:solidFill>
                  <a:schemeClr val="bg1"/>
                </a:solidFill>
                <a:latin typeface="Tahoma" panose="020B0604030504040204" pitchFamily="34" charset="0"/>
              </a:rPr>
              <a:t>Enter grade ::</a:t>
            </a:r>
          </a:p>
          <a:p>
            <a:pPr>
              <a:spcBef>
                <a:spcPct val="0"/>
              </a:spcBef>
              <a:buFontTx/>
              <a:buNone/>
            </a:pPr>
            <a:endParaRPr lang="en-US" altLang="en-US" sz="1800" dirty="0">
              <a:solidFill>
                <a:schemeClr val="bg1"/>
              </a:solidFill>
              <a:latin typeface="Tahoma" panose="020B0604030504040204" pitchFamily="34" charset="0"/>
            </a:endParaRPr>
          </a:p>
          <a:p>
            <a:pPr>
              <a:spcBef>
                <a:spcPct val="0"/>
              </a:spcBef>
              <a:buFontTx/>
              <a:buNone/>
            </a:pPr>
            <a:r>
              <a:rPr lang="en-US" altLang="en-US" sz="1800" dirty="0">
                <a:solidFill>
                  <a:schemeClr val="bg1"/>
                </a:solidFill>
                <a:latin typeface="Tahoma" panose="020B0604030504040204" pitchFamily="34" charset="0"/>
              </a:rPr>
              <a:t>90, 85, 99</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159829" y="2383605"/>
            <a:ext cx="3202304"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9221FDF8-C7F8-4EFB-B442-DC44E5C15525}"/>
              </a:ext>
            </a:extLst>
          </p:cNvPr>
          <p:cNvSpPr txBox="1"/>
          <p:nvPr/>
        </p:nvSpPr>
        <p:spPr>
          <a:xfrm>
            <a:off x="6865816" y="2580048"/>
            <a:ext cx="1233154" cy="923330"/>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90\n</a:t>
            </a:r>
          </a:p>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85\n</a:t>
            </a:r>
          </a:p>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99\n</a:t>
            </a:r>
          </a:p>
        </p:txBody>
      </p:sp>
      <p:cxnSp>
        <p:nvCxnSpPr>
          <p:cNvPr id="20" name="Straight Connector 19">
            <a:extLst>
              <a:ext uri="{FF2B5EF4-FFF2-40B4-BE49-F238E27FC236}">
                <a16:creationId xmlns:a16="http://schemas.microsoft.com/office/drawing/2014/main" id="{F09B5A24-6814-4D6D-ACD9-6B8C4090D051}"/>
              </a:ext>
            </a:extLst>
          </p:cNvPr>
          <p:cNvCxnSpPr>
            <a:cxnSpLocks/>
          </p:cNvCxnSpPr>
          <p:nvPr/>
        </p:nvCxnSpPr>
        <p:spPr>
          <a:xfrm>
            <a:off x="6930781" y="2637198"/>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56AB7C-A654-4B34-B534-C7EB9ABE94C7}"/>
              </a:ext>
            </a:extLst>
          </p:cNvPr>
          <p:cNvCxnSpPr>
            <a:cxnSpLocks/>
          </p:cNvCxnSpPr>
          <p:nvPr/>
        </p:nvCxnSpPr>
        <p:spPr>
          <a:xfrm>
            <a:off x="7213810" y="2637198"/>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F0CA1D7-6642-43B8-A745-A21042A8B2DE}"/>
              </a:ext>
            </a:extLst>
          </p:cNvPr>
          <p:cNvCxnSpPr>
            <a:cxnSpLocks/>
          </p:cNvCxnSpPr>
          <p:nvPr/>
        </p:nvCxnSpPr>
        <p:spPr>
          <a:xfrm>
            <a:off x="7213810" y="2904031"/>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146E2B-E7AF-41EC-B0CB-FD0A3F1DB4DA}"/>
              </a:ext>
            </a:extLst>
          </p:cNvPr>
          <p:cNvCxnSpPr>
            <a:cxnSpLocks/>
          </p:cNvCxnSpPr>
          <p:nvPr/>
        </p:nvCxnSpPr>
        <p:spPr>
          <a:xfrm>
            <a:off x="7218555" y="3170864"/>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69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2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chemeClr val="bg1"/>
                </a:solidFill>
                <a:latin typeface="IBM Plex Sans"/>
                <a:ea typeface="IBM Plex Sans"/>
                <a:cs typeface="IBM Plex Sans"/>
                <a:sym typeface="IBM Plex Sans"/>
              </a:rPr>
              <a:t>nextLine</a:t>
            </a:r>
            <a:r>
              <a:rPr lang="en-US" sz="2400" dirty="0">
                <a:solidFill>
                  <a:schemeClr val="bg1"/>
                </a:solidFill>
                <a:latin typeface="IBM Plex Sans"/>
                <a:ea typeface="IBM Plex Sans"/>
                <a:cs typeface="IBM Plex Sans"/>
                <a:sym typeface="IBM Plex Sans"/>
              </a:rPr>
              <a:t>() is Special</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nextLine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reads data from the input stream until a CRLF (carriage-return, line-feed), which is what is generated when you press the Enter key. It also move the Scanner pointer past the CRLF.</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Scanner kb = new Scanner(System.in);</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"How's Java?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String a = </a:t>
            </a:r>
            <a:r>
              <a:rPr lang="en-US" altLang="en-US" sz="1800" dirty="0" err="1">
                <a:solidFill>
                  <a:schemeClr val="accent4">
                    <a:lumMod val="75000"/>
                  </a:schemeClr>
                </a:solidFill>
                <a:latin typeface="IBM Plex Sans" panose="020B0604020202020204" charset="0"/>
              </a:rPr>
              <a:t>kb.nextLine</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"What?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String b = </a:t>
            </a:r>
            <a:r>
              <a:rPr lang="en-US" altLang="en-US" sz="1800" dirty="0" err="1">
                <a:solidFill>
                  <a:schemeClr val="accent4">
                    <a:lumMod val="75000"/>
                  </a:schemeClr>
                </a:solidFill>
                <a:latin typeface="IBM Plex Sans" panose="020B0604020202020204" charset="0"/>
              </a:rPr>
              <a:t>kb.nextLine</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out.printf</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“\n</a:t>
            </a:r>
            <a:r>
              <a:rPr lang="en-US" altLang="en-US" sz="1800" dirty="0">
                <a:solidFill>
                  <a:schemeClr val="accent4">
                    <a:lumMod val="75000"/>
                  </a:schemeClr>
                </a:solidFill>
                <a:latin typeface="IBM Plex Sans" panose="020B0604020202020204" charset="0"/>
              </a:rPr>
              <a:t>%s, %s</a:t>
            </a:r>
            <a:r>
              <a:rPr lang="pt-BR" altLang="en-US" sz="1800" dirty="0">
                <a:solidFill>
                  <a:schemeClr val="accent4">
                    <a:lumMod val="75000"/>
                  </a:schemeClr>
                </a:solidFill>
                <a:latin typeface="IBM Plex Sans" panose="020B0604020202020204" charset="0"/>
              </a:rPr>
              <a:t>"</a:t>
            </a:r>
            <a:r>
              <a:rPr lang="en-US" altLang="en-US" sz="1800" dirty="0">
                <a:solidFill>
                  <a:schemeClr val="accent4">
                    <a:lumMod val="75000"/>
                  </a:schemeClr>
                </a:solidFill>
                <a:latin typeface="IBM Plex Sans" panose="020B0604020202020204" charset="0"/>
              </a:rPr>
              <a:t>, a, b);</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4900586" y="2571750"/>
            <a:ext cx="2808513" cy="120032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How's Java? ::</a:t>
            </a:r>
          </a:p>
          <a:p>
            <a:pPr>
              <a:spcBef>
                <a:spcPct val="0"/>
              </a:spcBef>
              <a:buNone/>
            </a:pPr>
            <a:r>
              <a:rPr lang="en-US" altLang="en-US" sz="1800" dirty="0">
                <a:solidFill>
                  <a:schemeClr val="bg1"/>
                </a:solidFill>
                <a:latin typeface="Tahoma" panose="020B0604030504040204" pitchFamily="34" charset="0"/>
              </a:rPr>
              <a:t>What?         ::</a:t>
            </a:r>
          </a:p>
          <a:p>
            <a:pPr>
              <a:spcBef>
                <a:spcPct val="0"/>
              </a:spcBef>
              <a:buNone/>
            </a:pPr>
            <a:endParaRPr lang="en-US" altLang="en-US" sz="1800" dirty="0">
              <a:solidFill>
                <a:schemeClr val="bg1"/>
              </a:solidFill>
              <a:latin typeface="Tahoma" panose="020B0604030504040204" pitchFamily="34" charset="0"/>
            </a:endParaRPr>
          </a:p>
          <a:p>
            <a:pPr>
              <a:spcBef>
                <a:spcPct val="0"/>
              </a:spcBef>
              <a:buNone/>
            </a:pPr>
            <a:r>
              <a:rPr lang="en-US" altLang="en-US" sz="1800" dirty="0">
                <a:solidFill>
                  <a:schemeClr val="bg1"/>
                </a:solidFill>
                <a:latin typeface="Tahoma" panose="020B0604030504040204" pitchFamily="34" charset="0"/>
              </a:rPr>
              <a:t>I don't like Java, I love it!</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4792436" y="2383605"/>
            <a:ext cx="3706079"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9221FDF8-C7F8-4EFB-B442-DC44E5C15525}"/>
              </a:ext>
            </a:extLst>
          </p:cNvPr>
          <p:cNvSpPr txBox="1"/>
          <p:nvPr/>
        </p:nvSpPr>
        <p:spPr>
          <a:xfrm>
            <a:off x="6398704" y="2571750"/>
            <a:ext cx="2344346" cy="646331"/>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I don’t like Java\n</a:t>
            </a:r>
          </a:p>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I love it!\n</a:t>
            </a:r>
          </a:p>
        </p:txBody>
      </p:sp>
      <p:cxnSp>
        <p:nvCxnSpPr>
          <p:cNvPr id="9" name="Straight Connector 8">
            <a:extLst>
              <a:ext uri="{FF2B5EF4-FFF2-40B4-BE49-F238E27FC236}">
                <a16:creationId xmlns:a16="http://schemas.microsoft.com/office/drawing/2014/main" id="{CB13C24F-8CA9-41B2-AD5A-4B0E9BB56B52}"/>
              </a:ext>
            </a:extLst>
          </p:cNvPr>
          <p:cNvCxnSpPr>
            <a:cxnSpLocks/>
          </p:cNvCxnSpPr>
          <p:nvPr/>
        </p:nvCxnSpPr>
        <p:spPr>
          <a:xfrm>
            <a:off x="6491934" y="2589160"/>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0DDDA8-16AF-4803-AE8A-A4ED70BA5DF3}"/>
              </a:ext>
            </a:extLst>
          </p:cNvPr>
          <p:cNvCxnSpPr>
            <a:cxnSpLocks/>
          </p:cNvCxnSpPr>
          <p:nvPr/>
        </p:nvCxnSpPr>
        <p:spPr>
          <a:xfrm>
            <a:off x="8301684" y="2584399"/>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36B76E-05F0-4DB1-9E3B-36C193E703EF}"/>
              </a:ext>
            </a:extLst>
          </p:cNvPr>
          <p:cNvCxnSpPr>
            <a:cxnSpLocks/>
          </p:cNvCxnSpPr>
          <p:nvPr/>
        </p:nvCxnSpPr>
        <p:spPr>
          <a:xfrm>
            <a:off x="7593975" y="2894915"/>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8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chemeClr val="bg1"/>
                </a:solidFill>
                <a:latin typeface="IBM Plex Sans"/>
                <a:ea typeface="IBM Plex Sans"/>
                <a:cs typeface="IBM Plex Sans"/>
                <a:sym typeface="IBM Plex Sans"/>
              </a:rPr>
              <a:t>nextLine</a:t>
            </a:r>
            <a:r>
              <a:rPr lang="en-US" sz="2400" dirty="0">
                <a:solidFill>
                  <a:schemeClr val="bg1"/>
                </a:solidFill>
                <a:latin typeface="IBM Plex Sans"/>
                <a:ea typeface="IBM Plex Sans"/>
                <a:cs typeface="IBM Plex Sans"/>
                <a:sym typeface="IBM Plex Sans"/>
              </a:rPr>
              <a:t>() is Special</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nextLine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reads data from the input stream until a CRLF (carriage-return, line-feed), which is what is generated when you press the Enter key. It also move the Scanner pointer past the CRLF.</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Scanner kb = new Scanner(System.in);</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"Enter age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int a = </a:t>
            </a:r>
            <a:r>
              <a:rPr lang="en-US" altLang="en-US" sz="1800" dirty="0" err="1">
                <a:solidFill>
                  <a:schemeClr val="accent4">
                    <a:lumMod val="75000"/>
                  </a:schemeClr>
                </a:solidFill>
                <a:latin typeface="IBM Plex Sans" panose="020B0604020202020204" charset="0"/>
              </a:rPr>
              <a:t>kb.nextInt</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"Enter name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String b = </a:t>
            </a:r>
            <a:r>
              <a:rPr lang="en-US" altLang="en-US" sz="1800" dirty="0" err="1">
                <a:solidFill>
                  <a:schemeClr val="accent4">
                    <a:lumMod val="75000"/>
                  </a:schemeClr>
                </a:solidFill>
                <a:latin typeface="IBM Plex Sans" panose="020B0604020202020204" charset="0"/>
              </a:rPr>
              <a:t>kb.nextLine</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out.printf</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“\n</a:t>
            </a:r>
            <a:r>
              <a:rPr lang="en-US" altLang="en-US" sz="1800" dirty="0">
                <a:solidFill>
                  <a:schemeClr val="accent4">
                    <a:lumMod val="75000"/>
                  </a:schemeClr>
                </a:solidFill>
                <a:latin typeface="IBM Plex Sans" panose="020B0604020202020204" charset="0"/>
              </a:rPr>
              <a:t>%s is %d.</a:t>
            </a:r>
            <a:r>
              <a:rPr lang="pt-BR" altLang="en-US" sz="1800" dirty="0">
                <a:solidFill>
                  <a:schemeClr val="accent4">
                    <a:lumMod val="75000"/>
                  </a:schemeClr>
                </a:solidFill>
                <a:latin typeface="IBM Plex Sans" panose="020B0604020202020204" charset="0"/>
              </a:rPr>
              <a:t>"</a:t>
            </a:r>
            <a:r>
              <a:rPr lang="en-US" altLang="en-US" sz="1800" dirty="0">
                <a:solidFill>
                  <a:schemeClr val="accent4">
                    <a:lumMod val="75000"/>
                  </a:schemeClr>
                </a:solidFill>
                <a:latin typeface="IBM Plex Sans" panose="020B0604020202020204" charset="0"/>
              </a:rPr>
              <a:t>, b, a);</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4900586" y="2571750"/>
            <a:ext cx="2808513" cy="92333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Enter age    ::</a:t>
            </a:r>
          </a:p>
          <a:p>
            <a:pPr>
              <a:spcBef>
                <a:spcPct val="0"/>
              </a:spcBef>
              <a:buNone/>
            </a:pPr>
            <a:r>
              <a:rPr lang="en-US" altLang="en-US" sz="1800" dirty="0">
                <a:solidFill>
                  <a:schemeClr val="bg1"/>
                </a:solidFill>
                <a:latin typeface="Tahoma" panose="020B0604030504040204" pitchFamily="34" charset="0"/>
              </a:rPr>
              <a:t>Enter name :: </a:t>
            </a:r>
          </a:p>
          <a:p>
            <a:pPr>
              <a:spcBef>
                <a:spcPct val="0"/>
              </a:spcBef>
              <a:buNone/>
            </a:pPr>
            <a:r>
              <a:rPr lang="en-US" altLang="en-US" sz="1800" dirty="0">
                <a:solidFill>
                  <a:schemeClr val="bg1"/>
                </a:solidFill>
                <a:latin typeface="Tahoma" panose="020B0604030504040204" pitchFamily="34" charset="0"/>
              </a:rPr>
              <a:t> is 42.</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4792436" y="2383605"/>
            <a:ext cx="3706079"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9221FDF8-C7F8-4EFB-B442-DC44E5C15525}"/>
              </a:ext>
            </a:extLst>
          </p:cNvPr>
          <p:cNvSpPr txBox="1"/>
          <p:nvPr/>
        </p:nvSpPr>
        <p:spPr>
          <a:xfrm>
            <a:off x="6398704" y="2571750"/>
            <a:ext cx="2344346" cy="646331"/>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42\n</a:t>
            </a:r>
          </a:p>
          <a:p>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9" name="Straight Connector 8">
            <a:extLst>
              <a:ext uri="{FF2B5EF4-FFF2-40B4-BE49-F238E27FC236}">
                <a16:creationId xmlns:a16="http://schemas.microsoft.com/office/drawing/2014/main" id="{CB13C24F-8CA9-41B2-AD5A-4B0E9BB56B52}"/>
              </a:ext>
            </a:extLst>
          </p:cNvPr>
          <p:cNvCxnSpPr>
            <a:cxnSpLocks/>
          </p:cNvCxnSpPr>
          <p:nvPr/>
        </p:nvCxnSpPr>
        <p:spPr>
          <a:xfrm>
            <a:off x="6491934" y="2589160"/>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0DDDA8-16AF-4803-AE8A-A4ED70BA5DF3}"/>
              </a:ext>
            </a:extLst>
          </p:cNvPr>
          <p:cNvCxnSpPr>
            <a:cxnSpLocks/>
          </p:cNvCxnSpPr>
          <p:nvPr/>
        </p:nvCxnSpPr>
        <p:spPr>
          <a:xfrm>
            <a:off x="6750469" y="2589160"/>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089D81-E19D-44FC-A0FB-0A74A46569BE}"/>
              </a:ext>
            </a:extLst>
          </p:cNvPr>
          <p:cNvCxnSpPr>
            <a:cxnSpLocks/>
          </p:cNvCxnSpPr>
          <p:nvPr/>
        </p:nvCxnSpPr>
        <p:spPr>
          <a:xfrm>
            <a:off x="6976348" y="2589160"/>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89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chemeClr val="bg1"/>
                </a:solidFill>
                <a:latin typeface="IBM Plex Sans"/>
                <a:ea typeface="IBM Plex Sans"/>
                <a:cs typeface="IBM Plex Sans"/>
                <a:sym typeface="IBM Plex Sans"/>
              </a:rPr>
              <a:t>nextLine</a:t>
            </a:r>
            <a:r>
              <a:rPr lang="en-US" sz="2400" dirty="0">
                <a:solidFill>
                  <a:schemeClr val="bg1"/>
                </a:solidFill>
                <a:latin typeface="IBM Plex Sans"/>
                <a:ea typeface="IBM Plex Sans"/>
                <a:cs typeface="IBM Plex Sans"/>
                <a:sym typeface="IBM Plex Sans"/>
              </a:rPr>
              <a:t>() is Special</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nextLine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reads data from the input stream until a CRLF (carriage-return, line-feed), which is what is generated when you press the Enter key. It also move the Scanner pointer past the CRLF.</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Scanner kb = new Scanner(System.in);</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"Enter age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int a = </a:t>
            </a:r>
            <a:r>
              <a:rPr lang="en-US" altLang="en-US" sz="1800" dirty="0" err="1">
                <a:solidFill>
                  <a:schemeClr val="accent4">
                    <a:lumMod val="75000"/>
                  </a:schemeClr>
                </a:solidFill>
                <a:latin typeface="IBM Plex Sans" panose="020B0604020202020204" charset="0"/>
              </a:rPr>
              <a:t>kb.nextInt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err="1">
                <a:solidFill>
                  <a:schemeClr val="accent4">
                    <a:lumMod val="75000"/>
                  </a:schemeClr>
                </a:solidFill>
                <a:latin typeface="IBM Plex Sans" panose="020B0604020202020204" charset="0"/>
              </a:rPr>
              <a:t>kb.nextLine</a:t>
            </a:r>
            <a:r>
              <a:rPr lang="en-US" altLang="en-US" sz="1800" dirty="0">
                <a:solidFill>
                  <a:schemeClr val="accent4">
                    <a:lumMod val="75000"/>
                  </a:schemeClr>
                </a:solidFill>
                <a:latin typeface="IBM Plex Sans" panose="020B0604020202020204" charset="0"/>
              </a:rPr>
              <a:t>();            </a:t>
            </a:r>
            <a:r>
              <a:rPr lang="en-US" altLang="en-US" sz="1800" dirty="0">
                <a:solidFill>
                  <a:srgbClr val="00B050"/>
                </a:solidFill>
                <a:latin typeface="IBM Plex Sans" panose="020B0604020202020204" charset="0"/>
              </a:rPr>
              <a:t>// picks up CRLF</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 Enter name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String b = </a:t>
            </a:r>
            <a:r>
              <a:rPr lang="en-US" altLang="en-US" sz="1800" dirty="0" err="1">
                <a:solidFill>
                  <a:schemeClr val="accent4">
                    <a:lumMod val="75000"/>
                  </a:schemeClr>
                </a:solidFill>
                <a:latin typeface="IBM Plex Sans" panose="020B0604020202020204" charset="0"/>
              </a:rPr>
              <a:t>kb.nextLine</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out.printf</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“\n</a:t>
            </a:r>
            <a:r>
              <a:rPr lang="en-US" altLang="en-US" sz="1800" dirty="0">
                <a:solidFill>
                  <a:schemeClr val="accent4">
                    <a:lumMod val="75000"/>
                  </a:schemeClr>
                </a:solidFill>
                <a:latin typeface="IBM Plex Sans" panose="020B0604020202020204" charset="0"/>
              </a:rPr>
              <a:t>%s is %d.</a:t>
            </a:r>
            <a:r>
              <a:rPr lang="pt-BR" altLang="en-US" sz="1800" dirty="0">
                <a:solidFill>
                  <a:schemeClr val="accent4">
                    <a:lumMod val="75000"/>
                  </a:schemeClr>
                </a:solidFill>
                <a:latin typeface="IBM Plex Sans" panose="020B0604020202020204" charset="0"/>
              </a:rPr>
              <a:t>"</a:t>
            </a:r>
            <a:r>
              <a:rPr lang="en-US" altLang="en-US" sz="1800" dirty="0">
                <a:solidFill>
                  <a:schemeClr val="accent4">
                    <a:lumMod val="75000"/>
                  </a:schemeClr>
                </a:solidFill>
                <a:latin typeface="IBM Plex Sans" panose="020B0604020202020204" charset="0"/>
              </a:rPr>
              <a:t>, b, a);</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4900586" y="2571750"/>
            <a:ext cx="2808513" cy="92333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Enter age    ::</a:t>
            </a:r>
          </a:p>
          <a:p>
            <a:pPr>
              <a:spcBef>
                <a:spcPct val="0"/>
              </a:spcBef>
              <a:buNone/>
            </a:pPr>
            <a:r>
              <a:rPr lang="en-US" altLang="en-US" sz="1800" dirty="0">
                <a:solidFill>
                  <a:schemeClr val="bg1"/>
                </a:solidFill>
                <a:latin typeface="Tahoma" panose="020B0604030504040204" pitchFamily="34" charset="0"/>
              </a:rPr>
              <a:t>Enter name :: </a:t>
            </a:r>
          </a:p>
          <a:p>
            <a:pPr>
              <a:spcBef>
                <a:spcPct val="0"/>
              </a:spcBef>
              <a:buNone/>
            </a:pPr>
            <a:r>
              <a:rPr lang="en-US" altLang="en-US" sz="1800" dirty="0">
                <a:solidFill>
                  <a:schemeClr val="bg1"/>
                </a:solidFill>
                <a:latin typeface="Tahoma" panose="020B0604030504040204" pitchFamily="34" charset="0"/>
              </a:rPr>
              <a:t>Noah Evan is 12.</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4792436" y="2383605"/>
            <a:ext cx="3706079"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9221FDF8-C7F8-4EFB-B442-DC44E5C15525}"/>
              </a:ext>
            </a:extLst>
          </p:cNvPr>
          <p:cNvSpPr txBox="1"/>
          <p:nvPr/>
        </p:nvSpPr>
        <p:spPr>
          <a:xfrm>
            <a:off x="6398704" y="2571750"/>
            <a:ext cx="2344346" cy="646331"/>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12\n</a:t>
            </a:r>
          </a:p>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Noah Evan\n</a:t>
            </a:r>
          </a:p>
        </p:txBody>
      </p:sp>
      <p:cxnSp>
        <p:nvCxnSpPr>
          <p:cNvPr id="9" name="Straight Connector 8">
            <a:extLst>
              <a:ext uri="{FF2B5EF4-FFF2-40B4-BE49-F238E27FC236}">
                <a16:creationId xmlns:a16="http://schemas.microsoft.com/office/drawing/2014/main" id="{CB13C24F-8CA9-41B2-AD5A-4B0E9BB56B52}"/>
              </a:ext>
            </a:extLst>
          </p:cNvPr>
          <p:cNvCxnSpPr>
            <a:cxnSpLocks/>
          </p:cNvCxnSpPr>
          <p:nvPr/>
        </p:nvCxnSpPr>
        <p:spPr>
          <a:xfrm>
            <a:off x="6491934" y="2589160"/>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0DDDA8-16AF-4803-AE8A-A4ED70BA5DF3}"/>
              </a:ext>
            </a:extLst>
          </p:cNvPr>
          <p:cNvCxnSpPr>
            <a:cxnSpLocks/>
          </p:cNvCxnSpPr>
          <p:nvPr/>
        </p:nvCxnSpPr>
        <p:spPr>
          <a:xfrm>
            <a:off x="6750469" y="2589160"/>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089D81-E19D-44FC-A0FB-0A74A46569BE}"/>
              </a:ext>
            </a:extLst>
          </p:cNvPr>
          <p:cNvCxnSpPr>
            <a:cxnSpLocks/>
          </p:cNvCxnSpPr>
          <p:nvPr/>
        </p:nvCxnSpPr>
        <p:spPr>
          <a:xfrm>
            <a:off x="6976348" y="2589160"/>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02D6DD-EE07-4615-AE9F-EEF2BA0714F1}"/>
              </a:ext>
            </a:extLst>
          </p:cNvPr>
          <p:cNvCxnSpPr>
            <a:cxnSpLocks/>
          </p:cNvCxnSpPr>
          <p:nvPr/>
        </p:nvCxnSpPr>
        <p:spPr>
          <a:xfrm>
            <a:off x="7822712" y="2855993"/>
            <a:ext cx="0" cy="2668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1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Packages and Imports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Reading Input via Scanner</a:t>
            </a:r>
          </a:p>
          <a:p>
            <a:pPr marL="0" lvl="0" indent="0" algn="ctr" rtl="0">
              <a:lnSpc>
                <a:spcPct val="150000"/>
              </a:lnSpc>
              <a:spcBef>
                <a:spcPts val="0"/>
              </a:spcBef>
              <a:spcAft>
                <a:spcPts val="0"/>
              </a:spcAft>
              <a:buNone/>
            </a:pPr>
            <a:r>
              <a:rPr lang="en-US" sz="3200" dirty="0" err="1">
                <a:solidFill>
                  <a:srgbClr val="FFFFFF"/>
                </a:solidFill>
                <a:latin typeface="PT Mono"/>
                <a:ea typeface="PT Mono"/>
                <a:cs typeface="PT Mono"/>
                <a:sym typeface="PT Mono"/>
              </a:rPr>
              <a:t>nextLine</a:t>
            </a:r>
            <a:r>
              <a:rPr lang="en-US" sz="3200" dirty="0">
                <a:solidFill>
                  <a:srgbClr val="FFFFFF"/>
                </a:solidFill>
                <a:latin typeface="PT Mono"/>
                <a:ea typeface="PT Mono"/>
                <a:cs typeface="PT Mono"/>
                <a:sym typeface="PT Mono"/>
              </a:rPr>
              <a:t>() Anomaly</a:t>
            </a:r>
          </a:p>
          <a:p>
            <a:pPr marL="0" lvl="0" indent="0" algn="ctr" rtl="0">
              <a:lnSpc>
                <a:spcPct val="150000"/>
              </a:lnSpc>
              <a:spcBef>
                <a:spcPts val="0"/>
              </a:spcBef>
              <a:spcAft>
                <a:spcPts val="0"/>
              </a:spcAft>
              <a:buNone/>
            </a:pPr>
            <a:r>
              <a:rPr lang="en-US" sz="3200" dirty="0" err="1">
                <a:solidFill>
                  <a:srgbClr val="FFFFFF"/>
                </a:solidFill>
                <a:latin typeface="PT Mono"/>
                <a:ea typeface="PT Mono"/>
                <a:cs typeface="PT Mono"/>
                <a:sym typeface="PT Mono"/>
              </a:rPr>
              <a:t>printf</a:t>
            </a:r>
            <a:r>
              <a:rPr lang="en-US" sz="3200" dirty="0">
                <a:solidFill>
                  <a:srgbClr val="FFFFFF"/>
                </a:solidFill>
                <a:latin typeface="PT Mono"/>
                <a:ea typeface="PT Mono"/>
                <a:cs typeface="PT Mono"/>
                <a:sym typeface="PT Mono"/>
              </a:rPr>
              <a:t>()</a:t>
            </a:r>
            <a:endParaRPr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By the end of this lesson, you should be able to:</a:t>
            </a:r>
            <a:endParaRPr sz="1800" dirty="0">
              <a:solidFill>
                <a:srgbClr val="FFFFFF"/>
              </a:solidFill>
              <a:latin typeface="IBM Plex Sans"/>
              <a:ea typeface="IBM Plex Sans"/>
              <a:cs typeface="IBM Plex Sans"/>
              <a:sym typeface="IBM Plex Sans"/>
            </a:endParaRP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Use packages by using the reserved keyword import</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Create Scanner objects by invoking it’s constructors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Read Java’s 8 primitive data types and Strings from the console</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Understand the anomaly with nextLine()</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Invoke</a:t>
            </a:r>
            <a:r>
              <a:rPr lang="en" sz="1800" dirty="0">
                <a:solidFill>
                  <a:schemeClr val="bg1"/>
                </a:solidFill>
                <a:latin typeface="IBM Plex Sans"/>
                <a:ea typeface="IBM Plex Sans"/>
                <a:cs typeface="IBM Plex Sans"/>
                <a:sym typeface="IBM Plex Sans"/>
              </a:rPr>
              <a:t> </a:t>
            </a:r>
            <a:r>
              <a:rPr lang="en" sz="1800" dirty="0">
                <a:solidFill>
                  <a:schemeClr val="bg1"/>
                </a:solidFill>
                <a:latin typeface="PT Mono"/>
                <a:ea typeface="PT Mono"/>
                <a:cs typeface="PT Mono"/>
                <a:sym typeface="PT Mono"/>
              </a:rPr>
              <a:t>printf </a:t>
            </a:r>
            <a:r>
              <a:rPr lang="en" sz="1800" dirty="0">
                <a:solidFill>
                  <a:srgbClr val="FFFFFF"/>
                </a:solidFill>
                <a:latin typeface="IBM Plex Sans"/>
                <a:ea typeface="PT Mono"/>
                <a:cs typeface="PT Mono"/>
                <a:sym typeface="IBM Plex Sans"/>
              </a:rPr>
              <a:t>passing</a:t>
            </a:r>
            <a:r>
              <a:rPr lang="en" sz="1800" dirty="0">
                <a:solidFill>
                  <a:srgbClr val="FFFFFF"/>
                </a:solidFill>
                <a:latin typeface="IBM Plex Sans"/>
                <a:ea typeface="IBM Plex Sans"/>
                <a:cs typeface="IBM Plex Sans"/>
                <a:sym typeface="IBM Plex Sans"/>
              </a:rPr>
              <a:t> different data types as arguments</a:t>
            </a:r>
          </a:p>
          <a:p>
            <a:pPr lvl="0">
              <a:lnSpc>
                <a:spcPct val="150000"/>
              </a:lnSpc>
              <a:spcBef>
                <a:spcPts val="1000"/>
              </a:spcBef>
              <a:buClr>
                <a:srgbClr val="FFFFFF"/>
              </a:buClr>
              <a:buSzPts val="1800"/>
            </a:pPr>
            <a:endParaRPr lang="en" sz="1800" dirty="0">
              <a:solidFill>
                <a:srgbClr val="FFFFFF"/>
              </a:solidFill>
              <a:latin typeface="IBM Plex Sans"/>
              <a:ea typeface="IBM Plex Sans"/>
              <a:cs typeface="IBM Plex Sans"/>
              <a:sym typeface="IBM Plex Sans"/>
            </a:endParaRPr>
          </a:p>
        </p:txBody>
      </p:sp>
      <p:sp>
        <p:nvSpPr>
          <p:cNvPr id="75" name="Google Shape;75;p12"/>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Student Learning Objectives</a:t>
            </a:r>
            <a:endParaRPr sz="2400" dirty="0">
              <a:solidFill>
                <a:schemeClr val="bg1"/>
              </a:solidFill>
              <a:latin typeface="IBM Plex Sans"/>
              <a:ea typeface="IBM Plex Sans"/>
              <a:cs typeface="IBM Plex Sans"/>
              <a:sym typeface="IBM Plex Sans"/>
            </a:endParaRPr>
          </a:p>
        </p:txBody>
      </p:sp>
      <p:sp>
        <p:nvSpPr>
          <p:cNvPr id="76" name="Google Shape;76;p12"/>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 class can be thought of as a blueprint from which objects are created</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 class represents the set of attributes(variables) and behaviors(methods) that are common to all objects of that type.</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To create an object in Java, specify the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class name</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followed by a legal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identifier</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the assignment operator(</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the keyword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new</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followed by the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class constructor</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t>
            </a:r>
          </a:p>
          <a:p>
            <a:pPr marL="182880" indent="-251459">
              <a:lnSpc>
                <a:spcPct val="150000"/>
              </a:lnSpc>
              <a:buClr>
                <a:srgbClr val="FFFFFF"/>
              </a:buClr>
              <a:buSzPts val="1800"/>
              <a:buFont typeface="IBM Plex Sans"/>
              <a:buChar char="●"/>
            </a:pPr>
            <a:endPar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r>
              <a:rPr lang="en-US" sz="1800" dirty="0" err="1">
                <a:solidFill>
                  <a:srgbClr val="4EC9B0"/>
                </a:solidFill>
                <a:latin typeface="Consolas" panose="020B0609020204030204" pitchFamily="49" charset="0"/>
              </a:rPr>
              <a:t>ClassName</a:t>
            </a:r>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objectName</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ClassName</a:t>
            </a:r>
            <a:r>
              <a:rPr lang="en-US" sz="1800" dirty="0">
                <a:solidFill>
                  <a:srgbClr val="D4D4D4"/>
                </a:solidFill>
                <a:latin typeface="Consolas" panose="020B0609020204030204" pitchFamily="49" charset="0"/>
              </a:rPr>
              <a:t>([arg1, arg2,…]);</a:t>
            </a:r>
            <a:endParaRPr lang="en-US" sz="1800" dirty="0">
              <a:solidFill>
                <a:srgbClr val="4EC9B0"/>
              </a:solidFill>
              <a:latin typeface="Consolas" panose="020B0609020204030204" pitchFamily="49" charset="0"/>
            </a:endParaRPr>
          </a:p>
          <a:p>
            <a:pPr>
              <a:lnSpc>
                <a:spcPct val="150000"/>
              </a:lnSpc>
              <a:buClr>
                <a:srgbClr val="FFFFFF"/>
              </a:buClr>
              <a:buSzPts val="1800"/>
            </a:pP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s</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String</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"Creating Objects"</a:t>
            </a:r>
            <a:r>
              <a:rPr lang="en-US" sz="1800" dirty="0">
                <a:solidFill>
                  <a:srgbClr val="D4D4D4"/>
                </a:solidFill>
                <a:latin typeface="Consolas" panose="020B0609020204030204" pitchFamily="49" charset="0"/>
              </a:rPr>
              <a:t>);</a:t>
            </a:r>
          </a:p>
          <a:p>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vowels</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String</a:t>
            </a:r>
            <a:r>
              <a:rPr lang="en-US" sz="1800" dirty="0">
                <a:solidFill>
                  <a:srgbClr val="D4D4D4"/>
                </a:solidFill>
                <a:latin typeface="Consolas" panose="020B0609020204030204" pitchFamily="49" charset="0"/>
              </a:rPr>
              <a:t>(</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char</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'a'</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'e'</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i</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o'</a:t>
            </a:r>
            <a:r>
              <a:rPr lang="en-US" sz="1800" dirty="0" err="1">
                <a:solidFill>
                  <a:srgbClr val="D4D4D4"/>
                </a:solidFill>
                <a:latin typeface="Consolas" panose="020B0609020204030204" pitchFamily="49" charset="0"/>
              </a:rPr>
              <a:t>,</a:t>
            </a:r>
            <a:r>
              <a:rPr lang="en-US" sz="1800" dirty="0" err="1">
                <a:solidFill>
                  <a:srgbClr val="CE9178"/>
                </a:solidFill>
                <a:latin typeface="Consolas" panose="020B0609020204030204" pitchFamily="49" charset="0"/>
              </a:rPr>
              <a:t>'u</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p>
          <a:p>
            <a:pPr>
              <a:lnSpc>
                <a:spcPct val="150000"/>
              </a:lnSpc>
              <a:buClr>
                <a:srgbClr val="FFFFFF"/>
              </a:buClr>
              <a:buSzPts val="1800"/>
            </a:pPr>
            <a:endPar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lvl="0" indent="-251459">
              <a:lnSpc>
                <a:spcPct val="150000"/>
              </a:lnSpc>
              <a:spcBef>
                <a:spcPts val="1000"/>
              </a:spcBef>
              <a:buClr>
                <a:srgbClr val="FFFFFF"/>
              </a:buClr>
              <a:buSzPts val="1800"/>
              <a:buFont typeface="IBM Plex Sans"/>
              <a:buChar char="●"/>
            </a:pPr>
            <a:endParaRPr lang="en-US" sz="1800" kern="12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lvl="0" indent="-251459" algn="l" rtl="0">
              <a:lnSpc>
                <a:spcPct val="150000"/>
              </a:lnSpc>
              <a:spcBef>
                <a:spcPts val="1000"/>
              </a:spcBef>
              <a:spcAft>
                <a:spcPts val="0"/>
              </a:spcAft>
              <a:buClr>
                <a:srgbClr val="FFFFFF"/>
              </a:buClr>
              <a:buSzPts val="1800"/>
              <a:buFont typeface="IBM Plex Sans"/>
              <a:buChar char="●"/>
            </a:pPr>
            <a:endParaRPr lang="en-US" sz="1800" kern="1200" dirty="0">
              <a:solidFill>
                <a:schemeClr val="bg1"/>
              </a:solidFill>
              <a:effectLst>
                <a:outerShdw blurRad="38100" dist="38100" dir="2700000" algn="tl">
                  <a:srgbClr val="000000">
                    <a:alpha val="43137"/>
                  </a:srgbClr>
                </a:outerShdw>
              </a:effectLst>
              <a:latin typeface="Calibri" pitchFamily="34" charset="0"/>
              <a:cs typeface="Calibri" pitchFamily="34" charset="0"/>
            </a:endParaRPr>
          </a:p>
          <a:p>
            <a:pPr lvl="0" algn="l" rtl="0">
              <a:lnSpc>
                <a:spcPct val="150000"/>
              </a:lnSpc>
              <a:spcBef>
                <a:spcPts val="1000"/>
              </a:spcBef>
              <a:spcAft>
                <a:spcPts val="0"/>
              </a:spcAft>
              <a:buClr>
                <a:srgbClr val="FFFFFF"/>
              </a:buClr>
              <a:buSzPts val="1800"/>
            </a:pPr>
            <a:endParaRPr sz="1800" dirty="0">
              <a:solidFill>
                <a:srgbClr val="FFFFFF"/>
              </a:solidFill>
              <a:latin typeface="PT Mono"/>
              <a:ea typeface="PT Mono"/>
              <a:cs typeface="PT Mono"/>
              <a:sym typeface="PT Mono"/>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chemeClr val="bg1"/>
                </a:solidFill>
                <a:latin typeface="IBM Plex Sans"/>
                <a:ea typeface="IBM Plex Sans"/>
                <a:cs typeface="IBM Plex Sans"/>
                <a:sym typeface="IBM Plex Sans"/>
              </a:rPr>
              <a:t>Creating Objects</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extLst>
      <p:ext uri="{BB962C8B-B14F-4D97-AF65-F5344CB8AC3E}">
        <p14:creationId xmlns:p14="http://schemas.microsoft.com/office/powerpoint/2010/main" val="8418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 </a:t>
            </a:r>
            <a:r>
              <a:rPr lang="en-US" sz="1800" kern="12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package</a:t>
            </a: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is a grouping of related types providing access protection and name space protection – like a folder to organize classes</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2 types: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user-defined packages </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and</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Java provides a rich set of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built-in packages</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t>
            </a:r>
          </a:p>
          <a:p>
            <a:pPr marL="182880" lvl="0" indent="-251459">
              <a:lnSpc>
                <a:spcPct val="150000"/>
              </a:lnSpc>
              <a:spcBef>
                <a:spcPts val="1000"/>
              </a:spcBef>
              <a:buClr>
                <a:srgbClr val="FFFFFF"/>
              </a:buClr>
              <a:buSzPts val="1800"/>
              <a:buFont typeface="IBM Plex Sans"/>
              <a:buChar char="●"/>
            </a:pPr>
            <a:endParaRPr lang="en-US" sz="1800" kern="12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lvl="0" indent="-251459" algn="l" rtl="0">
              <a:lnSpc>
                <a:spcPct val="150000"/>
              </a:lnSpc>
              <a:spcBef>
                <a:spcPts val="1000"/>
              </a:spcBef>
              <a:spcAft>
                <a:spcPts val="0"/>
              </a:spcAft>
              <a:buClr>
                <a:srgbClr val="FFFFFF"/>
              </a:buClr>
              <a:buSzPts val="1800"/>
              <a:buFont typeface="IBM Plex Sans"/>
              <a:buChar char="●"/>
            </a:pPr>
            <a:endParaRPr lang="en-US" sz="1800" kern="1200" dirty="0">
              <a:solidFill>
                <a:schemeClr val="bg1"/>
              </a:solidFill>
              <a:effectLst>
                <a:outerShdw blurRad="38100" dist="38100" dir="2700000" algn="tl">
                  <a:srgbClr val="000000">
                    <a:alpha val="43137"/>
                  </a:srgbClr>
                </a:outerShdw>
              </a:effectLst>
              <a:latin typeface="Calibri" pitchFamily="34" charset="0"/>
              <a:cs typeface="Calibri" pitchFamily="34" charset="0"/>
            </a:endParaRPr>
          </a:p>
          <a:p>
            <a:pPr lvl="0" algn="l" rtl="0">
              <a:lnSpc>
                <a:spcPct val="150000"/>
              </a:lnSpc>
              <a:spcBef>
                <a:spcPts val="1000"/>
              </a:spcBef>
              <a:spcAft>
                <a:spcPts val="0"/>
              </a:spcAft>
              <a:buClr>
                <a:srgbClr val="FFFFFF"/>
              </a:buClr>
              <a:buSzPts val="1800"/>
            </a:pPr>
            <a:endParaRPr sz="1800" dirty="0">
              <a:solidFill>
                <a:srgbClr val="FFFFFF"/>
              </a:solidFill>
              <a:latin typeface="PT Mono"/>
              <a:ea typeface="PT Mono"/>
              <a:cs typeface="PT Mono"/>
              <a:sym typeface="PT Mono"/>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chemeClr val="bg1"/>
                </a:solidFill>
                <a:latin typeface="IBM Plex Sans"/>
                <a:ea typeface="IBM Plex Sans"/>
                <a:cs typeface="IBM Plex Sans"/>
                <a:sym typeface="IBM Plex Sans"/>
              </a:rPr>
              <a:t>Packages</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Rectangle 4">
            <a:extLst>
              <a:ext uri="{FF2B5EF4-FFF2-40B4-BE49-F238E27FC236}">
                <a16:creationId xmlns:a16="http://schemas.microsoft.com/office/drawing/2014/main" id="{969CC09A-C2BD-4106-9562-2CBAC11208A8}"/>
              </a:ext>
            </a:extLst>
          </p:cNvPr>
          <p:cNvSpPr/>
          <p:nvPr/>
        </p:nvSpPr>
        <p:spPr>
          <a:xfrm>
            <a:off x="3894002" y="2659962"/>
            <a:ext cx="1313366" cy="489857"/>
          </a:xfrm>
          <a:prstGeom prst="rect">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a:t>
            </a:r>
          </a:p>
        </p:txBody>
      </p:sp>
      <p:cxnSp>
        <p:nvCxnSpPr>
          <p:cNvPr id="6" name="Straight Connector 5">
            <a:extLst>
              <a:ext uri="{FF2B5EF4-FFF2-40B4-BE49-F238E27FC236}">
                <a16:creationId xmlns:a16="http://schemas.microsoft.com/office/drawing/2014/main" id="{999A768C-3AA3-409D-9FAE-F297698FEAFF}"/>
              </a:ext>
            </a:extLst>
          </p:cNvPr>
          <p:cNvCxnSpPr>
            <a:cxnSpLocks/>
            <a:stCxn id="5" idx="2"/>
          </p:cNvCxnSpPr>
          <p:nvPr/>
        </p:nvCxnSpPr>
        <p:spPr>
          <a:xfrm>
            <a:off x="4550685" y="3149819"/>
            <a:ext cx="0" cy="38730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12E9DB-2BC8-42D7-AFB9-5FB3CF86D1D0}"/>
              </a:ext>
            </a:extLst>
          </p:cNvPr>
          <p:cNvCxnSpPr>
            <a:cxnSpLocks/>
          </p:cNvCxnSpPr>
          <p:nvPr/>
        </p:nvCxnSpPr>
        <p:spPr>
          <a:xfrm flipV="1">
            <a:off x="4521978" y="3535547"/>
            <a:ext cx="2901067" cy="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E6A03B3-1F21-4B2A-A398-2CA4DA96CA50}"/>
              </a:ext>
            </a:extLst>
          </p:cNvPr>
          <p:cNvSpPr/>
          <p:nvPr/>
        </p:nvSpPr>
        <p:spPr>
          <a:xfrm>
            <a:off x="1069521" y="3979637"/>
            <a:ext cx="938892" cy="48985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lang</a:t>
            </a:r>
            <a:endParaRPr lang="en-US" sz="2400" dirty="0"/>
          </a:p>
        </p:txBody>
      </p:sp>
      <p:sp>
        <p:nvSpPr>
          <p:cNvPr id="9" name="Rectangle 8">
            <a:extLst>
              <a:ext uri="{FF2B5EF4-FFF2-40B4-BE49-F238E27FC236}">
                <a16:creationId xmlns:a16="http://schemas.microsoft.com/office/drawing/2014/main" id="{FE21CB35-5039-4CEF-88A1-053923B3AB93}"/>
              </a:ext>
            </a:extLst>
          </p:cNvPr>
          <p:cNvSpPr/>
          <p:nvPr/>
        </p:nvSpPr>
        <p:spPr>
          <a:xfrm>
            <a:off x="2926716" y="3984200"/>
            <a:ext cx="938892" cy="48985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util</a:t>
            </a:r>
            <a:endParaRPr lang="en-US" sz="2400" dirty="0"/>
          </a:p>
        </p:txBody>
      </p:sp>
      <p:sp>
        <p:nvSpPr>
          <p:cNvPr id="10" name="Rectangle 9">
            <a:extLst>
              <a:ext uri="{FF2B5EF4-FFF2-40B4-BE49-F238E27FC236}">
                <a16:creationId xmlns:a16="http://schemas.microsoft.com/office/drawing/2014/main" id="{CA9D684F-7676-43F4-BDFF-1EE989A41CA4}"/>
              </a:ext>
            </a:extLst>
          </p:cNvPr>
          <p:cNvSpPr/>
          <p:nvPr/>
        </p:nvSpPr>
        <p:spPr>
          <a:xfrm>
            <a:off x="4992023" y="3979637"/>
            <a:ext cx="861562" cy="50966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io</a:t>
            </a:r>
            <a:endParaRPr lang="en-US" sz="2400" dirty="0"/>
          </a:p>
        </p:txBody>
      </p:sp>
      <p:sp>
        <p:nvSpPr>
          <p:cNvPr id="11" name="Rectangle 10">
            <a:extLst>
              <a:ext uri="{FF2B5EF4-FFF2-40B4-BE49-F238E27FC236}">
                <a16:creationId xmlns:a16="http://schemas.microsoft.com/office/drawing/2014/main" id="{97B24B53-4629-4B91-818E-BCC3BCEC0025}"/>
              </a:ext>
            </a:extLst>
          </p:cNvPr>
          <p:cNvSpPr/>
          <p:nvPr/>
        </p:nvSpPr>
        <p:spPr>
          <a:xfrm>
            <a:off x="7023672" y="4004598"/>
            <a:ext cx="780337" cy="489818"/>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awt</a:t>
            </a:r>
            <a:endParaRPr lang="en-US" sz="2400" dirty="0"/>
          </a:p>
        </p:txBody>
      </p:sp>
      <p:cxnSp>
        <p:nvCxnSpPr>
          <p:cNvPr id="12" name="Straight Connector 11">
            <a:extLst>
              <a:ext uri="{FF2B5EF4-FFF2-40B4-BE49-F238E27FC236}">
                <a16:creationId xmlns:a16="http://schemas.microsoft.com/office/drawing/2014/main" id="{F1E89C78-3F19-442B-A0D9-7D3127627A08}"/>
              </a:ext>
            </a:extLst>
          </p:cNvPr>
          <p:cNvCxnSpPr>
            <a:cxnSpLocks/>
          </p:cNvCxnSpPr>
          <p:nvPr/>
        </p:nvCxnSpPr>
        <p:spPr>
          <a:xfrm>
            <a:off x="1538967" y="3521776"/>
            <a:ext cx="8345" cy="467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D60D8D7-0413-40A6-B656-E4D7DD07B941}"/>
              </a:ext>
            </a:extLst>
          </p:cNvPr>
          <p:cNvCxnSpPr>
            <a:cxnSpLocks/>
          </p:cNvCxnSpPr>
          <p:nvPr/>
        </p:nvCxnSpPr>
        <p:spPr>
          <a:xfrm flipV="1">
            <a:off x="1538968" y="3535547"/>
            <a:ext cx="3033032"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34BFF3-044B-4E28-957C-C8A0F978DB8E}"/>
              </a:ext>
            </a:extLst>
          </p:cNvPr>
          <p:cNvCxnSpPr>
            <a:cxnSpLocks/>
          </p:cNvCxnSpPr>
          <p:nvPr/>
        </p:nvCxnSpPr>
        <p:spPr>
          <a:xfrm>
            <a:off x="3396162" y="3530461"/>
            <a:ext cx="8345" cy="467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E86E1E9-AAFD-4647-A3A9-00A91DE76CBD}"/>
              </a:ext>
            </a:extLst>
          </p:cNvPr>
          <p:cNvCxnSpPr>
            <a:cxnSpLocks/>
          </p:cNvCxnSpPr>
          <p:nvPr/>
        </p:nvCxnSpPr>
        <p:spPr>
          <a:xfrm>
            <a:off x="5421691" y="3521776"/>
            <a:ext cx="0" cy="45786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CA75D29-DFAD-401F-A5A1-0685559E5736}"/>
              </a:ext>
            </a:extLst>
          </p:cNvPr>
          <p:cNvCxnSpPr>
            <a:cxnSpLocks/>
          </p:cNvCxnSpPr>
          <p:nvPr/>
        </p:nvCxnSpPr>
        <p:spPr>
          <a:xfrm>
            <a:off x="7405496" y="3537124"/>
            <a:ext cx="8345" cy="467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05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To </a:t>
            </a:r>
            <a:r>
              <a:rPr lang="en" sz="1800" dirty="0">
                <a:solidFill>
                  <a:schemeClr val="accent5">
                    <a:lumMod val="60000"/>
                    <a:lumOff val="40000"/>
                  </a:schemeClr>
                </a:solidFill>
                <a:latin typeface="IBM Plex Sans"/>
                <a:ea typeface="IBM Plex Sans"/>
                <a:cs typeface="IBM Plex Sans"/>
                <a:sym typeface="IBM Plex Sans"/>
              </a:rPr>
              <a:t>import</a:t>
            </a:r>
            <a:r>
              <a:rPr lang="en" sz="1800" dirty="0">
                <a:solidFill>
                  <a:srgbClr val="FFFFFF"/>
                </a:solidFill>
                <a:latin typeface="IBM Plex Sans"/>
                <a:ea typeface="IBM Plex Sans"/>
                <a:cs typeface="IBM Plex Sans"/>
                <a:sym typeface="IBM Plex Sans"/>
              </a:rPr>
              <a:t> a specific package or package member into the file, put an import stat</a:t>
            </a:r>
            <a:r>
              <a:rPr lang="en-US" sz="1800" dirty="0">
                <a:solidFill>
                  <a:srgbClr val="FFFFFF"/>
                </a:solidFill>
                <a:latin typeface="IBM Plex Sans"/>
                <a:ea typeface="IBM Plex Sans"/>
                <a:cs typeface="IBM Plex Sans"/>
                <a:sym typeface="IBM Plex Sans"/>
              </a:rPr>
              <a:t>e</a:t>
            </a:r>
            <a:r>
              <a:rPr lang="en" sz="1800" dirty="0">
                <a:solidFill>
                  <a:srgbClr val="FFFFFF"/>
                </a:solidFill>
                <a:latin typeface="IBM Plex Sans"/>
                <a:ea typeface="IBM Plex Sans"/>
                <a:cs typeface="IBM Plex Sans"/>
                <a:sym typeface="IBM Plex Sans"/>
              </a:rPr>
              <a:t>ment at the start of the file</a:t>
            </a:r>
            <a:endParaRPr lang="en-US" sz="1800" dirty="0">
              <a:solidFill>
                <a:srgbClr val="FFFFFF"/>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chemeClr val="accent5">
                    <a:lumMod val="60000"/>
                    <a:lumOff val="40000"/>
                  </a:schemeClr>
                </a:solidFill>
                <a:latin typeface="IBM Plex Sans"/>
                <a:ea typeface="IBM Plex Sans"/>
                <a:cs typeface="IBM Plex Sans"/>
                <a:sym typeface="IBM Plex Sans"/>
              </a:rPr>
              <a:t>Importing</a:t>
            </a:r>
            <a:r>
              <a:rPr lang="en-US" sz="1800" dirty="0">
                <a:solidFill>
                  <a:srgbClr val="FFFFFF"/>
                </a:solidFill>
                <a:latin typeface="IBM Plex Sans"/>
                <a:ea typeface="IBM Plex Sans"/>
                <a:cs typeface="IBM Plex Sans"/>
                <a:sym typeface="IBM Plex Sans"/>
              </a:rPr>
              <a:t> an entire package:</a:t>
            </a:r>
          </a:p>
          <a:p>
            <a:r>
              <a:rPr lang="en-US" sz="1800" dirty="0">
                <a:solidFill>
                  <a:srgbClr val="D4D4D4"/>
                </a:solidFill>
                <a:latin typeface="Consolas" panose="020B0609020204030204" pitchFamily="49" charset="0"/>
              </a:rPr>
              <a:t>	import </a:t>
            </a:r>
            <a:r>
              <a:rPr lang="en-US" sz="1800" dirty="0" err="1">
                <a:solidFill>
                  <a:srgbClr val="9CDCFE"/>
                </a:solidFill>
                <a:latin typeface="Consolas" panose="020B0609020204030204" pitchFamily="49" charset="0"/>
              </a:rPr>
              <a:t>java</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util</a:t>
            </a: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before class statement</a:t>
            </a:r>
            <a:endParaRPr lang="en-US" sz="1800" dirty="0">
              <a:solidFill>
                <a:srgbClr val="00B050"/>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chemeClr val="accent5">
                    <a:lumMod val="60000"/>
                    <a:lumOff val="40000"/>
                  </a:schemeClr>
                </a:solidFill>
                <a:latin typeface="IBM Plex Sans"/>
                <a:ea typeface="IBM Plex Sans"/>
                <a:cs typeface="IBM Plex Sans"/>
                <a:sym typeface="IBM Plex Sans"/>
              </a:rPr>
              <a:t>Importing</a:t>
            </a:r>
            <a:r>
              <a:rPr lang="en-US" sz="1800" dirty="0">
                <a:solidFill>
                  <a:srgbClr val="FFFFFF"/>
                </a:solidFill>
                <a:latin typeface="IBM Plex Sans"/>
                <a:ea typeface="IBM Plex Sans"/>
                <a:cs typeface="IBM Plex Sans"/>
                <a:sym typeface="IBM Plex Sans"/>
              </a:rPr>
              <a:t> a specific package member:</a:t>
            </a:r>
          </a:p>
          <a:p>
            <a:r>
              <a:rPr lang="en-US" sz="2000" dirty="0">
                <a:solidFill>
                  <a:srgbClr val="D4D4D4"/>
                </a:solidFill>
                <a:latin typeface="Consolas" panose="020B0609020204030204" pitchFamily="49" charset="0"/>
              </a:rPr>
              <a:t>	import </a:t>
            </a:r>
            <a:r>
              <a:rPr lang="en-US" sz="2000" dirty="0" err="1">
                <a:solidFill>
                  <a:srgbClr val="9CDCFE"/>
                </a:solidFill>
                <a:latin typeface="Consolas" panose="020B0609020204030204" pitchFamily="49" charset="0"/>
              </a:rPr>
              <a:t>java</a:t>
            </a:r>
            <a:r>
              <a:rPr lang="en-US" sz="2000" dirty="0" err="1">
                <a:solidFill>
                  <a:srgbClr val="D4D4D4"/>
                </a:solidFill>
                <a:latin typeface="Consolas" panose="020B0609020204030204" pitchFamily="49" charset="0"/>
              </a:rPr>
              <a:t>.</a:t>
            </a:r>
            <a:r>
              <a:rPr lang="en-US" sz="2000" dirty="0" err="1">
                <a:solidFill>
                  <a:srgbClr val="9CDCFE"/>
                </a:solidFill>
                <a:latin typeface="Consolas" panose="020B0609020204030204" pitchFamily="49" charset="0"/>
              </a:rPr>
              <a:t>util</a:t>
            </a:r>
            <a:r>
              <a:rPr lang="en-US" sz="2000" dirty="0" err="1">
                <a:solidFill>
                  <a:srgbClr val="D4D4D4"/>
                </a:solidFill>
                <a:latin typeface="Consolas" panose="020B0609020204030204" pitchFamily="49" charset="0"/>
              </a:rPr>
              <a:t>.</a:t>
            </a:r>
            <a:r>
              <a:rPr lang="en-US" sz="2000" dirty="0" err="1">
                <a:solidFill>
                  <a:srgbClr val="9CDCFE"/>
                </a:solidFill>
                <a:latin typeface="Consolas" panose="020B0609020204030204" pitchFamily="49" charset="0"/>
              </a:rPr>
              <a:t>Date</a:t>
            </a:r>
            <a:r>
              <a:rPr lang="en-US" sz="2000" dirty="0">
                <a:solidFill>
                  <a:srgbClr val="D4D4D4"/>
                </a:solidFill>
                <a:latin typeface="Consolas" panose="020B0609020204030204" pitchFamily="49" charset="0"/>
              </a:rPr>
              <a:t>; </a:t>
            </a:r>
            <a:r>
              <a:rPr lang="en-US" sz="2000" dirty="0">
                <a:solidFill>
                  <a:srgbClr val="6A9955"/>
                </a:solidFill>
                <a:latin typeface="Consolas" panose="020B0609020204030204" pitchFamily="49" charset="0"/>
              </a:rPr>
              <a:t>// before class statement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import </a:t>
            </a:r>
            <a:r>
              <a:rPr lang="en-US" sz="2000" dirty="0" err="1">
                <a:solidFill>
                  <a:srgbClr val="9CDCFE"/>
                </a:solidFill>
                <a:latin typeface="Consolas" panose="020B0609020204030204" pitchFamily="49" charset="0"/>
              </a:rPr>
              <a:t>java</a:t>
            </a:r>
            <a:r>
              <a:rPr lang="en-US" sz="2000" dirty="0" err="1">
                <a:solidFill>
                  <a:srgbClr val="D4D4D4"/>
                </a:solidFill>
                <a:latin typeface="Consolas" panose="020B0609020204030204" pitchFamily="49" charset="0"/>
              </a:rPr>
              <a:t>.</a:t>
            </a:r>
            <a:r>
              <a:rPr lang="en-US" sz="2000" dirty="0" err="1">
                <a:solidFill>
                  <a:srgbClr val="9CDCFE"/>
                </a:solidFill>
                <a:latin typeface="Consolas" panose="020B0609020204030204" pitchFamily="49" charset="0"/>
              </a:rPr>
              <a:t>util</a:t>
            </a:r>
            <a:r>
              <a:rPr lang="en-US" sz="2000" dirty="0" err="1">
                <a:solidFill>
                  <a:srgbClr val="D4D4D4"/>
                </a:solidFill>
                <a:latin typeface="Consolas" panose="020B0609020204030204" pitchFamily="49" charset="0"/>
              </a:rPr>
              <a:t>.</a:t>
            </a:r>
            <a:r>
              <a:rPr lang="en-US" sz="2000" dirty="0" err="1">
                <a:solidFill>
                  <a:srgbClr val="9CDCFE"/>
                </a:solidFill>
                <a:latin typeface="Consolas" panose="020B0609020204030204" pitchFamily="49" charset="0"/>
              </a:rPr>
              <a:t>Random</a:t>
            </a:r>
            <a:r>
              <a:rPr lang="en-US" sz="2000" dirty="0">
                <a:solidFill>
                  <a:srgbClr val="D4D4D4"/>
                </a:solidFill>
                <a:latin typeface="Consolas" panose="020B0609020204030204" pitchFamily="49" charset="0"/>
              </a:rPr>
              <a:t>;  </a:t>
            </a:r>
            <a:r>
              <a:rPr lang="en-US" sz="2000" dirty="0">
                <a:solidFill>
                  <a:srgbClr val="6A9955"/>
                </a:solidFill>
                <a:latin typeface="Consolas" panose="020B0609020204030204" pitchFamily="49" charset="0"/>
              </a:rPr>
              <a:t>// before class</a:t>
            </a:r>
            <a:endParaRPr lang="en-US" sz="1800" dirty="0">
              <a:solidFill>
                <a:srgbClr val="FFFFFF"/>
              </a:solidFill>
              <a:latin typeface="IBM Plex Sans"/>
              <a:ea typeface="IBM Plex Sans"/>
              <a:cs typeface="IBM Plex Sans"/>
              <a:sym typeface="IBM Plex Sans"/>
            </a:endParaRPr>
          </a:p>
          <a:p>
            <a:pPr marL="182880" indent="-251459">
              <a:lnSpc>
                <a:spcPct val="150000"/>
              </a:lnSpc>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Referring to a package member by its fully qualified name:</a:t>
            </a:r>
            <a:endParaRPr lang="en-US" sz="1800" dirty="0">
              <a:solidFill>
                <a:srgbClr val="FFFFFF"/>
              </a:solidFill>
              <a:latin typeface="IBM Plex Sans"/>
              <a:sym typeface="IBM Plex Sans"/>
            </a:endParaRPr>
          </a:p>
          <a:p>
            <a:pPr algn="ctr"/>
            <a:r>
              <a:rPr lang="en-US" sz="2000" dirty="0" err="1">
                <a:solidFill>
                  <a:srgbClr val="4EC9B0"/>
                </a:solidFill>
                <a:latin typeface="Consolas" panose="020B0609020204030204" pitchFamily="49" charset="0"/>
              </a:rPr>
              <a:t>java</a:t>
            </a:r>
            <a:r>
              <a:rPr lang="en-US" sz="2000" dirty="0" err="1">
                <a:solidFill>
                  <a:srgbClr val="D4D4D4"/>
                </a:solidFill>
                <a:latin typeface="Consolas" panose="020B0609020204030204" pitchFamily="49" charset="0"/>
              </a:rPr>
              <a:t>.</a:t>
            </a:r>
            <a:r>
              <a:rPr lang="en-US" sz="2000" dirty="0" err="1">
                <a:solidFill>
                  <a:srgbClr val="4EC9B0"/>
                </a:solidFill>
                <a:latin typeface="Consolas" panose="020B0609020204030204" pitchFamily="49" charset="0"/>
              </a:rPr>
              <a:t>lang</a:t>
            </a:r>
            <a:r>
              <a:rPr lang="en-US" sz="2000" dirty="0" err="1">
                <a:solidFill>
                  <a:srgbClr val="D4D4D4"/>
                </a:solidFill>
                <a:latin typeface="Consolas" panose="020B0609020204030204" pitchFamily="49" charset="0"/>
              </a:rPr>
              <a:t>.</a:t>
            </a:r>
            <a:r>
              <a:rPr lang="en-US" sz="2000" dirty="0" err="1">
                <a:solidFill>
                  <a:srgbClr val="4EC9B0"/>
                </a:solidFill>
                <a:latin typeface="Consolas" panose="020B0609020204030204" pitchFamily="49" charset="0"/>
              </a:rPr>
              <a:t>String</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s</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err="1">
                <a:solidFill>
                  <a:srgbClr val="D4D4D4"/>
                </a:solidFill>
                <a:latin typeface="Consolas" panose="020B0609020204030204" pitchFamily="49" charset="0"/>
              </a:rPr>
              <a:t>java.</a:t>
            </a:r>
            <a:r>
              <a:rPr lang="en-US" sz="2000" dirty="0" err="1">
                <a:solidFill>
                  <a:srgbClr val="9CDCFE"/>
                </a:solidFill>
                <a:latin typeface="Consolas" panose="020B0609020204030204" pitchFamily="49" charset="0"/>
              </a:rPr>
              <a:t>lang</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String</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"long"</a:t>
            </a:r>
            <a:r>
              <a:rPr lang="en-US" sz="2000" dirty="0">
                <a:solidFill>
                  <a:srgbClr val="D4D4D4"/>
                </a:solidFill>
                <a:latin typeface="Consolas" panose="020B0609020204030204" pitchFamily="49" charset="0"/>
              </a:rPr>
              <a:t>);</a:t>
            </a:r>
          </a:p>
          <a:p>
            <a:pPr lvl="4">
              <a:lnSpc>
                <a:spcPct val="150000"/>
              </a:lnSpc>
              <a:buClr>
                <a:srgbClr val="FFFFFF"/>
              </a:buClr>
              <a:buSzPts val="1800"/>
            </a:pPr>
            <a:endParaRPr lang="en-US" sz="1800" dirty="0">
              <a:solidFill>
                <a:srgbClr val="FFFFFF"/>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endParaRPr lang="en-US" sz="1800" dirty="0">
              <a:solidFill>
                <a:srgbClr val="FFFFFF"/>
              </a:solidFill>
              <a:latin typeface="IBM Plex Sans"/>
              <a:ea typeface="IBM Plex Sans"/>
              <a:cs typeface="IBM Plex Sans"/>
              <a:sym typeface="IBM Plex Sans"/>
            </a:endParaRPr>
          </a:p>
          <a:p>
            <a:pPr lvl="1">
              <a:lnSpc>
                <a:spcPct val="150000"/>
              </a:lnSpc>
              <a:buClr>
                <a:srgbClr val="FFFFFF"/>
              </a:buClr>
              <a:buSzPts val="1800"/>
            </a:pPr>
            <a:r>
              <a:rPr lang="en-US" sz="1800" dirty="0">
                <a:solidFill>
                  <a:srgbClr val="FFFFFF"/>
                </a:solidFill>
                <a:latin typeface="IBM Plex Sans"/>
                <a:ea typeface="IBM Plex Sans"/>
                <a:cs typeface="IBM Plex Sans"/>
                <a:sym typeface="IBM Plex Sans"/>
              </a:rPr>
              <a:t>	</a:t>
            </a:r>
            <a:endParaRPr lang="en-US" sz="1800" dirty="0">
              <a:solidFill>
                <a:srgbClr val="00B050"/>
              </a:solidFill>
              <a:latin typeface="IBM Plex Sans"/>
              <a:ea typeface="IBM Plex Sans"/>
              <a:cs typeface="IBM Plex Sans"/>
              <a:sym typeface="IBM Plex Sans"/>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importing</a:t>
            </a:r>
            <a:endParaRPr sz="2400" dirty="0">
              <a:solidFill>
                <a:schemeClr val="bg1"/>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A class that has methods to read data from the keyboard, a File and a String (technically any object that implements the Readable interface).</a:t>
            </a:r>
            <a:endParaRPr lang="en-US" sz="1800" dirty="0">
              <a:solidFill>
                <a:srgbClr val="FFFFFF"/>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Must import the </a:t>
            </a:r>
            <a:r>
              <a:rPr lang="en-US" sz="1800" dirty="0">
                <a:solidFill>
                  <a:schemeClr val="accent5">
                    <a:lumMod val="60000"/>
                    <a:lumOff val="40000"/>
                  </a:schemeClr>
                </a:solidFill>
                <a:latin typeface="IBM Plex Sans"/>
                <a:ea typeface="IBM Plex Sans"/>
                <a:cs typeface="IBM Plex Sans"/>
                <a:sym typeface="IBM Plex Sans"/>
              </a:rPr>
              <a:t>Scanner</a:t>
            </a:r>
            <a:r>
              <a:rPr lang="en-US" sz="1800" dirty="0">
                <a:solidFill>
                  <a:srgbClr val="FFFFFF"/>
                </a:solidFill>
                <a:latin typeface="IBM Plex Sans"/>
                <a:ea typeface="IBM Plex Sans"/>
                <a:cs typeface="IBM Plex Sans"/>
                <a:sym typeface="IBM Plex Sans"/>
              </a:rPr>
              <a:t> class from the </a:t>
            </a:r>
            <a:r>
              <a:rPr lang="en-US" sz="1800" dirty="0" err="1">
                <a:solidFill>
                  <a:srgbClr val="FFFFFF"/>
                </a:solidFill>
                <a:latin typeface="IBM Plex Sans"/>
                <a:ea typeface="IBM Plex Sans"/>
                <a:cs typeface="IBM Plex Sans"/>
                <a:sym typeface="IBM Plex Sans"/>
              </a:rPr>
              <a:t>java.util</a:t>
            </a:r>
            <a:r>
              <a:rPr lang="en-US" sz="1800" dirty="0">
                <a:solidFill>
                  <a:srgbClr val="FFFFFF"/>
                </a:solidFill>
                <a:latin typeface="IBM Plex Sans"/>
                <a:ea typeface="IBM Plex Sans"/>
                <a:cs typeface="IBM Plex Sans"/>
                <a:sym typeface="IBM Plex Sans"/>
              </a:rPr>
              <a:t> package.</a:t>
            </a:r>
          </a:p>
          <a:p>
            <a:r>
              <a:rPr lang="en-US" sz="1800" dirty="0">
                <a:solidFill>
                  <a:srgbClr val="FFFFFF"/>
                </a:solidFill>
                <a:latin typeface="IBM Plex Sans"/>
                <a:sym typeface="IBM Plex Sans"/>
              </a:rPr>
              <a:t>	</a:t>
            </a:r>
            <a:r>
              <a:rPr lang="en-US" sz="2000" dirty="0">
                <a:solidFill>
                  <a:srgbClr val="D4D4D4"/>
                </a:solidFill>
                <a:latin typeface="Consolas" panose="020B0609020204030204" pitchFamily="49" charset="0"/>
              </a:rPr>
              <a:t>import </a:t>
            </a:r>
            <a:r>
              <a:rPr lang="en-US" sz="2000" dirty="0" err="1">
                <a:solidFill>
                  <a:srgbClr val="9CDCFE"/>
                </a:solidFill>
                <a:latin typeface="Consolas" panose="020B0609020204030204" pitchFamily="49" charset="0"/>
              </a:rPr>
              <a:t>java</a:t>
            </a:r>
            <a:r>
              <a:rPr lang="en-US" sz="2000" dirty="0" err="1">
                <a:solidFill>
                  <a:srgbClr val="D4D4D4"/>
                </a:solidFill>
                <a:latin typeface="Consolas" panose="020B0609020204030204" pitchFamily="49" charset="0"/>
              </a:rPr>
              <a:t>.</a:t>
            </a:r>
            <a:r>
              <a:rPr lang="en-US" sz="2000" dirty="0" err="1">
                <a:solidFill>
                  <a:srgbClr val="9CDCFE"/>
                </a:solidFill>
                <a:latin typeface="Consolas" panose="020B0609020204030204" pitchFamily="49" charset="0"/>
              </a:rPr>
              <a:t>util</a:t>
            </a:r>
            <a:r>
              <a:rPr lang="en-US" sz="2000" dirty="0" err="1">
                <a:solidFill>
                  <a:srgbClr val="D4D4D4"/>
                </a:solidFill>
                <a:latin typeface="Consolas" panose="020B0609020204030204" pitchFamily="49" charset="0"/>
              </a:rPr>
              <a:t>.</a:t>
            </a:r>
            <a:r>
              <a:rPr lang="en-US" sz="2000" dirty="0" err="1">
                <a:solidFill>
                  <a:srgbClr val="9CDCFE"/>
                </a:solidFill>
                <a:latin typeface="Consolas" panose="020B0609020204030204" pitchFamily="49" charset="0"/>
              </a:rPr>
              <a:t>Scanner</a:t>
            </a:r>
            <a:r>
              <a:rPr lang="en-US" sz="2000" dirty="0">
                <a:solidFill>
                  <a:srgbClr val="D4D4D4"/>
                </a:solidFill>
                <a:latin typeface="Consolas" panose="020B0609020204030204" pitchFamily="49" charset="0"/>
              </a:rPr>
              <a:t>;</a:t>
            </a:r>
            <a:endParaRPr lang="en-US" sz="2000" dirty="0">
              <a:solidFill>
                <a:srgbClr val="00B050"/>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Must create an object to use it.</a:t>
            </a:r>
          </a:p>
          <a:p>
            <a:pPr lvl="0" algn="l" rtl="0">
              <a:lnSpc>
                <a:spcPct val="150000"/>
              </a:lnSpc>
              <a:spcBef>
                <a:spcPts val="0"/>
              </a:spcBef>
              <a:spcAft>
                <a:spcPts val="0"/>
              </a:spcAft>
              <a:buClr>
                <a:srgbClr val="FFFFFF"/>
              </a:buClr>
              <a:buSzPts val="1800"/>
            </a:pPr>
            <a:endParaRPr lang="en-US" sz="1800" dirty="0">
              <a:solidFill>
                <a:srgbClr val="FFFFFF"/>
              </a:solidFill>
              <a:latin typeface="IBM Plex Sans"/>
              <a:ea typeface="IBM Plex Sans"/>
              <a:cs typeface="IBM Plex Sans"/>
              <a:sym typeface="IBM Plex Sans"/>
            </a:endParaRPr>
          </a:p>
          <a:p>
            <a:r>
              <a:rPr lang="en-US" sz="2000" dirty="0">
                <a:solidFill>
                  <a:srgbClr val="4EC9B0"/>
                </a:solidFill>
                <a:latin typeface="Consolas" panose="020B0609020204030204" pitchFamily="49" charset="0"/>
              </a:rPr>
              <a:t>Scanner</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keyboard</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Scanner</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System</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in</a:t>
            </a:r>
            <a:r>
              <a:rPr lang="en-US" sz="2000" dirty="0">
                <a:solidFill>
                  <a:srgbClr val="D4D4D4"/>
                </a:solidFill>
                <a:latin typeface="Consolas" panose="020B0609020204030204" pitchFamily="49" charset="0"/>
              </a:rPr>
              <a:t>); </a:t>
            </a:r>
          </a:p>
          <a:p>
            <a:r>
              <a:rPr lang="en-US" sz="2000" dirty="0">
                <a:solidFill>
                  <a:srgbClr val="4EC9B0"/>
                </a:solidFill>
                <a:latin typeface="Consolas" panose="020B0609020204030204" pitchFamily="49" charset="0"/>
              </a:rPr>
              <a:t>Scanner</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file</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Scanner</a:t>
            </a:r>
            <a:r>
              <a:rPr lang="en-US" sz="2000" dirty="0">
                <a:solidFill>
                  <a:srgbClr val="D4D4D4"/>
                </a:solidFill>
                <a:latin typeface="Consolas" panose="020B0609020204030204" pitchFamily="49" charset="0"/>
              </a:rPr>
              <a:t>(</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File</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"a.txt"</a:t>
            </a:r>
            <a:r>
              <a:rPr lang="en-US" sz="2000" dirty="0">
                <a:solidFill>
                  <a:srgbClr val="D4D4D4"/>
                </a:solidFill>
                <a:latin typeface="Consolas" panose="020B0609020204030204" pitchFamily="49" charset="0"/>
              </a:rPr>
              <a:t>));</a:t>
            </a:r>
          </a:p>
          <a:p>
            <a:r>
              <a:rPr lang="en-US" sz="2000" dirty="0">
                <a:solidFill>
                  <a:srgbClr val="4EC9B0"/>
                </a:solidFill>
                <a:latin typeface="Consolas" panose="020B0609020204030204" pitchFamily="49" charset="0"/>
              </a:rPr>
              <a:t>Scanner</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chop</a:t>
            </a:r>
            <a:r>
              <a:rPr lang="en-US" sz="2000" dirty="0">
                <a:solidFill>
                  <a:srgbClr val="D4D4D4"/>
                </a:solidFill>
                <a:latin typeface="Consolas" panose="020B0609020204030204" pitchFamily="49" charset="0"/>
              </a:rPr>
              <a:t> = </a:t>
            </a:r>
            <a:r>
              <a:rPr lang="en-US" sz="2000" dirty="0">
                <a:solidFill>
                  <a:srgbClr val="C586C0"/>
                </a:solidFill>
                <a:latin typeface="Consolas" panose="020B0609020204030204" pitchFamily="49" charset="0"/>
              </a:rPr>
              <a:t>new</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Scanner</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"a b c d e"</a:t>
            </a:r>
            <a:r>
              <a:rPr lang="en-US" sz="2000" dirty="0">
                <a:solidFill>
                  <a:srgbClr val="D4D4D4"/>
                </a:solidFill>
                <a:latin typeface="Consolas" panose="020B0609020204030204" pitchFamily="49" charset="0"/>
              </a:rPr>
              <a:t>);</a:t>
            </a: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Scanner</a:t>
            </a:r>
            <a:endParaRPr sz="2400" dirty="0">
              <a:solidFill>
                <a:schemeClr val="bg1"/>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extLst>
      <p:ext uri="{BB962C8B-B14F-4D97-AF65-F5344CB8AC3E}">
        <p14:creationId xmlns:p14="http://schemas.microsoft.com/office/powerpoint/2010/main" val="172190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Scanner Methods</a:t>
            </a:r>
            <a:endParaRPr sz="2400" dirty="0">
              <a:solidFill>
                <a:schemeClr val="bg1"/>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15" name="Table 14">
            <a:extLst>
              <a:ext uri="{FF2B5EF4-FFF2-40B4-BE49-F238E27FC236}">
                <a16:creationId xmlns:a16="http://schemas.microsoft.com/office/drawing/2014/main" id="{A82B45AF-8878-496A-98D4-2BACD3C94B25}"/>
              </a:ext>
            </a:extLst>
          </p:cNvPr>
          <p:cNvGraphicFramePr>
            <a:graphicFrameLocks noGrp="1"/>
          </p:cNvGraphicFramePr>
          <p:nvPr>
            <p:extLst>
              <p:ext uri="{D42A27DB-BD31-4B8C-83A1-F6EECF244321}">
                <p14:modId xmlns:p14="http://schemas.microsoft.com/office/powerpoint/2010/main" val="3398244943"/>
              </p:ext>
            </p:extLst>
          </p:nvPr>
        </p:nvGraphicFramePr>
        <p:xfrm>
          <a:off x="804129" y="1023527"/>
          <a:ext cx="7870371" cy="3708400"/>
        </p:xfrm>
        <a:graphic>
          <a:graphicData uri="http://schemas.openxmlformats.org/drawingml/2006/table">
            <a:tbl>
              <a:tblPr firstRow="1" bandRow="1">
                <a:tableStyleId>{5C22544A-7EE6-4342-B048-85BDC9FD1C3A}</a:tableStyleId>
              </a:tblPr>
              <a:tblGrid>
                <a:gridCol w="1926238">
                  <a:extLst>
                    <a:ext uri="{9D8B030D-6E8A-4147-A177-3AD203B41FA5}">
                      <a16:colId xmlns:a16="http://schemas.microsoft.com/office/drawing/2014/main" val="20000"/>
                    </a:ext>
                  </a:extLst>
                </a:gridCol>
                <a:gridCol w="5944133">
                  <a:extLst>
                    <a:ext uri="{9D8B030D-6E8A-4147-A177-3AD203B41FA5}">
                      <a16:colId xmlns:a16="http://schemas.microsoft.com/office/drawing/2014/main" val="20001"/>
                    </a:ext>
                  </a:extLst>
                </a:gridCol>
              </a:tblGrid>
              <a:tr h="370840">
                <a:tc>
                  <a:txBody>
                    <a:bodyPr/>
                    <a:lstStyle/>
                    <a:p>
                      <a:pPr algn="ctr"/>
                      <a:r>
                        <a:rPr lang="en-US" sz="1800" dirty="0">
                          <a:solidFill>
                            <a:schemeClr val="bg1"/>
                          </a:solidFill>
                        </a:rPr>
                        <a:t>Method Name</a:t>
                      </a:r>
                    </a:p>
                  </a:txBody>
                  <a:tcPr>
                    <a:noFill/>
                  </a:tcPr>
                </a:tc>
                <a:tc>
                  <a:txBody>
                    <a:bodyPr/>
                    <a:lstStyle/>
                    <a:p>
                      <a:pPr algn="ctr"/>
                      <a:r>
                        <a:rPr lang="en-US" sz="1800" dirty="0">
                          <a:solidFill>
                            <a:schemeClr val="bg1"/>
                          </a:solidFill>
                        </a:rPr>
                        <a:t>Purpose</a:t>
                      </a:r>
                    </a:p>
                  </a:txBody>
                  <a:tcPr>
                    <a:noFill/>
                  </a:tcPr>
                </a:tc>
                <a:extLst>
                  <a:ext uri="{0D108BD9-81ED-4DB2-BD59-A6C34878D82A}">
                    <a16:rowId xmlns:a16="http://schemas.microsoft.com/office/drawing/2014/main" val="10000"/>
                  </a:ext>
                </a:extLst>
              </a:tr>
              <a:tr h="370840">
                <a:tc>
                  <a:txBody>
                    <a:bodyPr/>
                    <a:lstStyle/>
                    <a:p>
                      <a:r>
                        <a:rPr lang="en-US" sz="1800" dirty="0" err="1">
                          <a:solidFill>
                            <a:schemeClr val="accent5">
                              <a:lumMod val="60000"/>
                              <a:lumOff val="40000"/>
                            </a:schemeClr>
                          </a:solidFill>
                          <a:latin typeface="+mn-lt"/>
                        </a:rPr>
                        <a:t>nextByte</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byte value if possible</a:t>
                      </a:r>
                    </a:p>
                  </a:txBody>
                  <a:tcPr>
                    <a:noFill/>
                  </a:tcPr>
                </a:tc>
                <a:extLst>
                  <a:ext uri="{0D108BD9-81ED-4DB2-BD59-A6C34878D82A}">
                    <a16:rowId xmlns:a16="http://schemas.microsoft.com/office/drawing/2014/main" val="10001"/>
                  </a:ext>
                </a:extLst>
              </a:tr>
              <a:tr h="370840">
                <a:tc>
                  <a:txBody>
                    <a:bodyPr/>
                    <a:lstStyle/>
                    <a:p>
                      <a:r>
                        <a:rPr lang="en-US" sz="1800" dirty="0" err="1">
                          <a:solidFill>
                            <a:schemeClr val="accent5">
                              <a:lumMod val="60000"/>
                              <a:lumOff val="40000"/>
                            </a:schemeClr>
                          </a:solidFill>
                          <a:latin typeface="+mn-lt"/>
                        </a:rPr>
                        <a:t>nextShort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short 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2"/>
                  </a:ext>
                </a:extLst>
              </a:tr>
              <a:tr h="370840">
                <a:tc>
                  <a:txBody>
                    <a:bodyPr/>
                    <a:lstStyle/>
                    <a:p>
                      <a:r>
                        <a:rPr lang="en-US" sz="1800" dirty="0" err="1">
                          <a:solidFill>
                            <a:schemeClr val="accent5">
                              <a:lumMod val="60000"/>
                              <a:lumOff val="40000"/>
                            </a:schemeClr>
                          </a:solidFill>
                          <a:latin typeface="+mn-lt"/>
                        </a:rPr>
                        <a:t>nextInt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an integer 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3"/>
                  </a:ext>
                </a:extLst>
              </a:tr>
              <a:tr h="370840">
                <a:tc>
                  <a:txBody>
                    <a:bodyPr/>
                    <a:lstStyle/>
                    <a:p>
                      <a:r>
                        <a:rPr lang="en-US" sz="1800" dirty="0" err="1">
                          <a:solidFill>
                            <a:schemeClr val="accent5">
                              <a:lumMod val="60000"/>
                              <a:lumOff val="40000"/>
                            </a:schemeClr>
                          </a:solidFill>
                          <a:latin typeface="+mn-lt"/>
                        </a:rPr>
                        <a:t>nextLong</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long 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4"/>
                  </a:ext>
                </a:extLst>
              </a:tr>
              <a:tr h="370840">
                <a:tc>
                  <a:txBody>
                    <a:bodyPr/>
                    <a:lstStyle/>
                    <a:p>
                      <a:r>
                        <a:rPr lang="en-US" sz="1800" dirty="0" err="1">
                          <a:solidFill>
                            <a:schemeClr val="accent5">
                              <a:lumMod val="60000"/>
                              <a:lumOff val="40000"/>
                            </a:schemeClr>
                          </a:solidFill>
                          <a:latin typeface="+mn-lt"/>
                        </a:rPr>
                        <a:t>nextFloat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float 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5"/>
                  </a:ext>
                </a:extLst>
              </a:tr>
              <a:tr h="370840">
                <a:tc>
                  <a:txBody>
                    <a:bodyPr/>
                    <a:lstStyle/>
                    <a:p>
                      <a:r>
                        <a:rPr lang="en-US" sz="1800" dirty="0" err="1">
                          <a:solidFill>
                            <a:schemeClr val="accent5">
                              <a:lumMod val="60000"/>
                              <a:lumOff val="40000"/>
                            </a:schemeClr>
                          </a:solidFill>
                          <a:latin typeface="+mn-lt"/>
                        </a:rPr>
                        <a:t>nextDouble</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double</a:t>
                      </a:r>
                      <a:r>
                        <a:rPr kumimoji="0" lang="en-US" sz="1800" kern="1200" baseline="0" dirty="0">
                          <a:solidFill>
                            <a:schemeClr val="bg1"/>
                          </a:solidFill>
                          <a:latin typeface="+mn-lt"/>
                          <a:ea typeface="+mn-ea"/>
                          <a:cs typeface="+mn-cs"/>
                        </a:rPr>
                        <a:t> </a:t>
                      </a:r>
                      <a:r>
                        <a:rPr kumimoji="0" lang="en-US" sz="1800" kern="1200" dirty="0">
                          <a:solidFill>
                            <a:schemeClr val="bg1"/>
                          </a:solidFill>
                          <a:latin typeface="+mn-lt"/>
                          <a:ea typeface="+mn-ea"/>
                          <a:cs typeface="+mn-cs"/>
                        </a:rPr>
                        <a:t>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accent5">
                              <a:lumMod val="60000"/>
                              <a:lumOff val="40000"/>
                            </a:schemeClr>
                          </a:solidFill>
                          <a:latin typeface="+mn-lt"/>
                        </a:rPr>
                        <a:t>nextBoolean</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kern="1200" dirty="0">
                          <a:solidFill>
                            <a:schemeClr val="bg1"/>
                          </a:solidFill>
                          <a:latin typeface="+mn-lt"/>
                          <a:ea typeface="+mn-ea"/>
                          <a:cs typeface="+mn-cs"/>
                        </a:rPr>
                        <a:t>return next token as a </a:t>
                      </a:r>
                      <a:r>
                        <a:rPr kumimoji="0" lang="en-US" sz="1800" kern="1200" dirty="0" err="1">
                          <a:solidFill>
                            <a:schemeClr val="bg1"/>
                          </a:solidFill>
                          <a:latin typeface="+mn-lt"/>
                          <a:ea typeface="+mn-ea"/>
                          <a:cs typeface="+mn-cs"/>
                        </a:rPr>
                        <a:t>boolean</a:t>
                      </a:r>
                      <a:r>
                        <a:rPr kumimoji="0" lang="en-US" sz="1800" kern="1200" dirty="0">
                          <a:solidFill>
                            <a:schemeClr val="bg1"/>
                          </a:solidFill>
                          <a:latin typeface="+mn-lt"/>
                          <a:ea typeface="+mn-ea"/>
                          <a:cs typeface="+mn-cs"/>
                        </a:rPr>
                        <a:t> value if possible</a:t>
                      </a:r>
                    </a:p>
                  </a:txBody>
                  <a:tcPr>
                    <a:no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5">
                              <a:lumMod val="60000"/>
                              <a:lumOff val="40000"/>
                            </a:schemeClr>
                          </a:solidFill>
                          <a:latin typeface="+mn-lt"/>
                        </a:rPr>
                        <a:t>next()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one-word String (get next word)</a:t>
                      </a:r>
                    </a:p>
                  </a:txBody>
                  <a:tcPr>
                    <a:no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accent5">
                              <a:lumMod val="60000"/>
                              <a:lumOff val="40000"/>
                            </a:schemeClr>
                          </a:solidFill>
                          <a:latin typeface="+mn-lt"/>
                        </a:rPr>
                        <a:t>nextLine</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 data until “\n” as a multi-word String (get next line)</a:t>
                      </a:r>
                    </a:p>
                  </a:txBody>
                  <a:tcPr>
                    <a:noFill/>
                  </a:tcPr>
                </a:tc>
                <a:extLst>
                  <a:ext uri="{0D108BD9-81ED-4DB2-BD59-A6C34878D82A}">
                    <a16:rowId xmlns:a16="http://schemas.microsoft.com/office/drawing/2014/main" val="3905222803"/>
                  </a:ext>
                </a:extLst>
              </a:tr>
            </a:tbl>
          </a:graphicData>
        </a:graphic>
      </p:graphicFrame>
    </p:spTree>
    <p:extLst>
      <p:ext uri="{BB962C8B-B14F-4D97-AF65-F5344CB8AC3E}">
        <p14:creationId xmlns:p14="http://schemas.microsoft.com/office/powerpoint/2010/main" val="385780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Integer Data Types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755764252"/>
      </p:ext>
    </p:extLst>
  </p:cSld>
  <p:clrMapOvr>
    <a:masterClrMapping/>
  </p:clrMapOvr>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4835</TotalTime>
  <Words>2879</Words>
  <Application>Microsoft Office PowerPoint</Application>
  <PresentationFormat>On-screen Show (16:9)</PresentationFormat>
  <Paragraphs>377</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Calibri</vt:lpstr>
      <vt:lpstr>PT Mono</vt:lpstr>
      <vt:lpstr>Arial</vt:lpstr>
      <vt:lpstr>Tahoma</vt:lpstr>
      <vt:lpstr>Consolas</vt:lpstr>
      <vt:lpstr>Times New Roman</vt:lpstr>
      <vt:lpstr>Courier New</vt:lpstr>
      <vt:lpstr>IBM Plex Sans</vt:lpstr>
      <vt:lpstr>Good</vt:lpstr>
      <vt:lpstr>PowerPoint Presentation</vt:lpstr>
      <vt:lpstr>Student Learning Objectives</vt:lpstr>
      <vt:lpstr>PowerPoint Presentation</vt:lpstr>
      <vt:lpstr>PowerPoint Presentation</vt:lpstr>
      <vt:lpstr>PowerPoint Presentation</vt:lpstr>
      <vt:lpstr>PowerPoint Presentation</vt:lpstr>
      <vt:lpstr>PowerPoint Presentation</vt:lpstr>
      <vt:lpstr>PowerPoint Presentation</vt:lpstr>
      <vt:lpstr>Integer Data Types</vt:lpstr>
      <vt:lpstr>PowerPoint Presentation</vt:lpstr>
      <vt:lpstr>PowerPoint Presentation</vt:lpstr>
      <vt:lpstr>PowerPoint Presentation</vt:lpstr>
      <vt:lpstr>PowerPoint Presentation</vt:lpstr>
      <vt:lpstr>PowerPoint Presentation</vt:lpstr>
      <vt:lpstr>PowerPoint Presentation</vt:lpstr>
      <vt:lpstr>Real Data Types</vt:lpstr>
      <vt:lpstr>PowerPoint Presentation</vt:lpstr>
      <vt:lpstr>String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Syntax, Semantics and Output  Unit 01 </dc:title>
  <cp:lastModifiedBy>Bryce Hulett</cp:lastModifiedBy>
  <cp:revision>207</cp:revision>
  <dcterms:modified xsi:type="dcterms:W3CDTF">2022-02-11T21:44:06Z</dcterms:modified>
</cp:coreProperties>
</file>