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6" r:id="rId1"/>
  </p:sldMasterIdLst>
  <p:notesMasterIdLst>
    <p:notesMasterId r:id="rId35"/>
  </p:notesMasterIdLst>
  <p:handoutMasterIdLst>
    <p:handoutMasterId r:id="rId36"/>
  </p:handoutMasterIdLst>
  <p:sldIdLst>
    <p:sldId id="303" r:id="rId2"/>
    <p:sldId id="300" r:id="rId3"/>
    <p:sldId id="258" r:id="rId4"/>
    <p:sldId id="359" r:id="rId5"/>
    <p:sldId id="355" r:id="rId6"/>
    <p:sldId id="358" r:id="rId7"/>
    <p:sldId id="306" r:id="rId8"/>
    <p:sldId id="272" r:id="rId9"/>
    <p:sldId id="377" r:id="rId10"/>
    <p:sldId id="378" r:id="rId11"/>
    <p:sldId id="375" r:id="rId12"/>
    <p:sldId id="379" r:id="rId13"/>
    <p:sldId id="344" r:id="rId14"/>
    <p:sldId id="361" r:id="rId15"/>
    <p:sldId id="381" r:id="rId16"/>
    <p:sldId id="371" r:id="rId17"/>
    <p:sldId id="382" r:id="rId18"/>
    <p:sldId id="383" r:id="rId19"/>
    <p:sldId id="384" r:id="rId20"/>
    <p:sldId id="343" r:id="rId21"/>
    <p:sldId id="385" r:id="rId22"/>
    <p:sldId id="386" r:id="rId23"/>
    <p:sldId id="387" r:id="rId24"/>
    <p:sldId id="388" r:id="rId25"/>
    <p:sldId id="450" r:id="rId26"/>
    <p:sldId id="451" r:id="rId27"/>
    <p:sldId id="452" r:id="rId28"/>
    <p:sldId id="453" r:id="rId29"/>
    <p:sldId id="446" r:id="rId30"/>
    <p:sldId id="447" r:id="rId31"/>
    <p:sldId id="449" r:id="rId32"/>
    <p:sldId id="399" r:id="rId33"/>
    <p:sldId id="302" r:id="rId34"/>
  </p:sldIdLst>
  <p:sldSz cx="9144000" cy="5143500" type="screen16x9"/>
  <p:notesSz cx="6858000" cy="9144000"/>
  <p:embeddedFontLst>
    <p:embeddedFont>
      <p:font typeface="Calibri" panose="020F0502020204030204" pitchFamily="34" charset="0"/>
      <p:regular r:id="rId37"/>
      <p:bold r:id="rId38"/>
      <p:italic r:id="rId39"/>
      <p:boldItalic r:id="rId40"/>
    </p:embeddedFont>
    <p:embeddedFont>
      <p:font typeface="IBM Plex Sans" panose="020B0604020202020204" charset="0"/>
      <p:regular r:id="rId41"/>
      <p:bold r:id="rId42"/>
      <p:italic r:id="rId43"/>
      <p:boldItalic r:id="rId44"/>
    </p:embeddedFont>
    <p:embeddedFont>
      <p:font typeface="Impact" panose="020B0806030902050204" pitchFamily="34" charset="0"/>
      <p:regular r:id="rId45"/>
    </p:embeddedFont>
    <p:embeddedFont>
      <p:font typeface="PT Mono" panose="020B0604020202020204" charset="0"/>
      <p:regular r:id="rId46"/>
    </p:embeddedFont>
    <p:embeddedFont>
      <p:font typeface="Tahoma" panose="020B0604030504040204" pitchFamily="34" charset="0"/>
      <p:regular r:id="rId47"/>
      <p:bold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28">
          <p15:clr>
            <a:srgbClr val="A4A3A4"/>
          </p15:clr>
        </p15:guide>
        <p15:guide id="2" pos="346">
          <p15:clr>
            <a:srgbClr val="A4A3A4"/>
          </p15:clr>
        </p15:guide>
        <p15:guide id="3" pos="2880">
          <p15:clr>
            <a:srgbClr val="9AA0A6"/>
          </p15:clr>
        </p15:guide>
        <p15:guide id="4" orient="horz" pos="576">
          <p15:clr>
            <a:srgbClr val="9AA0A6"/>
          </p15:clr>
        </p15:guide>
        <p15:guide id="5" pos="5242">
          <p15:clr>
            <a:srgbClr val="9AA0A6"/>
          </p15:clr>
        </p15:guide>
        <p15:guide id="6" orient="horz" pos="2995">
          <p15:clr>
            <a:srgbClr val="9AA0A6"/>
          </p15:clr>
        </p15:guide>
        <p15:guide id="7" orient="horz" pos="58">
          <p15:clr>
            <a:srgbClr val="9AA0A6"/>
          </p15:clr>
        </p15:guide>
        <p15:guide id="8" pos="864">
          <p15:clr>
            <a:srgbClr val="9AA0A6"/>
          </p15:clr>
        </p15:guide>
        <p15:guide id="9" pos="5472">
          <p15:clr>
            <a:srgbClr val="9AA0A6"/>
          </p15:clr>
        </p15:guide>
        <p15:guide id="10" orient="horz" pos="288">
          <p15:clr>
            <a:srgbClr val="9AA0A6"/>
          </p15:clr>
        </p15:guide>
        <p15:guide id="11" pos="3168">
          <p15:clr>
            <a:srgbClr val="9AA0A6"/>
          </p15:clr>
        </p15:guide>
        <p15:guide id="12" pos="288">
          <p15:clr>
            <a:srgbClr val="9AA0A6"/>
          </p15:clr>
        </p15:guide>
        <p15:guide id="13" pos="518">
          <p15:clr>
            <a:srgbClr val="9AA0A6"/>
          </p15:clr>
        </p15:guide>
        <p15:guide id="14" pos="3456">
          <p15:clr>
            <a:srgbClr val="9AA0A6"/>
          </p15:clr>
        </p15:guide>
        <p15:guide id="15" orient="horz" pos="432">
          <p15:clr>
            <a:srgbClr val="9AA0A6"/>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181818"/>
    <a:srgbClr val="111111"/>
    <a:srgbClr val="08C310"/>
    <a:srgbClr val="FF00FF"/>
    <a:srgbClr val="FF5A35"/>
    <a:srgbClr val="0039F0"/>
    <a:srgbClr val="FF0000"/>
    <a:srgbClr val="FFFF00"/>
    <a:srgbClr val="00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4" autoAdjust="0"/>
    <p:restoredTop sz="92904" autoAdjust="0"/>
  </p:normalViewPr>
  <p:slideViewPr>
    <p:cSldViewPr snapToGrid="0">
      <p:cViewPr varScale="1">
        <p:scale>
          <a:sx n="140" d="100"/>
          <a:sy n="140" d="100"/>
        </p:scale>
        <p:origin x="534" y="114"/>
      </p:cViewPr>
      <p:guideLst>
        <p:guide orient="horz" pos="1728"/>
        <p:guide pos="346"/>
        <p:guide pos="2880"/>
        <p:guide orient="horz" pos="576"/>
        <p:guide pos="5242"/>
        <p:guide orient="horz" pos="2995"/>
        <p:guide orient="horz" pos="58"/>
        <p:guide pos="864"/>
        <p:guide pos="5472"/>
        <p:guide orient="horz" pos="288"/>
        <p:guide pos="3168"/>
        <p:guide pos="288"/>
        <p:guide pos="518"/>
        <p:guide pos="3456"/>
        <p:guide orient="horz" pos="432"/>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1" d="100"/>
          <a:sy n="91" d="100"/>
        </p:scale>
        <p:origin x="3750" y="7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BF7B6-37D8-453A-A8B1-FB02380F58D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C11472D-E4D9-4E8E-9BF1-F2577B826E1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455FB7-E56B-4894-8ED1-619BAFF7E1CF}" type="datetimeFigureOut">
              <a:rPr lang="en-US" smtClean="0"/>
              <a:t>2/9/2021</a:t>
            </a:fld>
            <a:endParaRPr lang="en-US"/>
          </a:p>
        </p:txBody>
      </p:sp>
      <p:sp>
        <p:nvSpPr>
          <p:cNvPr id="4" name="Footer Placeholder 3">
            <a:extLst>
              <a:ext uri="{FF2B5EF4-FFF2-40B4-BE49-F238E27FC236}">
                <a16:creationId xmlns:a16="http://schemas.microsoft.com/office/drawing/2014/main" id="{FF230788-7FCA-4AC1-AEAD-E8AF522E3DC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E5691A2-C47D-49A7-BF5F-61676A3F083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E74609-6213-4232-8D55-EE6845CC9E18}" type="slidenum">
              <a:rPr lang="en-US" smtClean="0"/>
              <a:t>‹#›</a:t>
            </a:fld>
            <a:endParaRPr lang="en-US"/>
          </a:p>
        </p:txBody>
      </p:sp>
    </p:spTree>
    <p:extLst>
      <p:ext uri="{BB962C8B-B14F-4D97-AF65-F5344CB8AC3E}">
        <p14:creationId xmlns:p14="http://schemas.microsoft.com/office/powerpoint/2010/main" val="14452828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This PowerPoint will provide an</a:t>
            </a:r>
            <a:r>
              <a:rPr lang="en-US" baseline="0" dirty="0"/>
              <a:t> introduction to Java’s String class.</a:t>
            </a:r>
            <a:endParaRPr lang="en-US" dirty="0"/>
          </a:p>
          <a:p>
            <a:pPr marL="158750" indent="0">
              <a:buNone/>
            </a:pPr>
            <a:endParaRPr lang="en-US" dirty="0"/>
          </a:p>
        </p:txBody>
      </p:sp>
    </p:spTree>
    <p:extLst>
      <p:ext uri="{BB962C8B-B14F-4D97-AF65-F5344CB8AC3E}">
        <p14:creationId xmlns:p14="http://schemas.microsoft.com/office/powerpoint/2010/main" val="557434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869756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Java’s garbage collection will reallocate the memory for objects that no longer have a reference to them at an indeterminate time.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2418286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2181371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85606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264146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938734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6532740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7807976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4511134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818231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5caabee28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5caabee28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005300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5507013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2161527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412043116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As stated in this slide the object’s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gets invoked </a:t>
            </a:r>
            <a:r>
              <a:rPr kumimoji="0" lang="en-US" sz="1100" b="1" i="0" u="none" strike="noStrike" kern="0" cap="none" spc="0" normalizeH="0" baseline="0" noProof="0" dirty="0">
                <a:ln>
                  <a:noFill/>
                </a:ln>
                <a:solidFill>
                  <a:srgbClr val="000000"/>
                </a:solidFill>
                <a:effectLst/>
                <a:uLnTx/>
                <a:uFillTx/>
                <a:latin typeface="Arial"/>
                <a:cs typeface="Arial"/>
                <a:sym typeface="Arial"/>
              </a:rPr>
              <a:t>automatically</a:t>
            </a:r>
            <a:r>
              <a:rPr kumimoji="0" lang="en-US" sz="1100" b="0" i="0" u="none" strike="noStrike" kern="0" cap="none" spc="0" normalizeH="0" baseline="0" noProof="0" dirty="0">
                <a:ln>
                  <a:noFill/>
                </a:ln>
                <a:solidFill>
                  <a:srgbClr val="000000"/>
                </a:solidFill>
                <a:effectLst/>
                <a:uLnTx/>
                <a:uFillTx/>
                <a:latin typeface="Arial"/>
                <a:cs typeface="Arial"/>
                <a:sym typeface="Arial"/>
              </a:rPr>
              <a:t> when you print an object (e.g. </a:t>
            </a:r>
            <a:r>
              <a:rPr kumimoji="0" lang="en-US" sz="1100" b="0" i="0" u="none" strike="noStrike" kern="0" cap="none" spc="0" normalizeH="0" baseline="0" noProof="0" dirty="0" err="1">
                <a:ln>
                  <a:noFill/>
                </a:ln>
                <a:solidFill>
                  <a:srgbClr val="000000"/>
                </a:solidFill>
                <a:effectLst/>
                <a:uLnTx/>
                <a:uFillTx/>
                <a:latin typeface="Arial"/>
                <a:cs typeface="Arial"/>
                <a:sym typeface="Arial"/>
              </a:rPr>
              <a:t>out.prinln</a:t>
            </a:r>
            <a:r>
              <a:rPr kumimoji="0" lang="en-US" sz="1100" b="0" i="0" u="none" strike="noStrike" kern="0" cap="none" spc="0" normalizeH="0" baseline="0" noProof="0" dirty="0">
                <a:ln>
                  <a:noFill/>
                </a:ln>
                <a:solidFill>
                  <a:srgbClr val="000000"/>
                </a:solidFill>
                <a:effectLst/>
                <a:uLnTx/>
                <a:uFillTx/>
                <a:latin typeface="Arial"/>
                <a:cs typeface="Arial"/>
                <a:sym typeface="Arial"/>
              </a:rPr>
              <a:t>(bob)).  It is permissible to implicitly invoke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(e.g. </a:t>
            </a:r>
            <a:r>
              <a:rPr kumimoji="0" lang="en-US" sz="1100" b="0" i="0" u="none" strike="noStrike" kern="0" cap="none" spc="0" normalizeH="0" baseline="0" noProof="0" dirty="0" err="1">
                <a:ln>
                  <a:noFill/>
                </a:ln>
                <a:solidFill>
                  <a:srgbClr val="000000"/>
                </a:solidFill>
                <a:effectLst/>
                <a:uLnTx/>
                <a:uFillTx/>
                <a:latin typeface="Arial"/>
                <a:cs typeface="Arial"/>
                <a:sym typeface="Arial"/>
              </a:rPr>
              <a:t>out.println</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none" strike="noStrike" kern="0" cap="none" spc="0" normalizeH="0" baseline="0" noProof="0" dirty="0" err="1">
                <a:ln>
                  <a:noFill/>
                </a:ln>
                <a:solidFill>
                  <a:srgbClr val="000000"/>
                </a:solidFill>
                <a:effectLst/>
                <a:uLnTx/>
                <a:uFillTx/>
                <a:latin typeface="Arial"/>
                <a:cs typeface="Arial"/>
                <a:sym typeface="Arial"/>
              </a:rPr>
              <a:t>bob.toString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 however, this is very poor practice and shows the programmers ignorance of the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So, rule number 1 is: Don’t invoke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implicitly.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Every class has an implicitly defined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because every class is derived from the Object class, and the Object class provides a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that prints: </a:t>
            </a:r>
            <a:r>
              <a:rPr kumimoji="0" lang="en-US" sz="1100" b="1" i="0" u="none" strike="noStrike" kern="0" cap="none" spc="0" normalizeH="0" baseline="0" noProof="0" dirty="0">
                <a:ln>
                  <a:noFill/>
                </a:ln>
                <a:solidFill>
                  <a:srgbClr val="000000"/>
                </a:solidFill>
                <a:effectLst/>
                <a:uLnTx/>
                <a:uFillTx/>
                <a:latin typeface="Arial"/>
                <a:cs typeface="Arial"/>
                <a:sym typeface="Arial"/>
              </a:rPr>
              <a:t>Class Name</a:t>
            </a:r>
            <a:r>
              <a:rPr kumimoji="0" lang="en-US" sz="1100" b="0" i="0" u="none" strike="noStrike" kern="0" cap="none" spc="0" normalizeH="0" baseline="0" noProof="0" dirty="0">
                <a:ln>
                  <a:noFill/>
                </a:ln>
                <a:solidFill>
                  <a:srgbClr val="000000"/>
                </a:solidFill>
                <a:effectLst/>
                <a:uLnTx/>
                <a:uFillTx/>
                <a:latin typeface="Arial"/>
                <a:cs typeface="Arial"/>
                <a:sym typeface="Arial"/>
              </a:rPr>
              <a:t>, </a:t>
            </a:r>
            <a:r>
              <a:rPr kumimoji="0" lang="en-US" sz="1200" b="0" i="0" u="none" strike="noStrike" kern="0" cap="none" spc="0" normalizeH="0" baseline="0" noProof="0" dirty="0">
                <a:ln>
                  <a:noFill/>
                </a:ln>
                <a:solidFill>
                  <a:srgbClr val="000000"/>
                </a:solidFill>
                <a:effectLst/>
                <a:uLnTx/>
                <a:uFillTx/>
                <a:latin typeface="Courier New" pitchFamily="49" charset="0"/>
                <a:cs typeface="Courier New" pitchFamily="49" charset="0"/>
                <a:sym typeface="Arial"/>
              </a:rPr>
              <a:t>"</a:t>
            </a:r>
            <a:r>
              <a:rPr kumimoji="0" lang="en-US" sz="1100" b="1" i="0" u="none" strike="noStrike" kern="0" cap="none" spc="0" normalizeH="0" baseline="0" noProof="0" dirty="0">
                <a:ln>
                  <a:noFill/>
                </a:ln>
                <a:solidFill>
                  <a:srgbClr val="000000"/>
                </a:solidFill>
                <a:effectLst/>
                <a:uLnTx/>
                <a:uFillTx/>
                <a:latin typeface="Arial"/>
                <a:cs typeface="Arial"/>
                <a:sym typeface="Arial"/>
              </a:rPr>
              <a:t>@</a:t>
            </a:r>
            <a:r>
              <a:rPr kumimoji="0" lang="en-US" sz="1200" b="0" i="0" u="none" strike="noStrike" kern="0" cap="none" spc="0" normalizeH="0" baseline="0" noProof="0" dirty="0">
                <a:ln>
                  <a:noFill/>
                </a:ln>
                <a:solidFill>
                  <a:srgbClr val="000000"/>
                </a:solidFill>
                <a:effectLst/>
                <a:uLnTx/>
                <a:uFillTx/>
                <a:latin typeface="Courier New" pitchFamily="49" charset="0"/>
                <a:cs typeface="Courier New" pitchFamily="49" charset="0"/>
                <a:sym typeface="Arial"/>
              </a:rPr>
              <a:t>"</a:t>
            </a:r>
            <a:r>
              <a:rPr kumimoji="0" lang="en-US" sz="1100" b="0" i="0" u="none" strike="noStrike" kern="0" cap="none" spc="0" normalizeH="0" baseline="0" noProof="0" dirty="0">
                <a:ln>
                  <a:noFill/>
                </a:ln>
                <a:solidFill>
                  <a:srgbClr val="000000"/>
                </a:solidFill>
                <a:effectLst/>
                <a:uLnTx/>
                <a:uFillTx/>
                <a:latin typeface="Arial"/>
                <a:cs typeface="Arial"/>
                <a:sym typeface="Arial"/>
              </a:rPr>
              <a:t>, and the </a:t>
            </a:r>
            <a:r>
              <a:rPr kumimoji="0" lang="en-US" sz="1100" b="1" i="0" u="none" strike="noStrike" kern="0" cap="none" spc="0" normalizeH="0" baseline="0" noProof="0" dirty="0">
                <a:ln>
                  <a:noFill/>
                </a:ln>
                <a:solidFill>
                  <a:srgbClr val="000000"/>
                </a:solidFill>
                <a:effectLst/>
                <a:uLnTx/>
                <a:uFillTx/>
                <a:latin typeface="Arial"/>
                <a:cs typeface="Arial"/>
                <a:sym typeface="Arial"/>
              </a:rPr>
              <a:t>hex</a:t>
            </a:r>
            <a:r>
              <a:rPr kumimoji="0" lang="en-US" sz="1100" b="0" i="0" u="none" strike="noStrike" kern="0" cap="none" spc="0" normalizeH="0" baseline="0" noProof="0" dirty="0">
                <a:ln>
                  <a:noFill/>
                </a:ln>
                <a:solidFill>
                  <a:srgbClr val="000000"/>
                </a:solidFill>
                <a:effectLst/>
                <a:uLnTx/>
                <a:uFillTx/>
                <a:latin typeface="Arial"/>
                <a:cs typeface="Arial"/>
                <a:sym typeface="Arial"/>
              </a:rPr>
              <a:t> version of the object’s </a:t>
            </a:r>
            <a:r>
              <a:rPr kumimoji="0" lang="en-US" sz="1100" b="1" i="0" u="none" strike="noStrike" kern="0" cap="none" spc="0" normalizeH="0" baseline="0" noProof="0" dirty="0" err="1">
                <a:ln>
                  <a:noFill/>
                </a:ln>
                <a:solidFill>
                  <a:srgbClr val="000000"/>
                </a:solidFill>
                <a:effectLst/>
                <a:uLnTx/>
                <a:uFillTx/>
                <a:latin typeface="Arial"/>
                <a:cs typeface="Arial"/>
                <a:sym typeface="Arial"/>
              </a:rPr>
              <a:t>hashcode</a:t>
            </a:r>
            <a:r>
              <a:rPr kumimoji="0" lang="en-US" sz="1100" b="0" i="0" u="none" strike="noStrike" kern="0" cap="none" spc="0" normalizeH="0" baseline="0" noProof="0" dirty="0">
                <a:ln>
                  <a:noFill/>
                </a:ln>
                <a:solidFill>
                  <a:srgbClr val="000000"/>
                </a:solidFill>
                <a:effectLst/>
                <a:uLnTx/>
                <a:uFillTx/>
                <a:latin typeface="Arial"/>
                <a:cs typeface="Arial"/>
                <a:sym typeface="Arial"/>
              </a:rPr>
              <a:t> concatenated into a string.  The default </a:t>
            </a:r>
            <a:r>
              <a:rPr kumimoji="0" lang="en-US" sz="1100" b="0" i="0" u="none" strike="noStrike" kern="0" cap="none" spc="0" normalizeH="0" baseline="0" noProof="0" dirty="0" err="1">
                <a:ln>
                  <a:noFill/>
                </a:ln>
                <a:solidFill>
                  <a:srgbClr val="000000"/>
                </a:solidFill>
                <a:effectLst/>
                <a:uLnTx/>
                <a:uFillTx/>
                <a:latin typeface="Arial"/>
                <a:cs typeface="Arial"/>
                <a:sym typeface="Arial"/>
              </a:rPr>
              <a:t>hashCode</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in Object is typically implemented by converting the memory address of the object into an integer.  Thus, if you do not override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(provide a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in your class), and you print an object out, you will see the object’s class name followed by an @, followed by the object’s memory address (where the object begins in memory).  For example: MyClass@3e25a5.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Object class is a special class, it is the mother/father of all classes.  That is, </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Object is the root of the class hierarchy.  Every class has Object as a superclass, and all objects implement the methods of this class.  One of the methods defined by Object is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and its version of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is the implicit version described in this slide.  If you do not define a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method (override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in your class and none of your parent classes do so, then Object’s implicit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method will be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rPr>
              <a:t>We typically override the </a:t>
            </a:r>
            <a:r>
              <a:rPr lang="en-US" sz="1200" baseline="0" dirty="0" err="1">
                <a:effectLst/>
              </a:rPr>
              <a:t>toString</a:t>
            </a:r>
            <a:r>
              <a:rPr lang="en-US" sz="1200" baseline="0" dirty="0">
                <a:effectLst/>
              </a:rPr>
              <a:t> method to proved a customized output (usually the values of some or all of the instance variables).  Even though it is possible for the </a:t>
            </a:r>
            <a:r>
              <a:rPr lang="en-US" sz="1200" baseline="0" dirty="0" err="1">
                <a:effectLst/>
              </a:rPr>
              <a:t>toString</a:t>
            </a:r>
            <a:r>
              <a:rPr lang="en-US" sz="1200" baseline="0" dirty="0">
                <a:effectLst/>
              </a:rPr>
              <a:t> method to print output, it should </a:t>
            </a:r>
            <a:r>
              <a:rPr lang="en-US" sz="1200" b="1" baseline="0" dirty="0">
                <a:effectLst/>
              </a:rPr>
              <a:t>return a string</a:t>
            </a:r>
            <a:r>
              <a:rPr lang="en-US" sz="1200" baseline="0" dirty="0">
                <a:effectLst/>
              </a:rPr>
              <a:t>, </a:t>
            </a:r>
            <a:r>
              <a:rPr lang="en-US" sz="1200" b="1" baseline="0" dirty="0">
                <a:effectLst/>
              </a:rPr>
              <a:t>NOT print a string</a:t>
            </a:r>
            <a:r>
              <a:rPr lang="en-US" sz="1200" baseline="0" dirty="0">
                <a:effectLst/>
              </a:rPr>
              <a:t>.  The user of your class, may not want to print your </a:t>
            </a:r>
            <a:r>
              <a:rPr lang="en-US" sz="1200" baseline="0" dirty="0" err="1">
                <a:effectLst/>
              </a:rPr>
              <a:t>toString</a:t>
            </a:r>
            <a:r>
              <a:rPr lang="en-US" sz="1200" baseline="0" dirty="0">
                <a:effectLst/>
              </a:rPr>
              <a:t> output, they may want to store the result in a string and use it as data in their program.  </a:t>
            </a:r>
            <a:r>
              <a:rPr lang="en-US" sz="1200" b="0" baseline="0" dirty="0">
                <a:effectLst/>
              </a:rPr>
              <a:t>So, rule number 2 is: Don’t print from </a:t>
            </a:r>
            <a:r>
              <a:rPr lang="en-US" sz="1200" b="0" baseline="0" dirty="0" err="1">
                <a:effectLst/>
              </a:rPr>
              <a:t>toString</a:t>
            </a:r>
            <a:r>
              <a:rPr lang="en-US" sz="1200" b="0" baseline="0" dirty="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effectLst/>
              </a:rPr>
              <a:t>Two rules to remember about </a:t>
            </a:r>
            <a:r>
              <a:rPr lang="en-US" sz="1200" b="0" baseline="0" dirty="0" err="1">
                <a:effectLst/>
              </a:rPr>
              <a:t>toString</a:t>
            </a:r>
            <a:r>
              <a:rPr lang="en-US" sz="1200" b="0" baseline="0" dirty="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effectLst/>
              </a:rPr>
              <a:t>   Rule number 1: </a:t>
            </a:r>
            <a:r>
              <a:rPr lang="en-US" sz="1200" b="1" baseline="0" dirty="0">
                <a:effectLst/>
              </a:rPr>
              <a:t>Don’t invoke </a:t>
            </a:r>
            <a:r>
              <a:rPr lang="en-US" sz="1200" b="1" baseline="0" dirty="0" err="1">
                <a:effectLst/>
              </a:rPr>
              <a:t>toString</a:t>
            </a:r>
            <a:r>
              <a:rPr lang="en-US" sz="1200" b="1" baseline="0" dirty="0">
                <a:effectLst/>
              </a:rPr>
              <a:t> implicitly</a:t>
            </a:r>
            <a:endParaRPr lang="en-US" sz="1200" b="0"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effectLst/>
              </a:rPr>
              <a:t>   Rule number 2: </a:t>
            </a:r>
            <a:r>
              <a:rPr lang="en-US" sz="1200" b="1" baseline="0" dirty="0">
                <a:effectLst/>
              </a:rPr>
              <a:t>Don’t print from </a:t>
            </a:r>
            <a:r>
              <a:rPr lang="en-US" sz="1200" b="1" baseline="0" dirty="0" err="1">
                <a:effectLst/>
              </a:rPr>
              <a:t>toString</a:t>
            </a:r>
            <a:endParaRPr lang="en-US" sz="1200" b="1"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effectLst/>
            </a:endParaRPr>
          </a:p>
        </p:txBody>
      </p:sp>
    </p:spTree>
    <p:extLst>
      <p:ext uri="{BB962C8B-B14F-4D97-AF65-F5344CB8AC3E}">
        <p14:creationId xmlns:p14="http://schemas.microsoft.com/office/powerpoint/2010/main" val="399893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3610868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6647991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As stated in this slide the object’s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gets invoked </a:t>
            </a:r>
            <a:r>
              <a:rPr kumimoji="0" lang="en-US" sz="1100" b="1" i="0" u="none" strike="noStrike" kern="0" cap="none" spc="0" normalizeH="0" baseline="0" noProof="0" dirty="0">
                <a:ln>
                  <a:noFill/>
                </a:ln>
                <a:solidFill>
                  <a:srgbClr val="000000"/>
                </a:solidFill>
                <a:effectLst/>
                <a:uLnTx/>
                <a:uFillTx/>
                <a:latin typeface="Arial"/>
                <a:cs typeface="Arial"/>
                <a:sym typeface="Arial"/>
              </a:rPr>
              <a:t>automatically</a:t>
            </a:r>
            <a:r>
              <a:rPr kumimoji="0" lang="en-US" sz="1100" b="0" i="0" u="none" strike="noStrike" kern="0" cap="none" spc="0" normalizeH="0" baseline="0" noProof="0" dirty="0">
                <a:ln>
                  <a:noFill/>
                </a:ln>
                <a:solidFill>
                  <a:srgbClr val="000000"/>
                </a:solidFill>
                <a:effectLst/>
                <a:uLnTx/>
                <a:uFillTx/>
                <a:latin typeface="Arial"/>
                <a:cs typeface="Arial"/>
                <a:sym typeface="Arial"/>
              </a:rPr>
              <a:t> when you print an object (e.g. </a:t>
            </a:r>
            <a:r>
              <a:rPr kumimoji="0" lang="en-US" sz="1100" b="0" i="0" u="none" strike="noStrike" kern="0" cap="none" spc="0" normalizeH="0" baseline="0" noProof="0" dirty="0" err="1">
                <a:ln>
                  <a:noFill/>
                </a:ln>
                <a:solidFill>
                  <a:srgbClr val="000000"/>
                </a:solidFill>
                <a:effectLst/>
                <a:uLnTx/>
                <a:uFillTx/>
                <a:latin typeface="Arial"/>
                <a:cs typeface="Arial"/>
                <a:sym typeface="Arial"/>
              </a:rPr>
              <a:t>out.prinln</a:t>
            </a:r>
            <a:r>
              <a:rPr kumimoji="0" lang="en-US" sz="1100" b="0" i="0" u="none" strike="noStrike" kern="0" cap="none" spc="0" normalizeH="0" baseline="0" noProof="0" dirty="0">
                <a:ln>
                  <a:noFill/>
                </a:ln>
                <a:solidFill>
                  <a:srgbClr val="000000"/>
                </a:solidFill>
                <a:effectLst/>
                <a:uLnTx/>
                <a:uFillTx/>
                <a:latin typeface="Arial"/>
                <a:cs typeface="Arial"/>
                <a:sym typeface="Arial"/>
              </a:rPr>
              <a:t>(bob)).  It is permissible to implicitly invoke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(e.g. </a:t>
            </a:r>
            <a:r>
              <a:rPr kumimoji="0" lang="en-US" sz="1100" b="0" i="0" u="none" strike="noStrike" kern="0" cap="none" spc="0" normalizeH="0" baseline="0" noProof="0" dirty="0" err="1">
                <a:ln>
                  <a:noFill/>
                </a:ln>
                <a:solidFill>
                  <a:srgbClr val="000000"/>
                </a:solidFill>
                <a:effectLst/>
                <a:uLnTx/>
                <a:uFillTx/>
                <a:latin typeface="Arial"/>
                <a:cs typeface="Arial"/>
                <a:sym typeface="Arial"/>
              </a:rPr>
              <a:t>out.println</a:t>
            </a:r>
            <a:r>
              <a:rPr kumimoji="0" lang="en-US" sz="1100" b="0" i="0" u="none" strike="noStrike" kern="0" cap="none" spc="0" normalizeH="0" baseline="0" noProof="0" dirty="0">
                <a:ln>
                  <a:noFill/>
                </a:ln>
                <a:solidFill>
                  <a:srgbClr val="000000"/>
                </a:solidFill>
                <a:effectLst/>
                <a:uLnTx/>
                <a:uFillTx/>
                <a:latin typeface="Arial"/>
                <a:cs typeface="Arial"/>
                <a:sym typeface="Arial"/>
              </a:rPr>
              <a:t>(</a:t>
            </a:r>
            <a:r>
              <a:rPr kumimoji="0" lang="en-US" sz="1100" b="0" i="0" u="none" strike="noStrike" kern="0" cap="none" spc="0" normalizeH="0" baseline="0" noProof="0" dirty="0" err="1">
                <a:ln>
                  <a:noFill/>
                </a:ln>
                <a:solidFill>
                  <a:srgbClr val="000000"/>
                </a:solidFill>
                <a:effectLst/>
                <a:uLnTx/>
                <a:uFillTx/>
                <a:latin typeface="Arial"/>
                <a:cs typeface="Arial"/>
                <a:sym typeface="Arial"/>
              </a:rPr>
              <a:t>bob.toString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 however, this is very poor practice and shows the programmers ignorance of the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So, rule number 1 is: Don’t invoke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implicitly.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Every class has an implicitly defined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because every class is derived from the Object class, and the Object class provides a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that prints: </a:t>
            </a:r>
            <a:r>
              <a:rPr kumimoji="0" lang="en-US" sz="1100" b="1" i="0" u="none" strike="noStrike" kern="0" cap="none" spc="0" normalizeH="0" baseline="0" noProof="0" dirty="0">
                <a:ln>
                  <a:noFill/>
                </a:ln>
                <a:solidFill>
                  <a:srgbClr val="000000"/>
                </a:solidFill>
                <a:effectLst/>
                <a:uLnTx/>
                <a:uFillTx/>
                <a:latin typeface="Arial"/>
                <a:cs typeface="Arial"/>
                <a:sym typeface="Arial"/>
              </a:rPr>
              <a:t>Class Name</a:t>
            </a:r>
            <a:r>
              <a:rPr kumimoji="0" lang="en-US" sz="1100" b="0" i="0" u="none" strike="noStrike" kern="0" cap="none" spc="0" normalizeH="0" baseline="0" noProof="0" dirty="0">
                <a:ln>
                  <a:noFill/>
                </a:ln>
                <a:solidFill>
                  <a:srgbClr val="000000"/>
                </a:solidFill>
                <a:effectLst/>
                <a:uLnTx/>
                <a:uFillTx/>
                <a:latin typeface="Arial"/>
                <a:cs typeface="Arial"/>
                <a:sym typeface="Arial"/>
              </a:rPr>
              <a:t>, </a:t>
            </a:r>
            <a:r>
              <a:rPr kumimoji="0" lang="en-US" sz="1200" b="0" i="0" u="none" strike="noStrike" kern="0" cap="none" spc="0" normalizeH="0" baseline="0" noProof="0" dirty="0">
                <a:ln>
                  <a:noFill/>
                </a:ln>
                <a:solidFill>
                  <a:srgbClr val="000000"/>
                </a:solidFill>
                <a:effectLst/>
                <a:uLnTx/>
                <a:uFillTx/>
                <a:latin typeface="Courier New" pitchFamily="49" charset="0"/>
                <a:cs typeface="Courier New" pitchFamily="49" charset="0"/>
                <a:sym typeface="Arial"/>
              </a:rPr>
              <a:t>"</a:t>
            </a:r>
            <a:r>
              <a:rPr kumimoji="0" lang="en-US" sz="1100" b="1" i="0" u="none" strike="noStrike" kern="0" cap="none" spc="0" normalizeH="0" baseline="0" noProof="0" dirty="0">
                <a:ln>
                  <a:noFill/>
                </a:ln>
                <a:solidFill>
                  <a:srgbClr val="000000"/>
                </a:solidFill>
                <a:effectLst/>
                <a:uLnTx/>
                <a:uFillTx/>
                <a:latin typeface="Arial"/>
                <a:cs typeface="Arial"/>
                <a:sym typeface="Arial"/>
              </a:rPr>
              <a:t>@</a:t>
            </a:r>
            <a:r>
              <a:rPr kumimoji="0" lang="en-US" sz="1200" b="0" i="0" u="none" strike="noStrike" kern="0" cap="none" spc="0" normalizeH="0" baseline="0" noProof="0" dirty="0">
                <a:ln>
                  <a:noFill/>
                </a:ln>
                <a:solidFill>
                  <a:srgbClr val="000000"/>
                </a:solidFill>
                <a:effectLst/>
                <a:uLnTx/>
                <a:uFillTx/>
                <a:latin typeface="Courier New" pitchFamily="49" charset="0"/>
                <a:cs typeface="Courier New" pitchFamily="49" charset="0"/>
                <a:sym typeface="Arial"/>
              </a:rPr>
              <a:t>"</a:t>
            </a:r>
            <a:r>
              <a:rPr kumimoji="0" lang="en-US" sz="1100" b="0" i="0" u="none" strike="noStrike" kern="0" cap="none" spc="0" normalizeH="0" baseline="0" noProof="0" dirty="0">
                <a:ln>
                  <a:noFill/>
                </a:ln>
                <a:solidFill>
                  <a:srgbClr val="000000"/>
                </a:solidFill>
                <a:effectLst/>
                <a:uLnTx/>
                <a:uFillTx/>
                <a:latin typeface="Arial"/>
                <a:cs typeface="Arial"/>
                <a:sym typeface="Arial"/>
              </a:rPr>
              <a:t>, and the </a:t>
            </a:r>
            <a:r>
              <a:rPr kumimoji="0" lang="en-US" sz="1100" b="1" i="0" u="none" strike="noStrike" kern="0" cap="none" spc="0" normalizeH="0" baseline="0" noProof="0" dirty="0">
                <a:ln>
                  <a:noFill/>
                </a:ln>
                <a:solidFill>
                  <a:srgbClr val="000000"/>
                </a:solidFill>
                <a:effectLst/>
                <a:uLnTx/>
                <a:uFillTx/>
                <a:latin typeface="Arial"/>
                <a:cs typeface="Arial"/>
                <a:sym typeface="Arial"/>
              </a:rPr>
              <a:t>hex</a:t>
            </a:r>
            <a:r>
              <a:rPr kumimoji="0" lang="en-US" sz="1100" b="0" i="0" u="none" strike="noStrike" kern="0" cap="none" spc="0" normalizeH="0" baseline="0" noProof="0" dirty="0">
                <a:ln>
                  <a:noFill/>
                </a:ln>
                <a:solidFill>
                  <a:srgbClr val="000000"/>
                </a:solidFill>
                <a:effectLst/>
                <a:uLnTx/>
                <a:uFillTx/>
                <a:latin typeface="Arial"/>
                <a:cs typeface="Arial"/>
                <a:sym typeface="Arial"/>
              </a:rPr>
              <a:t> version of the object’s </a:t>
            </a:r>
            <a:r>
              <a:rPr kumimoji="0" lang="en-US" sz="1100" b="1" i="0" u="none" strike="noStrike" kern="0" cap="none" spc="0" normalizeH="0" baseline="0" noProof="0" dirty="0" err="1">
                <a:ln>
                  <a:noFill/>
                </a:ln>
                <a:solidFill>
                  <a:srgbClr val="000000"/>
                </a:solidFill>
                <a:effectLst/>
                <a:uLnTx/>
                <a:uFillTx/>
                <a:latin typeface="Arial"/>
                <a:cs typeface="Arial"/>
                <a:sym typeface="Arial"/>
              </a:rPr>
              <a:t>hashcode</a:t>
            </a:r>
            <a:r>
              <a:rPr kumimoji="0" lang="en-US" sz="1100" b="0" i="0" u="none" strike="noStrike" kern="0" cap="none" spc="0" normalizeH="0" baseline="0" noProof="0" dirty="0">
                <a:ln>
                  <a:noFill/>
                </a:ln>
                <a:solidFill>
                  <a:srgbClr val="000000"/>
                </a:solidFill>
                <a:effectLst/>
                <a:uLnTx/>
                <a:uFillTx/>
                <a:latin typeface="Arial"/>
                <a:cs typeface="Arial"/>
                <a:sym typeface="Arial"/>
              </a:rPr>
              <a:t> concatenated into a string.  The default </a:t>
            </a:r>
            <a:r>
              <a:rPr kumimoji="0" lang="en-US" sz="1100" b="0" i="0" u="none" strike="noStrike" kern="0" cap="none" spc="0" normalizeH="0" baseline="0" noProof="0" dirty="0" err="1">
                <a:ln>
                  <a:noFill/>
                </a:ln>
                <a:solidFill>
                  <a:srgbClr val="000000"/>
                </a:solidFill>
                <a:effectLst/>
                <a:uLnTx/>
                <a:uFillTx/>
                <a:latin typeface="Arial"/>
                <a:cs typeface="Arial"/>
                <a:sym typeface="Arial"/>
              </a:rPr>
              <a:t>hashCode</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in Object is typically implemented by converting the memory address of the object into an integer.  Thus, if you do not override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(provide a </a:t>
            </a:r>
            <a:r>
              <a:rPr kumimoji="0" lang="en-US" sz="1100" b="0" i="0" u="none" strike="noStrike" kern="0" cap="none" spc="0" normalizeH="0" baseline="0" noProof="0" dirty="0" err="1">
                <a:ln>
                  <a:noFill/>
                </a:ln>
                <a:solidFill>
                  <a:srgbClr val="000000"/>
                </a:solidFill>
                <a:effectLst/>
                <a:uLnTx/>
                <a:uFillTx/>
                <a:latin typeface="Arial"/>
                <a:cs typeface="Arial"/>
                <a:sym typeface="Arial"/>
              </a:rPr>
              <a:t>toString</a:t>
            </a:r>
            <a:r>
              <a:rPr kumimoji="0" lang="en-US" sz="1100" b="0" i="0" u="none" strike="noStrike" kern="0" cap="none" spc="0" normalizeH="0" baseline="0" noProof="0" dirty="0">
                <a:ln>
                  <a:noFill/>
                </a:ln>
                <a:solidFill>
                  <a:srgbClr val="000000"/>
                </a:solidFill>
                <a:effectLst/>
                <a:uLnTx/>
                <a:uFillTx/>
                <a:latin typeface="Arial"/>
                <a:cs typeface="Arial"/>
                <a:sym typeface="Arial"/>
              </a:rPr>
              <a:t> method in your class), and you print an object out, you will see the object’s class name followed by an @, followed by the object’s memory address (where the object begins in memory).  For example: MyClass@3e25a5.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rgbClr val="000000"/>
                </a:solidFill>
                <a:effectLst/>
                <a:uLnTx/>
                <a:uFillTx/>
                <a:latin typeface="Arial"/>
                <a:cs typeface="Arial"/>
                <a:sym typeface="Arial"/>
              </a:rPr>
              <a:t>The Object class is a special class, it is the mother/father of all classes.  That is, </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Object is the root of the class hierarchy.  Every class has Object as a superclass, and all objects implement the methods of this class.  One of the methods defined by Object is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and its version of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is the implicit version described in this slide.  If you do not define a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method (override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in your class and none of your parent classes do so, then Object’s implicit </a:t>
            </a:r>
            <a:r>
              <a:rPr kumimoji="0" lang="en-US" sz="1200" b="0" i="0" u="none" strike="noStrike" kern="1200" cap="none" spc="0" normalizeH="0" baseline="0" noProof="0" dirty="0" err="1">
                <a:ln>
                  <a:noFill/>
                </a:ln>
                <a:solidFill>
                  <a:srgbClr val="000000"/>
                </a:solidFill>
                <a:effectLst/>
                <a:uLnTx/>
                <a:uFillTx/>
                <a:latin typeface="Arial"/>
                <a:ea typeface="+mn-ea"/>
                <a:cs typeface="Arial"/>
                <a:sym typeface="Arial"/>
              </a:rPr>
              <a:t>toString</a:t>
            </a:r>
            <a:r>
              <a:rPr kumimoji="0" lang="en-US" sz="1200" b="0" i="0" u="none" strike="noStrike" kern="1200" cap="none" spc="0" normalizeH="0" baseline="0" noProof="0" dirty="0">
                <a:ln>
                  <a:noFill/>
                </a:ln>
                <a:solidFill>
                  <a:srgbClr val="000000"/>
                </a:solidFill>
                <a:effectLst/>
                <a:uLnTx/>
                <a:uFillTx/>
                <a:latin typeface="Arial"/>
                <a:ea typeface="+mn-ea"/>
                <a:cs typeface="Arial"/>
                <a:sym typeface="Arial"/>
              </a:rPr>
              <a:t> method will be used.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000000"/>
              </a:solidFill>
              <a:effectLst/>
              <a:uLnTx/>
              <a:uFillTx/>
              <a:latin typeface="Arial"/>
              <a:ea typeface="+mn-ea"/>
              <a:cs typeface="Arial"/>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aseline="0" dirty="0">
                <a:effectLst/>
              </a:rPr>
              <a:t>We typically override the </a:t>
            </a:r>
            <a:r>
              <a:rPr lang="en-US" sz="1200" baseline="0" dirty="0" err="1">
                <a:effectLst/>
              </a:rPr>
              <a:t>toString</a:t>
            </a:r>
            <a:r>
              <a:rPr lang="en-US" sz="1200" baseline="0" dirty="0">
                <a:effectLst/>
              </a:rPr>
              <a:t> method to proved a customized output (usually the values of some or all of the instance variables).  Even though it is possible for the </a:t>
            </a:r>
            <a:r>
              <a:rPr lang="en-US" sz="1200" baseline="0" dirty="0" err="1">
                <a:effectLst/>
              </a:rPr>
              <a:t>toString</a:t>
            </a:r>
            <a:r>
              <a:rPr lang="en-US" sz="1200" baseline="0" dirty="0">
                <a:effectLst/>
              </a:rPr>
              <a:t> method to print output, it should </a:t>
            </a:r>
            <a:r>
              <a:rPr lang="en-US" sz="1200" b="1" baseline="0" dirty="0">
                <a:effectLst/>
              </a:rPr>
              <a:t>return a string</a:t>
            </a:r>
            <a:r>
              <a:rPr lang="en-US" sz="1200" baseline="0" dirty="0">
                <a:effectLst/>
              </a:rPr>
              <a:t>, </a:t>
            </a:r>
            <a:r>
              <a:rPr lang="en-US" sz="1200" b="1" baseline="0" dirty="0">
                <a:effectLst/>
              </a:rPr>
              <a:t>NOT print a string</a:t>
            </a:r>
            <a:r>
              <a:rPr lang="en-US" sz="1200" baseline="0" dirty="0">
                <a:effectLst/>
              </a:rPr>
              <a:t>.  The user of your class, may not want to print your </a:t>
            </a:r>
            <a:r>
              <a:rPr lang="en-US" sz="1200" baseline="0" dirty="0" err="1">
                <a:effectLst/>
              </a:rPr>
              <a:t>toString</a:t>
            </a:r>
            <a:r>
              <a:rPr lang="en-US" sz="1200" baseline="0" dirty="0">
                <a:effectLst/>
              </a:rPr>
              <a:t> output, they may want to store the result in a string and use it as data in their program.  </a:t>
            </a:r>
            <a:r>
              <a:rPr lang="en-US" sz="1200" b="0" baseline="0" dirty="0">
                <a:effectLst/>
              </a:rPr>
              <a:t>So, rule number 2 is: Don’t print from </a:t>
            </a:r>
            <a:r>
              <a:rPr lang="en-US" sz="1200" b="0" baseline="0" dirty="0" err="1">
                <a:effectLst/>
              </a:rPr>
              <a:t>toString</a:t>
            </a:r>
            <a:r>
              <a:rPr lang="en-US" sz="1200" b="0" baseline="0" dirty="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effectLst/>
              </a:rPr>
              <a:t>Two rules to remember about </a:t>
            </a:r>
            <a:r>
              <a:rPr lang="en-US" sz="1200" b="0" baseline="0" dirty="0" err="1">
                <a:effectLst/>
              </a:rPr>
              <a:t>toString</a:t>
            </a:r>
            <a:r>
              <a:rPr lang="en-US" sz="1200" b="0" baseline="0" dirty="0">
                <a:effectLst/>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effectLst/>
              </a:rPr>
              <a:t>   Rule number 1: </a:t>
            </a:r>
            <a:r>
              <a:rPr lang="en-US" sz="1200" b="1" baseline="0" dirty="0">
                <a:effectLst/>
              </a:rPr>
              <a:t>Don’t invoke </a:t>
            </a:r>
            <a:r>
              <a:rPr lang="en-US" sz="1200" b="1" baseline="0" dirty="0" err="1">
                <a:effectLst/>
              </a:rPr>
              <a:t>toString</a:t>
            </a:r>
            <a:r>
              <a:rPr lang="en-US" sz="1200" b="1" baseline="0" dirty="0">
                <a:effectLst/>
              </a:rPr>
              <a:t> implicitly</a:t>
            </a:r>
            <a:endParaRPr lang="en-US" sz="1200" b="0"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baseline="0" dirty="0">
                <a:effectLst/>
              </a:rPr>
              <a:t>   Rule number 2: </a:t>
            </a:r>
            <a:r>
              <a:rPr lang="en-US" sz="1200" b="1" baseline="0" dirty="0">
                <a:effectLst/>
              </a:rPr>
              <a:t>Don’t print from </a:t>
            </a:r>
            <a:r>
              <a:rPr lang="en-US" sz="1200" b="1" baseline="0" dirty="0" err="1">
                <a:effectLst/>
              </a:rPr>
              <a:t>toString</a:t>
            </a:r>
            <a:endParaRPr lang="en-US" sz="1200" b="1" baseline="0"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baseline="0" dirty="0">
              <a:effectLst/>
            </a:endParaRPr>
          </a:p>
        </p:txBody>
      </p:sp>
    </p:spTree>
    <p:extLst>
      <p:ext uri="{BB962C8B-B14F-4D97-AF65-F5344CB8AC3E}">
        <p14:creationId xmlns:p14="http://schemas.microsoft.com/office/powerpoint/2010/main" val="34197628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dirty="0">
              <a:ln>
                <a:noFill/>
              </a:ln>
              <a:solidFill>
                <a:srgbClr val="FFAB40">
                  <a:lumMod val="75000"/>
                </a:srgbClr>
              </a:solidFill>
              <a:effectLst>
                <a:outerShdw blurRad="38100" dist="38100" dir="2700000" algn="tl">
                  <a:srgbClr val="000000">
                    <a:alpha val="43137"/>
                  </a:srgbClr>
                </a:outerShdw>
              </a:effectLst>
              <a:uLnTx/>
              <a:uFillTx/>
              <a:latin typeface="IBM Plex Sans" panose="020B0604020202020204" charset="0"/>
              <a:cs typeface="Calibri" pitchFamily="34" charset="0"/>
              <a:sym typeface="Arial"/>
            </a:endParaRPr>
          </a:p>
        </p:txBody>
      </p:sp>
    </p:spTree>
    <p:extLst>
      <p:ext uri="{BB962C8B-B14F-4D97-AF65-F5344CB8AC3E}">
        <p14:creationId xmlns:p14="http://schemas.microsoft.com/office/powerpoint/2010/main" val="2609644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1547762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491120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546bee75ec_1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546bee75ec_1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38175401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559724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271D616-7405-452F-8A11-A2F8F9B011A5}"/>
              </a:ext>
            </a:extLst>
          </p:cNvPr>
          <p:cNvSpPr>
            <a:spLocks noGrp="1" noRot="1" noChangeAspect="1" noChangeArrowheads="1" noTextEdit="1"/>
          </p:cNvSpPr>
          <p:nvPr>
            <p:ph type="sldImg"/>
          </p:nvPr>
        </p:nvSpPr>
        <p:spPr bwMode="auto">
          <a:xfrm>
            <a:off x="1257300" y="720725"/>
            <a:ext cx="4800600" cy="360045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49AA479B-5613-4542-9DDB-23C5DAFC69D8}"/>
              </a:ext>
            </a:extLst>
          </p:cNvPr>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Slides adapted from Tim Clark, John Cargill and Stacey Armstrong</a:t>
            </a:r>
          </a:p>
        </p:txBody>
      </p:sp>
    </p:spTree>
    <p:extLst>
      <p:ext uri="{BB962C8B-B14F-4D97-AF65-F5344CB8AC3E}">
        <p14:creationId xmlns:p14="http://schemas.microsoft.com/office/powerpoint/2010/main" val="2272973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75caabee28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75caabee28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2685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107256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25513137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5f8892be0e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5f8892be0e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The table in this slide lists the most frequently used methods from the String class.  However, there are many useful methods available.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It is important to note that a String object is immutable (i.e. it cannot be changed).  All of the String methods are return methods, whether they return a property or a modified string.  None of the methods modify the original String.</a:t>
            </a:r>
            <a:endParaRPr dirty="0"/>
          </a:p>
        </p:txBody>
      </p:sp>
    </p:spTree>
    <p:extLst>
      <p:ext uri="{BB962C8B-B14F-4D97-AF65-F5344CB8AC3E}">
        <p14:creationId xmlns:p14="http://schemas.microsoft.com/office/powerpoint/2010/main" val="34509582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75caabee28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75caabee28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6839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rPr>
              <a:t>We use the substring method to break strings into pieces.  The are two version of substring in Java.  The first version has one parameter and returns the string from the index specified (x) to the end of the string.  The second version has two parameters. </a:t>
            </a:r>
          </a:p>
          <a:p>
            <a:pPr marL="158750" indent="0">
              <a:buNone/>
            </a:pPr>
            <a:endParaRPr kumimoji="0" lang="en-US" sz="1200" b="0" i="0" u="none" strike="noStrike" kern="1200" cap="none" spc="0" normalizeH="0" baseline="0" noProof="0" dirty="0">
              <a:ln>
                <a:noFill/>
              </a:ln>
              <a:solidFill>
                <a:prstClr val="black"/>
              </a:solidFill>
              <a:effectLst/>
              <a:uLnTx/>
              <a:uFillTx/>
              <a:latin typeface="Courier New" pitchFamily="49" charset="0"/>
              <a:ea typeface="+mn-ea"/>
              <a:cs typeface="Courier New"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kern="1200" cap="none" dirty="0">
                <a:solidFill>
                  <a:schemeClr val="tx1"/>
                </a:solidFill>
                <a:effectLst/>
                <a:latin typeface="Arial"/>
                <a:ea typeface="Arial"/>
                <a:cs typeface="Arial"/>
                <a:sym typeface="Arial"/>
              </a:rPr>
              <a:t>In Java it is possible to define two or more methods within the same class that share the same name, as long as their parameter declarations are different (their signature is different). When this is the case, the methods are said to be </a:t>
            </a:r>
            <a:r>
              <a:rPr lang="en-US" sz="1100" b="0" i="1" u="none" strike="noStrike" kern="1200" cap="none" dirty="0">
                <a:solidFill>
                  <a:schemeClr val="tx1"/>
                </a:solidFill>
                <a:effectLst/>
                <a:latin typeface="Arial"/>
                <a:ea typeface="Arial"/>
                <a:cs typeface="Arial"/>
                <a:sym typeface="Arial"/>
              </a:rPr>
              <a:t>overloaded, </a:t>
            </a:r>
            <a:r>
              <a:rPr lang="en-US" sz="1100" b="0" i="0" u="none" strike="noStrike" kern="1200" cap="none" dirty="0">
                <a:solidFill>
                  <a:schemeClr val="tx1"/>
                </a:solidFill>
                <a:effectLst/>
                <a:latin typeface="Arial"/>
                <a:ea typeface="Arial"/>
                <a:cs typeface="Arial"/>
                <a:sym typeface="Arial"/>
              </a:rPr>
              <a:t>and the process is referred to as </a:t>
            </a:r>
            <a:r>
              <a:rPr lang="en-US" sz="1100" b="0" i="1" u="none" strike="noStrike" kern="1200" cap="none" dirty="0">
                <a:solidFill>
                  <a:schemeClr val="tx1"/>
                </a:solidFill>
                <a:effectLst/>
                <a:latin typeface="Arial"/>
                <a:ea typeface="Arial"/>
                <a:cs typeface="Arial"/>
                <a:sym typeface="Arial"/>
              </a:rPr>
              <a:t>method overloading.  </a:t>
            </a:r>
            <a:r>
              <a:rPr lang="en-US" sz="1100" b="0" i="0" u="none" strike="noStrike" kern="1200" cap="none" dirty="0">
                <a:solidFill>
                  <a:schemeClr val="tx1"/>
                </a:solidFill>
                <a:effectLst/>
                <a:latin typeface="Arial"/>
                <a:ea typeface="Arial"/>
                <a:cs typeface="Arial"/>
                <a:sym typeface="Arial"/>
              </a:rPr>
              <a:t>Method overloading is one of the ways that Java implements polymorphism. </a:t>
            </a:r>
          </a:p>
          <a:p>
            <a:pPr marL="158750" indent="0">
              <a:buNone/>
            </a:pPr>
            <a:endParaRPr lang="en-US" dirty="0"/>
          </a:p>
        </p:txBody>
      </p:sp>
    </p:spTree>
    <p:extLst>
      <p:ext uri="{BB962C8B-B14F-4D97-AF65-F5344CB8AC3E}">
        <p14:creationId xmlns:p14="http://schemas.microsoft.com/office/powerpoint/2010/main" val="4049219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type="secHead">
  <p:cSld name="SECTION_HEADER">
    <p:spTree>
      <p:nvGrpSpPr>
        <p:cNvPr id="1" name="Shape 23"/>
        <p:cNvGrpSpPr/>
        <p:nvPr/>
      </p:nvGrpSpPr>
      <p:grpSpPr>
        <a:xfrm>
          <a:off x="0" y="0"/>
          <a:ext cx="0" cy="0"/>
          <a:chOff x="0" y="0"/>
          <a:chExt cx="0" cy="0"/>
        </a:xfrm>
      </p:grpSpPr>
      <p:sp>
        <p:nvSpPr>
          <p:cNvPr id="24" name="Google Shape;24;p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25" name="Google Shape;25;p4"/>
          <p:cNvSpPr/>
          <p:nvPr/>
        </p:nvSpPr>
        <p:spPr>
          <a:xfrm>
            <a:off x="850075" y="907500"/>
            <a:ext cx="7470900" cy="3847500"/>
          </a:xfrm>
          <a:prstGeom prst="rightArrowCallout">
            <a:avLst>
              <a:gd name="adj1" fmla="val 9832"/>
              <a:gd name="adj2" fmla="val 12379"/>
              <a:gd name="adj3" fmla="val 10555"/>
              <a:gd name="adj4" fmla="val 87952"/>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lnSpc>
                <a:spcPct val="150000"/>
              </a:lnSpc>
              <a:spcBef>
                <a:spcPts val="0"/>
              </a:spcBef>
              <a:spcAft>
                <a:spcPts val="0"/>
              </a:spcAft>
              <a:buNone/>
            </a:pPr>
            <a:endParaRPr sz="4800"/>
          </a:p>
        </p:txBody>
      </p:sp>
      <p:sp>
        <p:nvSpPr>
          <p:cNvPr id="26" name="Google Shape;26;p4"/>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lvl1pPr lvl="0" algn="ctr" rtl="0">
              <a:lnSpc>
                <a:spcPct val="150000"/>
              </a:lnSpc>
              <a:spcBef>
                <a:spcPts val="0"/>
              </a:spcBef>
              <a:spcAft>
                <a:spcPts val="0"/>
              </a:spcAft>
              <a:buClr>
                <a:srgbClr val="FFFFFF"/>
              </a:buClr>
              <a:buSzPts val="4800"/>
              <a:buFont typeface="PT Mono"/>
              <a:buNone/>
              <a:defRPr sz="4800">
                <a:solidFill>
                  <a:srgbClr val="FFFFFF"/>
                </a:solidFill>
                <a:latin typeface="PT Mono"/>
                <a:ea typeface="PT Mono"/>
                <a:cs typeface="PT Mono"/>
                <a:sym typeface="PT Mono"/>
              </a:defRPr>
            </a:lvl1pPr>
            <a:lvl2pPr lvl="1" algn="ctr" rtl="0">
              <a:lnSpc>
                <a:spcPct val="150000"/>
              </a:lnSpc>
              <a:spcBef>
                <a:spcPts val="0"/>
              </a:spcBef>
              <a:spcAft>
                <a:spcPts val="0"/>
              </a:spcAft>
              <a:buSzPts val="4800"/>
              <a:buFont typeface="PT Mono"/>
              <a:buNone/>
              <a:defRPr sz="4800">
                <a:latin typeface="PT Mono"/>
                <a:ea typeface="PT Mono"/>
                <a:cs typeface="PT Mono"/>
                <a:sym typeface="PT Mono"/>
              </a:defRPr>
            </a:lvl2pPr>
            <a:lvl3pPr lvl="2" algn="ctr" rtl="0">
              <a:lnSpc>
                <a:spcPct val="150000"/>
              </a:lnSpc>
              <a:spcBef>
                <a:spcPts val="0"/>
              </a:spcBef>
              <a:spcAft>
                <a:spcPts val="0"/>
              </a:spcAft>
              <a:buSzPts val="4800"/>
              <a:buFont typeface="PT Mono"/>
              <a:buNone/>
              <a:defRPr sz="4800">
                <a:latin typeface="PT Mono"/>
                <a:ea typeface="PT Mono"/>
                <a:cs typeface="PT Mono"/>
                <a:sym typeface="PT Mono"/>
              </a:defRPr>
            </a:lvl3pPr>
            <a:lvl4pPr lvl="3" algn="ctr" rtl="0">
              <a:lnSpc>
                <a:spcPct val="150000"/>
              </a:lnSpc>
              <a:spcBef>
                <a:spcPts val="0"/>
              </a:spcBef>
              <a:spcAft>
                <a:spcPts val="0"/>
              </a:spcAft>
              <a:buSzPts val="4800"/>
              <a:buFont typeface="PT Mono"/>
              <a:buNone/>
              <a:defRPr sz="4800">
                <a:latin typeface="PT Mono"/>
                <a:ea typeface="PT Mono"/>
                <a:cs typeface="PT Mono"/>
                <a:sym typeface="PT Mono"/>
              </a:defRPr>
            </a:lvl4pPr>
            <a:lvl5pPr lvl="4" algn="ctr" rtl="0">
              <a:lnSpc>
                <a:spcPct val="150000"/>
              </a:lnSpc>
              <a:spcBef>
                <a:spcPts val="0"/>
              </a:spcBef>
              <a:spcAft>
                <a:spcPts val="0"/>
              </a:spcAft>
              <a:buSzPts val="4800"/>
              <a:buFont typeface="PT Mono"/>
              <a:buNone/>
              <a:defRPr sz="4800">
                <a:latin typeface="PT Mono"/>
                <a:ea typeface="PT Mono"/>
                <a:cs typeface="PT Mono"/>
                <a:sym typeface="PT Mono"/>
              </a:defRPr>
            </a:lvl5pPr>
            <a:lvl6pPr lvl="5" algn="ctr" rtl="0">
              <a:lnSpc>
                <a:spcPct val="150000"/>
              </a:lnSpc>
              <a:spcBef>
                <a:spcPts val="0"/>
              </a:spcBef>
              <a:spcAft>
                <a:spcPts val="0"/>
              </a:spcAft>
              <a:buSzPts val="4800"/>
              <a:buFont typeface="PT Mono"/>
              <a:buNone/>
              <a:defRPr sz="4800">
                <a:latin typeface="PT Mono"/>
                <a:ea typeface="PT Mono"/>
                <a:cs typeface="PT Mono"/>
                <a:sym typeface="PT Mono"/>
              </a:defRPr>
            </a:lvl6pPr>
            <a:lvl7pPr lvl="6" algn="ctr" rtl="0">
              <a:lnSpc>
                <a:spcPct val="150000"/>
              </a:lnSpc>
              <a:spcBef>
                <a:spcPts val="0"/>
              </a:spcBef>
              <a:spcAft>
                <a:spcPts val="0"/>
              </a:spcAft>
              <a:buSzPts val="4800"/>
              <a:buFont typeface="PT Mono"/>
              <a:buNone/>
              <a:defRPr sz="4800">
                <a:latin typeface="PT Mono"/>
                <a:ea typeface="PT Mono"/>
                <a:cs typeface="PT Mono"/>
                <a:sym typeface="PT Mono"/>
              </a:defRPr>
            </a:lvl7pPr>
            <a:lvl8pPr lvl="7" algn="ctr" rtl="0">
              <a:lnSpc>
                <a:spcPct val="150000"/>
              </a:lnSpc>
              <a:spcBef>
                <a:spcPts val="0"/>
              </a:spcBef>
              <a:spcAft>
                <a:spcPts val="0"/>
              </a:spcAft>
              <a:buSzPts val="4800"/>
              <a:buFont typeface="PT Mono"/>
              <a:buNone/>
              <a:defRPr sz="4800">
                <a:latin typeface="PT Mono"/>
                <a:ea typeface="PT Mono"/>
                <a:cs typeface="PT Mono"/>
                <a:sym typeface="PT Mono"/>
              </a:defRPr>
            </a:lvl8pPr>
            <a:lvl9pPr lvl="8" algn="ctr" rtl="0">
              <a:lnSpc>
                <a:spcPct val="150000"/>
              </a:lnSpc>
              <a:spcBef>
                <a:spcPts val="0"/>
              </a:spcBef>
              <a:spcAft>
                <a:spcPts val="0"/>
              </a:spcAft>
              <a:buSzPts val="4800"/>
              <a:buFont typeface="PT Mono"/>
              <a:buNone/>
              <a:defRPr sz="4800">
                <a:latin typeface="PT Mono"/>
                <a:ea typeface="PT Mono"/>
                <a:cs typeface="PT Mono"/>
                <a:sym typeface="PT Mono"/>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5"/>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1" name="Google Shape;31;p5"/>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2" name="Google Shape;32;p5"/>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00ECEC"/>
              </a:buClr>
              <a:buSzPts val="2400"/>
              <a:buFont typeface="IBM Plex Sans"/>
              <a:buNone/>
              <a:defRPr sz="2400">
                <a:solidFill>
                  <a:srgbClr val="00ECEC"/>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33" name="Google Shape;33;p5"/>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36"/>
        <p:cNvGrpSpPr/>
        <p:nvPr/>
      </p:nvGrpSpPr>
      <p:grpSpPr>
        <a:xfrm>
          <a:off x="0" y="0"/>
          <a:ext cx="0" cy="0"/>
          <a:chOff x="0" y="0"/>
          <a:chExt cx="0" cy="0"/>
        </a:xfrm>
      </p:grpSpPr>
      <p:sp>
        <p:nvSpPr>
          <p:cNvPr id="37" name="Google Shape;37;p6"/>
          <p:cNvSpPr/>
          <p:nvPr/>
        </p:nvSpPr>
        <p:spPr>
          <a:xfrm>
            <a:off x="1371600" y="91450"/>
            <a:ext cx="7302900" cy="365700"/>
          </a:xfrm>
          <a:prstGeom prst="chevron">
            <a:avLst>
              <a:gd name="adj" fmla="val 91093"/>
            </a:avLst>
          </a:prstGeom>
          <a:solidFill>
            <a:srgbClr val="181818"/>
          </a:solidFill>
          <a:ln w="19050" cap="flat" cmpd="sng">
            <a:solidFill>
              <a:srgbClr val="00FF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00ECEC"/>
              </a:solidFill>
              <a:latin typeface="IBM Plex Sans"/>
              <a:ea typeface="IBM Plex Sans"/>
              <a:cs typeface="IBM Plex Sans"/>
              <a:sym typeface="IBM Plex Sans"/>
            </a:endParaRPr>
          </a:p>
        </p:txBody>
      </p:sp>
      <p:sp>
        <p:nvSpPr>
          <p:cNvPr id="38" name="Google Shape;38;p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39" name="Google Shape;39;p6"/>
          <p:cNvSpPr txBox="1">
            <a:spLocks noGrp="1"/>
          </p:cNvSpPr>
          <p:nvPr>
            <p:ph type="title"/>
          </p:nvPr>
        </p:nvSpPr>
        <p:spPr>
          <a:xfrm>
            <a:off x="1371600" y="91450"/>
            <a:ext cx="6938700" cy="3936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4E28F"/>
              </a:buClr>
              <a:buSzPts val="2400"/>
              <a:buFont typeface="IBM Plex Sans"/>
              <a:buNone/>
              <a:defRPr sz="2400">
                <a:solidFill>
                  <a:srgbClr val="F4E28F"/>
                </a:solidFill>
                <a:latin typeface="IBM Plex Sans"/>
                <a:ea typeface="IBM Plex Sans"/>
                <a:cs typeface="IBM Plex Sans"/>
                <a:sym typeface="IBM Plex Sans"/>
              </a:defRPr>
            </a:lvl1pPr>
            <a:lvl2pPr lvl="1" rtl="0">
              <a:spcBef>
                <a:spcPts val="0"/>
              </a:spcBef>
              <a:spcAft>
                <a:spcPts val="0"/>
              </a:spcAft>
              <a:buSzPts val="2400"/>
              <a:buFont typeface="IBM Plex Sans"/>
              <a:buNone/>
              <a:defRPr sz="2400">
                <a:latin typeface="IBM Plex Sans"/>
                <a:ea typeface="IBM Plex Sans"/>
                <a:cs typeface="IBM Plex Sans"/>
                <a:sym typeface="IBM Plex Sans"/>
              </a:defRPr>
            </a:lvl2pPr>
            <a:lvl3pPr lvl="2" rtl="0">
              <a:spcBef>
                <a:spcPts val="0"/>
              </a:spcBef>
              <a:spcAft>
                <a:spcPts val="0"/>
              </a:spcAft>
              <a:buSzPts val="2400"/>
              <a:buFont typeface="IBM Plex Sans"/>
              <a:buNone/>
              <a:defRPr sz="2400">
                <a:latin typeface="IBM Plex Sans"/>
                <a:ea typeface="IBM Plex Sans"/>
                <a:cs typeface="IBM Plex Sans"/>
                <a:sym typeface="IBM Plex Sans"/>
              </a:defRPr>
            </a:lvl3pPr>
            <a:lvl4pPr lvl="3" rtl="0">
              <a:spcBef>
                <a:spcPts val="0"/>
              </a:spcBef>
              <a:spcAft>
                <a:spcPts val="0"/>
              </a:spcAft>
              <a:buSzPts val="2400"/>
              <a:buFont typeface="IBM Plex Sans"/>
              <a:buNone/>
              <a:defRPr sz="2400">
                <a:latin typeface="IBM Plex Sans"/>
                <a:ea typeface="IBM Plex Sans"/>
                <a:cs typeface="IBM Plex Sans"/>
                <a:sym typeface="IBM Plex Sans"/>
              </a:defRPr>
            </a:lvl4pPr>
            <a:lvl5pPr lvl="4" rtl="0">
              <a:spcBef>
                <a:spcPts val="0"/>
              </a:spcBef>
              <a:spcAft>
                <a:spcPts val="0"/>
              </a:spcAft>
              <a:buSzPts val="2400"/>
              <a:buFont typeface="IBM Plex Sans"/>
              <a:buNone/>
              <a:defRPr sz="2400">
                <a:latin typeface="IBM Plex Sans"/>
                <a:ea typeface="IBM Plex Sans"/>
                <a:cs typeface="IBM Plex Sans"/>
                <a:sym typeface="IBM Plex Sans"/>
              </a:defRPr>
            </a:lvl5pPr>
            <a:lvl6pPr lvl="5" rtl="0">
              <a:spcBef>
                <a:spcPts val="0"/>
              </a:spcBef>
              <a:spcAft>
                <a:spcPts val="0"/>
              </a:spcAft>
              <a:buSzPts val="2400"/>
              <a:buFont typeface="IBM Plex Sans"/>
              <a:buNone/>
              <a:defRPr sz="2400">
                <a:latin typeface="IBM Plex Sans"/>
                <a:ea typeface="IBM Plex Sans"/>
                <a:cs typeface="IBM Plex Sans"/>
                <a:sym typeface="IBM Plex Sans"/>
              </a:defRPr>
            </a:lvl6pPr>
            <a:lvl7pPr lvl="6" rtl="0">
              <a:spcBef>
                <a:spcPts val="0"/>
              </a:spcBef>
              <a:spcAft>
                <a:spcPts val="0"/>
              </a:spcAft>
              <a:buSzPts val="2400"/>
              <a:buFont typeface="IBM Plex Sans"/>
              <a:buNone/>
              <a:defRPr sz="2400">
                <a:latin typeface="IBM Plex Sans"/>
                <a:ea typeface="IBM Plex Sans"/>
                <a:cs typeface="IBM Plex Sans"/>
                <a:sym typeface="IBM Plex Sans"/>
              </a:defRPr>
            </a:lvl7pPr>
            <a:lvl8pPr lvl="7" rtl="0">
              <a:spcBef>
                <a:spcPts val="0"/>
              </a:spcBef>
              <a:spcAft>
                <a:spcPts val="0"/>
              </a:spcAft>
              <a:buSzPts val="2400"/>
              <a:buFont typeface="IBM Plex Sans"/>
              <a:buNone/>
              <a:defRPr sz="2400">
                <a:latin typeface="IBM Plex Sans"/>
                <a:ea typeface="IBM Plex Sans"/>
                <a:cs typeface="IBM Plex Sans"/>
                <a:sym typeface="IBM Plex Sans"/>
              </a:defRPr>
            </a:lvl8pPr>
            <a:lvl9pPr lvl="8" rtl="0">
              <a:spcBef>
                <a:spcPts val="0"/>
              </a:spcBef>
              <a:spcAft>
                <a:spcPts val="0"/>
              </a:spcAft>
              <a:buSzPts val="2400"/>
              <a:buFont typeface="IBM Plex Sans"/>
              <a:buNone/>
              <a:defRPr sz="2400">
                <a:latin typeface="IBM Plex Sans"/>
                <a:ea typeface="IBM Plex Sans"/>
                <a:cs typeface="IBM Plex Sans"/>
                <a:sym typeface="IBM Plex Sans"/>
              </a:defRPr>
            </a:lvl9pPr>
          </a:lstStyle>
          <a:p>
            <a:endParaRPr/>
          </a:p>
        </p:txBody>
      </p:sp>
      <p:sp>
        <p:nvSpPr>
          <p:cNvPr id="40" name="Google Shape;40;p6"/>
          <p:cNvSpPr txBox="1">
            <a:spLocks noGrp="1"/>
          </p:cNvSpPr>
          <p:nvPr>
            <p:ph type="body" idx="1"/>
          </p:nvPr>
        </p:nvSpPr>
        <p:spPr>
          <a:xfrm>
            <a:off x="548575" y="719025"/>
            <a:ext cx="8125800" cy="38046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30200" rtl="0">
              <a:spcBef>
                <a:spcPts val="0"/>
              </a:spcBef>
              <a:spcAft>
                <a:spcPts val="0"/>
              </a:spcAft>
              <a:buSzPts val="1600"/>
              <a:buChar char="○"/>
              <a:defRPr sz="1600"/>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46"/>
        <p:cNvGrpSpPr/>
        <p:nvPr/>
      </p:nvGrpSpPr>
      <p:grpSpPr>
        <a:xfrm>
          <a:off x="0" y="0"/>
          <a:ext cx="0" cy="0"/>
          <a:chOff x="0" y="0"/>
          <a:chExt cx="0" cy="0"/>
        </a:xfrm>
      </p:grpSpPr>
      <p:sp>
        <p:nvSpPr>
          <p:cNvPr id="47" name="Google Shape;47;p8"/>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48" name="Google Shape;48;p8"/>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9" name="Google Shape;49;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_3">
  <p:cSld name="TITLE_3">
    <p:spTree>
      <p:nvGrpSpPr>
        <p:cNvPr id="1" name="Shape 50"/>
        <p:cNvGrpSpPr/>
        <p:nvPr/>
      </p:nvGrpSpPr>
      <p:grpSpPr>
        <a:xfrm>
          <a:off x="0" y="0"/>
          <a:ext cx="0" cy="0"/>
          <a:chOff x="0" y="0"/>
          <a:chExt cx="0" cy="0"/>
        </a:xfrm>
      </p:grpSpPr>
      <p:sp>
        <p:nvSpPr>
          <p:cNvPr id="51" name="Google Shape;51;p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 name="Google Shape;52;p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53" name="Google Shape;5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55950" y="91450"/>
            <a:ext cx="7533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1pPr>
            <a:lvl2pPr lvl="1"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2pPr>
            <a:lvl3pPr lvl="2"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3pPr>
            <a:lvl4pPr lvl="3"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4pPr>
            <a:lvl5pPr lvl="4"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5pPr>
            <a:lvl6pPr lvl="5"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6pPr>
            <a:lvl7pPr lvl="6"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7pPr>
            <a:lvl8pPr lvl="7"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8pPr>
            <a:lvl9pPr lvl="8" algn="ctr" rtl="0">
              <a:spcBef>
                <a:spcPts val="0"/>
              </a:spcBef>
              <a:spcAft>
                <a:spcPts val="0"/>
              </a:spcAft>
              <a:buClr>
                <a:srgbClr val="FFFFFF"/>
              </a:buClr>
              <a:buSzPts val="2800"/>
              <a:buFont typeface="PT Mono"/>
              <a:buNone/>
              <a:defRPr sz="2800">
                <a:solidFill>
                  <a:srgbClr val="FFFFFF"/>
                </a:solidFill>
                <a:latin typeface="PT Mono"/>
                <a:ea typeface="PT Mono"/>
                <a:cs typeface="PT Mono"/>
                <a:sym typeface="PT Mono"/>
              </a:defRPr>
            </a:lvl9pPr>
          </a:lstStyle>
          <a:p>
            <a:endParaRPr/>
          </a:p>
        </p:txBody>
      </p:sp>
      <p:sp>
        <p:nvSpPr>
          <p:cNvPr id="7" name="Google Shape;7;p1"/>
          <p:cNvSpPr txBox="1">
            <a:spLocks noGrp="1"/>
          </p:cNvSpPr>
          <p:nvPr>
            <p:ph type="body" idx="1"/>
          </p:nvPr>
        </p:nvSpPr>
        <p:spPr>
          <a:xfrm>
            <a:off x="824675" y="1152475"/>
            <a:ext cx="777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FFFFFF"/>
              </a:buClr>
              <a:buSzPts val="1800"/>
              <a:buFont typeface="IBM Plex Sans"/>
              <a:buChar char="●"/>
              <a:defRPr sz="1800">
                <a:solidFill>
                  <a:srgbClr val="FFFFFF"/>
                </a:solidFill>
                <a:latin typeface="IBM Plex Sans"/>
                <a:ea typeface="IBM Plex Sans"/>
                <a:cs typeface="IBM Plex Sans"/>
                <a:sym typeface="IBM Plex Sans"/>
              </a:defRPr>
            </a:lvl1pPr>
            <a:lvl2pPr marL="914400" lvl="1"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2pPr>
            <a:lvl3pPr marL="1371600" lvl="2"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3pPr>
            <a:lvl4pPr marL="1828800" lvl="3"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4pPr>
            <a:lvl5pPr marL="2286000" lvl="4"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5pPr>
            <a:lvl6pPr marL="2743200" lvl="5"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6pPr>
            <a:lvl7pPr marL="3200400" lvl="6"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7pPr>
            <a:lvl8pPr marL="3657600" lvl="7"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8pPr>
            <a:lvl9pPr marL="4114800" lvl="8" indent="-317500" rtl="0">
              <a:lnSpc>
                <a:spcPct val="115000"/>
              </a:lnSpc>
              <a:spcBef>
                <a:spcPts val="0"/>
              </a:spcBef>
              <a:spcAft>
                <a:spcPts val="0"/>
              </a:spcAft>
              <a:buClr>
                <a:srgbClr val="FFFFFF"/>
              </a:buClr>
              <a:buSzPts val="1400"/>
              <a:buFont typeface="IBM Plex Sans"/>
              <a:buChar char="■"/>
              <a:defRPr>
                <a:solidFill>
                  <a:srgbClr val="FFFFFF"/>
                </a:solidFill>
                <a:latin typeface="IBM Plex Sans"/>
                <a:ea typeface="IBM Plex Sans"/>
                <a:cs typeface="IBM Plex Sans"/>
                <a:sym typeface="IBM Plex Sans"/>
              </a:defRPr>
            </a:lvl9pPr>
          </a:lstStyle>
          <a:p>
            <a:endParaRPr/>
          </a:p>
        </p:txBody>
      </p:sp>
      <p:sp>
        <p:nvSpPr>
          <p:cNvPr id="9" name="Google Shape;9;p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90;p40">
            <a:extLst>
              <a:ext uri="{FF2B5EF4-FFF2-40B4-BE49-F238E27FC236}">
                <a16:creationId xmlns:a16="http://schemas.microsoft.com/office/drawing/2014/main" id="{BBE075DD-FD14-48FE-85A4-CF17B09DF42F}"/>
              </a:ext>
            </a:extLst>
          </p:cNvPr>
          <p:cNvSpPr/>
          <p:nvPr/>
        </p:nvSpPr>
        <p:spPr>
          <a:xfrm>
            <a:off x="811350" y="8089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a:scene3d>
            <a:camera prst="orthographicFront">
              <a:rot lat="0" lon="0" rev="10800000"/>
            </a:camera>
            <a:lightRig rig="threePt" dir="t"/>
          </a:scene3d>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
        <p:nvSpPr>
          <p:cNvPr id="10" name="Rectangle 9">
            <a:extLst>
              <a:ext uri="{FF2B5EF4-FFF2-40B4-BE49-F238E27FC236}">
                <a16:creationId xmlns:a16="http://schemas.microsoft.com/office/drawing/2014/main" id="{A7381F6A-2198-41C3-A4A1-0217166F9E1F}"/>
              </a:ext>
            </a:extLst>
          </p:cNvPr>
          <p:cNvSpPr/>
          <p:nvPr/>
        </p:nvSpPr>
        <p:spPr>
          <a:xfrm>
            <a:off x="3114513" y="1740753"/>
            <a:ext cx="2914973" cy="830997"/>
          </a:xfrm>
          <a:prstGeom prst="rect">
            <a:avLst/>
          </a:prstGeom>
        </p:spPr>
        <p:txBody>
          <a:bodyPr wrap="square">
            <a:spAutoFit/>
          </a:bodyPr>
          <a:lstStyle/>
          <a:p>
            <a:r>
              <a:rPr lang="en-US" sz="4800" dirty="0">
                <a:solidFill>
                  <a:schemeClr val="lt1"/>
                </a:solidFill>
                <a:latin typeface="PT Mono" panose="020B0604020202020204" charset="0"/>
                <a:cs typeface="PT Mono" panose="020B0604020202020204" charset="0"/>
              </a:rPr>
              <a:t>Strings</a:t>
            </a:r>
            <a:endParaRPr lang="en-US" sz="4800" dirty="0">
              <a:latin typeface="PT Mono" panose="020B0604020202020204" charset="0"/>
              <a:cs typeface="PT Mono" panose="020B0604020202020204" charset="0"/>
            </a:endParaRPr>
          </a:p>
        </p:txBody>
      </p:sp>
    </p:spTree>
    <p:extLst>
      <p:ext uri="{BB962C8B-B14F-4D97-AF65-F5344CB8AC3E}">
        <p14:creationId xmlns:p14="http://schemas.microsoft.com/office/powerpoint/2010/main" val="3957140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8;p14">
            <a:extLst>
              <a:ext uri="{FF2B5EF4-FFF2-40B4-BE49-F238E27FC236}">
                <a16:creationId xmlns:a16="http://schemas.microsoft.com/office/drawing/2014/main" id="{64885B97-9CDC-44B2-9807-DCFEF08A23DA}"/>
              </a:ext>
            </a:extLst>
          </p:cNvPr>
          <p:cNvSpPr/>
          <p:nvPr/>
        </p:nvSpPr>
        <p:spPr>
          <a:xfrm flipH="1">
            <a:off x="548700" y="685800"/>
            <a:ext cx="8125800" cy="42285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panose="020B0604020202020204" charset="0"/>
                <a:ea typeface="IBM Plex Sans"/>
                <a:cs typeface="IBM Plex Sans"/>
                <a:sym typeface="IBM Plex Sans"/>
              </a:rPr>
              <a:t>Once you create a String it cannot be changed</a:t>
            </a: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panose="020B0604020202020204" charset="0"/>
                <a:ea typeface="IBM Plex Sans"/>
                <a:cs typeface="IBM Plex Sans"/>
                <a:sym typeface="IBM Plex Sans"/>
              </a:rPr>
              <a:t>You’re allowed to bind or reassign a reference variable to a new String.</a:t>
            </a:r>
            <a:endParaRPr sz="1800" dirty="0">
              <a:solidFill>
                <a:srgbClr val="FFFFFF"/>
              </a:solidFill>
              <a:latin typeface="IBM Plex Sans" panose="020B0604020202020204" charset="0"/>
              <a:ea typeface="IBM Plex Sans"/>
              <a:cs typeface="IBM Plex Sans"/>
              <a:sym typeface="IBM Plex Sans"/>
            </a:endParaRPr>
          </a:p>
          <a:p>
            <a:pPr marL="182880" lvl="0" indent="-251459" algn="l" rtl="0">
              <a:lnSpc>
                <a:spcPct val="115000"/>
              </a:lnSpc>
              <a:spcBef>
                <a:spcPts val="1000"/>
              </a:spcBef>
              <a:spcAft>
                <a:spcPts val="0"/>
              </a:spcAft>
              <a:buClr>
                <a:srgbClr val="FFFFFF"/>
              </a:buClr>
              <a:buSzPts val="1800"/>
              <a:buFont typeface="IBM Plex Sans"/>
              <a:buChar char="●"/>
            </a:pPr>
            <a:r>
              <a:rPr lang="en" sz="1800" dirty="0">
                <a:solidFill>
                  <a:srgbClr val="FFFFFF"/>
                </a:solidFill>
                <a:latin typeface="IBM Plex Sans" panose="020B0604020202020204" charset="0"/>
                <a:ea typeface="IBM Plex Sans"/>
                <a:cs typeface="IBM Plex Sans"/>
                <a:sym typeface="IBM Plex Sans"/>
              </a:rPr>
              <a:t>Keep this in mind when you use String methods that return Strings, the original String is unchanged.</a:t>
            </a:r>
          </a:p>
          <a:p>
            <a:pPr lvl="0" algn="l" rtl="0">
              <a:lnSpc>
                <a:spcPct val="115000"/>
              </a:lnSpc>
              <a:spcBef>
                <a:spcPts val="1000"/>
              </a:spcBef>
              <a:spcAft>
                <a:spcPts val="0"/>
              </a:spcAft>
              <a:buClr>
                <a:srgbClr val="FFFFFF"/>
              </a:buClr>
              <a:buSzPts val="1800"/>
            </a:pPr>
            <a:endParaRPr sz="1800" dirty="0">
              <a:solidFill>
                <a:srgbClr val="FFFFFF"/>
              </a:solidFill>
              <a:latin typeface="IBM Plex Sans" panose="020B0604020202020204" charset="0"/>
              <a:ea typeface="IBM Plex Sans"/>
              <a:cs typeface="IBM Plex Sans"/>
              <a:sym typeface="IBM Plex Sans"/>
            </a:endParaRPr>
          </a:p>
          <a:p>
            <a:pPr lvl="0" indent="0" algn="l" rtl="0">
              <a:buNone/>
            </a:pPr>
            <a:r>
              <a:rPr lang="en" sz="1800" dirty="0">
                <a:solidFill>
                  <a:schemeClr val="lt1"/>
                </a:solidFill>
                <a:latin typeface="PT Mono" panose="020B0604020202020204" charset="0"/>
                <a:ea typeface="PT Mono"/>
                <a:cs typeface="PT Mono"/>
                <a:sym typeface="PT Mono"/>
              </a:rPr>
              <a:t> </a:t>
            </a:r>
            <a:r>
              <a:rPr lang="en" sz="1800" dirty="0">
                <a:solidFill>
                  <a:schemeClr val="accent4">
                    <a:lumMod val="75000"/>
                  </a:schemeClr>
                </a:solidFill>
                <a:latin typeface="PT Mono" panose="020B0604020202020204" charset="0"/>
                <a:ea typeface="PT Mono"/>
                <a:cs typeface="PT Mono"/>
                <a:sym typeface="PT Mono"/>
              </a:rPr>
              <a:t>String word = "minus"; </a:t>
            </a:r>
          </a:p>
          <a:p>
            <a:pPr lvl="0" indent="0" algn="l" rtl="0">
              <a:buNone/>
            </a:pPr>
            <a:r>
              <a:rPr lang="en" sz="1800" dirty="0">
                <a:solidFill>
                  <a:schemeClr val="accent4">
                    <a:lumMod val="75000"/>
                  </a:schemeClr>
                </a:solidFill>
                <a:latin typeface="PT Mono" panose="020B0604020202020204" charset="0"/>
                <a:ea typeface="PT Mono"/>
                <a:cs typeface="PT Mono"/>
                <a:sym typeface="PT Mono"/>
              </a:rPr>
              <a:t> out.println(word.toUpperCase()); </a:t>
            </a:r>
            <a:endParaRPr sz="1800" dirty="0">
              <a:solidFill>
                <a:schemeClr val="accent4">
                  <a:lumMod val="75000"/>
                </a:schemeClr>
              </a:solidFill>
              <a:latin typeface="PT Mono" panose="020B0604020202020204" charset="0"/>
              <a:ea typeface="PT Mono"/>
              <a:cs typeface="PT Mono"/>
              <a:sym typeface="PT Mono"/>
            </a:endParaRPr>
          </a:p>
          <a:p>
            <a:pPr lvl="0"/>
            <a:r>
              <a:rPr lang="en" sz="1800" dirty="0">
                <a:solidFill>
                  <a:schemeClr val="accent4">
                    <a:lumMod val="75000"/>
                  </a:schemeClr>
                </a:solidFill>
                <a:latin typeface="PT Mono" panose="020B0604020202020204" charset="0"/>
                <a:ea typeface="PT Mono"/>
                <a:cs typeface="PT Mono"/>
                <a:sym typeface="PT Mono"/>
              </a:rPr>
              <a:t> out.println(word.replace('m', 'l’)); </a:t>
            </a:r>
          </a:p>
          <a:p>
            <a:pPr lvl="0"/>
            <a:r>
              <a:rPr lang="en" sz="1800" dirty="0">
                <a:solidFill>
                  <a:schemeClr val="accent4">
                    <a:lumMod val="75000"/>
                  </a:schemeClr>
                </a:solidFill>
                <a:latin typeface="PT Mono" panose="020B0604020202020204" charset="0"/>
                <a:ea typeface="PT Mono"/>
                <a:cs typeface="PT Mono"/>
                <a:sym typeface="PT Mono"/>
              </a:rPr>
              <a:t> out.println(word);</a:t>
            </a:r>
          </a:p>
          <a:p>
            <a:pPr lvl="0" indent="0" algn="l" rtl="0">
              <a:buNone/>
            </a:pPr>
            <a:r>
              <a:rPr lang="en" sz="1800" dirty="0">
                <a:solidFill>
                  <a:schemeClr val="accent4">
                    <a:lumMod val="75000"/>
                  </a:schemeClr>
                </a:solidFill>
                <a:latin typeface="PT Mono" panose="020B0604020202020204" charset="0"/>
                <a:ea typeface="PT Mono"/>
                <a:cs typeface="PT Mono"/>
                <a:sym typeface="PT Mono"/>
              </a:rPr>
              <a:t> word = word.toUpperCase();</a:t>
            </a:r>
          </a:p>
          <a:p>
            <a:r>
              <a:rPr lang="en" sz="1800" dirty="0">
                <a:solidFill>
                  <a:schemeClr val="accent4">
                    <a:lumMod val="75000"/>
                  </a:schemeClr>
                </a:solidFill>
                <a:latin typeface="PT Mono" panose="020B0604020202020204" charset="0"/>
                <a:ea typeface="PT Mono"/>
                <a:cs typeface="PT Mono"/>
                <a:sym typeface="PT Mono"/>
              </a:rPr>
              <a:t> out.println(word);</a:t>
            </a:r>
            <a:r>
              <a:rPr lang="en" sz="1800" dirty="0">
                <a:solidFill>
                  <a:schemeClr val="accent4">
                    <a:lumMod val="75000"/>
                  </a:schemeClr>
                </a:solidFill>
                <a:latin typeface="PT Mono" panose="020B0604020202020204" charset="0"/>
                <a:ea typeface="IBM Plex Sans"/>
                <a:cs typeface="IBM Plex Sans"/>
                <a:sym typeface="IBM Plex Sans"/>
              </a:rPr>
              <a:t> </a:t>
            </a:r>
            <a:endParaRPr sz="1800" dirty="0">
              <a:solidFill>
                <a:schemeClr val="accent4">
                  <a:lumMod val="75000"/>
                </a:schemeClr>
              </a:solidFill>
              <a:latin typeface="PT Mono" panose="020B0604020202020204" charset="0"/>
              <a:ea typeface="IBM Plex Sans"/>
              <a:cs typeface="IBM Plex Sans"/>
              <a:sym typeface="IBM Plex Sans"/>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Immutability</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29234F95-477C-4B99-8A26-065C3BD8AC22}"/>
              </a:ext>
            </a:extLst>
          </p:cNvPr>
          <p:cNvSpPr txBox="1">
            <a:spLocks noChangeArrowheads="1"/>
          </p:cNvSpPr>
          <p:nvPr/>
        </p:nvSpPr>
        <p:spPr bwMode="auto">
          <a:xfrm>
            <a:off x="6399036" y="2668422"/>
            <a:ext cx="1911958" cy="156966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MINUS</a:t>
            </a:r>
          </a:p>
          <a:p>
            <a:pPr>
              <a:spcBef>
                <a:spcPct val="0"/>
              </a:spcBef>
              <a:buNone/>
            </a:pPr>
            <a:r>
              <a:rPr lang="en-US" altLang="en-US" sz="2400" dirty="0" err="1">
                <a:solidFill>
                  <a:schemeClr val="bg1"/>
                </a:solidFill>
                <a:latin typeface="Tahoma" panose="020B0604030504040204" pitchFamily="34" charset="0"/>
              </a:rPr>
              <a:t>linus</a:t>
            </a:r>
            <a:endParaRPr lang="en-US" altLang="en-US" sz="2400" dirty="0">
              <a:solidFill>
                <a:schemeClr val="bg1"/>
              </a:solidFill>
              <a:latin typeface="Tahoma" panose="020B0604030504040204" pitchFamily="34" charset="0"/>
            </a:endParaRPr>
          </a:p>
          <a:p>
            <a:pPr>
              <a:spcBef>
                <a:spcPct val="0"/>
              </a:spcBef>
              <a:buNone/>
            </a:pPr>
            <a:r>
              <a:rPr lang="en-US" altLang="en-US" sz="2400" dirty="0">
                <a:solidFill>
                  <a:schemeClr val="bg1"/>
                </a:solidFill>
                <a:latin typeface="Tahoma" panose="020B0604030504040204" pitchFamily="34" charset="0"/>
              </a:rPr>
              <a:t>minus</a:t>
            </a:r>
          </a:p>
          <a:p>
            <a:pPr>
              <a:spcBef>
                <a:spcPct val="0"/>
              </a:spcBef>
              <a:buNone/>
            </a:pPr>
            <a:r>
              <a:rPr lang="en-US" altLang="en-US" sz="2400" dirty="0">
                <a:solidFill>
                  <a:schemeClr val="bg1"/>
                </a:solidFill>
                <a:latin typeface="Tahoma" panose="020B0604030504040204" pitchFamily="34" charset="0"/>
              </a:rPr>
              <a:t>MINUS</a:t>
            </a:r>
          </a:p>
        </p:txBody>
      </p:sp>
      <p:sp>
        <p:nvSpPr>
          <p:cNvPr id="5" name="Google Shape;4030;p35">
            <a:extLst>
              <a:ext uri="{FF2B5EF4-FFF2-40B4-BE49-F238E27FC236}">
                <a16:creationId xmlns:a16="http://schemas.microsoft.com/office/drawing/2014/main" id="{768B46EE-D959-4156-A80C-F4E852F26AA3}"/>
              </a:ext>
            </a:extLst>
          </p:cNvPr>
          <p:cNvSpPr/>
          <p:nvPr/>
        </p:nvSpPr>
        <p:spPr>
          <a:xfrm>
            <a:off x="6229190" y="2571750"/>
            <a:ext cx="2251650" cy="221701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347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737447"/>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public static void main(String[] args) {</a:t>
            </a:r>
            <a:endParaRPr lang="en-US" sz="1600" dirty="0">
              <a:solidFill>
                <a:srgbClr val="008000"/>
              </a:solidFill>
              <a:effectLst>
                <a:outerShdw blurRad="38100" dist="38100" dir="2700000" algn="tl">
                  <a:srgbClr val="000000">
                    <a:alpha val="43137"/>
                  </a:srgbClr>
                </a:outerShdw>
              </a:effectLst>
              <a:latin typeface="IBM Plex Sans" panose="020B0604020202020204" charset="0"/>
              <a:cs typeface="Calibri" pitchFamily="34" charset="0"/>
            </a:endParaRP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String s = new String(“Hello CS!”);    </a:t>
            </a:r>
            <a:r>
              <a:rPr lang="en-US" sz="1600" dirty="0">
                <a:solidFill>
                  <a:srgbClr val="008000"/>
                </a:solidFill>
                <a:effectLst>
                  <a:outerShdw blurRad="38100" dist="38100" dir="2700000" algn="tl">
                    <a:srgbClr val="000000">
                      <a:alpha val="43137"/>
                    </a:srgbClr>
                  </a:outerShdw>
                </a:effectLst>
                <a:latin typeface="IBM Plex Sans" panose="020B0604020202020204" charset="0"/>
                <a:cs typeface="Calibri" pitchFamily="34" charset="0"/>
              </a:rPr>
              <a:t>// creates a String and binds to s</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 = </a:t>
            </a:r>
            <a:r>
              <a:rPr lang="en-US" sz="16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s.toLowerCase</a:t>
            </a: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a:solidFill>
                  <a:srgbClr val="008000"/>
                </a:solidFill>
                <a:effectLst>
                  <a:outerShdw blurRad="38100" dist="38100" dir="2700000" algn="tl">
                    <a:srgbClr val="000000">
                      <a:alpha val="43137"/>
                    </a:srgbClr>
                  </a:outerShdw>
                </a:effectLst>
                <a:latin typeface="IBM Plex Sans" panose="020B0604020202020204" charset="0"/>
                <a:cs typeface="Calibri" pitchFamily="34" charset="0"/>
              </a:rPr>
              <a:t>// returns a new String and binds to s</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endPar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pPr>
              <a:lnSpc>
                <a:spcPct val="150000"/>
              </a:lnSpc>
              <a:buClr>
                <a:srgbClr val="FFFFFF"/>
              </a:buClr>
              <a:buSzPts val="1800"/>
            </a:pPr>
            <a:endParaRPr lang="en-US" sz="1600" dirty="0">
              <a:solidFill>
                <a:schemeClr val="bg1"/>
              </a:solidFill>
              <a:latin typeface="IBM Plex Sans" panose="020B060402020202020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OOP</a:t>
            </a:r>
            <a:endParaRPr sz="2400" dirty="0">
              <a:solidFill>
                <a:srgbClr val="00ECEC"/>
              </a:solidFill>
              <a:latin typeface="IBM Plex Sans"/>
              <a:ea typeface="IBM Plex Sans"/>
              <a:cs typeface="IBM Plex Sans"/>
              <a:sym typeface="IBM Plex Sans"/>
            </a:endParaRPr>
          </a:p>
        </p:txBody>
      </p:sp>
      <p:sp>
        <p:nvSpPr>
          <p:cNvPr id="5" name="Rectangle: Rounded Corners 4">
            <a:extLst>
              <a:ext uri="{FF2B5EF4-FFF2-40B4-BE49-F238E27FC236}">
                <a16:creationId xmlns:a16="http://schemas.microsoft.com/office/drawing/2014/main" id="{4BFE4F08-3214-4E26-BAB2-4B609DB108DA}"/>
              </a:ext>
            </a:extLst>
          </p:cNvPr>
          <p:cNvSpPr/>
          <p:nvPr/>
        </p:nvSpPr>
        <p:spPr>
          <a:xfrm>
            <a:off x="2722985" y="2462049"/>
            <a:ext cx="1224643" cy="232692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E1CD8B0-45EE-4FBF-B215-2410B97E08A2}"/>
              </a:ext>
            </a:extLst>
          </p:cNvPr>
          <p:cNvSpPr/>
          <p:nvPr/>
        </p:nvSpPr>
        <p:spPr>
          <a:xfrm>
            <a:off x="3019850" y="3112018"/>
            <a:ext cx="47352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s</a:t>
            </a:r>
          </a:p>
        </p:txBody>
      </p:sp>
      <p:sp>
        <p:nvSpPr>
          <p:cNvPr id="10" name="TextBox 9">
            <a:extLst>
              <a:ext uri="{FF2B5EF4-FFF2-40B4-BE49-F238E27FC236}">
                <a16:creationId xmlns:a16="http://schemas.microsoft.com/office/drawing/2014/main" id="{0A09E404-C7AB-4805-94D4-70E415495DDA}"/>
              </a:ext>
            </a:extLst>
          </p:cNvPr>
          <p:cNvSpPr txBox="1"/>
          <p:nvPr/>
        </p:nvSpPr>
        <p:spPr>
          <a:xfrm>
            <a:off x="2833202" y="2525170"/>
            <a:ext cx="1004207" cy="307777"/>
          </a:xfrm>
          <a:prstGeom prst="rect">
            <a:avLst/>
          </a:prstGeom>
          <a:noFill/>
          <a:ln>
            <a:noFill/>
          </a:ln>
        </p:spPr>
        <p:txBody>
          <a:bodyPr wrap="square" rtlCol="0">
            <a:spAutoFit/>
          </a:bodyPr>
          <a:lstStyle/>
          <a:p>
            <a:r>
              <a:rPr lang="en-US" dirty="0"/>
              <a:t>Call Stack</a:t>
            </a:r>
          </a:p>
        </p:txBody>
      </p:sp>
      <p:sp>
        <p:nvSpPr>
          <p:cNvPr id="11" name="Rectangle: Rounded Corners 10">
            <a:extLst>
              <a:ext uri="{FF2B5EF4-FFF2-40B4-BE49-F238E27FC236}">
                <a16:creationId xmlns:a16="http://schemas.microsoft.com/office/drawing/2014/main" id="{468806BA-FE2D-4F96-9066-641394B77CEC}"/>
              </a:ext>
            </a:extLst>
          </p:cNvPr>
          <p:cNvSpPr/>
          <p:nvPr/>
        </p:nvSpPr>
        <p:spPr>
          <a:xfrm>
            <a:off x="4412993" y="2462048"/>
            <a:ext cx="2359479" cy="232692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617E7E2-7BA3-4314-AADD-326FDB66A371}"/>
              </a:ext>
            </a:extLst>
          </p:cNvPr>
          <p:cNvSpPr/>
          <p:nvPr/>
        </p:nvSpPr>
        <p:spPr>
          <a:xfrm>
            <a:off x="4890442" y="3112018"/>
            <a:ext cx="1416665"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Hello CS!</a:t>
            </a:r>
          </a:p>
        </p:txBody>
      </p:sp>
      <p:sp>
        <p:nvSpPr>
          <p:cNvPr id="13" name="Rectangle 12">
            <a:extLst>
              <a:ext uri="{FF2B5EF4-FFF2-40B4-BE49-F238E27FC236}">
                <a16:creationId xmlns:a16="http://schemas.microsoft.com/office/drawing/2014/main" id="{63B96582-48BE-4408-8993-8A0F0C599BB4}"/>
              </a:ext>
            </a:extLst>
          </p:cNvPr>
          <p:cNvSpPr/>
          <p:nvPr/>
        </p:nvSpPr>
        <p:spPr>
          <a:xfrm>
            <a:off x="4890443" y="3806601"/>
            <a:ext cx="1416664"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hello cs!</a:t>
            </a:r>
          </a:p>
        </p:txBody>
      </p:sp>
      <p:sp>
        <p:nvSpPr>
          <p:cNvPr id="14" name="TextBox 13">
            <a:extLst>
              <a:ext uri="{FF2B5EF4-FFF2-40B4-BE49-F238E27FC236}">
                <a16:creationId xmlns:a16="http://schemas.microsoft.com/office/drawing/2014/main" id="{DF313B38-41DB-413E-A376-1047286001E5}"/>
              </a:ext>
            </a:extLst>
          </p:cNvPr>
          <p:cNvSpPr txBox="1"/>
          <p:nvPr/>
        </p:nvSpPr>
        <p:spPr>
          <a:xfrm>
            <a:off x="5275211" y="2542001"/>
            <a:ext cx="635042" cy="307777"/>
          </a:xfrm>
          <a:prstGeom prst="rect">
            <a:avLst/>
          </a:prstGeom>
          <a:noFill/>
        </p:spPr>
        <p:txBody>
          <a:bodyPr wrap="square" rtlCol="0">
            <a:spAutoFit/>
          </a:bodyPr>
          <a:lstStyle/>
          <a:p>
            <a:r>
              <a:rPr lang="en-US" dirty="0"/>
              <a:t>Heap</a:t>
            </a:r>
          </a:p>
        </p:txBody>
      </p:sp>
      <p:sp>
        <p:nvSpPr>
          <p:cNvPr id="15" name="Line 7">
            <a:extLst>
              <a:ext uri="{FF2B5EF4-FFF2-40B4-BE49-F238E27FC236}">
                <a16:creationId xmlns:a16="http://schemas.microsoft.com/office/drawing/2014/main" id="{0F846CF5-BA07-43A7-AF3B-EAEB02EE7EDB}"/>
              </a:ext>
            </a:extLst>
          </p:cNvPr>
          <p:cNvSpPr>
            <a:spLocks noChangeShapeType="1"/>
          </p:cNvSpPr>
          <p:nvPr/>
        </p:nvSpPr>
        <p:spPr bwMode="auto">
          <a:xfrm flipV="1">
            <a:off x="3594609" y="3280610"/>
            <a:ext cx="1105727" cy="18637"/>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7">
            <a:extLst>
              <a:ext uri="{FF2B5EF4-FFF2-40B4-BE49-F238E27FC236}">
                <a16:creationId xmlns:a16="http://schemas.microsoft.com/office/drawing/2014/main" id="{5DDAB965-1465-4FE8-97D7-17EE52A6C376}"/>
              </a:ext>
            </a:extLst>
          </p:cNvPr>
          <p:cNvSpPr>
            <a:spLocks noChangeShapeType="1"/>
          </p:cNvSpPr>
          <p:nvPr/>
        </p:nvSpPr>
        <p:spPr bwMode="auto">
          <a:xfrm>
            <a:off x="3594609" y="3477719"/>
            <a:ext cx="1105726" cy="433041"/>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165284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5" grpId="0" animBg="1"/>
      <p:bldP spid="15" grpId="1"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8;p14">
            <a:extLst>
              <a:ext uri="{FF2B5EF4-FFF2-40B4-BE49-F238E27FC236}">
                <a16:creationId xmlns:a16="http://schemas.microsoft.com/office/drawing/2014/main" id="{64885B97-9CDC-44B2-9807-DCFEF08A23DA}"/>
              </a:ext>
            </a:extLst>
          </p:cNvPr>
          <p:cNvSpPr/>
          <p:nvPr/>
        </p:nvSpPr>
        <p:spPr>
          <a:xfrm flipH="1">
            <a:off x="548700" y="685800"/>
            <a:ext cx="8125800" cy="42285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panose="020B0604020202020204" charset="0"/>
                <a:ea typeface="IBM Plex Sans"/>
                <a:cs typeface="IBM Plex Sans"/>
                <a:sym typeface="IBM Plex Sans"/>
              </a:rPr>
              <a:t>length() returns the number of characters in the string.</a:t>
            </a: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panose="020B0604020202020204" charset="0"/>
                <a:ea typeface="IBM Plex Sans"/>
                <a:cs typeface="IBM Plex Sans"/>
                <a:sym typeface="IBM Plex Sans"/>
              </a:rPr>
              <a:t>naturally begin counting at 1</a:t>
            </a: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panose="020B0604020202020204" charset="0"/>
                <a:ea typeface="IBM Plex Sans"/>
                <a:cs typeface="IBM Plex Sans"/>
                <a:sym typeface="IBM Plex Sans"/>
              </a:rPr>
              <a:t>Strings w/ length of zero are called empty Strings.</a:t>
            </a:r>
            <a:endParaRPr sz="1800" dirty="0">
              <a:solidFill>
                <a:srgbClr val="FFFFFF"/>
              </a:solidFill>
              <a:latin typeface="IBM Plex Sans" panose="020B0604020202020204" charset="0"/>
              <a:ea typeface="IBM Plex Sans"/>
              <a:cs typeface="IBM Plex Sans"/>
              <a:sym typeface="IBM Plex Sans"/>
            </a:endParaRPr>
          </a:p>
          <a:p>
            <a:pPr lvl="0">
              <a:lnSpc>
                <a:spcPct val="115000"/>
              </a:lnSpc>
              <a:spcBef>
                <a:spcPts val="1000"/>
              </a:spcBef>
            </a:pPr>
            <a:r>
              <a:rPr lang="en-US" sz="1800" dirty="0">
                <a:solidFill>
                  <a:schemeClr val="accent4">
                    <a:lumMod val="75000"/>
                  </a:schemeClr>
                </a:solidFill>
                <a:latin typeface="PT Mono"/>
                <a:ea typeface="PT Mono"/>
                <a:cs typeface="PT Mono"/>
                <a:sym typeface="PT Mono"/>
              </a:rPr>
              <a:t>String str1 = "hello";</a:t>
            </a:r>
          </a:p>
          <a:p>
            <a:pPr lvl="0">
              <a:lnSpc>
                <a:spcPct val="115000"/>
              </a:lnSpc>
            </a:pPr>
            <a:r>
              <a:rPr lang="en-US" sz="1800" dirty="0">
                <a:solidFill>
                  <a:schemeClr val="accent4">
                    <a:lumMod val="75000"/>
                  </a:schemeClr>
                </a:solidFill>
                <a:latin typeface="PT Mono"/>
                <a:ea typeface="PT Mono"/>
                <a:cs typeface="PT Mono"/>
                <a:sym typeface="PT Mono"/>
              </a:rPr>
              <a:t>String str2 = “goodbye";</a:t>
            </a:r>
          </a:p>
          <a:p>
            <a:pPr lvl="0">
              <a:lnSpc>
                <a:spcPct val="115000"/>
              </a:lnSpc>
            </a:pPr>
            <a:r>
              <a:rPr lang="en-US" sz="1800" dirty="0">
                <a:solidFill>
                  <a:schemeClr val="accent4">
                    <a:lumMod val="75000"/>
                  </a:schemeClr>
                </a:solidFill>
                <a:latin typeface="PT Mono"/>
                <a:ea typeface="PT Mono"/>
                <a:cs typeface="PT Mono"/>
                <a:sym typeface="PT Mono"/>
              </a:rPr>
              <a:t>String str3 = "";</a:t>
            </a:r>
          </a:p>
          <a:p>
            <a:pPr lvl="0">
              <a:lnSpc>
                <a:spcPct val="115000"/>
              </a:lnSpc>
            </a:pPr>
            <a:endParaRPr lang="en-US" sz="1800" dirty="0">
              <a:solidFill>
                <a:schemeClr val="accent4">
                  <a:lumMod val="75000"/>
                </a:schemeClr>
              </a:solidFill>
              <a:latin typeface="PT Mono"/>
              <a:ea typeface="PT Mono"/>
              <a:cs typeface="PT Mono"/>
              <a:sym typeface="PT Mono"/>
            </a:endParaRPr>
          </a:p>
          <a:p>
            <a:pPr lvl="0">
              <a:lnSpc>
                <a:spcPct val="115000"/>
              </a:lnSpc>
            </a:pPr>
            <a:r>
              <a:rPr lang="en-US" sz="1800" dirty="0">
                <a:solidFill>
                  <a:schemeClr val="accent4">
                    <a:lumMod val="75000"/>
                  </a:schemeClr>
                </a:solidFill>
                <a:latin typeface="PT Mono"/>
                <a:ea typeface="PT Mono"/>
                <a:cs typeface="PT Mono"/>
                <a:sym typeface="PT Mono"/>
              </a:rPr>
              <a:t>out.printf(“%d”, str1.length());</a:t>
            </a:r>
          </a:p>
          <a:p>
            <a:pPr>
              <a:lnSpc>
                <a:spcPct val="115000"/>
              </a:lnSpc>
            </a:pPr>
            <a:r>
              <a:rPr lang="en-US" sz="1800" dirty="0">
                <a:solidFill>
                  <a:schemeClr val="accent4">
                    <a:lumMod val="75000"/>
                  </a:schemeClr>
                </a:solidFill>
                <a:latin typeface="PT Mono"/>
                <a:ea typeface="PT Mono"/>
                <a:cs typeface="PT Mono"/>
                <a:sym typeface="PT Mono"/>
              </a:rPr>
              <a:t>out.printf(“%d”, str2.length());</a:t>
            </a:r>
          </a:p>
          <a:p>
            <a:pPr>
              <a:lnSpc>
                <a:spcPct val="115000"/>
              </a:lnSpc>
            </a:pPr>
            <a:r>
              <a:rPr lang="en-US" sz="1800" dirty="0">
                <a:solidFill>
                  <a:schemeClr val="accent4">
                    <a:lumMod val="75000"/>
                  </a:schemeClr>
                </a:solidFill>
                <a:latin typeface="PT Mono"/>
                <a:ea typeface="PT Mono"/>
                <a:cs typeface="PT Mono"/>
                <a:sym typeface="PT Mono"/>
              </a:rPr>
              <a:t>out.printf(“%d”, str3.length());</a:t>
            </a:r>
          </a:p>
          <a:p>
            <a:pPr>
              <a:lnSpc>
                <a:spcPct val="115000"/>
              </a:lnSpc>
            </a:pPr>
            <a:r>
              <a:rPr lang="en-US" sz="1800" dirty="0" err="1">
                <a:solidFill>
                  <a:schemeClr val="accent4">
                    <a:lumMod val="75000"/>
                  </a:schemeClr>
                </a:solidFill>
                <a:latin typeface="PT Mono"/>
                <a:ea typeface="PT Mono"/>
                <a:cs typeface="PT Mono"/>
                <a:sym typeface="PT Mono"/>
              </a:rPr>
              <a:t>out.printf</a:t>
            </a:r>
            <a:r>
              <a:rPr lang="en-US" sz="1800" dirty="0">
                <a:solidFill>
                  <a:schemeClr val="accent4">
                    <a:lumMod val="75000"/>
                  </a:schemeClr>
                </a:solidFill>
                <a:latin typeface="PT Mono"/>
                <a:ea typeface="PT Mono"/>
                <a:cs typeface="PT Mono"/>
                <a:sym typeface="PT Mono"/>
              </a:rPr>
              <a:t>(“%b”, str3.isEmpty());</a:t>
            </a:r>
          </a:p>
          <a:p>
            <a:pPr lvl="0">
              <a:lnSpc>
                <a:spcPct val="115000"/>
              </a:lnSpc>
            </a:pPr>
            <a:endParaRPr lang="en-US" sz="1800" dirty="0">
              <a:solidFill>
                <a:srgbClr val="FFFFFF"/>
              </a:solidFill>
              <a:latin typeface="PT Mono"/>
              <a:ea typeface="PT Mono"/>
              <a:cs typeface="PT Mono"/>
              <a:sym typeface="PT Mono"/>
            </a:endParaRPr>
          </a:p>
          <a:p>
            <a:pPr lvl="0">
              <a:lnSpc>
                <a:spcPct val="115000"/>
              </a:lnSpc>
            </a:pPr>
            <a:endParaRPr lang="en-US" sz="1800" dirty="0">
              <a:solidFill>
                <a:srgbClr val="FFFFFF"/>
              </a:solidFill>
              <a:latin typeface="PT Mono"/>
              <a:ea typeface="PT Mono"/>
              <a:cs typeface="PT Mono"/>
              <a:sym typeface="PT Mono"/>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length()</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29234F95-477C-4B99-8A26-065C3BD8AC22}"/>
              </a:ext>
            </a:extLst>
          </p:cNvPr>
          <p:cNvSpPr txBox="1">
            <a:spLocks noChangeArrowheads="1"/>
          </p:cNvSpPr>
          <p:nvPr/>
        </p:nvSpPr>
        <p:spPr bwMode="auto">
          <a:xfrm>
            <a:off x="6762542" y="2732590"/>
            <a:ext cx="1911958" cy="156966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5</a:t>
            </a:r>
          </a:p>
          <a:p>
            <a:pPr>
              <a:spcBef>
                <a:spcPct val="0"/>
              </a:spcBef>
              <a:buNone/>
            </a:pPr>
            <a:r>
              <a:rPr lang="en-US" altLang="en-US" sz="2400" dirty="0">
                <a:solidFill>
                  <a:schemeClr val="bg1"/>
                </a:solidFill>
                <a:latin typeface="Tahoma" panose="020B0604030504040204" pitchFamily="34" charset="0"/>
              </a:rPr>
              <a:t>7</a:t>
            </a:r>
          </a:p>
          <a:p>
            <a:pPr>
              <a:spcBef>
                <a:spcPct val="0"/>
              </a:spcBef>
              <a:buNone/>
            </a:pPr>
            <a:r>
              <a:rPr lang="en-US" altLang="en-US" sz="2400" dirty="0">
                <a:solidFill>
                  <a:schemeClr val="bg1"/>
                </a:solidFill>
                <a:latin typeface="Tahoma" panose="020B0604030504040204" pitchFamily="34" charset="0"/>
              </a:rPr>
              <a:t>0</a:t>
            </a:r>
          </a:p>
          <a:p>
            <a:pPr>
              <a:spcBef>
                <a:spcPct val="0"/>
              </a:spcBef>
              <a:buNone/>
            </a:pPr>
            <a:r>
              <a:rPr lang="en-US" altLang="en-US" sz="2400" dirty="0">
                <a:solidFill>
                  <a:schemeClr val="bg1"/>
                </a:solidFill>
                <a:latin typeface="Tahoma" panose="020B0604030504040204" pitchFamily="34" charset="0"/>
              </a:rPr>
              <a:t>true</a:t>
            </a:r>
          </a:p>
        </p:txBody>
      </p:sp>
      <p:sp>
        <p:nvSpPr>
          <p:cNvPr id="5" name="Google Shape;4030;p35">
            <a:extLst>
              <a:ext uri="{FF2B5EF4-FFF2-40B4-BE49-F238E27FC236}">
                <a16:creationId xmlns:a16="http://schemas.microsoft.com/office/drawing/2014/main" id="{768B46EE-D959-4156-A80C-F4E852F26AA3}"/>
              </a:ext>
            </a:extLst>
          </p:cNvPr>
          <p:cNvSpPr/>
          <p:nvPr/>
        </p:nvSpPr>
        <p:spPr>
          <a:xfrm>
            <a:off x="6641432" y="2571750"/>
            <a:ext cx="1839408" cy="221701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4528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characters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13</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95595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nSpc>
                <a:spcPct val="115000"/>
              </a:lnSpc>
              <a:buClr>
                <a:srgbClr val="FFFFFF"/>
              </a:buClr>
              <a:buSzPts val="1800"/>
              <a:buFont typeface="IBM Plex Sans"/>
              <a:buChar char="●"/>
            </a:pPr>
            <a:r>
              <a:rPr lang="en-US" sz="1600" dirty="0">
                <a:solidFill>
                  <a:srgbClr val="FFFFFF"/>
                </a:solidFill>
                <a:latin typeface="IBM Plex Sans"/>
                <a:ea typeface="IBM Plex Sans"/>
                <a:cs typeface="IBM Plex Sans"/>
                <a:sym typeface="IBM Plex Sans"/>
              </a:rPr>
              <a:t>char is a primitive data type and has no methods available </a:t>
            </a:r>
            <a:r>
              <a:rPr lang="en-US" sz="1600" dirty="0">
                <a:solidFill>
                  <a:schemeClr val="bg1"/>
                </a:solidFill>
                <a:latin typeface="IBM Plex Sans"/>
                <a:ea typeface="IBM Plex Sans"/>
                <a:cs typeface="IBM Plex Sans"/>
                <a:sym typeface="IBM Plex Sans"/>
              </a:rPr>
              <a:t>and uses single quotes or the ASCII </a:t>
            </a:r>
            <a:r>
              <a:rPr lang="en-US" sz="1600" dirty="0">
                <a:solidFill>
                  <a:srgbClr val="FFFFFF"/>
                </a:solidFill>
                <a:latin typeface="IBM Plex Sans"/>
                <a:ea typeface="IBM Plex Sans"/>
                <a:cs typeface="IBM Plex Sans"/>
                <a:sym typeface="IBM Plex Sans"/>
              </a:rPr>
              <a:t>value to create:</a:t>
            </a:r>
          </a:p>
          <a:p>
            <a:pPr lvl="0">
              <a:lnSpc>
                <a:spcPct val="150000"/>
              </a:lnSpc>
              <a:spcBef>
                <a:spcPts val="1000"/>
              </a:spcBef>
            </a:pPr>
            <a:r>
              <a:rPr lang="en-US" sz="1600" dirty="0">
                <a:solidFill>
                  <a:schemeClr val="accent4">
                    <a:lumMod val="75000"/>
                  </a:schemeClr>
                </a:solidFill>
                <a:latin typeface="PT Mono"/>
                <a:ea typeface="PT Mono"/>
                <a:cs typeface="PT Mono"/>
                <a:sym typeface="PT Mono"/>
              </a:rPr>
              <a:t>     char letter = ‘A’;	</a:t>
            </a:r>
            <a:r>
              <a:rPr lang="en-US" sz="1600" dirty="0">
                <a:solidFill>
                  <a:srgbClr val="008000"/>
                </a:solidFill>
                <a:latin typeface="PT Mono"/>
                <a:ea typeface="PT Mono"/>
                <a:cs typeface="PT Mono"/>
                <a:sym typeface="PT Mono"/>
              </a:rPr>
              <a:t>// or 65</a:t>
            </a:r>
          </a:p>
          <a:p>
            <a:pPr marL="182880" lvl="0" indent="-251459">
              <a:lnSpc>
                <a:spcPct val="115000"/>
              </a:lnSpc>
              <a:spcBef>
                <a:spcPts val="1000"/>
              </a:spcBef>
              <a:buClr>
                <a:srgbClr val="FFFFFF"/>
              </a:buClr>
              <a:buSzPts val="1800"/>
              <a:buFont typeface="IBM Plex Sans"/>
              <a:buChar char="●"/>
            </a:pPr>
            <a:r>
              <a:rPr lang="en-US" sz="1600" dirty="0">
                <a:solidFill>
                  <a:srgbClr val="FFFFFF"/>
                </a:solidFill>
                <a:latin typeface="IBM Plex Sans"/>
                <a:ea typeface="IBM Plex Sans"/>
                <a:cs typeface="IBM Plex Sans"/>
                <a:sym typeface="IBM Plex Sans"/>
              </a:rPr>
              <a:t>One useful String method is </a:t>
            </a:r>
            <a:r>
              <a:rPr lang="en-US" sz="1600" dirty="0">
                <a:solidFill>
                  <a:srgbClr val="FFFFFF"/>
                </a:solidFill>
                <a:latin typeface="IBM Plex Sans" panose="020B0604020202020204" charset="0"/>
                <a:ea typeface="IBM Plex Sans"/>
                <a:cs typeface="IBM Plex Sans"/>
                <a:sym typeface="IBM Plex Sans"/>
              </a:rPr>
              <a:t>the </a:t>
            </a:r>
            <a:r>
              <a:rPr lang="en-US" sz="1600" dirty="0" err="1">
                <a:solidFill>
                  <a:srgbClr val="00ECEC"/>
                </a:solidFill>
                <a:latin typeface="IBM Plex Sans" panose="020B0604020202020204" charset="0"/>
                <a:ea typeface="PT Mono"/>
                <a:cs typeface="PT Mono"/>
                <a:sym typeface="PT Mono"/>
              </a:rPr>
              <a:t>charAt</a:t>
            </a:r>
            <a:r>
              <a:rPr lang="en-US" sz="1600" dirty="0">
                <a:solidFill>
                  <a:srgbClr val="00ECEC"/>
                </a:solidFill>
                <a:latin typeface="IBM Plex Sans" panose="020B0604020202020204" charset="0"/>
                <a:ea typeface="PT Mono"/>
                <a:cs typeface="PT Mono"/>
                <a:sym typeface="PT Mono"/>
              </a:rPr>
              <a:t>(int index)</a:t>
            </a:r>
            <a:r>
              <a:rPr lang="en-US" sz="1600" dirty="0">
                <a:solidFill>
                  <a:srgbClr val="FFFFFF"/>
                </a:solidFill>
                <a:latin typeface="IBM Plex Sans" panose="020B0604020202020204" charset="0"/>
                <a:ea typeface="PT Mono"/>
                <a:cs typeface="PT Mono"/>
                <a:sym typeface="PT Mono"/>
              </a:rPr>
              <a:t> </a:t>
            </a:r>
            <a:r>
              <a:rPr lang="en-US" sz="1600" dirty="0">
                <a:solidFill>
                  <a:srgbClr val="FFFFFF"/>
                </a:solidFill>
                <a:latin typeface="IBM Plex Sans" panose="020B0604020202020204" charset="0"/>
                <a:ea typeface="IBM Plex Sans"/>
                <a:cs typeface="IBM Plex Sans"/>
                <a:sym typeface="IBM Plex Sans"/>
              </a:rPr>
              <a:t>method which returns the character in the String at the specified index.</a:t>
            </a:r>
          </a:p>
          <a:p>
            <a:pPr marL="182880" lvl="0" indent="-251459">
              <a:lnSpc>
                <a:spcPct val="115000"/>
              </a:lnSpc>
              <a:spcBef>
                <a:spcPts val="1000"/>
              </a:spcBef>
              <a:buClr>
                <a:srgbClr val="FFFFFF"/>
              </a:buClr>
              <a:buSzPts val="1800"/>
              <a:buFont typeface="IBM Plex Sans"/>
              <a:buChar char="●"/>
            </a:pPr>
            <a:r>
              <a:rPr lang="en-US" sz="1600" dirty="0">
                <a:solidFill>
                  <a:srgbClr val="FFFFFF"/>
                </a:solidFill>
                <a:latin typeface="IBM Plex Sans" panose="020B0604020202020204" charset="0"/>
                <a:ea typeface="IBM Plex Sans"/>
                <a:cs typeface="IBM Plex Sans"/>
                <a:sym typeface="IBM Plex Sans"/>
              </a:rPr>
              <a:t>The index must be valid or a </a:t>
            </a:r>
            <a:r>
              <a:rPr lang="en-US" sz="1600" dirty="0" err="1">
                <a:solidFill>
                  <a:srgbClr val="FFFFFF"/>
                </a:solidFill>
                <a:latin typeface="IBM Plex Sans" panose="020B0604020202020204" charset="0"/>
                <a:ea typeface="IBM Plex Sans"/>
                <a:cs typeface="IBM Plex Sans"/>
                <a:sym typeface="IBM Plex Sans"/>
              </a:rPr>
              <a:t>StringIndexOutOfBoundsException</a:t>
            </a:r>
            <a:r>
              <a:rPr lang="en-US" sz="1600" dirty="0">
                <a:solidFill>
                  <a:srgbClr val="FFFFFF"/>
                </a:solidFill>
                <a:latin typeface="IBM Plex Sans" panose="020B0604020202020204" charset="0"/>
                <a:ea typeface="IBM Plex Sans"/>
                <a:cs typeface="IBM Plex Sans"/>
                <a:sym typeface="IBM Plex Sans"/>
              </a:rPr>
              <a:t> will occur at run-time</a:t>
            </a:r>
          </a:p>
          <a:p>
            <a:pPr lvl="0">
              <a:lnSpc>
                <a:spcPct val="115000"/>
              </a:lnSpc>
              <a:spcBef>
                <a:spcPts val="1000"/>
              </a:spcBef>
            </a:pPr>
            <a:r>
              <a:rPr lang="en-US" sz="1600" dirty="0">
                <a:solidFill>
                  <a:schemeClr val="accent4">
                    <a:lumMod val="75000"/>
                  </a:schemeClr>
                </a:solidFill>
                <a:latin typeface="PT Mono" panose="020B0604020202020204" charset="0"/>
                <a:ea typeface="PT Mono"/>
                <a:cs typeface="PT Mono"/>
                <a:sym typeface="PT Mono"/>
              </a:rPr>
              <a:t>     String word = "minus";</a:t>
            </a:r>
          </a:p>
          <a:p>
            <a:pPr lvl="0">
              <a:lnSpc>
                <a:spcPct val="115000"/>
              </a:lnSpc>
            </a:pPr>
            <a:r>
              <a:rPr lang="en-US" sz="1600" dirty="0">
                <a:solidFill>
                  <a:schemeClr val="accent4">
                    <a:lumMod val="75000"/>
                  </a:schemeClr>
                </a:solidFill>
                <a:latin typeface="PT Mono" panose="020B0604020202020204" charset="0"/>
                <a:ea typeface="PT Mono"/>
                <a:cs typeface="PT Mono"/>
                <a:sym typeface="PT Mono"/>
              </a:rPr>
              <a:t>     char let = </a:t>
            </a:r>
            <a:r>
              <a:rPr lang="en-US" sz="1600" dirty="0" err="1">
                <a:solidFill>
                  <a:schemeClr val="accent4">
                    <a:lumMod val="75000"/>
                  </a:schemeClr>
                </a:solidFill>
                <a:latin typeface="PT Mono" panose="020B0604020202020204" charset="0"/>
                <a:ea typeface="PT Mono"/>
                <a:cs typeface="PT Mono"/>
                <a:sym typeface="PT Mono"/>
              </a:rPr>
              <a:t>word.charAt</a:t>
            </a:r>
            <a:r>
              <a:rPr lang="en-US" sz="1600" dirty="0">
                <a:solidFill>
                  <a:schemeClr val="accent4">
                    <a:lumMod val="75000"/>
                  </a:schemeClr>
                </a:solidFill>
                <a:latin typeface="PT Mono" panose="020B0604020202020204" charset="0"/>
                <a:ea typeface="PT Mono"/>
                <a:cs typeface="PT Mono"/>
                <a:sym typeface="PT Mono"/>
              </a:rPr>
              <a:t>(2);	   </a:t>
            </a:r>
            <a:r>
              <a:rPr lang="en-US" sz="1600" dirty="0">
                <a:solidFill>
                  <a:srgbClr val="008000"/>
                </a:solidFill>
                <a:latin typeface="IBM Plex Sans" panose="020B0604020202020204" charset="0"/>
                <a:ea typeface="PT Mono"/>
                <a:cs typeface="PT Mono"/>
                <a:sym typeface="PT Mono"/>
              </a:rPr>
              <a:t>//</a:t>
            </a:r>
            <a:r>
              <a:rPr lang="en-US" sz="1600" dirty="0">
                <a:solidFill>
                  <a:srgbClr val="008000"/>
                </a:solidFill>
                <a:latin typeface="IBM Plex Sans" panose="020B0604020202020204" charset="0"/>
                <a:ea typeface="IBM Plex Sans"/>
                <a:cs typeface="IBM Plex Sans"/>
                <a:sym typeface="IBM Plex Sans"/>
              </a:rPr>
              <a:t> the </a:t>
            </a:r>
            <a:r>
              <a:rPr lang="en-US" sz="1600" dirty="0">
                <a:solidFill>
                  <a:srgbClr val="008000"/>
                </a:solidFill>
                <a:latin typeface="IBM Plex Sans" panose="020B0604020202020204" charset="0"/>
                <a:ea typeface="IBM Plex Sans Medium"/>
                <a:cs typeface="IBM Plex Sans Medium"/>
                <a:sym typeface="IBM Plex Sans Medium"/>
              </a:rPr>
              <a:t>char </a:t>
            </a:r>
            <a:r>
              <a:rPr lang="en-US" sz="1600" dirty="0">
                <a:solidFill>
                  <a:srgbClr val="008000"/>
                </a:solidFill>
                <a:latin typeface="IBM Plex Sans" panose="020B0604020202020204" charset="0"/>
                <a:ea typeface="IBM Plex Sans"/>
                <a:cs typeface="IBM Plex Sans"/>
                <a:sym typeface="IBM Plex Sans"/>
              </a:rPr>
              <a:t>'n’</a:t>
            </a:r>
          </a:p>
          <a:p>
            <a:pPr lvl="0">
              <a:lnSpc>
                <a:spcPct val="115000"/>
              </a:lnSpc>
            </a:pPr>
            <a:r>
              <a:rPr lang="en-US" sz="1600" dirty="0">
                <a:solidFill>
                  <a:schemeClr val="accent4">
                    <a:lumMod val="75000"/>
                  </a:schemeClr>
                </a:solidFill>
                <a:latin typeface="PT Mono" panose="020B0604020202020204" charset="0"/>
                <a:ea typeface="PT Mono"/>
                <a:cs typeface="PT Mono"/>
                <a:sym typeface="PT Mono"/>
              </a:rPr>
              <a:t>     String str = </a:t>
            </a:r>
            <a:r>
              <a:rPr lang="en-US" sz="1600" dirty="0" err="1">
                <a:solidFill>
                  <a:schemeClr val="accent4">
                    <a:lumMod val="75000"/>
                  </a:schemeClr>
                </a:solidFill>
                <a:latin typeface="PT Mono" panose="020B0604020202020204" charset="0"/>
                <a:ea typeface="PT Mono"/>
                <a:cs typeface="PT Mono"/>
                <a:sym typeface="PT Mono"/>
              </a:rPr>
              <a:t>word.substring</a:t>
            </a:r>
            <a:r>
              <a:rPr lang="en-US" sz="1600" dirty="0">
                <a:solidFill>
                  <a:schemeClr val="accent4">
                    <a:lumMod val="75000"/>
                  </a:schemeClr>
                </a:solidFill>
                <a:latin typeface="PT Mono" panose="020B0604020202020204" charset="0"/>
                <a:ea typeface="PT Mono"/>
                <a:cs typeface="PT Mono"/>
                <a:sym typeface="PT Mono"/>
              </a:rPr>
              <a:t>(2,3);  </a:t>
            </a:r>
            <a:r>
              <a:rPr lang="en-US" sz="1600" dirty="0">
                <a:solidFill>
                  <a:srgbClr val="008000"/>
                </a:solidFill>
                <a:latin typeface="IBM Plex Sans" panose="020B0604020202020204" charset="0"/>
                <a:ea typeface="PT Mono"/>
                <a:cs typeface="PT Mono"/>
                <a:sym typeface="PT Mono"/>
              </a:rPr>
              <a:t>//</a:t>
            </a:r>
            <a:r>
              <a:rPr lang="en-US" sz="1600" dirty="0">
                <a:solidFill>
                  <a:srgbClr val="008000"/>
                </a:solidFill>
                <a:latin typeface="IBM Plex Sans" panose="020B0604020202020204" charset="0"/>
                <a:ea typeface="IBM Plex Sans"/>
                <a:cs typeface="IBM Plex Sans"/>
                <a:sym typeface="IBM Plex Sans"/>
              </a:rPr>
              <a:t> the </a:t>
            </a:r>
            <a:r>
              <a:rPr lang="en-US" sz="1600" dirty="0">
                <a:solidFill>
                  <a:srgbClr val="008000"/>
                </a:solidFill>
                <a:latin typeface="IBM Plex Sans" panose="020B0604020202020204" charset="0"/>
                <a:ea typeface="IBM Plex Sans Medium"/>
                <a:cs typeface="IBM Plex Sans Medium"/>
                <a:sym typeface="IBM Plex Sans Medium"/>
              </a:rPr>
              <a:t>String </a:t>
            </a:r>
            <a:r>
              <a:rPr lang="en-US" sz="1600" dirty="0">
                <a:solidFill>
                  <a:srgbClr val="008000"/>
                </a:solidFill>
                <a:latin typeface="IBM Plex Sans" panose="020B0604020202020204" charset="0"/>
                <a:ea typeface="IBM Plex Sans"/>
                <a:cs typeface="IBM Plex Sans"/>
                <a:sym typeface="IBM Plex Sans"/>
              </a:rPr>
              <a:t>"n"</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Characters</a:t>
            </a:r>
            <a:endParaRPr sz="2400" dirty="0">
              <a:solidFill>
                <a:srgbClr val="00ECEC"/>
              </a:solidFill>
              <a:latin typeface="IBM Plex Sans"/>
              <a:ea typeface="IBM Plex Sans"/>
              <a:cs typeface="IBM Plex Sans"/>
              <a:sym typeface="IBM Plex Sans"/>
            </a:endParaRPr>
          </a:p>
        </p:txBody>
      </p:sp>
    </p:spTree>
    <p:extLst>
      <p:ext uri="{BB962C8B-B14F-4D97-AF65-F5344CB8AC3E}">
        <p14:creationId xmlns:p14="http://schemas.microsoft.com/office/powerpoint/2010/main" val="3834102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15000"/>
              </a:lnSpc>
              <a:buClr>
                <a:srgbClr val="FFFFFF"/>
              </a:buClr>
              <a:buSzPts val="1800"/>
              <a:buFont typeface="IBM Plex Sans"/>
              <a:buChar char="●"/>
            </a:pPr>
            <a:r>
              <a:rPr lang="en-US" sz="1600" dirty="0">
                <a:solidFill>
                  <a:schemeClr val="bg1"/>
                </a:solidFill>
                <a:latin typeface="IBM Plex Sans" panose="020B0604020202020204" charset="0"/>
                <a:ea typeface="IBM Plex Sans"/>
                <a:cs typeface="IBM Plex Sans"/>
                <a:sym typeface="IBM Plex Sans"/>
              </a:rPr>
              <a:t>The last index of a string is always (empty String is the exception) one less than the entire length, because the first index is zero. </a:t>
            </a:r>
          </a:p>
          <a:p>
            <a:pPr marL="182880" indent="-251459">
              <a:lnSpc>
                <a:spcPct val="115000"/>
              </a:lnSpc>
              <a:buClr>
                <a:srgbClr val="FFFFFF"/>
              </a:buClr>
              <a:buSzPts val="1800"/>
              <a:buFont typeface="IBM Plex Sans"/>
              <a:buChar char="●"/>
            </a:pPr>
            <a:endParaRPr lang="en-US" sz="1600" dirty="0">
              <a:solidFill>
                <a:schemeClr val="bg1"/>
              </a:solidFill>
              <a:latin typeface="IBM Plex Sans" panose="020B0604020202020204" charset="0"/>
              <a:ea typeface="IBM Plex Sans"/>
              <a:cs typeface="IBM Plex Sans"/>
              <a:sym typeface="IBM Plex Sans"/>
            </a:endParaRPr>
          </a:p>
          <a:p>
            <a:pPr lvl="0">
              <a:lnSpc>
                <a:spcPct val="150000"/>
              </a:lnSpc>
            </a:pPr>
            <a:r>
              <a:rPr lang="en-US" sz="1600" dirty="0">
                <a:solidFill>
                  <a:schemeClr val="accent4">
                    <a:lumMod val="75000"/>
                  </a:schemeClr>
                </a:solidFill>
                <a:latin typeface="PT Mono"/>
                <a:ea typeface="PT Mono"/>
                <a:cs typeface="PT Mono"/>
                <a:sym typeface="PT Mono"/>
              </a:rPr>
              <a:t>String s = "Comp Sci 1k";</a:t>
            </a:r>
          </a:p>
          <a:p>
            <a:pPr lvl="0">
              <a:lnSpc>
                <a:spcPct val="150000"/>
              </a:lnSpc>
            </a:pPr>
            <a:r>
              <a:rPr lang="en-US" sz="1600" dirty="0">
                <a:solidFill>
                  <a:schemeClr val="accent4">
                    <a:lumMod val="75000"/>
                  </a:schemeClr>
                </a:solidFill>
                <a:latin typeface="PT Mono"/>
                <a:ea typeface="PT Mono"/>
                <a:cs typeface="PT Mono"/>
                <a:sym typeface="PT Mono"/>
              </a:rPr>
              <a:t>char first = </a:t>
            </a:r>
            <a:r>
              <a:rPr lang="en-US" sz="1600" dirty="0" err="1">
                <a:solidFill>
                  <a:schemeClr val="accent4">
                    <a:lumMod val="75000"/>
                  </a:schemeClr>
                </a:solidFill>
                <a:latin typeface="PT Mono"/>
                <a:ea typeface="PT Mono"/>
                <a:cs typeface="PT Mono"/>
                <a:sym typeface="PT Mono"/>
              </a:rPr>
              <a:t>word.charAt</a:t>
            </a:r>
            <a:r>
              <a:rPr lang="en-US" sz="1600" dirty="0">
                <a:solidFill>
                  <a:schemeClr val="accent4">
                    <a:lumMod val="75000"/>
                  </a:schemeClr>
                </a:solidFill>
                <a:latin typeface="PT Mono"/>
                <a:ea typeface="PT Mono"/>
                <a:cs typeface="PT Mono"/>
                <a:sym typeface="PT Mono"/>
              </a:rPr>
              <a:t>(0);             </a:t>
            </a:r>
          </a:p>
          <a:p>
            <a:pPr lvl="0">
              <a:lnSpc>
                <a:spcPct val="150000"/>
              </a:lnSpc>
              <a:buClr>
                <a:schemeClr val="dk1"/>
              </a:buClr>
              <a:buSzPts val="1100"/>
            </a:pPr>
            <a:r>
              <a:rPr lang="en-US" sz="1600" dirty="0">
                <a:solidFill>
                  <a:schemeClr val="accent4">
                    <a:lumMod val="75000"/>
                  </a:schemeClr>
                </a:solidFill>
                <a:latin typeface="PT Mono"/>
                <a:ea typeface="PT Mono"/>
                <a:cs typeface="PT Mono"/>
                <a:sym typeface="PT Mono"/>
              </a:rPr>
              <a:t>char last = </a:t>
            </a:r>
            <a:r>
              <a:rPr lang="en-US" sz="1600" dirty="0" err="1">
                <a:solidFill>
                  <a:schemeClr val="accent4">
                    <a:lumMod val="75000"/>
                  </a:schemeClr>
                </a:solidFill>
                <a:latin typeface="PT Mono"/>
                <a:ea typeface="PT Mono"/>
                <a:cs typeface="PT Mono"/>
                <a:sym typeface="PT Mono"/>
              </a:rPr>
              <a:t>s.charAt</a:t>
            </a:r>
            <a:r>
              <a:rPr lang="en-US" sz="1600" dirty="0">
                <a:solidFill>
                  <a:schemeClr val="accent4">
                    <a:lumMod val="75000"/>
                  </a:schemeClr>
                </a:solidFill>
                <a:latin typeface="PT Mono"/>
                <a:ea typeface="PT Mono"/>
                <a:cs typeface="PT Mono"/>
                <a:sym typeface="PT Mono"/>
              </a:rPr>
              <a:t>(</a:t>
            </a:r>
            <a:r>
              <a:rPr lang="en-US" sz="1600" dirty="0" err="1">
                <a:solidFill>
                  <a:schemeClr val="accent4">
                    <a:lumMod val="75000"/>
                  </a:schemeClr>
                </a:solidFill>
                <a:latin typeface="PT Mono"/>
                <a:ea typeface="PT Mono"/>
                <a:cs typeface="PT Mono"/>
                <a:sym typeface="PT Mono"/>
              </a:rPr>
              <a:t>s.length</a:t>
            </a:r>
            <a:r>
              <a:rPr lang="en-US" sz="1600" dirty="0">
                <a:solidFill>
                  <a:schemeClr val="accent4">
                    <a:lumMod val="75000"/>
                  </a:schemeClr>
                </a:solidFill>
                <a:latin typeface="PT Mono"/>
                <a:ea typeface="PT Mono"/>
                <a:cs typeface="PT Mono"/>
                <a:sym typeface="PT Mono"/>
              </a:rPr>
              <a:t>() - 1);</a:t>
            </a:r>
          </a:p>
          <a:p>
            <a:pPr lvl="0">
              <a:lnSpc>
                <a:spcPct val="150000"/>
              </a:lnSpc>
              <a:buClr>
                <a:schemeClr val="dk1"/>
              </a:buClr>
              <a:buSzPts val="1100"/>
            </a:pPr>
            <a:endParaRPr lang="en-US" sz="1600" dirty="0">
              <a:solidFill>
                <a:schemeClr val="accent4">
                  <a:lumMod val="75000"/>
                </a:schemeClr>
              </a:solidFill>
              <a:latin typeface="PT Mono"/>
              <a:ea typeface="IBM Plex Sans"/>
              <a:cs typeface="IBM Plex Sans"/>
              <a:sym typeface="PT Mono"/>
            </a:endParaRPr>
          </a:p>
          <a:p>
            <a:pPr lvl="0">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out.printf(“%c\n”, first);</a:t>
            </a:r>
          </a:p>
          <a:p>
            <a:pPr>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out.printf(“%c\n”, last);</a:t>
            </a:r>
          </a:p>
          <a:p>
            <a:pPr>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s = “Hello!”</a:t>
            </a:r>
            <a:endParaRPr lang="en-US" sz="1600" dirty="0">
              <a:solidFill>
                <a:schemeClr val="accent4">
                  <a:lumMod val="75000"/>
                </a:schemeClr>
              </a:solidFill>
              <a:latin typeface="IBM Plex Sans" panose="020B0604020202020204" charset="0"/>
              <a:ea typeface="IBM Plex Sans"/>
              <a:cs typeface="IBM Plex Sans"/>
              <a:sym typeface="IBM Plex Sans"/>
            </a:endParaRPr>
          </a:p>
          <a:p>
            <a:pPr>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out.printf(“%c”, </a:t>
            </a:r>
            <a:r>
              <a:rPr lang="en-US" sz="1600" dirty="0" err="1">
                <a:solidFill>
                  <a:schemeClr val="accent4">
                    <a:lumMod val="75000"/>
                  </a:schemeClr>
                </a:solidFill>
                <a:latin typeface="PT Mono"/>
                <a:ea typeface="IBM Plex Sans"/>
                <a:cs typeface="IBM Plex Sans"/>
                <a:sym typeface="PT Mono"/>
              </a:rPr>
              <a:t>s.charAt</a:t>
            </a:r>
            <a:r>
              <a:rPr lang="en-US" sz="1600" dirty="0">
                <a:solidFill>
                  <a:schemeClr val="accent4">
                    <a:lumMod val="75000"/>
                  </a:schemeClr>
                </a:solidFill>
                <a:latin typeface="PT Mono"/>
                <a:ea typeface="IBM Plex Sans"/>
                <a:cs typeface="IBM Plex Sans"/>
                <a:sym typeface="PT Mono"/>
              </a:rPr>
              <a:t>(</a:t>
            </a:r>
            <a:r>
              <a:rPr lang="en-US" sz="1600" dirty="0" err="1">
                <a:solidFill>
                  <a:schemeClr val="accent4">
                    <a:lumMod val="75000"/>
                  </a:schemeClr>
                </a:solidFill>
                <a:latin typeface="PT Mono"/>
                <a:ea typeface="IBM Plex Sans"/>
                <a:cs typeface="IBM Plex Sans"/>
                <a:sym typeface="PT Mono"/>
              </a:rPr>
              <a:t>s.length</a:t>
            </a:r>
            <a:r>
              <a:rPr lang="en-US" sz="1600" dirty="0">
                <a:solidFill>
                  <a:schemeClr val="accent4">
                    <a:lumMod val="75000"/>
                  </a:schemeClr>
                </a:solidFill>
                <a:latin typeface="PT Mono"/>
                <a:ea typeface="IBM Plex Sans"/>
                <a:cs typeface="IBM Plex Sans"/>
                <a:sym typeface="PT Mono"/>
              </a:rPr>
              <a:t>() - 1));</a:t>
            </a:r>
            <a:endParaRPr lang="en-US" sz="1600" dirty="0">
              <a:solidFill>
                <a:schemeClr val="accent4">
                  <a:lumMod val="75000"/>
                </a:schemeClr>
              </a:solidFill>
              <a:latin typeface="IBM Plex Sans" panose="020B0604020202020204" charset="0"/>
              <a:ea typeface="IBM Plex Sans"/>
              <a:cs typeface="IBM Plex Sans"/>
              <a:sym typeface="IBM Plex Sans"/>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Characters</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C34A22F8-2786-4A73-ADDF-E295EF4C13C2}"/>
              </a:ext>
            </a:extLst>
          </p:cNvPr>
          <p:cNvSpPr txBox="1">
            <a:spLocks noChangeArrowheads="1"/>
          </p:cNvSpPr>
          <p:nvPr/>
        </p:nvSpPr>
        <p:spPr bwMode="auto">
          <a:xfrm>
            <a:off x="6762542" y="2732590"/>
            <a:ext cx="1911958" cy="1200329"/>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C</a:t>
            </a:r>
          </a:p>
          <a:p>
            <a:pPr>
              <a:spcBef>
                <a:spcPct val="0"/>
              </a:spcBef>
              <a:buNone/>
            </a:pPr>
            <a:r>
              <a:rPr lang="en-US" altLang="en-US" sz="2400" dirty="0">
                <a:solidFill>
                  <a:schemeClr val="bg1"/>
                </a:solidFill>
                <a:latin typeface="Tahoma" panose="020B0604030504040204" pitchFamily="34" charset="0"/>
              </a:rPr>
              <a:t>k</a:t>
            </a:r>
          </a:p>
          <a:p>
            <a:pPr>
              <a:spcBef>
                <a:spcPct val="0"/>
              </a:spcBef>
              <a:buNone/>
            </a:pPr>
            <a:r>
              <a:rPr lang="en-US" altLang="en-US" sz="2400" dirty="0">
                <a:solidFill>
                  <a:schemeClr val="bg1"/>
                </a:solidFill>
                <a:latin typeface="Tahoma" panose="020B0604030504040204" pitchFamily="34" charset="0"/>
              </a:rPr>
              <a:t>!</a:t>
            </a:r>
          </a:p>
        </p:txBody>
      </p:sp>
      <p:sp>
        <p:nvSpPr>
          <p:cNvPr id="5" name="Google Shape;4030;p35">
            <a:extLst>
              <a:ext uri="{FF2B5EF4-FFF2-40B4-BE49-F238E27FC236}">
                <a16:creationId xmlns:a16="http://schemas.microsoft.com/office/drawing/2014/main" id="{FA9D29CD-3370-43E1-9618-6C050EBD5166}"/>
              </a:ext>
            </a:extLst>
          </p:cNvPr>
          <p:cNvSpPr/>
          <p:nvPr/>
        </p:nvSpPr>
        <p:spPr>
          <a:xfrm>
            <a:off x="6641432" y="2571750"/>
            <a:ext cx="1839408" cy="221701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8093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indexOf</a:t>
            </a:r>
            <a:r>
              <a:rPr lang="en-US" dirty="0">
                <a:solidFill>
                  <a:schemeClr val="lt1"/>
                </a:solidFill>
              </a:rPr>
              <a:t>(char c)</a:t>
            </a:r>
            <a:br>
              <a:rPr lang="en-US" dirty="0">
                <a:solidFill>
                  <a:schemeClr val="lt1"/>
                </a:solidFill>
              </a:rPr>
            </a:br>
            <a:r>
              <a:rPr lang="en-US" dirty="0" err="1">
                <a:solidFill>
                  <a:schemeClr val="lt1"/>
                </a:solidFill>
              </a:rPr>
              <a:t>indexOf</a:t>
            </a:r>
            <a:r>
              <a:rPr lang="en-US" dirty="0">
                <a:solidFill>
                  <a:schemeClr val="lt1"/>
                </a:solidFill>
              </a:rPr>
              <a:t>(String 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3721856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15000"/>
              </a:lnSpc>
              <a:buClr>
                <a:srgbClr val="FFFFFF"/>
              </a:buClr>
              <a:buSzPts val="1800"/>
              <a:buFont typeface="IBM Plex Sans"/>
              <a:buChar char="●"/>
            </a:pPr>
            <a:r>
              <a:rPr lang="en-US" sz="1600" dirty="0">
                <a:solidFill>
                  <a:schemeClr val="bg1"/>
                </a:solidFill>
                <a:latin typeface="IBM Plex Sans" panose="020B0604020202020204" charset="0"/>
                <a:ea typeface="IBM Plex Sans"/>
                <a:cs typeface="IBM Plex Sans"/>
                <a:sym typeface="IBM Plex Sans"/>
              </a:rPr>
              <a:t>The </a:t>
            </a:r>
            <a:r>
              <a:rPr lang="en-US" sz="1600" dirty="0" err="1">
                <a:solidFill>
                  <a:schemeClr val="bg1"/>
                </a:solidFill>
                <a:latin typeface="IBM Plex Sans" panose="020B0604020202020204" charset="0"/>
                <a:ea typeface="IBM Plex Sans"/>
                <a:cs typeface="IBM Plex Sans"/>
                <a:sym typeface="IBM Plex Sans"/>
              </a:rPr>
              <a:t>indexOf</a:t>
            </a:r>
            <a:r>
              <a:rPr lang="en-US" sz="1600" dirty="0">
                <a:solidFill>
                  <a:schemeClr val="bg1"/>
                </a:solidFill>
                <a:latin typeface="IBM Plex Sans" panose="020B0604020202020204" charset="0"/>
                <a:ea typeface="IBM Plex Sans"/>
                <a:cs typeface="IBM Plex Sans"/>
                <a:sym typeface="IBM Plex Sans"/>
              </a:rPr>
              <a:t> method returns the index (location) in the string of the first occurrence of the character specified (c) or string specified (s).</a:t>
            </a:r>
          </a:p>
          <a:p>
            <a:pPr marL="182880" indent="-251459">
              <a:lnSpc>
                <a:spcPct val="115000"/>
              </a:lnSpc>
              <a:buClr>
                <a:srgbClr val="FFFFFF"/>
              </a:buClr>
              <a:buSzPts val="1800"/>
              <a:buFont typeface="IBM Plex Sans"/>
              <a:buChar char="●"/>
            </a:pPr>
            <a:endParaRPr lang="en-US" sz="1600" dirty="0">
              <a:solidFill>
                <a:schemeClr val="bg1"/>
              </a:solidFill>
              <a:latin typeface="IBM Plex Sans" panose="020B0604020202020204" charset="0"/>
              <a:ea typeface="IBM Plex Sans"/>
              <a:cs typeface="IBM Plex Sans"/>
              <a:sym typeface="IBM Plex Sans"/>
            </a:endParaRPr>
          </a:p>
          <a:p>
            <a:pPr lvl="0">
              <a:lnSpc>
                <a:spcPct val="150000"/>
              </a:lnSpc>
            </a:pPr>
            <a:r>
              <a:rPr lang="en-US" sz="1600" dirty="0">
                <a:solidFill>
                  <a:schemeClr val="accent4">
                    <a:lumMod val="75000"/>
                  </a:schemeClr>
                </a:solidFill>
                <a:latin typeface="PT Mono"/>
                <a:ea typeface="PT Mono"/>
                <a:cs typeface="PT Mono"/>
                <a:sym typeface="PT Mono"/>
              </a:rPr>
              <a:t>String s = “when nothing is going right, go left";</a:t>
            </a:r>
          </a:p>
          <a:p>
            <a:pPr lvl="0">
              <a:lnSpc>
                <a:spcPct val="150000"/>
              </a:lnSpc>
            </a:pPr>
            <a:r>
              <a:rPr lang="en-US" sz="1600" dirty="0">
                <a:solidFill>
                  <a:schemeClr val="accent4">
                    <a:lumMod val="75000"/>
                  </a:schemeClr>
                </a:solidFill>
                <a:latin typeface="PT Mono"/>
                <a:ea typeface="PT Mono"/>
                <a:cs typeface="PT Mono"/>
                <a:sym typeface="PT Mono"/>
              </a:rPr>
              <a:t>int spot = </a:t>
            </a:r>
            <a:r>
              <a:rPr lang="en-US" sz="1600" dirty="0" err="1">
                <a:solidFill>
                  <a:schemeClr val="accent4">
                    <a:lumMod val="75000"/>
                  </a:schemeClr>
                </a:solidFill>
                <a:latin typeface="PT Mono"/>
                <a:ea typeface="PT Mono"/>
                <a:cs typeface="PT Mono"/>
                <a:sym typeface="PT Mono"/>
              </a:rPr>
              <a:t>s.indexOf</a:t>
            </a:r>
            <a:r>
              <a:rPr lang="en-US" sz="1600" dirty="0">
                <a:solidFill>
                  <a:schemeClr val="accent4">
                    <a:lumMod val="75000"/>
                  </a:schemeClr>
                </a:solidFill>
                <a:latin typeface="PT Mono"/>
                <a:ea typeface="PT Mono"/>
                <a:cs typeface="PT Mono"/>
                <a:sym typeface="PT Mono"/>
              </a:rPr>
              <a:t>(“no”);             </a:t>
            </a:r>
          </a:p>
          <a:p>
            <a:pPr lvl="0">
              <a:lnSpc>
                <a:spcPct val="150000"/>
              </a:lnSpc>
              <a:buClr>
                <a:schemeClr val="dk1"/>
              </a:buClr>
              <a:buSzPts val="1100"/>
            </a:pPr>
            <a:r>
              <a:rPr lang="en-US" sz="1600" dirty="0">
                <a:solidFill>
                  <a:schemeClr val="accent4">
                    <a:lumMod val="75000"/>
                  </a:schemeClr>
                </a:solidFill>
                <a:latin typeface="PT Mono"/>
                <a:ea typeface="PT Mono"/>
                <a:cs typeface="PT Mono"/>
                <a:sym typeface="PT Mono"/>
              </a:rPr>
              <a:t>int loc = </a:t>
            </a:r>
            <a:r>
              <a:rPr lang="en-US" sz="1600" dirty="0" err="1">
                <a:solidFill>
                  <a:schemeClr val="accent4">
                    <a:lumMod val="75000"/>
                  </a:schemeClr>
                </a:solidFill>
                <a:latin typeface="PT Mono"/>
                <a:ea typeface="PT Mono"/>
                <a:cs typeface="PT Mono"/>
                <a:sym typeface="PT Mono"/>
              </a:rPr>
              <a:t>s.indexOf</a:t>
            </a:r>
            <a:r>
              <a:rPr lang="en-US" sz="1600" dirty="0">
                <a:solidFill>
                  <a:schemeClr val="accent4">
                    <a:lumMod val="75000"/>
                  </a:schemeClr>
                </a:solidFill>
                <a:latin typeface="PT Mono"/>
                <a:ea typeface="PT Mono"/>
                <a:cs typeface="PT Mono"/>
                <a:sym typeface="PT Mono"/>
              </a:rPr>
              <a:t>(‘</a:t>
            </a:r>
            <a:r>
              <a:rPr lang="en-US" sz="1600" dirty="0" err="1">
                <a:solidFill>
                  <a:schemeClr val="accent4">
                    <a:lumMod val="75000"/>
                  </a:schemeClr>
                </a:solidFill>
                <a:latin typeface="PT Mono"/>
                <a:ea typeface="PT Mono"/>
                <a:cs typeface="PT Mono"/>
                <a:sym typeface="PT Mono"/>
              </a:rPr>
              <a:t>i</a:t>
            </a:r>
            <a:r>
              <a:rPr lang="en-US" sz="1600" dirty="0">
                <a:solidFill>
                  <a:schemeClr val="accent4">
                    <a:lumMod val="75000"/>
                  </a:schemeClr>
                </a:solidFill>
                <a:latin typeface="PT Mono"/>
                <a:ea typeface="PT Mono"/>
                <a:cs typeface="PT Mono"/>
                <a:sym typeface="PT Mono"/>
              </a:rPr>
              <a:t>’); </a:t>
            </a:r>
          </a:p>
          <a:p>
            <a:pPr>
              <a:lnSpc>
                <a:spcPct val="150000"/>
              </a:lnSpc>
              <a:buClr>
                <a:schemeClr val="dk1"/>
              </a:buClr>
              <a:buSzPts val="1100"/>
            </a:pPr>
            <a:r>
              <a:rPr lang="en-US" sz="1600" dirty="0">
                <a:solidFill>
                  <a:schemeClr val="accent4">
                    <a:lumMod val="75000"/>
                  </a:schemeClr>
                </a:solidFill>
                <a:latin typeface="PT Mono"/>
                <a:ea typeface="PT Mono"/>
                <a:cs typeface="PT Mono"/>
                <a:sym typeface="PT Mono"/>
              </a:rPr>
              <a:t>int index = </a:t>
            </a:r>
            <a:r>
              <a:rPr lang="en-US" sz="1600" dirty="0" err="1">
                <a:solidFill>
                  <a:schemeClr val="accent4">
                    <a:lumMod val="75000"/>
                  </a:schemeClr>
                </a:solidFill>
                <a:latin typeface="PT Mono"/>
                <a:ea typeface="PT Mono"/>
                <a:cs typeface="PT Mono"/>
                <a:sym typeface="PT Mono"/>
              </a:rPr>
              <a:t>s.indexOf</a:t>
            </a:r>
            <a:r>
              <a:rPr lang="en-US" sz="1600" dirty="0">
                <a:solidFill>
                  <a:schemeClr val="accent4">
                    <a:lumMod val="75000"/>
                  </a:schemeClr>
                </a:solidFill>
                <a:latin typeface="PT Mono"/>
                <a:ea typeface="PT Mono"/>
                <a:cs typeface="PT Mono"/>
                <a:sym typeface="PT Mono"/>
              </a:rPr>
              <a:t>(‘Z'); </a:t>
            </a:r>
            <a:endParaRPr lang="en-US" sz="1600" dirty="0">
              <a:solidFill>
                <a:schemeClr val="accent4">
                  <a:lumMod val="75000"/>
                </a:schemeClr>
              </a:solidFill>
              <a:latin typeface="PT Mono"/>
              <a:ea typeface="IBM Plex Sans"/>
              <a:cs typeface="IBM Plex Sans"/>
              <a:sym typeface="PT Mono"/>
            </a:endParaRPr>
          </a:p>
          <a:p>
            <a:pPr lvl="0">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out.printf(“%d\n”, spot);</a:t>
            </a:r>
          </a:p>
          <a:p>
            <a:pPr>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out.printf(“%d\n”, loc);</a:t>
            </a:r>
          </a:p>
          <a:p>
            <a:pPr>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out.printf(“%d\n”, index);</a:t>
            </a:r>
          </a:p>
          <a:p>
            <a:pPr>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out.printf(“%d\n”, </a:t>
            </a:r>
            <a:r>
              <a:rPr lang="en-US" sz="1600" dirty="0" err="1">
                <a:solidFill>
                  <a:schemeClr val="accent4">
                    <a:lumMod val="75000"/>
                  </a:schemeClr>
                </a:solidFill>
                <a:latin typeface="PT Mono"/>
                <a:ea typeface="PT Mono"/>
                <a:cs typeface="PT Mono"/>
                <a:sym typeface="PT Mono"/>
              </a:rPr>
              <a:t>s.indexOf</a:t>
            </a:r>
            <a:r>
              <a:rPr lang="en-US" sz="1600" dirty="0">
                <a:solidFill>
                  <a:schemeClr val="accent4">
                    <a:lumMod val="75000"/>
                  </a:schemeClr>
                </a:solidFill>
                <a:latin typeface="PT Mono"/>
                <a:ea typeface="PT Mono"/>
                <a:cs typeface="PT Mono"/>
                <a:sym typeface="PT Mono"/>
              </a:rPr>
              <a:t>(‘</a:t>
            </a:r>
            <a:r>
              <a:rPr lang="en-US" sz="1600" dirty="0" err="1">
                <a:solidFill>
                  <a:schemeClr val="accent4">
                    <a:lumMod val="75000"/>
                  </a:schemeClr>
                </a:solidFill>
                <a:latin typeface="PT Mono"/>
                <a:ea typeface="PT Mono"/>
                <a:cs typeface="PT Mono"/>
                <a:sym typeface="PT Mono"/>
              </a:rPr>
              <a:t>i</a:t>
            </a:r>
            <a:r>
              <a:rPr lang="en-US" sz="1600" dirty="0">
                <a:solidFill>
                  <a:schemeClr val="accent4">
                    <a:lumMod val="75000"/>
                  </a:schemeClr>
                </a:solidFill>
                <a:latin typeface="PT Mono"/>
                <a:ea typeface="PT Mono"/>
                <a:cs typeface="PT Mono"/>
                <a:sym typeface="PT Mono"/>
              </a:rPr>
              <a:t>’, loc + 1); </a:t>
            </a:r>
            <a:endParaRPr lang="en-US" sz="1600" dirty="0">
              <a:solidFill>
                <a:schemeClr val="accent4">
                  <a:lumMod val="75000"/>
                </a:schemeClr>
              </a:solidFill>
              <a:latin typeface="IBM Plex Sans" panose="020B0604020202020204" charset="0"/>
              <a:ea typeface="IBM Plex Sans"/>
              <a:cs typeface="IBM Plex Sans"/>
              <a:sym typeface="IBM Plex Sans"/>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indexOf</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C34A22F8-2786-4A73-ADDF-E295EF4C13C2}"/>
              </a:ext>
            </a:extLst>
          </p:cNvPr>
          <p:cNvSpPr txBox="1">
            <a:spLocks noChangeArrowheads="1"/>
          </p:cNvSpPr>
          <p:nvPr/>
        </p:nvSpPr>
        <p:spPr bwMode="auto">
          <a:xfrm>
            <a:off x="6762542" y="2732590"/>
            <a:ext cx="1911958" cy="156966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5</a:t>
            </a:r>
          </a:p>
          <a:p>
            <a:pPr>
              <a:spcBef>
                <a:spcPct val="0"/>
              </a:spcBef>
              <a:buNone/>
            </a:pPr>
            <a:r>
              <a:rPr lang="en-US" altLang="en-US" sz="2400" dirty="0">
                <a:solidFill>
                  <a:schemeClr val="bg1"/>
                </a:solidFill>
                <a:latin typeface="Tahoma" panose="020B0604030504040204" pitchFamily="34" charset="0"/>
              </a:rPr>
              <a:t>9</a:t>
            </a:r>
          </a:p>
          <a:p>
            <a:pPr>
              <a:spcBef>
                <a:spcPct val="0"/>
              </a:spcBef>
              <a:buNone/>
            </a:pPr>
            <a:r>
              <a:rPr lang="en-US" altLang="en-US" sz="2400" dirty="0">
                <a:solidFill>
                  <a:schemeClr val="bg1"/>
                </a:solidFill>
                <a:latin typeface="Tahoma" panose="020B0604030504040204" pitchFamily="34" charset="0"/>
              </a:rPr>
              <a:t>-1</a:t>
            </a:r>
          </a:p>
          <a:p>
            <a:pPr>
              <a:spcBef>
                <a:spcPct val="0"/>
              </a:spcBef>
              <a:buNone/>
            </a:pPr>
            <a:r>
              <a:rPr lang="en-US" altLang="en-US" sz="2400" dirty="0">
                <a:solidFill>
                  <a:schemeClr val="bg1"/>
                </a:solidFill>
                <a:latin typeface="Tahoma" panose="020B0604030504040204" pitchFamily="34" charset="0"/>
              </a:rPr>
              <a:t>13</a:t>
            </a:r>
          </a:p>
        </p:txBody>
      </p:sp>
      <p:sp>
        <p:nvSpPr>
          <p:cNvPr id="5" name="Google Shape;4030;p35">
            <a:extLst>
              <a:ext uri="{FF2B5EF4-FFF2-40B4-BE49-F238E27FC236}">
                <a16:creationId xmlns:a16="http://schemas.microsoft.com/office/drawing/2014/main" id="{FA9D29CD-3370-43E1-9618-6C050EBD5166}"/>
              </a:ext>
            </a:extLst>
          </p:cNvPr>
          <p:cNvSpPr/>
          <p:nvPr/>
        </p:nvSpPr>
        <p:spPr>
          <a:xfrm>
            <a:off x="6641432" y="2571750"/>
            <a:ext cx="1839408" cy="2217018"/>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03216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15000"/>
              </a:lnSpc>
              <a:buClr>
                <a:srgbClr val="FFFFFF"/>
              </a:buClr>
              <a:buSzPts val="1800"/>
              <a:buFont typeface="IBM Plex Sans"/>
              <a:buChar char="●"/>
            </a:pPr>
            <a:r>
              <a:rPr lang="en-US" sz="1600" dirty="0">
                <a:solidFill>
                  <a:schemeClr val="bg1"/>
                </a:solidFill>
                <a:latin typeface="IBM Plex Sans" panose="020B0604020202020204" charset="0"/>
                <a:ea typeface="IBM Plex Sans"/>
                <a:cs typeface="IBM Plex Sans"/>
                <a:sym typeface="IBM Plex Sans"/>
              </a:rPr>
              <a:t>The </a:t>
            </a:r>
            <a:r>
              <a:rPr lang="en-US" sz="1600" dirty="0" err="1">
                <a:solidFill>
                  <a:schemeClr val="bg1"/>
                </a:solidFill>
                <a:latin typeface="IBM Plex Sans" panose="020B0604020202020204" charset="0"/>
                <a:ea typeface="IBM Plex Sans"/>
                <a:cs typeface="IBM Plex Sans"/>
                <a:sym typeface="IBM Plex Sans"/>
              </a:rPr>
              <a:t>lastIndexOf</a:t>
            </a:r>
            <a:r>
              <a:rPr lang="en-US" sz="1600" dirty="0">
                <a:solidFill>
                  <a:schemeClr val="bg1"/>
                </a:solidFill>
                <a:latin typeface="IBM Plex Sans" panose="020B0604020202020204" charset="0"/>
                <a:ea typeface="IBM Plex Sans"/>
                <a:cs typeface="IBM Plex Sans"/>
                <a:sym typeface="IBM Plex Sans"/>
              </a:rPr>
              <a:t> method returns the index (location) in the string of the last occurrence of the character specified (c) or string specified (s).</a:t>
            </a:r>
          </a:p>
          <a:p>
            <a:pPr marL="182880" indent="-251459">
              <a:lnSpc>
                <a:spcPct val="115000"/>
              </a:lnSpc>
              <a:buClr>
                <a:srgbClr val="FFFFFF"/>
              </a:buClr>
              <a:buSzPts val="1800"/>
              <a:buFont typeface="IBM Plex Sans"/>
              <a:buChar char="●"/>
            </a:pPr>
            <a:endParaRPr lang="en-US" sz="1600" dirty="0">
              <a:solidFill>
                <a:schemeClr val="bg1"/>
              </a:solidFill>
              <a:latin typeface="IBM Plex Sans" panose="020B0604020202020204" charset="0"/>
              <a:ea typeface="IBM Plex Sans"/>
              <a:cs typeface="IBM Plex Sans"/>
              <a:sym typeface="IBM Plex Sans"/>
            </a:endParaRPr>
          </a:p>
          <a:p>
            <a:pPr lvl="0">
              <a:lnSpc>
                <a:spcPct val="150000"/>
              </a:lnSpc>
            </a:pPr>
            <a:r>
              <a:rPr lang="en-US" sz="1600" dirty="0">
                <a:solidFill>
                  <a:schemeClr val="accent4">
                    <a:lumMod val="75000"/>
                  </a:schemeClr>
                </a:solidFill>
                <a:latin typeface="PT Mono"/>
                <a:ea typeface="PT Mono"/>
                <a:cs typeface="PT Mono"/>
                <a:sym typeface="PT Mono"/>
              </a:rPr>
              <a:t>String s = “when nothing is going right, go left";</a:t>
            </a:r>
          </a:p>
          <a:p>
            <a:pPr lvl="0">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out.printf</a:t>
            </a:r>
            <a:r>
              <a:rPr lang="en-US" sz="1600" dirty="0">
                <a:solidFill>
                  <a:schemeClr val="accent4">
                    <a:lumMod val="75000"/>
                  </a:schemeClr>
                </a:solidFill>
                <a:latin typeface="PT Mono"/>
                <a:ea typeface="IBM Plex Sans"/>
                <a:cs typeface="IBM Plex Sans"/>
                <a:sym typeface="PT Mono"/>
              </a:rPr>
              <a:t>(“%d\n”, </a:t>
            </a:r>
            <a:r>
              <a:rPr lang="en-US" sz="1600" dirty="0" err="1">
                <a:solidFill>
                  <a:schemeClr val="accent4">
                    <a:lumMod val="75000"/>
                  </a:schemeClr>
                </a:solidFill>
                <a:latin typeface="PT Mono"/>
                <a:ea typeface="PT Mono"/>
                <a:cs typeface="PT Mono"/>
                <a:sym typeface="PT Mono"/>
              </a:rPr>
              <a:t>s.indexOf</a:t>
            </a:r>
            <a:r>
              <a:rPr lang="en-US" sz="1600" dirty="0">
                <a:solidFill>
                  <a:schemeClr val="accent4">
                    <a:lumMod val="75000"/>
                  </a:schemeClr>
                </a:solidFill>
                <a:latin typeface="PT Mono"/>
                <a:ea typeface="PT Mono"/>
                <a:cs typeface="PT Mono"/>
                <a:sym typeface="PT Mono"/>
              </a:rPr>
              <a:t>(“go”)</a:t>
            </a:r>
            <a:r>
              <a:rPr lang="en-US" sz="1600" dirty="0">
                <a:solidFill>
                  <a:schemeClr val="accent4">
                    <a:lumMod val="75000"/>
                  </a:schemeClr>
                </a:solidFill>
                <a:latin typeface="PT Mono"/>
                <a:ea typeface="IBM Plex Sans"/>
                <a:cs typeface="IBM Plex Sans"/>
                <a:sym typeface="PT Mono"/>
              </a:rPr>
              <a:t>);</a:t>
            </a:r>
          </a:p>
          <a:p>
            <a:pPr>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out.printf(“%d\n”, </a:t>
            </a:r>
            <a:r>
              <a:rPr lang="en-US" sz="1600" dirty="0" err="1">
                <a:solidFill>
                  <a:schemeClr val="accent4">
                    <a:lumMod val="75000"/>
                  </a:schemeClr>
                </a:solidFill>
                <a:latin typeface="PT Mono"/>
                <a:ea typeface="PT Mono"/>
                <a:cs typeface="PT Mono"/>
                <a:sym typeface="PT Mono"/>
              </a:rPr>
              <a:t>s.lastIndexOf</a:t>
            </a:r>
            <a:r>
              <a:rPr lang="en-US" sz="1600" dirty="0">
                <a:solidFill>
                  <a:schemeClr val="accent4">
                    <a:lumMod val="75000"/>
                  </a:schemeClr>
                </a:solidFill>
                <a:latin typeface="PT Mono"/>
                <a:ea typeface="PT Mono"/>
                <a:cs typeface="PT Mono"/>
                <a:sym typeface="PT Mono"/>
              </a:rPr>
              <a:t>(‘go’)</a:t>
            </a:r>
            <a:r>
              <a:rPr lang="en-US" sz="1600" dirty="0">
                <a:solidFill>
                  <a:schemeClr val="accent4">
                    <a:lumMod val="75000"/>
                  </a:schemeClr>
                </a:solidFill>
                <a:latin typeface="PT Mono"/>
                <a:ea typeface="IBM Plex Sans"/>
                <a:cs typeface="IBM Plex Sans"/>
                <a:sym typeface="PT Mono"/>
              </a:rPr>
              <a:t>);</a:t>
            </a:r>
          </a:p>
          <a:p>
            <a:pPr>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out.printf(“%d\n”, </a:t>
            </a:r>
            <a:r>
              <a:rPr lang="en-US" sz="1600" dirty="0" err="1">
                <a:solidFill>
                  <a:schemeClr val="accent4">
                    <a:lumMod val="75000"/>
                  </a:schemeClr>
                </a:solidFill>
                <a:latin typeface="PT Mono"/>
                <a:ea typeface="PT Mono"/>
                <a:cs typeface="PT Mono"/>
                <a:sym typeface="PT Mono"/>
              </a:rPr>
              <a:t>s.lastIndexOf</a:t>
            </a:r>
            <a:r>
              <a:rPr lang="en-US" sz="1600" dirty="0">
                <a:solidFill>
                  <a:schemeClr val="accent4">
                    <a:lumMod val="75000"/>
                  </a:schemeClr>
                </a:solidFill>
                <a:latin typeface="PT Mono"/>
                <a:ea typeface="PT Mono"/>
                <a:cs typeface="PT Mono"/>
                <a:sym typeface="PT Mono"/>
              </a:rPr>
              <a:t>(‘Q’)</a:t>
            </a:r>
            <a:r>
              <a:rPr lang="en-US" sz="1600" dirty="0">
                <a:solidFill>
                  <a:schemeClr val="accent4">
                    <a:lumMod val="75000"/>
                  </a:schemeClr>
                </a:solidFill>
                <a:latin typeface="PT Mono"/>
                <a:ea typeface="IBM Plex Sans"/>
                <a:cs typeface="IBM Plex Sans"/>
                <a:sym typeface="PT Mono"/>
              </a:rPr>
              <a:t>);</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out.printf</a:t>
            </a:r>
            <a:r>
              <a:rPr lang="en-US" sz="1600" dirty="0">
                <a:solidFill>
                  <a:schemeClr val="accent4">
                    <a:lumMod val="75000"/>
                  </a:schemeClr>
                </a:solidFill>
                <a:latin typeface="PT Mono"/>
                <a:ea typeface="IBM Plex Sans"/>
                <a:cs typeface="IBM Plex Sans"/>
                <a:sym typeface="PT Mono"/>
              </a:rPr>
              <a:t>(“%b\n”, </a:t>
            </a:r>
            <a:r>
              <a:rPr lang="en-US" sz="1600" dirty="0" err="1">
                <a:solidFill>
                  <a:schemeClr val="accent4">
                    <a:lumMod val="75000"/>
                  </a:schemeClr>
                </a:solidFill>
                <a:latin typeface="PT Mono"/>
                <a:ea typeface="PT Mono"/>
                <a:cs typeface="PT Mono"/>
                <a:sym typeface="PT Mono"/>
              </a:rPr>
              <a:t>s.indexOf</a:t>
            </a:r>
            <a:r>
              <a:rPr lang="en-US" sz="1600" dirty="0">
                <a:solidFill>
                  <a:schemeClr val="accent4">
                    <a:lumMod val="75000"/>
                  </a:schemeClr>
                </a:solidFill>
                <a:latin typeface="PT Mono"/>
                <a:ea typeface="PT Mono"/>
                <a:cs typeface="PT Mono"/>
                <a:sym typeface="PT Mono"/>
              </a:rPr>
              <a:t>(“in”) &gt; -1);</a:t>
            </a:r>
          </a:p>
          <a:p>
            <a:pPr>
              <a:lnSpc>
                <a:spcPct val="150000"/>
              </a:lnSpc>
              <a:buClr>
                <a:schemeClr val="dk1"/>
              </a:buClr>
              <a:buSzPts val="1100"/>
            </a:pPr>
            <a:r>
              <a:rPr lang="en-US" sz="1600" dirty="0">
                <a:solidFill>
                  <a:schemeClr val="accent4">
                    <a:lumMod val="75000"/>
                  </a:schemeClr>
                </a:solidFill>
                <a:latin typeface="PT Mono"/>
                <a:ea typeface="PT Mono"/>
                <a:cs typeface="PT Mono"/>
                <a:sym typeface="PT Mono"/>
              </a:rPr>
              <a:t>int spot = </a:t>
            </a:r>
            <a:r>
              <a:rPr lang="en-US" sz="1600" dirty="0">
                <a:solidFill>
                  <a:schemeClr val="accent4">
                    <a:lumMod val="75000"/>
                  </a:schemeClr>
                </a:solidFill>
                <a:latin typeface="PT Mono"/>
                <a:ea typeface="IBM Plex Sans"/>
                <a:cs typeface="IBM Plex Sans"/>
                <a:sym typeface="PT Mono"/>
              </a:rPr>
              <a:t>“</a:t>
            </a:r>
            <a:r>
              <a:rPr lang="en-US" sz="1600" dirty="0" err="1">
                <a:solidFill>
                  <a:schemeClr val="accent4">
                    <a:lumMod val="75000"/>
                  </a:schemeClr>
                </a:solidFill>
                <a:latin typeface="PT Mono"/>
                <a:ea typeface="IBM Plex Sans"/>
                <a:cs typeface="IBM Plex Sans"/>
                <a:sym typeface="PT Mono"/>
              </a:rPr>
              <a:t>aeiou</a:t>
            </a:r>
            <a:r>
              <a:rPr lang="en-US" sz="1600" dirty="0">
                <a:solidFill>
                  <a:schemeClr val="accent4">
                    <a:lumMod val="75000"/>
                  </a:schemeClr>
                </a:solidFill>
                <a:latin typeface="PT Mono"/>
                <a:ea typeface="IBM Plex Sans"/>
                <a:cs typeface="IBM Plex Sans"/>
                <a:sym typeface="PT Mono"/>
              </a:rPr>
              <a:t>”</a:t>
            </a:r>
            <a:r>
              <a:rPr lang="en-US" sz="1600" dirty="0">
                <a:solidFill>
                  <a:schemeClr val="accent4">
                    <a:lumMod val="75000"/>
                  </a:schemeClr>
                </a:solidFill>
                <a:latin typeface="PT Mono"/>
                <a:ea typeface="PT Mono"/>
                <a:cs typeface="PT Mono"/>
                <a:sym typeface="PT Mono"/>
              </a:rPr>
              <a:t>.</a:t>
            </a:r>
            <a:r>
              <a:rPr lang="en-US" sz="1600" dirty="0" err="1">
                <a:solidFill>
                  <a:schemeClr val="accent4">
                    <a:lumMod val="75000"/>
                  </a:schemeClr>
                </a:solidFill>
                <a:latin typeface="PT Mono"/>
                <a:ea typeface="PT Mono"/>
                <a:cs typeface="PT Mono"/>
                <a:sym typeface="PT Mono"/>
              </a:rPr>
              <a:t>indexOf</a:t>
            </a:r>
            <a:r>
              <a:rPr lang="en-US" sz="1600" dirty="0">
                <a:solidFill>
                  <a:schemeClr val="accent4">
                    <a:lumMod val="75000"/>
                  </a:schemeClr>
                </a:solidFill>
                <a:latin typeface="PT Mono"/>
                <a:ea typeface="PT Mono"/>
                <a:cs typeface="PT Mono"/>
                <a:sym typeface="PT Mono"/>
              </a:rPr>
              <a:t>(</a:t>
            </a:r>
            <a:r>
              <a:rPr lang="en-US" sz="1600" dirty="0" err="1">
                <a:solidFill>
                  <a:schemeClr val="accent4">
                    <a:lumMod val="75000"/>
                  </a:schemeClr>
                </a:solidFill>
                <a:latin typeface="PT Mono"/>
                <a:ea typeface="PT Mono"/>
                <a:cs typeface="PT Mono"/>
                <a:sym typeface="PT Mono"/>
              </a:rPr>
              <a:t>s.charAt</a:t>
            </a:r>
            <a:r>
              <a:rPr lang="en-US" sz="1600" dirty="0">
                <a:solidFill>
                  <a:schemeClr val="accent4">
                    <a:lumMod val="75000"/>
                  </a:schemeClr>
                </a:solidFill>
                <a:latin typeface="PT Mono"/>
                <a:ea typeface="PT Mono"/>
                <a:cs typeface="PT Mono"/>
                <a:sym typeface="PT Mono"/>
              </a:rPr>
              <a:t>(2));</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out.printf</a:t>
            </a:r>
            <a:r>
              <a:rPr lang="en-US" sz="1600" dirty="0">
                <a:solidFill>
                  <a:schemeClr val="accent4">
                    <a:lumMod val="75000"/>
                  </a:schemeClr>
                </a:solidFill>
                <a:latin typeface="PT Mono"/>
                <a:ea typeface="IBM Plex Sans"/>
                <a:cs typeface="IBM Plex Sans"/>
                <a:sym typeface="PT Mono"/>
              </a:rPr>
              <a:t>(“%b”, spot </a:t>
            </a:r>
            <a:r>
              <a:rPr lang="en-US" sz="1600" dirty="0">
                <a:solidFill>
                  <a:schemeClr val="accent4">
                    <a:lumMod val="75000"/>
                  </a:schemeClr>
                </a:solidFill>
                <a:latin typeface="PT Mono"/>
                <a:ea typeface="PT Mono"/>
                <a:cs typeface="PT Mono"/>
                <a:sym typeface="PT Mono"/>
              </a:rPr>
              <a:t>&gt; -1); </a:t>
            </a:r>
            <a:endParaRPr lang="en-US" sz="1600" dirty="0">
              <a:solidFill>
                <a:schemeClr val="accent4">
                  <a:lumMod val="75000"/>
                </a:schemeClr>
              </a:solidFill>
              <a:latin typeface="IBM Plex Sans" panose="020B0604020202020204" charset="0"/>
              <a:ea typeface="IBM Plex Sans"/>
              <a:cs typeface="IBM Plex Sans"/>
              <a:sym typeface="IBM Plex Sans"/>
            </a:endParaRPr>
          </a:p>
          <a:p>
            <a:pPr>
              <a:lnSpc>
                <a:spcPct val="150000"/>
              </a:lnSpc>
              <a:buClr>
                <a:schemeClr val="dk1"/>
              </a:buClr>
              <a:buSzPts val="1100"/>
            </a:pPr>
            <a:r>
              <a:rPr lang="en-US" sz="1600" dirty="0">
                <a:solidFill>
                  <a:schemeClr val="accent4">
                    <a:lumMod val="75000"/>
                  </a:schemeClr>
                </a:solidFill>
                <a:latin typeface="PT Mono"/>
                <a:ea typeface="PT Mono"/>
                <a:cs typeface="PT Mono"/>
                <a:sym typeface="PT Mono"/>
              </a:rPr>
              <a:t> </a:t>
            </a:r>
            <a:endParaRPr lang="en-US" sz="1600" dirty="0">
              <a:solidFill>
                <a:schemeClr val="accent4">
                  <a:lumMod val="75000"/>
                </a:schemeClr>
              </a:solidFill>
              <a:latin typeface="IBM Plex Sans" panose="020B0604020202020204" charset="0"/>
              <a:ea typeface="IBM Plex Sans"/>
              <a:cs typeface="IBM Plex Sans"/>
              <a:sym typeface="IBM Plex Sans"/>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indexOf</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C34A22F8-2786-4A73-ADDF-E295EF4C13C2}"/>
              </a:ext>
            </a:extLst>
          </p:cNvPr>
          <p:cNvSpPr txBox="1">
            <a:spLocks noChangeArrowheads="1"/>
          </p:cNvSpPr>
          <p:nvPr/>
        </p:nvSpPr>
        <p:spPr bwMode="auto">
          <a:xfrm>
            <a:off x="6859372" y="2331625"/>
            <a:ext cx="1911958" cy="1938992"/>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16</a:t>
            </a:r>
          </a:p>
          <a:p>
            <a:pPr>
              <a:spcBef>
                <a:spcPct val="0"/>
              </a:spcBef>
              <a:buNone/>
            </a:pPr>
            <a:r>
              <a:rPr lang="en-US" altLang="en-US" sz="2400" dirty="0">
                <a:solidFill>
                  <a:schemeClr val="bg1"/>
                </a:solidFill>
                <a:latin typeface="Tahoma" panose="020B0604030504040204" pitchFamily="34" charset="0"/>
              </a:rPr>
              <a:t>29</a:t>
            </a:r>
          </a:p>
          <a:p>
            <a:pPr>
              <a:spcBef>
                <a:spcPct val="0"/>
              </a:spcBef>
              <a:buNone/>
            </a:pPr>
            <a:r>
              <a:rPr lang="en-US" altLang="en-US" sz="2400" dirty="0">
                <a:solidFill>
                  <a:schemeClr val="bg1"/>
                </a:solidFill>
                <a:latin typeface="Tahoma" panose="020B0604030504040204" pitchFamily="34" charset="0"/>
              </a:rPr>
              <a:t>-1</a:t>
            </a:r>
          </a:p>
          <a:p>
            <a:pPr>
              <a:spcBef>
                <a:spcPct val="0"/>
              </a:spcBef>
              <a:buNone/>
            </a:pPr>
            <a:r>
              <a:rPr lang="en-US" altLang="en-US" sz="2400" dirty="0">
                <a:solidFill>
                  <a:schemeClr val="bg1"/>
                </a:solidFill>
                <a:latin typeface="Tahoma" panose="020B0604030504040204" pitchFamily="34" charset="0"/>
              </a:rPr>
              <a:t>true</a:t>
            </a:r>
          </a:p>
          <a:p>
            <a:pPr>
              <a:spcBef>
                <a:spcPct val="0"/>
              </a:spcBef>
              <a:buNone/>
            </a:pPr>
            <a:r>
              <a:rPr lang="en-US" altLang="en-US" sz="2400" dirty="0">
                <a:solidFill>
                  <a:schemeClr val="bg1"/>
                </a:solidFill>
                <a:latin typeface="Tahoma" panose="020B0604030504040204" pitchFamily="34" charset="0"/>
              </a:rPr>
              <a:t>true</a:t>
            </a:r>
          </a:p>
        </p:txBody>
      </p:sp>
      <p:sp>
        <p:nvSpPr>
          <p:cNvPr id="5" name="Google Shape;4030;p35">
            <a:extLst>
              <a:ext uri="{FF2B5EF4-FFF2-40B4-BE49-F238E27FC236}">
                <a16:creationId xmlns:a16="http://schemas.microsoft.com/office/drawing/2014/main" id="{FA9D29CD-3370-43E1-9618-6C050EBD5166}"/>
              </a:ext>
            </a:extLst>
          </p:cNvPr>
          <p:cNvSpPr/>
          <p:nvPr/>
        </p:nvSpPr>
        <p:spPr>
          <a:xfrm>
            <a:off x="6641432" y="2177513"/>
            <a:ext cx="1839408" cy="2611256"/>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7505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compareTo</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87961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accent4">
                    <a:lumMod val="75000"/>
                  </a:schemeClr>
                </a:solidFill>
              </a:rPr>
              <a:t>Student Learning Objectives</a:t>
            </a:r>
            <a:endParaRPr dirty="0">
              <a:solidFill>
                <a:schemeClr val="accent4">
                  <a:lumMod val="75000"/>
                </a:schemeClr>
              </a:solidFill>
            </a:endParaRPr>
          </a:p>
        </p:txBody>
      </p:sp>
      <p:sp>
        <p:nvSpPr>
          <p:cNvPr id="67" name="Google Shape;67;p11"/>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dirty="0">
              <a:solidFill>
                <a:srgbClr val="134F5C"/>
              </a:solidFill>
              <a:latin typeface="PT Mono"/>
              <a:ea typeface="PT Mono"/>
              <a:cs typeface="PT Mono"/>
              <a:sym typeface="PT Mono"/>
            </a:endParaRPr>
          </a:p>
        </p:txBody>
      </p:sp>
      <p:sp>
        <p:nvSpPr>
          <p:cNvPr id="68" name="Google Shape;68;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dirty="0"/>
          </a:p>
        </p:txBody>
      </p:sp>
      <p:sp>
        <p:nvSpPr>
          <p:cNvPr id="69" name="Google Shape;69;p11"/>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dirty="0"/>
          </a:p>
        </p:txBody>
      </p:sp>
    </p:spTree>
    <p:extLst>
      <p:ext uri="{BB962C8B-B14F-4D97-AF65-F5344CB8AC3E}">
        <p14:creationId xmlns:p14="http://schemas.microsoft.com/office/powerpoint/2010/main" val="779131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Compares Strings lexicographically based on the Unicode values. The result is negative if the String object precedes the argument string, positive if it follows the argument string and zero if they are equal.</a:t>
            </a:r>
          </a:p>
          <a:p>
            <a:pPr>
              <a:lnSpc>
                <a:spcPct val="150000"/>
              </a:lnSpc>
              <a:buClr>
                <a:srgbClr val="FFFFFF"/>
              </a:buClr>
              <a:buSzPts val="1800"/>
            </a:pPr>
            <a:r>
              <a:rPr lang="en-US" sz="1600" kern="1200" dirty="0">
                <a:solidFill>
                  <a:schemeClr val="accent4">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public int </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compareTo</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(String </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anotherString</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endParaRPr lang="en-US" sz="16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The positive and negative values are the differences in the first unequal Unicode characters.</a:t>
            </a:r>
          </a:p>
          <a:p>
            <a:pPr>
              <a:lnSpc>
                <a:spcPct val="150000"/>
              </a:lnSpc>
              <a:buClr>
                <a:srgbClr val="FFFFFF"/>
              </a:buClr>
              <a:buSzPts val="1800"/>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this.charAt</a:t>
            </a: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(k) – </a:t>
            </a:r>
            <a:r>
              <a:rPr lang="en-US" sz="16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anotherString.charAt</a:t>
            </a: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(k)</a:t>
            </a: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If there is no index position where the strings differ the shorter string precedes the longer.</a:t>
            </a:r>
          </a:p>
          <a:p>
            <a:pPr>
              <a:lnSpc>
                <a:spcPct val="150000"/>
              </a:lnSpc>
              <a:buClr>
                <a:srgbClr val="FFFFFF"/>
              </a:buClr>
              <a:buSzPts val="1800"/>
            </a:pP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this.length</a:t>
            </a: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 </a:t>
            </a:r>
            <a:r>
              <a:rPr lang="en-US" sz="16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anotherString.length</a:t>
            </a: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compareTo</a:t>
            </a:r>
            <a:endParaRPr sz="2400" dirty="0">
              <a:solidFill>
                <a:srgbClr val="00ECEC"/>
              </a:solidFill>
              <a:latin typeface="IBM Plex Sans"/>
              <a:ea typeface="IBM Plex Sans"/>
              <a:cs typeface="IBM Plex Sans"/>
              <a:sym typeface="IBM Plex Sans"/>
            </a:endParaRPr>
          </a:p>
        </p:txBody>
      </p:sp>
    </p:spTree>
    <p:extLst>
      <p:ext uri="{BB962C8B-B14F-4D97-AF65-F5344CB8AC3E}">
        <p14:creationId xmlns:p14="http://schemas.microsoft.com/office/powerpoint/2010/main" val="1309075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15000"/>
              </a:lnSpc>
              <a:buClr>
                <a:srgbClr val="FFFFFF"/>
              </a:buClr>
              <a:buSzPts val="1800"/>
              <a:buFont typeface="IBM Plex Sans"/>
              <a:buChar char="●"/>
            </a:pPr>
            <a:r>
              <a:rPr lang="en-US" sz="1600" dirty="0">
                <a:solidFill>
                  <a:schemeClr val="bg1"/>
                </a:solidFill>
                <a:latin typeface="IBM Plex Sans" panose="020B0604020202020204" charset="0"/>
                <a:ea typeface="IBM Plex Sans"/>
                <a:cs typeface="IBM Plex Sans"/>
                <a:sym typeface="IBM Plex Sans"/>
              </a:rPr>
              <a:t>Remember the rules: return a negative if the object precedes the argument; return a positive if it follows; and zero if they are equal </a:t>
            </a:r>
          </a:p>
          <a:p>
            <a:pPr marL="182880" indent="-251459">
              <a:lnSpc>
                <a:spcPct val="115000"/>
              </a:lnSpc>
              <a:buClr>
                <a:srgbClr val="FFFFFF"/>
              </a:buClr>
              <a:buSzPts val="1800"/>
              <a:buFont typeface="IBM Plex Sans"/>
              <a:buChar char="●"/>
            </a:pPr>
            <a:endParaRPr lang="en-US" sz="1600" dirty="0">
              <a:solidFill>
                <a:schemeClr val="bg1"/>
              </a:solidFill>
              <a:latin typeface="IBM Plex Sans" panose="020B0604020202020204" charset="0"/>
              <a:ea typeface="IBM Plex Sans"/>
              <a:cs typeface="IBM Plex Sans"/>
              <a:sym typeface="IBM Plex Sans"/>
            </a:endParaRPr>
          </a:p>
          <a:p>
            <a:pPr lvl="0">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out.printf</a:t>
            </a:r>
            <a:r>
              <a:rPr lang="en-US" sz="1600" dirty="0">
                <a:solidFill>
                  <a:schemeClr val="accent4">
                    <a:lumMod val="75000"/>
                  </a:schemeClr>
                </a:solidFill>
                <a:latin typeface="PT Mono"/>
                <a:ea typeface="IBM Plex Sans"/>
                <a:cs typeface="IBM Plex Sans"/>
                <a:sym typeface="PT Mono"/>
              </a:rPr>
              <a:t>(“%d\n”, “at”.</a:t>
            </a:r>
            <a:r>
              <a:rPr lang="en-US" sz="1600" dirty="0" err="1">
                <a:solidFill>
                  <a:schemeClr val="accent4">
                    <a:lumMod val="75000"/>
                  </a:schemeClr>
                </a:solidFill>
                <a:latin typeface="PT Mono"/>
                <a:ea typeface="IBM Plex Sans"/>
                <a:cs typeface="IBM Plex Sans"/>
                <a:sym typeface="PT Mono"/>
              </a:rPr>
              <a:t>compareTo</a:t>
            </a:r>
            <a:r>
              <a:rPr lang="en-US" sz="1600" dirty="0">
                <a:solidFill>
                  <a:schemeClr val="accent4">
                    <a:lumMod val="75000"/>
                  </a:schemeClr>
                </a:solidFill>
                <a:latin typeface="PT Mono"/>
                <a:ea typeface="IBM Plex Sans"/>
                <a:cs typeface="IBM Plex Sans"/>
                <a:sym typeface="PT Mono"/>
              </a:rPr>
              <a:t>(“dog”);</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out.printf</a:t>
            </a:r>
            <a:r>
              <a:rPr lang="en-US" sz="1600" dirty="0">
                <a:solidFill>
                  <a:schemeClr val="accent4">
                    <a:lumMod val="75000"/>
                  </a:schemeClr>
                </a:solidFill>
                <a:latin typeface="PT Mono"/>
                <a:ea typeface="IBM Plex Sans"/>
                <a:cs typeface="IBM Plex Sans"/>
                <a:sym typeface="PT Mono"/>
              </a:rPr>
              <a:t>(“%d\n”, “dog”.</a:t>
            </a:r>
            <a:r>
              <a:rPr lang="en-US" sz="1600" dirty="0" err="1">
                <a:solidFill>
                  <a:schemeClr val="accent4">
                    <a:lumMod val="75000"/>
                  </a:schemeClr>
                </a:solidFill>
                <a:latin typeface="PT Mono"/>
                <a:ea typeface="IBM Plex Sans"/>
                <a:cs typeface="IBM Plex Sans"/>
                <a:sym typeface="PT Mono"/>
              </a:rPr>
              <a:t>compareTo</a:t>
            </a:r>
            <a:r>
              <a:rPr lang="en-US" sz="1600" dirty="0">
                <a:solidFill>
                  <a:schemeClr val="accent4">
                    <a:lumMod val="75000"/>
                  </a:schemeClr>
                </a:solidFill>
                <a:latin typeface="PT Mono"/>
                <a:ea typeface="IBM Plex Sans"/>
                <a:cs typeface="IBM Plex Sans"/>
                <a:sym typeface="PT Mono"/>
              </a:rPr>
              <a:t>(“apple”));</a:t>
            </a:r>
          </a:p>
          <a:p>
            <a:pPr>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out.printf(“%d\n”, “ardent”.</a:t>
            </a:r>
            <a:r>
              <a:rPr lang="en-US" sz="1600" dirty="0" err="1">
                <a:solidFill>
                  <a:schemeClr val="accent4">
                    <a:lumMod val="75000"/>
                  </a:schemeClr>
                </a:solidFill>
                <a:latin typeface="PT Mono"/>
                <a:ea typeface="IBM Plex Sans"/>
                <a:cs typeface="IBM Plex Sans"/>
                <a:sym typeface="PT Mono"/>
              </a:rPr>
              <a:t>compareTo</a:t>
            </a:r>
            <a:r>
              <a:rPr lang="en-US" sz="1600" dirty="0">
                <a:solidFill>
                  <a:schemeClr val="accent4">
                    <a:lumMod val="75000"/>
                  </a:schemeClr>
                </a:solidFill>
                <a:latin typeface="PT Mono"/>
                <a:ea typeface="IBM Plex Sans"/>
                <a:cs typeface="IBM Plex Sans"/>
                <a:sym typeface="PT Mono"/>
              </a:rPr>
              <a:t>(“arduous”));</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out.printf</a:t>
            </a:r>
            <a:r>
              <a:rPr lang="en-US" sz="1600" dirty="0">
                <a:solidFill>
                  <a:schemeClr val="accent4">
                    <a:lumMod val="75000"/>
                  </a:schemeClr>
                </a:solidFill>
                <a:latin typeface="PT Mono"/>
                <a:ea typeface="IBM Plex Sans"/>
                <a:cs typeface="IBM Plex Sans"/>
                <a:sym typeface="PT Mono"/>
              </a:rPr>
              <a:t>(“%d\n”, “dog”.</a:t>
            </a:r>
            <a:r>
              <a:rPr lang="en-US" sz="1600" dirty="0" err="1">
                <a:solidFill>
                  <a:schemeClr val="accent4">
                    <a:lumMod val="75000"/>
                  </a:schemeClr>
                </a:solidFill>
                <a:latin typeface="PT Mono"/>
                <a:ea typeface="IBM Plex Sans"/>
                <a:cs typeface="IBM Plex Sans"/>
                <a:sym typeface="PT Mono"/>
              </a:rPr>
              <a:t>compareTo</a:t>
            </a:r>
            <a:r>
              <a:rPr lang="en-US" sz="1600" dirty="0">
                <a:solidFill>
                  <a:schemeClr val="accent4">
                    <a:lumMod val="75000"/>
                  </a:schemeClr>
                </a:solidFill>
                <a:latin typeface="PT Mono"/>
                <a:ea typeface="IBM Plex Sans"/>
                <a:cs typeface="IBM Plex Sans"/>
                <a:sym typeface="PT Mono"/>
              </a:rPr>
              <a:t>(“dogmatic”));</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out.printf</a:t>
            </a:r>
            <a:r>
              <a:rPr lang="en-US" sz="1600" dirty="0">
                <a:solidFill>
                  <a:schemeClr val="accent4">
                    <a:lumMod val="75000"/>
                  </a:schemeClr>
                </a:solidFill>
                <a:latin typeface="PT Mono"/>
                <a:ea typeface="IBM Plex Sans"/>
                <a:cs typeface="IBM Plex Sans"/>
                <a:sym typeface="PT Mono"/>
              </a:rPr>
              <a:t>(“%d\n”, “Zealous”.</a:t>
            </a:r>
            <a:r>
              <a:rPr lang="en-US" sz="1600" dirty="0" err="1">
                <a:solidFill>
                  <a:schemeClr val="accent4">
                    <a:lumMod val="75000"/>
                  </a:schemeClr>
                </a:solidFill>
                <a:latin typeface="PT Mono"/>
                <a:ea typeface="IBM Plex Sans"/>
                <a:cs typeface="IBM Plex Sans"/>
                <a:sym typeface="PT Mono"/>
              </a:rPr>
              <a:t>compareTo</a:t>
            </a:r>
            <a:r>
              <a:rPr lang="en-US" sz="1600" dirty="0">
                <a:solidFill>
                  <a:schemeClr val="accent4">
                    <a:lumMod val="75000"/>
                  </a:schemeClr>
                </a:solidFill>
                <a:latin typeface="PT Mono"/>
                <a:ea typeface="IBM Plex Sans"/>
                <a:cs typeface="IBM Plex Sans"/>
                <a:sym typeface="PT Mono"/>
              </a:rPr>
              <a:t>(“austere”));</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out.printf</a:t>
            </a:r>
            <a:r>
              <a:rPr lang="en-US" sz="1600" dirty="0">
                <a:solidFill>
                  <a:schemeClr val="accent4">
                    <a:lumMod val="75000"/>
                  </a:schemeClr>
                </a:solidFill>
                <a:latin typeface="PT Mono"/>
                <a:ea typeface="IBM Plex Sans"/>
                <a:cs typeface="IBM Plex Sans"/>
                <a:sym typeface="PT Mono"/>
              </a:rPr>
              <a:t>(“%d\n”, “apple”.</a:t>
            </a:r>
            <a:r>
              <a:rPr lang="en-US" sz="1600" dirty="0" err="1">
                <a:solidFill>
                  <a:schemeClr val="accent4">
                    <a:lumMod val="75000"/>
                  </a:schemeClr>
                </a:solidFill>
                <a:latin typeface="PT Mono"/>
                <a:ea typeface="IBM Plex Sans"/>
                <a:cs typeface="IBM Plex Sans"/>
                <a:sym typeface="PT Mono"/>
              </a:rPr>
              <a:t>compareTo</a:t>
            </a:r>
            <a:r>
              <a:rPr lang="en-US" sz="1600" dirty="0">
                <a:solidFill>
                  <a:schemeClr val="accent4">
                    <a:lumMod val="75000"/>
                  </a:schemeClr>
                </a:solidFill>
                <a:latin typeface="PT Mono"/>
                <a:ea typeface="IBM Plex Sans"/>
                <a:cs typeface="IBM Plex Sans"/>
                <a:sym typeface="PT Mono"/>
              </a:rPr>
              <a:t>(“carrot”));</a:t>
            </a:r>
          </a:p>
          <a:p>
            <a:pPr>
              <a:lnSpc>
                <a:spcPct val="150000"/>
              </a:lnSpc>
              <a:buClr>
                <a:schemeClr val="dk1"/>
              </a:buClr>
              <a:buSzPts val="1100"/>
            </a:pPr>
            <a:r>
              <a:rPr lang="en-US" sz="1600" dirty="0">
                <a:solidFill>
                  <a:schemeClr val="accent4">
                    <a:lumMod val="75000"/>
                  </a:schemeClr>
                </a:solidFill>
                <a:latin typeface="PT Mono"/>
                <a:ea typeface="PT Mono"/>
                <a:cs typeface="PT Mono"/>
                <a:sym typeface="PT Mono"/>
              </a:rPr>
              <a:t> </a:t>
            </a:r>
            <a:endParaRPr lang="en-US" sz="1600" dirty="0">
              <a:solidFill>
                <a:schemeClr val="accent4">
                  <a:lumMod val="75000"/>
                </a:schemeClr>
              </a:solidFill>
              <a:latin typeface="IBM Plex Sans" panose="020B0604020202020204" charset="0"/>
              <a:ea typeface="IBM Plex Sans"/>
              <a:cs typeface="IBM Plex Sans"/>
              <a:sym typeface="IBM Plex Sans"/>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compareTo</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C34A22F8-2786-4A73-ADDF-E295EF4C13C2}"/>
              </a:ext>
            </a:extLst>
          </p:cNvPr>
          <p:cNvSpPr txBox="1">
            <a:spLocks noChangeArrowheads="1"/>
          </p:cNvSpPr>
          <p:nvPr/>
        </p:nvSpPr>
        <p:spPr bwMode="auto">
          <a:xfrm>
            <a:off x="7330003" y="1926891"/>
            <a:ext cx="1265297" cy="2308324"/>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-3</a:t>
            </a:r>
          </a:p>
          <a:p>
            <a:pPr>
              <a:spcBef>
                <a:spcPct val="0"/>
              </a:spcBef>
              <a:buNone/>
            </a:pPr>
            <a:r>
              <a:rPr lang="en-US" altLang="en-US" sz="2400" dirty="0">
                <a:solidFill>
                  <a:schemeClr val="bg1"/>
                </a:solidFill>
                <a:latin typeface="Tahoma" panose="020B0604030504040204" pitchFamily="34" charset="0"/>
              </a:rPr>
              <a:t>3</a:t>
            </a:r>
          </a:p>
          <a:p>
            <a:pPr>
              <a:spcBef>
                <a:spcPct val="0"/>
              </a:spcBef>
              <a:buNone/>
            </a:pPr>
            <a:r>
              <a:rPr lang="en-US" altLang="en-US" sz="2400" dirty="0">
                <a:solidFill>
                  <a:schemeClr val="bg1"/>
                </a:solidFill>
                <a:latin typeface="Tahoma" panose="020B0604030504040204" pitchFamily="34" charset="0"/>
              </a:rPr>
              <a:t>-16</a:t>
            </a:r>
          </a:p>
          <a:p>
            <a:pPr>
              <a:spcBef>
                <a:spcPct val="0"/>
              </a:spcBef>
              <a:buNone/>
            </a:pPr>
            <a:r>
              <a:rPr lang="en-US" altLang="en-US" sz="2400" dirty="0">
                <a:solidFill>
                  <a:schemeClr val="bg1"/>
                </a:solidFill>
                <a:latin typeface="Tahoma" panose="020B0604030504040204" pitchFamily="34" charset="0"/>
              </a:rPr>
              <a:t>-5</a:t>
            </a:r>
          </a:p>
          <a:p>
            <a:pPr>
              <a:spcBef>
                <a:spcPct val="0"/>
              </a:spcBef>
              <a:buNone/>
            </a:pPr>
            <a:r>
              <a:rPr lang="en-US" altLang="en-US" sz="2400" dirty="0">
                <a:solidFill>
                  <a:schemeClr val="bg1"/>
                </a:solidFill>
                <a:latin typeface="Tahoma" panose="020B0604030504040204" pitchFamily="34" charset="0"/>
              </a:rPr>
              <a:t>-7</a:t>
            </a:r>
          </a:p>
          <a:p>
            <a:pPr>
              <a:spcBef>
                <a:spcPct val="0"/>
              </a:spcBef>
              <a:buNone/>
            </a:pPr>
            <a:r>
              <a:rPr lang="en-US" altLang="en-US" sz="2400" dirty="0">
                <a:solidFill>
                  <a:schemeClr val="bg1"/>
                </a:solidFill>
                <a:latin typeface="Tahoma" panose="020B0604030504040204" pitchFamily="34" charset="0"/>
              </a:rPr>
              <a:t>-2</a:t>
            </a:r>
          </a:p>
        </p:txBody>
      </p:sp>
      <p:sp>
        <p:nvSpPr>
          <p:cNvPr id="5" name="Google Shape;4030;p35">
            <a:extLst>
              <a:ext uri="{FF2B5EF4-FFF2-40B4-BE49-F238E27FC236}">
                <a16:creationId xmlns:a16="http://schemas.microsoft.com/office/drawing/2014/main" id="{FA9D29CD-3370-43E1-9618-6C050EBD5166}"/>
              </a:ext>
            </a:extLst>
          </p:cNvPr>
          <p:cNvSpPr/>
          <p:nvPr/>
        </p:nvSpPr>
        <p:spPr>
          <a:xfrm>
            <a:off x="7255238" y="1798820"/>
            <a:ext cx="1340062" cy="298994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4349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err="1">
                <a:solidFill>
                  <a:schemeClr val="lt1"/>
                </a:solidFill>
              </a:rPr>
              <a:t>toString</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22</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Tree>
    <p:extLst>
      <p:ext uri="{BB962C8B-B14F-4D97-AF65-F5344CB8AC3E}">
        <p14:creationId xmlns:p14="http://schemas.microsoft.com/office/powerpoint/2010/main" val="4788146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Every class has a </a:t>
            </a:r>
            <a:r>
              <a:rPr lang="en-US" sz="1600" kern="1200" dirty="0" err="1">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toString</a:t>
            </a: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method inherited from a parent class called Object.</a:t>
            </a:r>
          </a:p>
          <a:p>
            <a:pPr>
              <a:lnSpc>
                <a:spcPct val="150000"/>
              </a:lnSpc>
              <a:buClr>
                <a:srgbClr val="FFFFFF"/>
              </a:buClr>
              <a:buSzPts val="1800"/>
            </a:pPr>
            <a:r>
              <a:rPr lang="en-US" sz="1600" kern="1200" dirty="0">
                <a:solidFill>
                  <a:schemeClr val="accent4">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public String </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toString</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endParaRPr lang="en-US" sz="16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rPr>
              <a:t>The implicit version of the </a:t>
            </a:r>
            <a:r>
              <a:rPr lang="en-US" sz="1600" dirty="0" err="1">
                <a:solidFill>
                  <a:schemeClr val="bg1"/>
                </a:solidFill>
                <a:effectLst>
                  <a:outerShdw blurRad="38100" dist="38100" dir="2700000" algn="tl">
                    <a:srgbClr val="000000">
                      <a:alpha val="43137"/>
                    </a:srgbClr>
                  </a:outerShdw>
                </a:effectLst>
                <a:latin typeface="IBM Plex Sans" panose="020B0604020202020204" charset="0"/>
              </a:rPr>
              <a:t>toString</a:t>
            </a:r>
            <a:r>
              <a:rPr lang="en-US" sz="1600" dirty="0">
                <a:solidFill>
                  <a:schemeClr val="bg1"/>
                </a:solidFill>
                <a:effectLst>
                  <a:outerShdw blurRad="38100" dist="38100" dir="2700000" algn="tl">
                    <a:srgbClr val="000000">
                      <a:alpha val="43137"/>
                    </a:srgbClr>
                  </a:outerShdw>
                </a:effectLst>
                <a:latin typeface="IBM Plex Sans" panose="020B0604020202020204" charset="0"/>
              </a:rPr>
              <a:t> method returns a string containing the object’s class name, followed by an @, followed by the memory address for the object (where the object is located in memory). </a:t>
            </a:r>
          </a:p>
          <a:p>
            <a:pPr>
              <a:lnSpc>
                <a:spcPct val="150000"/>
              </a:lnSpc>
              <a:buClr>
                <a:srgbClr val="FFFFFF"/>
              </a:buClr>
              <a:buSzPts val="1800"/>
            </a:pP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class Person{}</a:t>
            </a: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An objects </a:t>
            </a:r>
            <a:r>
              <a:rPr lang="en-US" sz="1600" dirty="0" err="1">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toString</a:t>
            </a: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method gets invoked automatically when you print out a reference variable </a:t>
            </a:r>
          </a:p>
          <a:p>
            <a:pPr>
              <a:lnSpc>
                <a:spcPct val="150000"/>
              </a:lnSpc>
              <a:buClr>
                <a:srgbClr val="FFFFFF"/>
              </a:buClr>
              <a:buSzPts val="1800"/>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Person bob = new Person();</a:t>
            </a:r>
          </a:p>
          <a:p>
            <a:pPr>
              <a:lnSpc>
                <a:spcPct val="150000"/>
              </a:lnSpc>
              <a:buClr>
                <a:srgbClr val="FFFFFF"/>
              </a:buClr>
              <a:buSzPts val="1800"/>
            </a:pP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out.println</a:t>
            </a: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(bob);</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toString</a:t>
            </a:r>
            <a:r>
              <a:rPr lang="en-US" sz="2400" dirty="0">
                <a:solidFill>
                  <a:srgbClr val="00ECEC"/>
                </a:solidFill>
                <a:latin typeface="IBM Plex Sans"/>
                <a:ea typeface="IBM Plex Sans"/>
                <a:cs typeface="IBM Plex Sans"/>
                <a:sym typeface="IBM Plex Sans"/>
              </a:rPr>
              <a:t>()</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81998305-A21C-48EA-A758-358704750E73}"/>
              </a:ext>
            </a:extLst>
          </p:cNvPr>
          <p:cNvSpPr txBox="1">
            <a:spLocks noChangeArrowheads="1"/>
          </p:cNvSpPr>
          <p:nvPr/>
        </p:nvSpPr>
        <p:spPr bwMode="auto">
          <a:xfrm>
            <a:off x="5965640" y="3685317"/>
            <a:ext cx="2383092" cy="461665"/>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Person@3e25a5</a:t>
            </a:r>
          </a:p>
        </p:txBody>
      </p:sp>
      <p:sp>
        <p:nvSpPr>
          <p:cNvPr id="5" name="Google Shape;4030;p35">
            <a:extLst>
              <a:ext uri="{FF2B5EF4-FFF2-40B4-BE49-F238E27FC236}">
                <a16:creationId xmlns:a16="http://schemas.microsoft.com/office/drawing/2014/main" id="{1F506DD8-9EB8-43E5-880B-20D9C299F0B3}"/>
              </a:ext>
            </a:extLst>
          </p:cNvPr>
          <p:cNvSpPr/>
          <p:nvPr/>
        </p:nvSpPr>
        <p:spPr>
          <a:xfrm>
            <a:off x="5833533" y="3598332"/>
            <a:ext cx="2647307" cy="1097301"/>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8095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15000"/>
              </a:lnSpc>
              <a:buClr>
                <a:srgbClr val="FFFFFF"/>
              </a:buClr>
              <a:buSzPts val="1800"/>
              <a:buFont typeface="IBM Plex Sans"/>
              <a:buChar char="●"/>
            </a:pPr>
            <a:r>
              <a:rPr lang="en-US" sz="1600" dirty="0">
                <a:solidFill>
                  <a:schemeClr val="bg1"/>
                </a:solidFill>
                <a:latin typeface="IBM Plex Sans" panose="020B0604020202020204" charset="0"/>
                <a:ea typeface="IBM Plex Sans"/>
                <a:cs typeface="IBM Plex Sans"/>
                <a:sym typeface="IBM Plex Sans"/>
              </a:rPr>
              <a:t>The </a:t>
            </a:r>
            <a:r>
              <a:rPr lang="en-US" sz="1600" dirty="0" err="1">
                <a:solidFill>
                  <a:schemeClr val="bg1"/>
                </a:solidFill>
                <a:latin typeface="IBM Plex Sans" panose="020B0604020202020204" charset="0"/>
                <a:ea typeface="IBM Plex Sans"/>
                <a:cs typeface="IBM Plex Sans"/>
                <a:sym typeface="IBM Plex Sans"/>
              </a:rPr>
              <a:t>toString</a:t>
            </a:r>
            <a:r>
              <a:rPr lang="en-US" sz="1600" dirty="0">
                <a:solidFill>
                  <a:schemeClr val="bg1"/>
                </a:solidFill>
                <a:latin typeface="IBM Plex Sans" panose="020B0604020202020204" charset="0"/>
                <a:ea typeface="IBM Plex Sans"/>
                <a:cs typeface="IBM Plex Sans"/>
                <a:sym typeface="IBM Plex Sans"/>
              </a:rPr>
              <a:t>() method returns a string representation of an object that “textually represents” this particular object. It should be succinct, informative and easy to read.</a:t>
            </a:r>
          </a:p>
          <a:p>
            <a:pPr marL="182880" indent="-251459">
              <a:lnSpc>
                <a:spcPct val="115000"/>
              </a:lnSpc>
              <a:buClr>
                <a:srgbClr val="FFFFFF"/>
              </a:buClr>
              <a:buSzPts val="1800"/>
              <a:buFont typeface="IBM Plex Sans"/>
              <a:buChar char="●"/>
            </a:pPr>
            <a:endParaRPr lang="en-US" sz="1600" dirty="0">
              <a:solidFill>
                <a:schemeClr val="bg1"/>
              </a:solidFill>
              <a:latin typeface="IBM Plex Sans" panose="020B0604020202020204" charset="0"/>
              <a:ea typeface="IBM Plex Sans"/>
              <a:cs typeface="IBM Plex Sans"/>
              <a:sym typeface="IBM Plex Sans"/>
            </a:endParaRPr>
          </a:p>
          <a:p>
            <a:pPr lvl="0">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(“You should never”);</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(“print from the”);</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a:t>
            </a:r>
            <a:r>
              <a:rPr lang="en-US" sz="1600" dirty="0" err="1">
                <a:solidFill>
                  <a:schemeClr val="accent4">
                    <a:lumMod val="75000"/>
                  </a:schemeClr>
                </a:solidFill>
                <a:latin typeface="PT Mono"/>
                <a:ea typeface="IBM Plex Sans"/>
                <a:cs typeface="IBM Plex Sans"/>
                <a:sym typeface="PT Mono"/>
              </a:rPr>
              <a:t>toString</a:t>
            </a:r>
            <a:r>
              <a:rPr lang="en-US" sz="1600" dirty="0">
                <a:solidFill>
                  <a:schemeClr val="accent4">
                    <a:lumMod val="75000"/>
                  </a:schemeClr>
                </a:solidFill>
                <a:latin typeface="PT Mono"/>
                <a:ea typeface="IBM Plex Sans"/>
                <a:cs typeface="IBM Plex Sans"/>
                <a:sym typeface="PT Mono"/>
              </a:rPr>
              <a:t>(). Return”);</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(“a String”.</a:t>
            </a:r>
            <a:r>
              <a:rPr lang="en-US" sz="1600" dirty="0" err="1">
                <a:solidFill>
                  <a:schemeClr val="accent4">
                    <a:lumMod val="75000"/>
                  </a:schemeClr>
                </a:solidFill>
                <a:latin typeface="PT Mono"/>
                <a:ea typeface="IBM Plex Sans"/>
                <a:cs typeface="IBM Plex Sans"/>
                <a:sym typeface="PT Mono"/>
              </a:rPr>
              <a:t>toString</a:t>
            </a:r>
            <a:r>
              <a:rPr lang="en-US" sz="1600" dirty="0">
                <a:solidFill>
                  <a:schemeClr val="accent4">
                    <a:lumMod val="75000"/>
                  </a:schemeClr>
                </a:solidFill>
                <a:latin typeface="PT Mono"/>
                <a:ea typeface="IBM Plex Sans"/>
                <a:cs typeface="IBM Plex Sans"/>
                <a:sym typeface="PT Mono"/>
              </a:rPr>
              <a:t>());</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(“representation of”);</a:t>
            </a:r>
          </a:p>
          <a:p>
            <a:pPr>
              <a:lnSpc>
                <a:spcPct val="150000"/>
              </a:lnSpc>
              <a:buClr>
                <a:schemeClr val="dk1"/>
              </a:buClr>
              <a:buSzPts val="1100"/>
            </a:pP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(“the object”);</a:t>
            </a:r>
          </a:p>
          <a:p>
            <a:pPr>
              <a:lnSpc>
                <a:spcPct val="150000"/>
              </a:lnSpc>
              <a:buClr>
                <a:schemeClr val="dk1"/>
              </a:buClr>
              <a:buSzPts val="1100"/>
            </a:pPr>
            <a:endParaRPr lang="en-US" sz="1600" dirty="0">
              <a:solidFill>
                <a:schemeClr val="accent4">
                  <a:lumMod val="75000"/>
                </a:schemeClr>
              </a:solidFill>
              <a:latin typeface="PT Mono"/>
              <a:ea typeface="IBM Plex Sans"/>
              <a:cs typeface="IBM Plex Sans"/>
              <a:sym typeface="PT Mono"/>
            </a:endParaRPr>
          </a:p>
          <a:p>
            <a:pPr lvl="0">
              <a:lnSpc>
                <a:spcPct val="150000"/>
              </a:lnSpc>
              <a:buClr>
                <a:schemeClr val="dk1"/>
              </a:buClr>
              <a:buSzPts val="1100"/>
            </a:pPr>
            <a:endParaRPr lang="en-US" sz="1600" dirty="0">
              <a:solidFill>
                <a:schemeClr val="accent4">
                  <a:lumMod val="75000"/>
                </a:schemeClr>
              </a:solidFill>
              <a:latin typeface="PT Mono"/>
              <a:ea typeface="IBM Plex Sans"/>
              <a:cs typeface="IBM Plex Sans"/>
              <a:sym typeface="PT Mono"/>
            </a:endParaRPr>
          </a:p>
          <a:p>
            <a:pPr>
              <a:lnSpc>
                <a:spcPct val="150000"/>
              </a:lnSpc>
              <a:buClr>
                <a:schemeClr val="dk1"/>
              </a:buClr>
              <a:buSzPts val="1100"/>
            </a:pPr>
            <a:r>
              <a:rPr lang="en-US" sz="1600" dirty="0">
                <a:solidFill>
                  <a:schemeClr val="accent4">
                    <a:lumMod val="75000"/>
                  </a:schemeClr>
                </a:solidFill>
                <a:latin typeface="PT Mono"/>
                <a:ea typeface="PT Mono"/>
                <a:cs typeface="PT Mono"/>
                <a:sym typeface="PT Mono"/>
              </a:rPr>
              <a:t> </a:t>
            </a:r>
            <a:endParaRPr lang="en-US" sz="1600" dirty="0">
              <a:solidFill>
                <a:schemeClr val="accent4">
                  <a:lumMod val="75000"/>
                </a:schemeClr>
              </a:solidFill>
              <a:latin typeface="IBM Plex Sans" panose="020B0604020202020204" charset="0"/>
              <a:ea typeface="IBM Plex Sans"/>
              <a:cs typeface="IBM Plex Sans"/>
              <a:sym typeface="IBM Plex Sans"/>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err="1">
                <a:solidFill>
                  <a:srgbClr val="00ECEC"/>
                </a:solidFill>
                <a:latin typeface="IBM Plex Sans"/>
                <a:ea typeface="IBM Plex Sans"/>
                <a:cs typeface="IBM Plex Sans"/>
                <a:sym typeface="IBM Plex Sans"/>
              </a:rPr>
              <a:t>toString</a:t>
            </a:r>
            <a:r>
              <a:rPr lang="en-US" sz="2400" dirty="0">
                <a:solidFill>
                  <a:srgbClr val="00ECEC"/>
                </a:solidFill>
                <a:latin typeface="IBM Plex Sans"/>
                <a:ea typeface="IBM Plex Sans"/>
                <a:cs typeface="IBM Plex Sans"/>
                <a:sym typeface="IBM Plex Sans"/>
              </a:rPr>
              <a:t>()</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C34A22F8-2786-4A73-ADDF-E295EF4C13C2}"/>
              </a:ext>
            </a:extLst>
          </p:cNvPr>
          <p:cNvSpPr txBox="1">
            <a:spLocks noChangeArrowheads="1"/>
          </p:cNvSpPr>
          <p:nvPr/>
        </p:nvSpPr>
        <p:spPr bwMode="auto">
          <a:xfrm>
            <a:off x="5662071" y="1699448"/>
            <a:ext cx="2601396" cy="2308324"/>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You should never print from the</a:t>
            </a:r>
          </a:p>
          <a:p>
            <a:pPr>
              <a:spcBef>
                <a:spcPct val="0"/>
              </a:spcBef>
              <a:buNone/>
            </a:pPr>
            <a:r>
              <a:rPr lang="en-US" altLang="en-US" sz="2400" dirty="0" err="1">
                <a:solidFill>
                  <a:schemeClr val="bg1"/>
                </a:solidFill>
                <a:latin typeface="Tahoma" panose="020B0604030504040204" pitchFamily="34" charset="0"/>
              </a:rPr>
              <a:t>toString</a:t>
            </a:r>
            <a:r>
              <a:rPr lang="en-US" altLang="en-US" sz="2400" dirty="0">
                <a:solidFill>
                  <a:schemeClr val="bg1"/>
                </a:solidFill>
                <a:latin typeface="Tahoma" panose="020B0604030504040204" pitchFamily="34" charset="0"/>
              </a:rPr>
              <a:t>(). Return a String representation of the object.</a:t>
            </a:r>
          </a:p>
        </p:txBody>
      </p:sp>
      <p:sp>
        <p:nvSpPr>
          <p:cNvPr id="5" name="Google Shape;4030;p35">
            <a:extLst>
              <a:ext uri="{FF2B5EF4-FFF2-40B4-BE49-F238E27FC236}">
                <a16:creationId xmlns:a16="http://schemas.microsoft.com/office/drawing/2014/main" id="{FA9D29CD-3370-43E1-9618-6C050EBD5166}"/>
              </a:ext>
            </a:extLst>
          </p:cNvPr>
          <p:cNvSpPr/>
          <p:nvPr/>
        </p:nvSpPr>
        <p:spPr>
          <a:xfrm>
            <a:off x="5545667" y="1499447"/>
            <a:ext cx="3049633" cy="320550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445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equals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1679616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Every class has an equals(Object other) method inherited from a parent class called Object.</a:t>
            </a:r>
          </a:p>
          <a:p>
            <a:pPr>
              <a:lnSpc>
                <a:spcPct val="150000"/>
              </a:lnSpc>
              <a:buClr>
                <a:srgbClr val="FFFFFF"/>
              </a:buClr>
              <a:buSzPts val="1800"/>
            </a:pPr>
            <a:r>
              <a:rPr lang="en-US" sz="1600" kern="1200" dirty="0">
                <a:solidFill>
                  <a:schemeClr val="accent4">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public </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boolean</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equals(Object other)</a:t>
            </a:r>
            <a:endParaRPr lang="en-US" sz="1600" dirty="0">
              <a:solidFill>
                <a:schemeClr val="accent5">
                  <a:lumMod val="60000"/>
                  <a:lumOff val="40000"/>
                </a:schemeClr>
              </a:solidFill>
              <a:effectLst>
                <a:outerShdw blurRad="38100" dist="38100" dir="2700000" algn="tl">
                  <a:srgbClr val="000000">
                    <a:alpha val="43137"/>
                  </a:srgbClr>
                </a:outerShdw>
              </a:effectLst>
              <a:latin typeface="IBM Plex Sans" panose="020B0604020202020204" charset="0"/>
              <a:cs typeface="Calibri" pitchFamily="34" charset="0"/>
            </a:endParaRPr>
          </a:p>
          <a:p>
            <a:pPr marL="182880" indent="-251459">
              <a:lnSpc>
                <a:spcPct val="150000"/>
              </a:lnSpc>
              <a:buClr>
                <a:srgbClr val="FFFFFF"/>
              </a:buClr>
              <a:buSzPts val="1800"/>
              <a:buFont typeface="IBM Plex Sans"/>
              <a:buChar char="●"/>
            </a:pPr>
            <a:r>
              <a:rPr lang="en-US" sz="1600" dirty="0">
                <a:solidFill>
                  <a:schemeClr val="bg1"/>
                </a:solidFill>
                <a:effectLst>
                  <a:outerShdw blurRad="38100" dist="38100" dir="2700000" algn="tl">
                    <a:srgbClr val="000000">
                      <a:alpha val="43137"/>
                    </a:srgbClr>
                  </a:outerShdw>
                </a:effectLst>
                <a:latin typeface="IBM Plex Sans" panose="020B0604020202020204" charset="0"/>
              </a:rPr>
              <a:t>The implicit version of the equals method returns true if and only the object and parameter refer to the same object (x == y) </a:t>
            </a:r>
          </a:p>
          <a:p>
            <a:pPr>
              <a:lnSpc>
                <a:spcPct val="150000"/>
              </a:lnSpc>
              <a:buClr>
                <a:srgbClr val="FFFFFF"/>
              </a:buClr>
              <a:buSzPts val="1800"/>
            </a:pP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class Person{}</a:t>
            </a:r>
          </a:p>
          <a:p>
            <a:pPr>
              <a:lnSpc>
                <a:spcPct val="150000"/>
              </a:lnSpc>
              <a:buClr>
                <a:srgbClr val="FFFFFF"/>
              </a:buClr>
              <a:buSzPts val="1800"/>
            </a:pP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Person bob = new Person();</a:t>
            </a:r>
          </a:p>
          <a:p>
            <a:pPr>
              <a:lnSpc>
                <a:spcPct val="150000"/>
              </a:lnSpc>
              <a:buClr>
                <a:srgbClr val="FFFFFF"/>
              </a:buClr>
              <a:buSzPts val="1800"/>
            </a:pP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Person alias = bob;</a:t>
            </a:r>
          </a:p>
          <a:p>
            <a:pPr>
              <a:lnSpc>
                <a:spcPct val="150000"/>
              </a:lnSpc>
              <a:buClr>
                <a:srgbClr val="FFFFFF"/>
              </a:buClr>
              <a:buSzPts val="1800"/>
            </a:pP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out.println</a:t>
            </a: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(bob == alias);</a:t>
            </a: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p>
          <a:p>
            <a:pPr>
              <a:lnSpc>
                <a:spcPct val="150000"/>
              </a:lnSpc>
              <a:buClr>
                <a:srgbClr val="FFFFFF"/>
              </a:buClr>
              <a:buSzPts val="1800"/>
            </a:pPr>
            <a:r>
              <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out.println</a:t>
            </a: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r>
              <a:rPr lang="en-US" sz="16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bob.equals</a:t>
            </a:r>
            <a:r>
              <a:rPr lang="en-US" sz="16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(alias));    </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equals()</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81998305-A21C-48EA-A758-358704750E73}"/>
              </a:ext>
            </a:extLst>
          </p:cNvPr>
          <p:cNvSpPr txBox="1">
            <a:spLocks noChangeArrowheads="1"/>
          </p:cNvSpPr>
          <p:nvPr/>
        </p:nvSpPr>
        <p:spPr bwMode="auto">
          <a:xfrm>
            <a:off x="6812405" y="3355107"/>
            <a:ext cx="1536327" cy="83099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true</a:t>
            </a:r>
          </a:p>
          <a:p>
            <a:pPr>
              <a:spcBef>
                <a:spcPct val="0"/>
              </a:spcBef>
              <a:buNone/>
            </a:pPr>
            <a:r>
              <a:rPr lang="en-US" sz="2400" dirty="0">
                <a:solidFill>
                  <a:schemeClr val="bg1"/>
                </a:solidFill>
                <a:latin typeface="Tahoma" panose="020B0604030504040204" pitchFamily="34" charset="0"/>
                <a:ea typeface="Tahoma" panose="020B0604030504040204" pitchFamily="34" charset="0"/>
                <a:cs typeface="Tahoma" panose="020B0604030504040204" pitchFamily="34" charset="0"/>
              </a:rPr>
              <a:t>true</a:t>
            </a:r>
          </a:p>
        </p:txBody>
      </p:sp>
      <p:sp>
        <p:nvSpPr>
          <p:cNvPr id="5" name="Google Shape;4030;p35">
            <a:extLst>
              <a:ext uri="{FF2B5EF4-FFF2-40B4-BE49-F238E27FC236}">
                <a16:creationId xmlns:a16="http://schemas.microsoft.com/office/drawing/2014/main" id="{1F506DD8-9EB8-43E5-880B-20D9C299F0B3}"/>
              </a:ext>
            </a:extLst>
          </p:cNvPr>
          <p:cNvSpPr/>
          <p:nvPr/>
        </p:nvSpPr>
        <p:spPr>
          <a:xfrm>
            <a:off x="6774180" y="3162300"/>
            <a:ext cx="1706660" cy="1533333"/>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3538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09100" y="737447"/>
            <a:ext cx="8125800" cy="41910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public static void main(String[] args) {</a:t>
            </a:r>
            <a:endParaRPr lang="en-US" sz="1600" dirty="0">
              <a:solidFill>
                <a:srgbClr val="008000"/>
              </a:solidFill>
              <a:effectLst>
                <a:outerShdw blurRad="38100" dist="38100" dir="2700000" algn="tl">
                  <a:srgbClr val="000000">
                    <a:alpha val="43137"/>
                  </a:srgbClr>
                </a:outerShdw>
              </a:effectLst>
              <a:latin typeface="IBM Plex Sans" panose="020B0604020202020204" charset="0"/>
              <a:cs typeface="Calibri" pitchFamily="34" charset="0"/>
            </a:endParaRP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String s = new String(“Hello CS!”);    </a:t>
            </a:r>
            <a:r>
              <a:rPr lang="en-US" sz="1600" dirty="0">
                <a:solidFill>
                  <a:srgbClr val="008000"/>
                </a:solidFill>
                <a:effectLst>
                  <a:outerShdw blurRad="38100" dist="38100" dir="2700000" algn="tl">
                    <a:srgbClr val="000000">
                      <a:alpha val="43137"/>
                    </a:srgbClr>
                  </a:outerShdw>
                </a:effectLst>
                <a:latin typeface="IBM Plex Sans" panose="020B0604020202020204" charset="0"/>
                <a:cs typeface="Calibri" pitchFamily="34" charset="0"/>
              </a:rPr>
              <a:t>// creates a String and binds to s</a:t>
            </a:r>
          </a:p>
          <a:p>
            <a:pPr>
              <a:lnSpc>
                <a:spcPct val="150000"/>
              </a:lnSpc>
              <a:buClr>
                <a:srgbClr val="FFFFFF"/>
              </a:buClr>
              <a:buSzPts val="1800"/>
            </a:pPr>
            <a:r>
              <a:rPr lang="en-US" sz="1600" dirty="0">
                <a:solidFill>
                  <a:schemeClr val="accent4">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String x = s;</a:t>
            </a:r>
            <a:r>
              <a:rPr lang="en-US" sz="1600" dirty="0">
                <a:solidFill>
                  <a:srgbClr val="008000"/>
                </a:solidFill>
                <a:effectLst>
                  <a:outerShdw blurRad="38100" dist="38100" dir="2700000" algn="tl">
                    <a:srgbClr val="000000">
                      <a:alpha val="43137"/>
                    </a:srgbClr>
                  </a:outerShdw>
                </a:effectLst>
                <a:latin typeface="IBM Plex Sans" panose="020B0604020202020204" charset="0"/>
                <a:cs typeface="Calibri" pitchFamily="34" charset="0"/>
              </a:rPr>
              <a:t>		    	    // creates an alias</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String y = new String(“Hello CS!”);   </a:t>
            </a:r>
            <a:r>
              <a:rPr lang="en-US" sz="1600" dirty="0">
                <a:solidFill>
                  <a:srgbClr val="008000"/>
                </a:solidFill>
                <a:effectLst>
                  <a:outerShdw blurRad="38100" dist="38100" dir="2700000" algn="tl">
                    <a:srgbClr val="000000">
                      <a:alpha val="43137"/>
                    </a:srgbClr>
                  </a:outerShdw>
                </a:effectLst>
                <a:latin typeface="IBM Plex Sans" panose="020B0604020202020204" charset="0"/>
                <a:cs typeface="Calibri" pitchFamily="34" charset="0"/>
              </a:rPr>
              <a:t>// creates a new Object</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out.println</a:t>
            </a: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(s==x);</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out.println</a:t>
            </a: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(s==y);</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out.println</a:t>
            </a: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r>
              <a:rPr lang="en-US" sz="1600" dirty="0" err="1">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s.equals</a:t>
            </a: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(y));</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IBM Plex Sans" panose="020B0604020202020204" charset="0"/>
                <a:cs typeface="Calibri" pitchFamily="34" charset="0"/>
              </a:rPr>
              <a:t>}</a:t>
            </a:r>
            <a:endParaRPr lang="en-US" sz="16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endParaRPr>
          </a:p>
          <a:p>
            <a:pPr>
              <a:lnSpc>
                <a:spcPct val="150000"/>
              </a:lnSpc>
              <a:buClr>
                <a:srgbClr val="FFFFFF"/>
              </a:buClr>
              <a:buSzPts val="1800"/>
            </a:pPr>
            <a:endParaRPr lang="en-US" sz="1600" dirty="0">
              <a:solidFill>
                <a:schemeClr val="bg1"/>
              </a:solidFill>
              <a:latin typeface="IBM Plex Sans" panose="020B0604020202020204" charset="0"/>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OOP</a:t>
            </a:r>
            <a:endParaRPr sz="2400" dirty="0">
              <a:solidFill>
                <a:srgbClr val="00ECEC"/>
              </a:solidFill>
              <a:latin typeface="IBM Plex Sans"/>
              <a:ea typeface="IBM Plex Sans"/>
              <a:cs typeface="IBM Plex Sans"/>
              <a:sym typeface="IBM Plex Sans"/>
            </a:endParaRPr>
          </a:p>
        </p:txBody>
      </p:sp>
      <p:sp>
        <p:nvSpPr>
          <p:cNvPr id="5" name="Rectangle: Rounded Corners 4">
            <a:extLst>
              <a:ext uri="{FF2B5EF4-FFF2-40B4-BE49-F238E27FC236}">
                <a16:creationId xmlns:a16="http://schemas.microsoft.com/office/drawing/2014/main" id="{4BFE4F08-3214-4E26-BAB2-4B609DB108DA}"/>
              </a:ext>
            </a:extLst>
          </p:cNvPr>
          <p:cNvSpPr/>
          <p:nvPr/>
        </p:nvSpPr>
        <p:spPr>
          <a:xfrm>
            <a:off x="4414625" y="2454429"/>
            <a:ext cx="1224643" cy="2326928"/>
          </a:xfrm>
          <a:prstGeom prst="round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9E1CD8B0-45EE-4FBF-B215-2410B97E08A2}"/>
              </a:ext>
            </a:extLst>
          </p:cNvPr>
          <p:cNvSpPr/>
          <p:nvPr/>
        </p:nvSpPr>
        <p:spPr>
          <a:xfrm>
            <a:off x="4711489" y="2921548"/>
            <a:ext cx="47352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s</a:t>
            </a:r>
          </a:p>
        </p:txBody>
      </p:sp>
      <p:sp>
        <p:nvSpPr>
          <p:cNvPr id="10" name="TextBox 9">
            <a:extLst>
              <a:ext uri="{FF2B5EF4-FFF2-40B4-BE49-F238E27FC236}">
                <a16:creationId xmlns:a16="http://schemas.microsoft.com/office/drawing/2014/main" id="{0A09E404-C7AB-4805-94D4-70E415495DDA}"/>
              </a:ext>
            </a:extLst>
          </p:cNvPr>
          <p:cNvSpPr txBox="1"/>
          <p:nvPr/>
        </p:nvSpPr>
        <p:spPr>
          <a:xfrm>
            <a:off x="4524842" y="2517550"/>
            <a:ext cx="1004207" cy="307777"/>
          </a:xfrm>
          <a:prstGeom prst="rect">
            <a:avLst/>
          </a:prstGeom>
          <a:noFill/>
          <a:ln>
            <a:noFill/>
          </a:ln>
        </p:spPr>
        <p:txBody>
          <a:bodyPr wrap="square" rtlCol="0">
            <a:spAutoFit/>
          </a:bodyPr>
          <a:lstStyle/>
          <a:p>
            <a:r>
              <a:rPr lang="en-US" dirty="0"/>
              <a:t>Call Stack</a:t>
            </a:r>
          </a:p>
        </p:txBody>
      </p:sp>
      <p:sp>
        <p:nvSpPr>
          <p:cNvPr id="11" name="Rectangle: Rounded Corners 10">
            <a:extLst>
              <a:ext uri="{FF2B5EF4-FFF2-40B4-BE49-F238E27FC236}">
                <a16:creationId xmlns:a16="http://schemas.microsoft.com/office/drawing/2014/main" id="{468806BA-FE2D-4F96-9066-641394B77CEC}"/>
              </a:ext>
            </a:extLst>
          </p:cNvPr>
          <p:cNvSpPr/>
          <p:nvPr/>
        </p:nvSpPr>
        <p:spPr>
          <a:xfrm>
            <a:off x="6104633" y="2454428"/>
            <a:ext cx="2359479" cy="2326929"/>
          </a:xfrm>
          <a:prstGeom prst="round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617E7E2-7BA3-4314-AADD-326FDB66A371}"/>
              </a:ext>
            </a:extLst>
          </p:cNvPr>
          <p:cNvSpPr/>
          <p:nvPr/>
        </p:nvSpPr>
        <p:spPr>
          <a:xfrm>
            <a:off x="6582082" y="3104398"/>
            <a:ext cx="1416665"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Hello CS!</a:t>
            </a:r>
          </a:p>
        </p:txBody>
      </p:sp>
      <p:sp>
        <p:nvSpPr>
          <p:cNvPr id="13" name="Rectangle 12">
            <a:extLst>
              <a:ext uri="{FF2B5EF4-FFF2-40B4-BE49-F238E27FC236}">
                <a16:creationId xmlns:a16="http://schemas.microsoft.com/office/drawing/2014/main" id="{63B96582-48BE-4408-8993-8A0F0C599BB4}"/>
              </a:ext>
            </a:extLst>
          </p:cNvPr>
          <p:cNvSpPr/>
          <p:nvPr/>
        </p:nvSpPr>
        <p:spPr>
          <a:xfrm>
            <a:off x="6582083" y="3798981"/>
            <a:ext cx="1416664" cy="47031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Hello CS!</a:t>
            </a:r>
          </a:p>
        </p:txBody>
      </p:sp>
      <p:sp>
        <p:nvSpPr>
          <p:cNvPr id="14" name="TextBox 13">
            <a:extLst>
              <a:ext uri="{FF2B5EF4-FFF2-40B4-BE49-F238E27FC236}">
                <a16:creationId xmlns:a16="http://schemas.microsoft.com/office/drawing/2014/main" id="{DF313B38-41DB-413E-A376-1047286001E5}"/>
              </a:ext>
            </a:extLst>
          </p:cNvPr>
          <p:cNvSpPr txBox="1"/>
          <p:nvPr/>
        </p:nvSpPr>
        <p:spPr>
          <a:xfrm>
            <a:off x="6966851" y="2534381"/>
            <a:ext cx="635042" cy="307777"/>
          </a:xfrm>
          <a:prstGeom prst="rect">
            <a:avLst/>
          </a:prstGeom>
          <a:noFill/>
        </p:spPr>
        <p:txBody>
          <a:bodyPr wrap="square" rtlCol="0">
            <a:spAutoFit/>
          </a:bodyPr>
          <a:lstStyle/>
          <a:p>
            <a:r>
              <a:rPr lang="en-US" dirty="0"/>
              <a:t>Heap</a:t>
            </a:r>
          </a:p>
        </p:txBody>
      </p:sp>
      <p:sp>
        <p:nvSpPr>
          <p:cNvPr id="15" name="Line 7">
            <a:extLst>
              <a:ext uri="{FF2B5EF4-FFF2-40B4-BE49-F238E27FC236}">
                <a16:creationId xmlns:a16="http://schemas.microsoft.com/office/drawing/2014/main" id="{0F846CF5-BA07-43A7-AF3B-EAEB02EE7EDB}"/>
              </a:ext>
            </a:extLst>
          </p:cNvPr>
          <p:cNvSpPr>
            <a:spLocks noChangeShapeType="1"/>
          </p:cNvSpPr>
          <p:nvPr/>
        </p:nvSpPr>
        <p:spPr bwMode="auto">
          <a:xfrm>
            <a:off x="5276511" y="3128194"/>
            <a:ext cx="1185763" cy="126805"/>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Line 7">
            <a:extLst>
              <a:ext uri="{FF2B5EF4-FFF2-40B4-BE49-F238E27FC236}">
                <a16:creationId xmlns:a16="http://schemas.microsoft.com/office/drawing/2014/main" id="{5DDAB965-1465-4FE8-97D7-17EE52A6C376}"/>
              </a:ext>
            </a:extLst>
          </p:cNvPr>
          <p:cNvSpPr>
            <a:spLocks noChangeShapeType="1"/>
          </p:cNvSpPr>
          <p:nvPr/>
        </p:nvSpPr>
        <p:spPr bwMode="auto">
          <a:xfrm flipV="1">
            <a:off x="5286247" y="3431065"/>
            <a:ext cx="1176027" cy="156905"/>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7" name="Rectangle 16">
            <a:extLst>
              <a:ext uri="{FF2B5EF4-FFF2-40B4-BE49-F238E27FC236}">
                <a16:creationId xmlns:a16="http://schemas.microsoft.com/office/drawing/2014/main" id="{38226287-539E-46DC-983A-1742AB449175}"/>
              </a:ext>
            </a:extLst>
          </p:cNvPr>
          <p:cNvSpPr/>
          <p:nvPr/>
        </p:nvSpPr>
        <p:spPr>
          <a:xfrm>
            <a:off x="4711489" y="3431066"/>
            <a:ext cx="47352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x</a:t>
            </a:r>
          </a:p>
        </p:txBody>
      </p:sp>
      <p:sp>
        <p:nvSpPr>
          <p:cNvPr id="18" name="Rectangle 17">
            <a:extLst>
              <a:ext uri="{FF2B5EF4-FFF2-40B4-BE49-F238E27FC236}">
                <a16:creationId xmlns:a16="http://schemas.microsoft.com/office/drawing/2014/main" id="{223735ED-D2B0-430C-B2A0-0B14BAB22939}"/>
              </a:ext>
            </a:extLst>
          </p:cNvPr>
          <p:cNvSpPr/>
          <p:nvPr/>
        </p:nvSpPr>
        <p:spPr>
          <a:xfrm>
            <a:off x="4711489" y="3954433"/>
            <a:ext cx="473529" cy="3657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solidFill>
                  <a:schemeClr val="tx1"/>
                </a:solidFill>
              </a:rPr>
              <a:t>y</a:t>
            </a:r>
          </a:p>
        </p:txBody>
      </p:sp>
      <p:sp>
        <p:nvSpPr>
          <p:cNvPr id="19" name="Line 7">
            <a:extLst>
              <a:ext uri="{FF2B5EF4-FFF2-40B4-BE49-F238E27FC236}">
                <a16:creationId xmlns:a16="http://schemas.microsoft.com/office/drawing/2014/main" id="{874C31E1-6F79-42B8-A839-689F045C2EB1}"/>
              </a:ext>
            </a:extLst>
          </p:cNvPr>
          <p:cNvSpPr>
            <a:spLocks noChangeShapeType="1"/>
          </p:cNvSpPr>
          <p:nvPr/>
        </p:nvSpPr>
        <p:spPr bwMode="auto">
          <a:xfrm flipV="1">
            <a:off x="5237631" y="4017645"/>
            <a:ext cx="1224643" cy="119637"/>
          </a:xfrm>
          <a:prstGeom prst="line">
            <a:avLst/>
          </a:prstGeom>
          <a:noFill/>
          <a:ln w="508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0" name="Text Box 11">
            <a:extLst>
              <a:ext uri="{FF2B5EF4-FFF2-40B4-BE49-F238E27FC236}">
                <a16:creationId xmlns:a16="http://schemas.microsoft.com/office/drawing/2014/main" id="{5E1C1AD6-E0C5-499E-855A-C1F10B69893C}"/>
              </a:ext>
            </a:extLst>
          </p:cNvPr>
          <p:cNvSpPr txBox="1">
            <a:spLocks noChangeArrowheads="1"/>
          </p:cNvSpPr>
          <p:nvPr/>
        </p:nvSpPr>
        <p:spPr bwMode="auto">
          <a:xfrm>
            <a:off x="1097067" y="3618639"/>
            <a:ext cx="1356573" cy="1015663"/>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true</a:t>
            </a:r>
          </a:p>
          <a:p>
            <a:pPr>
              <a:spcBef>
                <a:spcPct val="0"/>
              </a:spcBef>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false</a:t>
            </a:r>
          </a:p>
          <a:p>
            <a:pPr>
              <a:spcBef>
                <a:spcPct val="0"/>
              </a:spcBef>
              <a:buNone/>
            </a:pPr>
            <a:r>
              <a:rPr lang="en-US" sz="2000" dirty="0">
                <a:solidFill>
                  <a:schemeClr val="bg1"/>
                </a:solidFill>
                <a:latin typeface="Tahoma" panose="020B0604030504040204" pitchFamily="34" charset="0"/>
                <a:ea typeface="Tahoma" panose="020B0604030504040204" pitchFamily="34" charset="0"/>
                <a:cs typeface="Tahoma" panose="020B0604030504040204" pitchFamily="34" charset="0"/>
              </a:rPr>
              <a:t>true</a:t>
            </a:r>
          </a:p>
        </p:txBody>
      </p:sp>
      <p:sp>
        <p:nvSpPr>
          <p:cNvPr id="21" name="Google Shape;4030;p35">
            <a:extLst>
              <a:ext uri="{FF2B5EF4-FFF2-40B4-BE49-F238E27FC236}">
                <a16:creationId xmlns:a16="http://schemas.microsoft.com/office/drawing/2014/main" id="{67336762-26CC-4C05-ADA7-6EE53163EEA7}"/>
              </a:ext>
            </a:extLst>
          </p:cNvPr>
          <p:cNvSpPr/>
          <p:nvPr/>
        </p:nvSpPr>
        <p:spPr>
          <a:xfrm>
            <a:off x="988427" y="3587972"/>
            <a:ext cx="1289953" cy="1318280"/>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2384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P spid="15" grpId="0" animBg="1"/>
      <p:bldP spid="16" grpId="0" animBg="1"/>
      <p:bldP spid="17" grpId="0" animBg="1"/>
      <p:bldP spid="18" grpId="0" animBg="1"/>
      <p:bldP spid="19"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15000"/>
              </a:lnSpc>
              <a:buClr>
                <a:srgbClr val="FFFFFF"/>
              </a:buClr>
              <a:buSzPts val="1800"/>
              <a:buFont typeface="IBM Plex Sans"/>
              <a:buChar char="●"/>
            </a:pPr>
            <a:r>
              <a:rPr lang="en-US" sz="1600" dirty="0">
                <a:solidFill>
                  <a:schemeClr val="bg1"/>
                </a:solidFill>
                <a:latin typeface="IBM Plex Sans" panose="020B0604020202020204" charset="0"/>
                <a:ea typeface="IBM Plex Sans"/>
                <a:cs typeface="IBM Plex Sans"/>
                <a:sym typeface="IBM Plex Sans"/>
              </a:rPr>
              <a:t>Always check equality for objects by invoking methods (i.e. equals/</a:t>
            </a:r>
            <a:r>
              <a:rPr lang="en-US" sz="1600" dirty="0" err="1">
                <a:solidFill>
                  <a:schemeClr val="bg1"/>
                </a:solidFill>
                <a:latin typeface="IBM Plex Sans" panose="020B0604020202020204" charset="0"/>
                <a:ea typeface="IBM Plex Sans"/>
                <a:cs typeface="IBM Plex Sans"/>
                <a:sym typeface="IBM Plex Sans"/>
              </a:rPr>
              <a:t>compareTo</a:t>
            </a:r>
            <a:r>
              <a:rPr lang="en-US" sz="1600" dirty="0">
                <a:solidFill>
                  <a:schemeClr val="bg1"/>
                </a:solidFill>
                <a:latin typeface="IBM Plex Sans" panose="020B0604020202020204" charset="0"/>
                <a:ea typeface="IBM Plex Sans"/>
                <a:cs typeface="IBM Plex Sans"/>
                <a:sym typeface="IBM Plex Sans"/>
              </a:rPr>
              <a:t>).</a:t>
            </a:r>
          </a:p>
          <a:p>
            <a:pPr marL="182880" indent="-251459">
              <a:lnSpc>
                <a:spcPct val="115000"/>
              </a:lnSpc>
              <a:buClr>
                <a:srgbClr val="FFFFFF"/>
              </a:buClr>
              <a:buSzPts val="1800"/>
              <a:buFont typeface="IBM Plex Sans"/>
              <a:buChar char="●"/>
            </a:pPr>
            <a:r>
              <a:rPr lang="en-US" sz="1600" dirty="0">
                <a:solidFill>
                  <a:schemeClr val="bg1"/>
                </a:solidFill>
                <a:latin typeface="IBM Plex Sans" panose="020B0604020202020204" charset="0"/>
                <a:ea typeface="IBM Plex Sans"/>
                <a:cs typeface="IBM Plex Sans"/>
                <a:sym typeface="IBM Plex Sans"/>
              </a:rPr>
              <a:t>Check equality for primitive data types with == (watch out for doubles and round-off error)</a:t>
            </a:r>
          </a:p>
          <a:p>
            <a:pPr marL="182880" indent="-251459">
              <a:lnSpc>
                <a:spcPct val="115000"/>
              </a:lnSpc>
              <a:buClr>
                <a:srgbClr val="FFFFFF"/>
              </a:buClr>
              <a:buSzPts val="1800"/>
              <a:buFont typeface="IBM Plex Sans"/>
              <a:buChar char="●"/>
            </a:pPr>
            <a:endParaRPr lang="en-US" sz="1600" dirty="0">
              <a:solidFill>
                <a:schemeClr val="bg1"/>
              </a:solidFill>
              <a:latin typeface="IBM Plex Sans" panose="020B0604020202020204" charset="0"/>
              <a:ea typeface="IBM Plex Sans"/>
              <a:cs typeface="IBM Plex Sans"/>
              <a:sym typeface="IBM Plex Sans"/>
            </a:endParaRPr>
          </a:p>
          <a:p>
            <a:pPr lvl="1">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     </a:t>
            </a: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a:t>
            </a:r>
            <a:r>
              <a:rPr lang="en-US" sz="1600" dirty="0" err="1">
                <a:solidFill>
                  <a:schemeClr val="accent4">
                    <a:lumMod val="75000"/>
                  </a:schemeClr>
                </a:solidFill>
                <a:latin typeface="PT Mono"/>
                <a:ea typeface="IBM Plex Sans"/>
                <a:cs typeface="IBM Plex Sans"/>
                <a:sym typeface="PT Mono"/>
              </a:rPr>
              <a:t>a”.equals</a:t>
            </a:r>
            <a:r>
              <a:rPr lang="en-US" sz="1600" dirty="0">
                <a:solidFill>
                  <a:schemeClr val="accent4">
                    <a:lumMod val="75000"/>
                  </a:schemeClr>
                </a:solidFill>
                <a:latin typeface="PT Mono"/>
                <a:ea typeface="IBM Plex Sans"/>
                <a:cs typeface="IBM Plex Sans"/>
                <a:sym typeface="PT Mono"/>
              </a:rPr>
              <a:t>(“a”));</a:t>
            </a:r>
          </a:p>
          <a:p>
            <a:pPr lvl="1">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     </a:t>
            </a:r>
            <a:r>
              <a:rPr lang="en-US" sz="1600" dirty="0" err="1">
                <a:solidFill>
                  <a:schemeClr val="accent4">
                    <a:lumMod val="75000"/>
                  </a:schemeClr>
                </a:solidFill>
                <a:latin typeface="PT Mono"/>
                <a:ea typeface="IBM Plex Sans"/>
                <a:cs typeface="IBM Plex Sans"/>
                <a:sym typeface="PT Mono"/>
              </a:rPr>
              <a:t>boolean</a:t>
            </a:r>
            <a:r>
              <a:rPr lang="en-US" sz="1600" dirty="0">
                <a:solidFill>
                  <a:schemeClr val="accent4">
                    <a:lumMod val="75000"/>
                  </a:schemeClr>
                </a:solidFill>
                <a:latin typeface="PT Mono"/>
                <a:ea typeface="IBM Plex Sans"/>
                <a:cs typeface="IBM Plex Sans"/>
                <a:sym typeface="PT Mono"/>
              </a:rPr>
              <a:t> b = false;</a:t>
            </a:r>
          </a:p>
          <a:p>
            <a:pPr lvl="1">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     </a:t>
            </a: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(b == true);</a:t>
            </a:r>
          </a:p>
          <a:p>
            <a:pPr lvl="1">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     int x = 5;</a:t>
            </a:r>
          </a:p>
          <a:p>
            <a:pPr lvl="1">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     </a:t>
            </a: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(x == 5);</a:t>
            </a:r>
          </a:p>
          <a:p>
            <a:pPr lvl="1">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     char c = ‘a’;</a:t>
            </a:r>
          </a:p>
          <a:p>
            <a:pPr lvl="1">
              <a:lnSpc>
                <a:spcPct val="150000"/>
              </a:lnSpc>
              <a:buClr>
                <a:schemeClr val="dk1"/>
              </a:buClr>
              <a:buSzPts val="1100"/>
            </a:pPr>
            <a:r>
              <a:rPr lang="en-US" sz="1600" dirty="0">
                <a:solidFill>
                  <a:schemeClr val="accent4">
                    <a:lumMod val="75000"/>
                  </a:schemeClr>
                </a:solidFill>
                <a:latin typeface="PT Mono"/>
                <a:ea typeface="IBM Plex Sans"/>
                <a:cs typeface="IBM Plex Sans"/>
                <a:sym typeface="PT Mono"/>
              </a:rPr>
              <a:t>     </a:t>
            </a:r>
            <a:r>
              <a:rPr lang="en-US" sz="1600" dirty="0" err="1">
                <a:solidFill>
                  <a:schemeClr val="accent4">
                    <a:lumMod val="75000"/>
                  </a:schemeClr>
                </a:solidFill>
                <a:latin typeface="PT Mono"/>
                <a:ea typeface="IBM Plex Sans"/>
                <a:cs typeface="IBM Plex Sans"/>
                <a:sym typeface="PT Mono"/>
              </a:rPr>
              <a:t>out.println</a:t>
            </a:r>
            <a:r>
              <a:rPr lang="en-US" sz="1600" dirty="0">
                <a:solidFill>
                  <a:schemeClr val="accent4">
                    <a:lumMod val="75000"/>
                  </a:schemeClr>
                </a:solidFill>
                <a:latin typeface="PT Mono"/>
                <a:ea typeface="IBM Plex Sans"/>
                <a:cs typeface="IBM Plex Sans"/>
                <a:sym typeface="PT Mono"/>
              </a:rPr>
              <a:t>(c == 97);</a:t>
            </a:r>
          </a:p>
          <a:p>
            <a:pPr lvl="0">
              <a:lnSpc>
                <a:spcPct val="150000"/>
              </a:lnSpc>
              <a:buClr>
                <a:schemeClr val="dk1"/>
              </a:buClr>
              <a:buSzPts val="1100"/>
            </a:pPr>
            <a:endParaRPr lang="en-US" sz="1600" dirty="0">
              <a:solidFill>
                <a:schemeClr val="accent4">
                  <a:lumMod val="75000"/>
                </a:schemeClr>
              </a:solidFill>
              <a:latin typeface="PT Mono"/>
              <a:ea typeface="IBM Plex Sans"/>
              <a:cs typeface="IBM Plex Sans"/>
              <a:sym typeface="PT Mono"/>
            </a:endParaRPr>
          </a:p>
          <a:p>
            <a:pPr>
              <a:lnSpc>
                <a:spcPct val="150000"/>
              </a:lnSpc>
              <a:buClr>
                <a:schemeClr val="dk1"/>
              </a:buClr>
              <a:buSzPts val="1100"/>
            </a:pPr>
            <a:r>
              <a:rPr lang="en-US" sz="1600" dirty="0">
                <a:solidFill>
                  <a:schemeClr val="accent4">
                    <a:lumMod val="75000"/>
                  </a:schemeClr>
                </a:solidFill>
                <a:latin typeface="PT Mono"/>
                <a:ea typeface="PT Mono"/>
                <a:cs typeface="PT Mono"/>
                <a:sym typeface="PT Mono"/>
              </a:rPr>
              <a:t> </a:t>
            </a:r>
            <a:endParaRPr lang="en-US" sz="1600" dirty="0">
              <a:solidFill>
                <a:schemeClr val="accent4">
                  <a:lumMod val="75000"/>
                </a:schemeClr>
              </a:solidFill>
              <a:latin typeface="IBM Plex Sans" panose="020B0604020202020204" charset="0"/>
              <a:ea typeface="IBM Plex Sans"/>
              <a:cs typeface="IBM Plex Sans"/>
              <a:sym typeface="IBM Plex Sans"/>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equals()</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C34A22F8-2786-4A73-ADDF-E295EF4C13C2}"/>
              </a:ext>
            </a:extLst>
          </p:cNvPr>
          <p:cNvSpPr txBox="1">
            <a:spLocks noChangeArrowheads="1"/>
          </p:cNvSpPr>
          <p:nvPr/>
        </p:nvSpPr>
        <p:spPr bwMode="auto">
          <a:xfrm>
            <a:off x="6738555" y="2617020"/>
            <a:ext cx="1540502" cy="156966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true</a:t>
            </a:r>
          </a:p>
          <a:p>
            <a:pPr>
              <a:spcBef>
                <a:spcPct val="0"/>
              </a:spcBef>
              <a:buNone/>
            </a:pPr>
            <a:r>
              <a:rPr lang="en-US" altLang="en-US" sz="2400" dirty="0">
                <a:solidFill>
                  <a:schemeClr val="bg1"/>
                </a:solidFill>
                <a:latin typeface="Tahoma" panose="020B0604030504040204" pitchFamily="34" charset="0"/>
              </a:rPr>
              <a:t>false</a:t>
            </a:r>
          </a:p>
          <a:p>
            <a:pPr>
              <a:spcBef>
                <a:spcPct val="0"/>
              </a:spcBef>
              <a:buNone/>
            </a:pPr>
            <a:r>
              <a:rPr lang="en-US" altLang="en-US" sz="2400" dirty="0">
                <a:solidFill>
                  <a:schemeClr val="bg1"/>
                </a:solidFill>
                <a:latin typeface="Tahoma" panose="020B0604030504040204" pitchFamily="34" charset="0"/>
              </a:rPr>
              <a:t>true</a:t>
            </a:r>
          </a:p>
          <a:p>
            <a:pPr>
              <a:spcBef>
                <a:spcPct val="0"/>
              </a:spcBef>
              <a:buNone/>
            </a:pPr>
            <a:r>
              <a:rPr lang="en-US" altLang="en-US" sz="2400" dirty="0">
                <a:solidFill>
                  <a:schemeClr val="bg1"/>
                </a:solidFill>
                <a:latin typeface="Tahoma" panose="020B0604030504040204" pitchFamily="34" charset="0"/>
              </a:rPr>
              <a:t>true</a:t>
            </a:r>
          </a:p>
        </p:txBody>
      </p:sp>
      <p:sp>
        <p:nvSpPr>
          <p:cNvPr id="5" name="Google Shape;4030;p35">
            <a:extLst>
              <a:ext uri="{FF2B5EF4-FFF2-40B4-BE49-F238E27FC236}">
                <a16:creationId xmlns:a16="http://schemas.microsoft.com/office/drawing/2014/main" id="{FA9D29CD-3370-43E1-9618-6C050EBD5166}"/>
              </a:ext>
            </a:extLst>
          </p:cNvPr>
          <p:cNvSpPr/>
          <p:nvPr/>
        </p:nvSpPr>
        <p:spPr>
          <a:xfrm>
            <a:off x="6553200" y="2465069"/>
            <a:ext cx="1805940" cy="2133199"/>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788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tips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14407042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2"/>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0" lvl="0" indent="0" algn="l" rtl="0">
              <a:lnSpc>
                <a:spcPct val="150000"/>
              </a:lnSpc>
              <a:spcBef>
                <a:spcPts val="0"/>
              </a:spcBef>
              <a:spcAft>
                <a:spcPts val="0"/>
              </a:spcAft>
              <a:buNone/>
            </a:pPr>
            <a:r>
              <a:rPr lang="en" sz="1800" dirty="0">
                <a:solidFill>
                  <a:srgbClr val="FFFFFF"/>
                </a:solidFill>
                <a:latin typeface="IBM Plex Sans"/>
                <a:ea typeface="IBM Plex Sans"/>
                <a:cs typeface="IBM Plex Sans"/>
                <a:sym typeface="IBM Plex Sans"/>
              </a:rPr>
              <a:t>By the end of this lesson, you should be able to:</a:t>
            </a:r>
            <a:endParaRPr sz="1800" dirty="0">
              <a:solidFill>
                <a:srgbClr val="FFFFFF"/>
              </a:solidFill>
              <a:latin typeface="IBM Plex Sans"/>
              <a:ea typeface="IBM Plex Sans"/>
              <a:cs typeface="IBM Plex Sans"/>
              <a:sym typeface="IBM Plex Sans"/>
            </a:endParaRP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Look up the API for the String class</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Instantiate Strings</a:t>
            </a:r>
          </a:p>
          <a:p>
            <a:pPr marL="18288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Slice/extract sections from a  String</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Compare Strings</a:t>
            </a:r>
          </a:p>
          <a:p>
            <a:pPr marL="182880" lvl="0" indent="-251459">
              <a:lnSpc>
                <a:spcPct val="150000"/>
              </a:lnSpc>
              <a:spcBef>
                <a:spcPts val="1000"/>
              </a:spcBef>
              <a:buClr>
                <a:srgbClr val="FFFFFF"/>
              </a:buClr>
              <a:buSzPts val="1800"/>
              <a:buFont typeface="IBM Plex Sans"/>
              <a:buChar char="●"/>
            </a:pPr>
            <a:r>
              <a:rPr lang="en" sz="1800" dirty="0">
                <a:solidFill>
                  <a:srgbClr val="FFFFFF"/>
                </a:solidFill>
                <a:latin typeface="IBM Plex Sans"/>
                <a:ea typeface="IBM Plex Sans"/>
                <a:cs typeface="IBM Plex Sans"/>
                <a:sym typeface="IBM Plex Sans"/>
              </a:rPr>
              <a:t>Search Strings</a:t>
            </a:r>
          </a:p>
        </p:txBody>
      </p:sp>
      <p:sp>
        <p:nvSpPr>
          <p:cNvPr id="75" name="Google Shape;75;p12"/>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2400">
                <a:solidFill>
                  <a:srgbClr val="00ECEC"/>
                </a:solidFill>
                <a:latin typeface="IBM Plex Sans"/>
                <a:ea typeface="IBM Plex Sans"/>
                <a:cs typeface="IBM Plex Sans"/>
                <a:sym typeface="IBM Plex Sans"/>
              </a:rPr>
              <a:t>Student Learning Objectives</a:t>
            </a:r>
            <a:endParaRPr sz="2400" dirty="0">
              <a:solidFill>
                <a:srgbClr val="00ECEC"/>
              </a:solidFill>
              <a:latin typeface="IBM Plex Sans"/>
              <a:ea typeface="IBM Plex Sans"/>
              <a:cs typeface="IBM Plex Sans"/>
              <a:sym typeface="IBM Plex Sans"/>
            </a:endParaRPr>
          </a:p>
        </p:txBody>
      </p:sp>
      <p:sp>
        <p:nvSpPr>
          <p:cNvPr id="76" name="Google Shape;76;p12"/>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dirty="0">
              <a:solidFill>
                <a:srgbClr val="134F5C"/>
              </a:solidFill>
              <a:latin typeface="PT Mono"/>
              <a:ea typeface="PT Mono"/>
              <a:cs typeface="PT Mono"/>
              <a:sym typeface="PT Mon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8;p14">
            <a:extLst>
              <a:ext uri="{FF2B5EF4-FFF2-40B4-BE49-F238E27FC236}">
                <a16:creationId xmlns:a16="http://schemas.microsoft.com/office/drawing/2014/main" id="{64885B97-9CDC-44B2-9807-DCFEF08A23DA}"/>
              </a:ext>
            </a:extLst>
          </p:cNvPr>
          <p:cNvSpPr/>
          <p:nvPr/>
        </p:nvSpPr>
        <p:spPr>
          <a:xfrm flipH="1">
            <a:off x="548700" y="685800"/>
            <a:ext cx="8125800" cy="42285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lvl="0" indent="-251459" algn="l" rtl="0">
              <a:lnSpc>
                <a:spcPct val="150000"/>
              </a:lnSpc>
              <a:spcBef>
                <a:spcPts val="0"/>
              </a:spcBef>
              <a:spcAft>
                <a:spcPts val="0"/>
              </a:spcAft>
              <a:buClr>
                <a:srgbClr val="FFFFFF"/>
              </a:buClr>
              <a:buSzPts val="1800"/>
              <a:buFont typeface="IBM Plex Sans"/>
              <a:buChar char="●"/>
            </a:pPr>
            <a:r>
              <a:rPr lang="en" sz="1800" dirty="0">
                <a:solidFill>
                  <a:srgbClr val="FFFFFF"/>
                </a:solidFill>
                <a:latin typeface="IBM Plex Sans" panose="020B0604020202020204" charset="0"/>
                <a:ea typeface="IBM Plex Sans"/>
                <a:cs typeface="IBM Plex Sans"/>
                <a:sym typeface="IBM Plex Sans"/>
              </a:rPr>
              <a:t>Steep learning curve</a:t>
            </a: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panose="020B0604020202020204" charset="0"/>
                <a:ea typeface="IBM Plex Sans"/>
                <a:cs typeface="IBM Plex Sans"/>
                <a:sym typeface="IBM Plex Sans"/>
              </a:rPr>
              <a:t>Goal is to have a bug free program</a:t>
            </a:r>
            <a:endParaRPr sz="1800" dirty="0">
              <a:solidFill>
                <a:srgbClr val="FFFFFF"/>
              </a:solidFill>
              <a:latin typeface="IBM Plex Sans" panose="020B0604020202020204" charset="0"/>
              <a:ea typeface="IBM Plex Sans"/>
              <a:cs typeface="IBM Plex Sans"/>
              <a:sym typeface="IBM Plex Sans"/>
            </a:endParaRPr>
          </a:p>
          <a:p>
            <a:pPr marL="182880" lvl="0" indent="-251459" algn="l" rtl="0">
              <a:lnSpc>
                <a:spcPct val="115000"/>
              </a:lnSpc>
              <a:spcBef>
                <a:spcPts val="1000"/>
              </a:spcBef>
              <a:spcAft>
                <a:spcPts val="0"/>
              </a:spcAft>
              <a:buClr>
                <a:srgbClr val="FFFFFF"/>
              </a:buClr>
              <a:buSzPts val="1800"/>
              <a:buFont typeface="IBM Plex Sans"/>
              <a:buChar char="●"/>
            </a:pPr>
            <a:r>
              <a:rPr lang="en" sz="1800" dirty="0">
                <a:solidFill>
                  <a:srgbClr val="FFFFFF"/>
                </a:solidFill>
                <a:latin typeface="IBM Plex Sans" panose="020B0604020202020204" charset="0"/>
                <a:ea typeface="IBM Plex Sans"/>
                <a:cs typeface="IBM Plex Sans"/>
                <a:sym typeface="IBM Plex Sans"/>
              </a:rPr>
              <a:t>Tools are built into the IDE but you must use your brain and be systematic in your approach. </a:t>
            </a:r>
          </a:p>
          <a:p>
            <a:pPr marL="182880" lvl="0" indent="-251459" algn="l" rtl="0">
              <a:lnSpc>
                <a:spcPct val="115000"/>
              </a:lnSpc>
              <a:spcBef>
                <a:spcPts val="1000"/>
              </a:spcBef>
              <a:spcAft>
                <a:spcPts val="0"/>
              </a:spcAft>
              <a:buClr>
                <a:srgbClr val="FFFFFF"/>
              </a:buClr>
              <a:buSzPts val="1800"/>
              <a:buFont typeface="IBM Plex Sans"/>
              <a:buChar char="●"/>
            </a:pPr>
            <a:r>
              <a:rPr lang="en" sz="1800" dirty="0">
                <a:solidFill>
                  <a:srgbClr val="FFFFFF"/>
                </a:solidFill>
                <a:latin typeface="IBM Plex Sans" panose="020B0604020202020204" charset="0"/>
                <a:ea typeface="IBM Plex Sans"/>
                <a:cs typeface="IBM Plex Sans"/>
                <a:sym typeface="IBM Plex Sans"/>
              </a:rPr>
              <a:t>Utilize print statements – a good way to test hypothesis.</a:t>
            </a:r>
          </a:p>
          <a:p>
            <a:pPr marL="182880" lvl="0" indent="-251459" algn="l" rtl="0">
              <a:lnSpc>
                <a:spcPct val="115000"/>
              </a:lnSpc>
              <a:spcBef>
                <a:spcPts val="1000"/>
              </a:spcBef>
              <a:spcAft>
                <a:spcPts val="0"/>
              </a:spcAft>
              <a:buClr>
                <a:srgbClr val="FFFFFF"/>
              </a:buClr>
              <a:buSzPts val="1800"/>
              <a:buFont typeface="IBM Plex Sans"/>
              <a:buChar char="●"/>
            </a:pPr>
            <a:r>
              <a:rPr lang="en-US" sz="1800" dirty="0">
                <a:solidFill>
                  <a:srgbClr val="FFFFFF"/>
                </a:solidFill>
                <a:latin typeface="IBM Plex Sans" panose="020B0604020202020204" charset="0"/>
                <a:ea typeface="IBM Plex Sans"/>
                <a:cs typeface="IBM Plex Sans"/>
                <a:sym typeface="IBM Plex Sans"/>
              </a:rPr>
              <a:t>P</a:t>
            </a:r>
            <a:r>
              <a:rPr lang="en" sz="1800" dirty="0">
                <a:solidFill>
                  <a:srgbClr val="FFFFFF"/>
                </a:solidFill>
                <a:latin typeface="IBM Plex Sans" panose="020B0604020202020204" charset="0"/>
                <a:ea typeface="IBM Plex Sans"/>
                <a:cs typeface="IBM Plex Sans"/>
                <a:sym typeface="IBM Plex Sans"/>
              </a:rPr>
              <a:t>rint when entering/exiting a method and after calculations.</a:t>
            </a:r>
          </a:p>
          <a:p>
            <a:pPr marL="182880" lvl="0" indent="-251459" algn="l" rtl="0">
              <a:lnSpc>
                <a:spcPct val="115000"/>
              </a:lnSpc>
              <a:spcBef>
                <a:spcPts val="1000"/>
              </a:spcBef>
              <a:spcAft>
                <a:spcPts val="0"/>
              </a:spcAft>
              <a:buClr>
                <a:srgbClr val="FFFFFF"/>
              </a:buClr>
              <a:buSzPts val="1800"/>
              <a:buFont typeface="IBM Plex Sans"/>
              <a:buChar char="●"/>
            </a:pPr>
            <a:r>
              <a:rPr lang="en" sz="1800" dirty="0">
                <a:solidFill>
                  <a:srgbClr val="FFFFFF"/>
                </a:solidFill>
                <a:latin typeface="IBM Plex Sans" panose="020B0604020202020204" charset="0"/>
                <a:ea typeface="IBM Plex Sans"/>
                <a:cs typeface="IBM Plex Sans"/>
                <a:sym typeface="IBM Plex Sans"/>
              </a:rPr>
              <a:t>Print to insure your parameters/variables are correct </a:t>
            </a:r>
          </a:p>
          <a:p>
            <a:pPr lvl="0" algn="l" rtl="0">
              <a:lnSpc>
                <a:spcPct val="115000"/>
              </a:lnSpc>
              <a:spcBef>
                <a:spcPts val="1000"/>
              </a:spcBef>
              <a:spcAft>
                <a:spcPts val="0"/>
              </a:spcAft>
              <a:buClr>
                <a:srgbClr val="FFFFFF"/>
              </a:buClr>
              <a:buSzPts val="1800"/>
            </a:pPr>
            <a:endParaRPr sz="1800" dirty="0">
              <a:solidFill>
                <a:srgbClr val="FFFFFF"/>
              </a:solidFill>
              <a:latin typeface="IBM Plex Sans" panose="020B0604020202020204" charset="0"/>
              <a:ea typeface="IBM Plex Sans"/>
              <a:cs typeface="IBM Plex Sans"/>
              <a:sym typeface="IBM Plex Sans"/>
            </a:endParaRPr>
          </a:p>
          <a:p>
            <a:pPr lvl="0" indent="0" algn="l" rtl="0">
              <a:buNone/>
            </a:pPr>
            <a:endParaRPr sz="1800" dirty="0">
              <a:solidFill>
                <a:schemeClr val="accent4">
                  <a:lumMod val="75000"/>
                </a:schemeClr>
              </a:solidFill>
              <a:latin typeface="PT Mono" panose="020B0604020202020204" charset="0"/>
              <a:ea typeface="IBM Plex Sans"/>
              <a:cs typeface="IBM Plex Sans"/>
              <a:sym typeface="IBM Plex Sans"/>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Debugging Tips</a:t>
            </a:r>
            <a:endParaRPr sz="2400" dirty="0">
              <a:solidFill>
                <a:srgbClr val="00ECEC"/>
              </a:solidFill>
              <a:latin typeface="IBM Plex Sans"/>
              <a:ea typeface="IBM Plex Sans"/>
              <a:cs typeface="IBM Plex Sans"/>
              <a:sym typeface="IBM Plex Sans"/>
            </a:endParaRPr>
          </a:p>
        </p:txBody>
      </p:sp>
    </p:spTree>
    <p:extLst>
      <p:ext uri="{BB962C8B-B14F-4D97-AF65-F5344CB8AC3E}">
        <p14:creationId xmlns:p14="http://schemas.microsoft.com/office/powerpoint/2010/main" val="231671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8;p14">
            <a:extLst>
              <a:ext uri="{FF2B5EF4-FFF2-40B4-BE49-F238E27FC236}">
                <a16:creationId xmlns:a16="http://schemas.microsoft.com/office/drawing/2014/main" id="{64885B97-9CDC-44B2-9807-DCFEF08A23DA}"/>
              </a:ext>
            </a:extLst>
          </p:cNvPr>
          <p:cNvSpPr/>
          <p:nvPr/>
        </p:nvSpPr>
        <p:spPr>
          <a:xfrm flipH="1">
            <a:off x="548700" y="685800"/>
            <a:ext cx="8125800" cy="42285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 sz="1800" dirty="0">
                <a:solidFill>
                  <a:srgbClr val="FFFFFF"/>
                </a:solidFill>
                <a:latin typeface="IBM Plex Sans" panose="020B0604020202020204" charset="0"/>
                <a:ea typeface="IBM Plex Sans"/>
                <a:cs typeface="IBM Plex Sans"/>
                <a:sym typeface="IBM Plex Sans"/>
              </a:rPr>
              <a:t>Error messages should be getting easy  </a:t>
            </a:r>
          </a:p>
          <a:p>
            <a:pPr>
              <a:lnSpc>
                <a:spcPct val="150000"/>
              </a:lnSpc>
              <a:buClr>
                <a:srgbClr val="FFFFFF"/>
              </a:buClr>
              <a:buSzPts val="1800"/>
            </a:pPr>
            <a:r>
              <a:rPr lang="en" sz="1800" dirty="0">
                <a:solidFill>
                  <a:schemeClr val="accent4">
                    <a:lumMod val="75000"/>
                  </a:schemeClr>
                </a:solidFill>
                <a:latin typeface="PT Mono" panose="020B0604020202020204" charset="0"/>
                <a:ea typeface="IBM Plex Sans"/>
                <a:cs typeface="IBM Plex Sans"/>
                <a:sym typeface="IBM Plex Sans"/>
              </a:rPr>
              <a:t>Demo.</a:t>
            </a:r>
            <a:r>
              <a:rPr lang="es-ES" altLang="en-US" sz="1800" dirty="0">
                <a:solidFill>
                  <a:schemeClr val="accent4">
                    <a:lumMod val="75000"/>
                  </a:schemeClr>
                </a:solidFill>
                <a:latin typeface="PT Mono" panose="020B0604020202020204" charset="0"/>
              </a:rPr>
              <a:t> java:6: error: ';' </a:t>
            </a:r>
            <a:r>
              <a:rPr lang="es-ES" altLang="en-US" sz="1800" dirty="0" err="1">
                <a:solidFill>
                  <a:schemeClr val="accent4">
                    <a:lumMod val="75000"/>
                  </a:schemeClr>
                </a:solidFill>
                <a:latin typeface="PT Mono" panose="020B0604020202020204" charset="0"/>
              </a:rPr>
              <a:t>expected</a:t>
            </a:r>
            <a:endParaRPr lang="en" sz="1800" dirty="0">
              <a:solidFill>
                <a:schemeClr val="accent4">
                  <a:lumMod val="75000"/>
                </a:schemeClr>
              </a:solidFill>
              <a:latin typeface="PT Mono" panose="020B0604020202020204" charset="0"/>
              <a:ea typeface="IBM Plex Sans"/>
              <a:cs typeface="IBM Plex Sans"/>
              <a:sym typeface="IBM Plex Sans"/>
            </a:endParaRPr>
          </a:p>
          <a:p>
            <a:pPr marL="182880" lvl="0" indent="-251459" algn="l" rtl="0">
              <a:lnSpc>
                <a:spcPct val="150000"/>
              </a:lnSpc>
              <a:spcBef>
                <a:spcPts val="0"/>
              </a:spcBef>
              <a:spcAft>
                <a:spcPts val="0"/>
              </a:spcAft>
              <a:buClr>
                <a:srgbClr val="FFFFFF"/>
              </a:buClr>
              <a:buSzPts val="1800"/>
              <a:buFont typeface="IBM Plex Sans"/>
              <a:buChar char="●"/>
            </a:pPr>
            <a:r>
              <a:rPr lang="en-US" sz="1800" dirty="0">
                <a:solidFill>
                  <a:srgbClr val="FFFFFF"/>
                </a:solidFill>
                <a:latin typeface="IBM Plex Sans" panose="020B0604020202020204" charset="0"/>
                <a:ea typeface="IBM Plex Sans"/>
                <a:cs typeface="IBM Plex Sans"/>
                <a:sym typeface="IBM Plex Sans"/>
              </a:rPr>
              <a:t>Run-time Exceptions – follow stack trace</a:t>
            </a:r>
          </a:p>
          <a:p>
            <a:pPr lvl="0">
              <a:lnSpc>
                <a:spcPct val="150000"/>
              </a:lnSpc>
              <a:buClr>
                <a:srgbClr val="FFFFFF"/>
              </a:buClr>
              <a:buSzPts val="1800"/>
            </a:pPr>
            <a:r>
              <a:rPr lang="en-US" sz="1800" dirty="0">
                <a:solidFill>
                  <a:schemeClr val="accent4">
                    <a:lumMod val="75000"/>
                  </a:schemeClr>
                </a:solidFill>
                <a:latin typeface="PT Mono" panose="020B0604020202020204" charset="0"/>
                <a:ea typeface="IBM Plex Sans"/>
                <a:cs typeface="IBM Plex Sans"/>
                <a:sym typeface="IBM Plex Sans"/>
              </a:rPr>
              <a:t>Exception in thread "main“    </a:t>
            </a:r>
            <a:r>
              <a:rPr lang="en-US" sz="1800" dirty="0" err="1">
                <a:solidFill>
                  <a:schemeClr val="accent4">
                    <a:lumMod val="75000"/>
                  </a:schemeClr>
                </a:solidFill>
                <a:latin typeface="PT Mono" panose="020B0604020202020204" charset="0"/>
                <a:ea typeface="IBM Plex Sans"/>
                <a:cs typeface="IBM Plex Sans"/>
                <a:sym typeface="IBM Plex Sans"/>
              </a:rPr>
              <a:t>java.lang.StringIndexOutOfBoundsException</a:t>
            </a:r>
            <a:r>
              <a:rPr lang="en-US" sz="1800" dirty="0">
                <a:solidFill>
                  <a:schemeClr val="accent4">
                    <a:lumMod val="75000"/>
                  </a:schemeClr>
                </a:solidFill>
                <a:latin typeface="PT Mono" panose="020B0604020202020204" charset="0"/>
                <a:ea typeface="IBM Plex Sans"/>
                <a:cs typeface="IBM Plex Sans"/>
                <a:sym typeface="IBM Plex Sans"/>
              </a:rPr>
              <a:t>: String index out of range: -3  at </a:t>
            </a:r>
            <a:r>
              <a:rPr lang="en-US" sz="1800" dirty="0" err="1">
                <a:solidFill>
                  <a:schemeClr val="accent4">
                    <a:lumMod val="75000"/>
                  </a:schemeClr>
                </a:solidFill>
                <a:latin typeface="PT Mono" panose="020B0604020202020204" charset="0"/>
                <a:ea typeface="IBM Plex Sans"/>
                <a:cs typeface="IBM Plex Sans"/>
                <a:sym typeface="IBM Plex Sans"/>
              </a:rPr>
              <a:t>java.lang.String.substring</a:t>
            </a:r>
            <a:r>
              <a:rPr lang="en-US" sz="1800" dirty="0">
                <a:solidFill>
                  <a:schemeClr val="accent4">
                    <a:lumMod val="75000"/>
                  </a:schemeClr>
                </a:solidFill>
                <a:latin typeface="PT Mono" panose="020B0604020202020204" charset="0"/>
                <a:ea typeface="IBM Plex Sans"/>
                <a:cs typeface="IBM Plex Sans"/>
                <a:sym typeface="IBM Plex Sans"/>
              </a:rPr>
              <a:t>(String.java:1931) at 	   </a:t>
            </a:r>
            <a:r>
              <a:rPr lang="en-US" sz="1800" dirty="0" err="1">
                <a:solidFill>
                  <a:schemeClr val="accent4">
                    <a:lumMod val="75000"/>
                  </a:schemeClr>
                </a:solidFill>
                <a:latin typeface="PT Mono" panose="020B0604020202020204" charset="0"/>
                <a:ea typeface="IBM Plex Sans"/>
                <a:cs typeface="IBM Plex Sans"/>
                <a:sym typeface="IBM Plex Sans"/>
              </a:rPr>
              <a:t>Demo.main</a:t>
            </a:r>
            <a:r>
              <a:rPr lang="en-US" sz="1800" dirty="0">
                <a:solidFill>
                  <a:schemeClr val="accent4">
                    <a:lumMod val="75000"/>
                  </a:schemeClr>
                </a:solidFill>
                <a:latin typeface="PT Mono" panose="020B0604020202020204" charset="0"/>
                <a:ea typeface="IBM Plex Sans"/>
                <a:cs typeface="IBM Plex Sans"/>
                <a:sym typeface="IBM Plex Sans"/>
              </a:rPr>
              <a:t>(Demo.java:6)</a:t>
            </a:r>
            <a:endParaRPr sz="1800" dirty="0">
              <a:solidFill>
                <a:srgbClr val="FFFFFF"/>
              </a:solidFill>
              <a:latin typeface="IBM Plex Sans" panose="020B0604020202020204" charset="0"/>
              <a:ea typeface="IBM Plex Sans"/>
              <a:cs typeface="IBM Plex Sans"/>
              <a:sym typeface="IBM Plex Sans"/>
            </a:endParaRPr>
          </a:p>
          <a:p>
            <a:pPr marL="182880" lvl="0" indent="-251459" algn="l" rtl="0">
              <a:lnSpc>
                <a:spcPct val="115000"/>
              </a:lnSpc>
              <a:spcBef>
                <a:spcPts val="1000"/>
              </a:spcBef>
              <a:spcAft>
                <a:spcPts val="0"/>
              </a:spcAft>
              <a:buClr>
                <a:srgbClr val="FFFFFF"/>
              </a:buClr>
              <a:buSzPts val="1800"/>
              <a:buFont typeface="IBM Plex Sans"/>
              <a:buChar char="●"/>
            </a:pPr>
            <a:r>
              <a:rPr lang="en" sz="1800" dirty="0">
                <a:solidFill>
                  <a:srgbClr val="FFFFFF"/>
                </a:solidFill>
                <a:latin typeface="IBM Plex Sans" panose="020B0604020202020204" charset="0"/>
                <a:ea typeface="IBM Plex Sans"/>
                <a:cs typeface="IBM Plex Sans"/>
                <a:sym typeface="IBM Plex Sans"/>
              </a:rPr>
              <a:t>Logic Errors are harder -  think before writing new code; comment out old code (don’t delete); draw pictures; take a break; explain t</a:t>
            </a:r>
            <a:r>
              <a:rPr lang="en-US" sz="1800" dirty="0">
                <a:solidFill>
                  <a:srgbClr val="FFFFFF"/>
                </a:solidFill>
                <a:latin typeface="IBM Plex Sans" panose="020B0604020202020204" charset="0"/>
                <a:ea typeface="IBM Plex Sans"/>
                <a:cs typeface="IBM Plex Sans"/>
                <a:sym typeface="IBM Plex Sans"/>
              </a:rPr>
              <a:t>he</a:t>
            </a:r>
            <a:r>
              <a:rPr lang="en" sz="1800" dirty="0">
                <a:solidFill>
                  <a:srgbClr val="FFFFFF"/>
                </a:solidFill>
                <a:latin typeface="IBM Plex Sans" panose="020B0604020202020204" charset="0"/>
                <a:ea typeface="IBM Plex Sans"/>
                <a:cs typeface="IBM Plex Sans"/>
                <a:sym typeface="IBM Plex Sans"/>
              </a:rPr>
              <a:t> code to:</a:t>
            </a:r>
          </a:p>
          <a:p>
            <a:pPr lvl="0" algn="l" rtl="0">
              <a:lnSpc>
                <a:spcPct val="115000"/>
              </a:lnSpc>
              <a:spcBef>
                <a:spcPts val="1000"/>
              </a:spcBef>
              <a:spcAft>
                <a:spcPts val="0"/>
              </a:spcAft>
              <a:buClr>
                <a:srgbClr val="FFFFFF"/>
              </a:buClr>
              <a:buSzPts val="1800"/>
            </a:pPr>
            <a:endParaRPr sz="1800" dirty="0">
              <a:solidFill>
                <a:srgbClr val="FFFFFF"/>
              </a:solidFill>
              <a:latin typeface="IBM Plex Sans" panose="020B0604020202020204" charset="0"/>
              <a:ea typeface="IBM Plex Sans"/>
              <a:cs typeface="IBM Plex Sans"/>
              <a:sym typeface="IBM Plex Sans"/>
            </a:endParaRPr>
          </a:p>
          <a:p>
            <a:pPr lvl="0" indent="0" algn="l" rtl="0">
              <a:buNone/>
            </a:pPr>
            <a:endParaRPr sz="1800" dirty="0">
              <a:solidFill>
                <a:schemeClr val="accent4">
                  <a:lumMod val="75000"/>
                </a:schemeClr>
              </a:solidFill>
              <a:latin typeface="PT Mono" panose="020B0604020202020204" charset="0"/>
              <a:ea typeface="IBM Plex Sans"/>
              <a:cs typeface="IBM Plex Sans"/>
              <a:sym typeface="IBM Plex Sans"/>
            </a:endParaRP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Types of Bugs</a:t>
            </a:r>
            <a:endParaRPr sz="2400" dirty="0">
              <a:solidFill>
                <a:srgbClr val="00ECEC"/>
              </a:solidFill>
              <a:latin typeface="IBM Plex Sans"/>
              <a:ea typeface="IBM Plex Sans"/>
              <a:cs typeface="IBM Plex Sans"/>
              <a:sym typeface="IBM Plex Sans"/>
            </a:endParaRPr>
          </a:p>
        </p:txBody>
      </p:sp>
    </p:spTree>
    <p:extLst>
      <p:ext uri="{BB962C8B-B14F-4D97-AF65-F5344CB8AC3E}">
        <p14:creationId xmlns:p14="http://schemas.microsoft.com/office/powerpoint/2010/main" val="133443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WordArt 2">
            <a:extLst>
              <a:ext uri="{FF2B5EF4-FFF2-40B4-BE49-F238E27FC236}">
                <a16:creationId xmlns:a16="http://schemas.microsoft.com/office/drawing/2014/main" id="{88AF84F3-558E-4373-A2F3-802949289B33}"/>
              </a:ext>
            </a:extLst>
          </p:cNvPr>
          <p:cNvSpPr>
            <a:spLocks noChangeArrowheads="1" noChangeShapeType="1" noTextEdit="1"/>
          </p:cNvSpPr>
          <p:nvPr/>
        </p:nvSpPr>
        <p:spPr bwMode="auto">
          <a:xfrm>
            <a:off x="1885950" y="1143000"/>
            <a:ext cx="5200650" cy="2743200"/>
          </a:xfrm>
          <a:prstGeom prst="rect">
            <a:avLst/>
          </a:prstGeom>
        </p:spPr>
        <p:txBody>
          <a:bodyPr wrap="none" fromWordArt="1">
            <a:prstTxWarp prst="textPlain">
              <a:avLst>
                <a:gd name="adj" fmla="val 50000"/>
              </a:avLst>
            </a:prstTxWarp>
          </a:bodyPr>
          <a:lstStyle/>
          <a:p>
            <a:pPr algn="ctr"/>
            <a:endParaRPr lang="en-US" sz="2700" kern="10">
              <a:ln w="9525">
                <a:solidFill>
                  <a:srgbClr val="333399"/>
                </a:solidFill>
                <a:round/>
                <a:headEnd type="none" w="sm" len="sm"/>
                <a:tailEnd type="none" w="sm" len="sm"/>
              </a:ln>
              <a:solidFill>
                <a:srgbClr val="00FF00"/>
              </a:solidFill>
              <a:effectLst>
                <a:outerShdw dist="35921" dir="2700000" algn="ctr" rotWithShape="0">
                  <a:srgbClr val="C0C0C0"/>
                </a:outerShdw>
              </a:effectLst>
              <a:latin typeface="Impact" panose="020B0806030902050204" pitchFamily="34" charset="0"/>
            </a:endParaRPr>
          </a:p>
        </p:txBody>
      </p:sp>
      <p:pic>
        <p:nvPicPr>
          <p:cNvPr id="105475" name="Picture 2">
            <a:extLst>
              <a:ext uri="{FF2B5EF4-FFF2-40B4-BE49-F238E27FC236}">
                <a16:creationId xmlns:a16="http://schemas.microsoft.com/office/drawing/2014/main" id="{9A86035B-ABE6-43AA-969F-F66BCA61D60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85725"/>
            <a:ext cx="4911329" cy="48970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90;p40">
            <a:extLst>
              <a:ext uri="{FF2B5EF4-FFF2-40B4-BE49-F238E27FC236}">
                <a16:creationId xmlns:a16="http://schemas.microsoft.com/office/drawing/2014/main" id="{DA6F9712-BD3E-45BF-B01C-03E7E46C667A}"/>
              </a:ext>
            </a:extLst>
          </p:cNvPr>
          <p:cNvSpPr/>
          <p:nvPr/>
        </p:nvSpPr>
        <p:spPr>
          <a:xfrm>
            <a:off x="811350" y="504144"/>
            <a:ext cx="7521300" cy="3810300"/>
          </a:xfrm>
          <a:prstGeom prst="upArrowCallout">
            <a:avLst>
              <a:gd name="adj1" fmla="val 11358"/>
              <a:gd name="adj2" fmla="val 15321"/>
              <a:gd name="adj3" fmla="val 10045"/>
              <a:gd name="adj4" fmla="val 80879"/>
            </a:avLst>
          </a:prstGeom>
          <a:solidFill>
            <a:srgbClr val="181818"/>
          </a:solidFill>
          <a:ln w="38100" cap="flat" cmpd="sng">
            <a:solidFill>
              <a:srgbClr val="CCBC77"/>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US" sz="3200" dirty="0">
                <a:solidFill>
                  <a:srgbClr val="FFFFFF"/>
                </a:solidFill>
                <a:latin typeface="PT Mono"/>
                <a:ea typeface="PT Mono"/>
                <a:cs typeface="PT Mono"/>
                <a:sym typeface="PT Mono"/>
              </a:rPr>
              <a:t>substring</a:t>
            </a:r>
          </a:p>
          <a:p>
            <a:pPr marL="0" lvl="0" indent="0" algn="ctr" rtl="0">
              <a:lnSpc>
                <a:spcPct val="150000"/>
              </a:lnSpc>
              <a:spcBef>
                <a:spcPts val="0"/>
              </a:spcBef>
              <a:spcAft>
                <a:spcPts val="0"/>
              </a:spcAft>
              <a:buNone/>
            </a:pPr>
            <a:r>
              <a:rPr lang="en-US" sz="3200" dirty="0" err="1">
                <a:solidFill>
                  <a:srgbClr val="FFFFFF"/>
                </a:solidFill>
                <a:latin typeface="PT Mono"/>
                <a:ea typeface="PT Mono"/>
                <a:cs typeface="PT Mono"/>
                <a:sym typeface="PT Mono"/>
              </a:rPr>
              <a:t>indexOf</a:t>
            </a:r>
            <a:endParaRPr lang="en-US"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r>
              <a:rPr lang="en-US" sz="3200" dirty="0" err="1">
                <a:solidFill>
                  <a:srgbClr val="FFFFFF"/>
                </a:solidFill>
                <a:latin typeface="PT Mono"/>
                <a:ea typeface="PT Mono"/>
                <a:cs typeface="PT Mono"/>
                <a:sym typeface="PT Mono"/>
              </a:rPr>
              <a:t>compareTo</a:t>
            </a:r>
            <a:endParaRPr lang="en-US"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r>
              <a:rPr lang="en-US" sz="3200" dirty="0" err="1">
                <a:solidFill>
                  <a:srgbClr val="FFFFFF"/>
                </a:solidFill>
                <a:latin typeface="PT Mono"/>
                <a:ea typeface="PT Mono"/>
                <a:cs typeface="PT Mono"/>
                <a:sym typeface="PT Mono"/>
              </a:rPr>
              <a:t>toString</a:t>
            </a:r>
            <a:r>
              <a:rPr lang="en-US" sz="3200">
                <a:solidFill>
                  <a:srgbClr val="FFFFFF"/>
                </a:solidFill>
                <a:latin typeface="PT Mono"/>
                <a:ea typeface="PT Mono"/>
                <a:cs typeface="PT Mono"/>
                <a:sym typeface="PT Mono"/>
              </a:rPr>
              <a:t>/equals</a:t>
            </a:r>
            <a:endParaRPr lang="en-US" sz="3200" dirty="0">
              <a:solidFill>
                <a:srgbClr val="FFFFFF"/>
              </a:solidFill>
              <a:latin typeface="PT Mono"/>
              <a:ea typeface="PT Mono"/>
              <a:cs typeface="PT Mono"/>
              <a:sym typeface="PT Mono"/>
            </a:endParaRPr>
          </a:p>
          <a:p>
            <a:pPr marL="0" lvl="0" indent="0" algn="ctr" rtl="0">
              <a:lnSpc>
                <a:spcPct val="150000"/>
              </a:lnSpc>
              <a:spcBef>
                <a:spcPts val="0"/>
              </a:spcBef>
              <a:spcAft>
                <a:spcPts val="0"/>
              </a:spcAft>
              <a:buNone/>
            </a:pPr>
            <a:endParaRPr sz="4800" dirty="0">
              <a:solidFill>
                <a:srgbClr val="FFFFFF"/>
              </a:solidFill>
              <a:latin typeface="PT Mono"/>
              <a:ea typeface="PT Mono"/>
              <a:cs typeface="PT Mono"/>
              <a:sym typeface="PT Mono"/>
            </a:endParaRPr>
          </a:p>
          <a:p>
            <a:pPr marL="0" lvl="0" indent="0" algn="l" rtl="0">
              <a:lnSpc>
                <a:spcPct val="150000"/>
              </a:lnSpc>
              <a:spcBef>
                <a:spcPts val="0"/>
              </a:spcBef>
              <a:spcAft>
                <a:spcPts val="0"/>
              </a:spcAft>
              <a:buNone/>
            </a:pPr>
            <a:endParaRPr sz="600" dirty="0">
              <a:solidFill>
                <a:srgbClr val="FFFFFF"/>
              </a:solidFill>
              <a:latin typeface="PT Mono"/>
              <a:ea typeface="PT Mono"/>
              <a:cs typeface="PT Mono"/>
              <a:sym typeface="PT Mono"/>
            </a:endParaRPr>
          </a:p>
          <a:p>
            <a:pPr marL="1371600" lvl="0" indent="457200" algn="r" rtl="0">
              <a:lnSpc>
                <a:spcPct val="150000"/>
              </a:lnSpc>
              <a:spcBef>
                <a:spcPts val="0"/>
              </a:spcBef>
              <a:spcAft>
                <a:spcPts val="0"/>
              </a:spcAft>
              <a:buNone/>
            </a:pPr>
            <a:endParaRPr sz="600" dirty="0">
              <a:solidFill>
                <a:srgbClr val="008080"/>
              </a:solidFill>
              <a:latin typeface="PT Mono"/>
              <a:ea typeface="PT Mono"/>
              <a:cs typeface="PT Mono"/>
              <a:sym typeface="PT Mono"/>
            </a:endParaRPr>
          </a:p>
          <a:p>
            <a:pPr marL="0" lvl="0" indent="0" algn="l" rtl="0">
              <a:spcBef>
                <a:spcPts val="0"/>
              </a:spcBef>
              <a:spcAft>
                <a:spcPts val="0"/>
              </a:spcAft>
              <a:buNone/>
            </a:pPr>
            <a:endParaRPr dirty="0">
              <a:latin typeface="PT Mono"/>
              <a:ea typeface="PT Mono"/>
              <a:cs typeface="PT Mono"/>
              <a:sym typeface="PT Mono"/>
            </a:endParaRPr>
          </a:p>
        </p:txBody>
      </p:sp>
    </p:spTree>
    <p:extLst>
      <p:ext uri="{BB962C8B-B14F-4D97-AF65-F5344CB8AC3E}">
        <p14:creationId xmlns:p14="http://schemas.microsoft.com/office/powerpoint/2010/main" val="3161234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3"/>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Array of Characters</a:t>
            </a:r>
            <a:endParaRPr dirty="0">
              <a:solidFill>
                <a:schemeClr val="lt1"/>
              </a:solidFill>
            </a:endParaRPr>
          </a:p>
        </p:txBody>
      </p:sp>
      <p:sp>
        <p:nvSpPr>
          <p:cNvPr id="82" name="Google Shape;82;p13"/>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dirty="0">
              <a:solidFill>
                <a:srgbClr val="134F5C"/>
              </a:solidFill>
              <a:latin typeface="PT Mono"/>
              <a:ea typeface="PT Mono"/>
              <a:cs typeface="PT Mono"/>
              <a:sym typeface="PT Mono"/>
            </a:endParaRPr>
          </a:p>
        </p:txBody>
      </p:sp>
      <p:sp>
        <p:nvSpPr>
          <p:cNvPr id="83" name="Google Shape;83;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dirty="0"/>
          </a:p>
        </p:txBody>
      </p:sp>
      <p:sp>
        <p:nvSpPr>
          <p:cNvPr id="84" name="Google Shape;84;p13"/>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dirty="0"/>
          </a:p>
        </p:txBody>
      </p:sp>
    </p:spTree>
    <p:extLst>
      <p:ext uri="{BB962C8B-B14F-4D97-AF65-F5344CB8AC3E}">
        <p14:creationId xmlns:p14="http://schemas.microsoft.com/office/powerpoint/2010/main" val="1918462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075800"/>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Strings are an immutable data type.</a:t>
            </a:r>
          </a:p>
          <a:p>
            <a:pPr marL="182880" indent="-251459">
              <a:lnSpc>
                <a:spcPct val="150000"/>
              </a:lnSpc>
              <a:buClr>
                <a:srgbClr val="FFFFFF"/>
              </a:buClr>
              <a:buSzPts val="1800"/>
              <a:buFont typeface="IBM Plex Sans"/>
              <a:buChar cha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Strings are objects and represent a sequence of characters.</a:t>
            </a:r>
          </a:p>
          <a:p>
            <a:pPr marL="182880" indent="-251459">
              <a:lnSpc>
                <a:spcPct val="150000"/>
              </a:lnSpc>
              <a:buClr>
                <a:srgbClr val="FFFFFF"/>
              </a:buClr>
              <a:buSzPts val="1800"/>
              <a:buFont typeface="IBM Plex Sans"/>
              <a:buChar cha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The characters may consist of letters, numbers, symbols, spaces, etc.</a:t>
            </a:r>
          </a:p>
          <a:p>
            <a:pPr marL="182880" indent="-251459">
              <a:lnSpc>
                <a:spcPct val="150000"/>
              </a:lnSpc>
              <a:buClr>
                <a:srgbClr val="FFFFFF"/>
              </a:buClr>
              <a:buSzPts val="1800"/>
              <a:buFont typeface="IBM Plex Sans"/>
              <a:buChar char="●"/>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In Java, the String class uses an array of characters where the first index is 0 and the last is one less than the length.</a:t>
            </a:r>
          </a:p>
          <a:p>
            <a:pPr>
              <a:lnSpc>
                <a:spcPct val="150000"/>
              </a:lnSpc>
              <a:buClr>
                <a:srgbClr val="FFFFFF"/>
              </a:buClr>
              <a:buSzPts val="1800"/>
            </a:pPr>
            <a:r>
              <a:rPr lang="en-US" sz="18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8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String str = “CS is Fun”;</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What is a String</a:t>
            </a:r>
            <a:endParaRPr sz="2400" dirty="0">
              <a:solidFill>
                <a:srgbClr val="00ECEC"/>
              </a:solidFill>
              <a:latin typeface="IBM Plex Sans"/>
              <a:ea typeface="IBM Plex Sans"/>
              <a:cs typeface="IBM Plex Sans"/>
              <a:sym typeface="IBM Plex Sans"/>
            </a:endParaRPr>
          </a:p>
        </p:txBody>
      </p:sp>
      <p:sp>
        <p:nvSpPr>
          <p:cNvPr id="13" name="Text Box 3">
            <a:extLst>
              <a:ext uri="{FF2B5EF4-FFF2-40B4-BE49-F238E27FC236}">
                <a16:creationId xmlns:a16="http://schemas.microsoft.com/office/drawing/2014/main" id="{21D44D4C-B4A0-4312-9D2B-D0FF9E6BF3C6}"/>
              </a:ext>
            </a:extLst>
          </p:cNvPr>
          <p:cNvSpPr txBox="1">
            <a:spLocks noChangeArrowheads="1"/>
          </p:cNvSpPr>
          <p:nvPr/>
        </p:nvSpPr>
        <p:spPr bwMode="auto">
          <a:xfrm>
            <a:off x="1999736" y="3446161"/>
            <a:ext cx="59436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defRPr sz="1600" b="1">
                <a:solidFill>
                  <a:schemeClr val="tx1"/>
                </a:solidFill>
                <a:latin typeface="Tahoma" pitchFamily="34" charset="0"/>
              </a:defRPr>
            </a:lvl1pPr>
            <a:lvl2pPr marL="742950" indent="-285750">
              <a:defRPr sz="1600" b="1">
                <a:solidFill>
                  <a:schemeClr val="tx1"/>
                </a:solidFill>
                <a:latin typeface="Tahoma" pitchFamily="34" charset="0"/>
              </a:defRPr>
            </a:lvl2pPr>
            <a:lvl3pPr marL="1143000" indent="-228600">
              <a:defRPr sz="1600" b="1">
                <a:solidFill>
                  <a:schemeClr val="tx1"/>
                </a:solidFill>
                <a:latin typeface="Tahoma" pitchFamily="34" charset="0"/>
              </a:defRPr>
            </a:lvl3pPr>
            <a:lvl4pPr marL="1600200" indent="-228600">
              <a:defRPr sz="1600" b="1">
                <a:solidFill>
                  <a:schemeClr val="tx1"/>
                </a:solidFill>
                <a:latin typeface="Tahoma" pitchFamily="34" charset="0"/>
              </a:defRPr>
            </a:lvl4pPr>
            <a:lvl5pPr marL="2057400" indent="-22860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a:tabLst>
                <a:tab pos="800100" algn="l"/>
                <a:tab pos="1428750" algn="l"/>
                <a:tab pos="1485900" algn="l"/>
                <a:tab pos="2114550" algn="l"/>
                <a:tab pos="2800350" algn="l"/>
                <a:tab pos="3486150" algn="l"/>
                <a:tab pos="4171950" algn="l"/>
                <a:tab pos="4800600" algn="l"/>
                <a:tab pos="5486400" algn="l"/>
              </a:tabLst>
            </a:pPr>
            <a:r>
              <a:rPr lang="en-US" sz="2800" dirty="0">
                <a:solidFill>
                  <a:schemeClr val="bg1"/>
                </a:solidFill>
              </a:rPr>
              <a:t> 0	1	2	3	4	5	6	7	8</a:t>
            </a:r>
          </a:p>
        </p:txBody>
      </p:sp>
      <p:sp>
        <p:nvSpPr>
          <p:cNvPr id="14" name="Text Box 4">
            <a:extLst>
              <a:ext uri="{FF2B5EF4-FFF2-40B4-BE49-F238E27FC236}">
                <a16:creationId xmlns:a16="http://schemas.microsoft.com/office/drawing/2014/main" id="{C027F965-6BCD-4A7A-87D5-470A978C6AED}"/>
              </a:ext>
            </a:extLst>
          </p:cNvPr>
          <p:cNvSpPr txBox="1">
            <a:spLocks noChangeArrowheads="1"/>
          </p:cNvSpPr>
          <p:nvPr/>
        </p:nvSpPr>
        <p:spPr bwMode="auto">
          <a:xfrm>
            <a:off x="998838" y="3976884"/>
            <a:ext cx="81464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1600" b="1">
                <a:solidFill>
                  <a:schemeClr val="tx1"/>
                </a:solidFill>
                <a:latin typeface="Tahoma" pitchFamily="34" charset="0"/>
              </a:defRPr>
            </a:lvl1pPr>
            <a:lvl2pPr marL="742950" indent="-285750">
              <a:defRPr sz="1600" b="1">
                <a:solidFill>
                  <a:schemeClr val="tx1"/>
                </a:solidFill>
                <a:latin typeface="Tahoma" pitchFamily="34" charset="0"/>
              </a:defRPr>
            </a:lvl2pPr>
            <a:lvl3pPr marL="1143000" indent="-228600">
              <a:defRPr sz="1600" b="1">
                <a:solidFill>
                  <a:schemeClr val="tx1"/>
                </a:solidFill>
                <a:latin typeface="Tahoma" pitchFamily="34" charset="0"/>
              </a:defRPr>
            </a:lvl3pPr>
            <a:lvl4pPr marL="1600200" indent="-228600">
              <a:defRPr sz="1600" b="1">
                <a:solidFill>
                  <a:schemeClr val="tx1"/>
                </a:solidFill>
                <a:latin typeface="Tahoma" pitchFamily="34" charset="0"/>
              </a:defRPr>
            </a:lvl4pPr>
            <a:lvl5pPr marL="2057400" indent="-228600">
              <a:defRPr sz="1600" b="1">
                <a:solidFill>
                  <a:schemeClr val="tx1"/>
                </a:solidFill>
                <a:latin typeface="Tahoma" pitchFamily="34" charset="0"/>
              </a:defRPr>
            </a:lvl5pPr>
            <a:lvl6pPr marL="2514600" indent="-228600" eaLnBrk="0" fontAlgn="base" hangingPunct="0">
              <a:spcBef>
                <a:spcPct val="0"/>
              </a:spcBef>
              <a:spcAft>
                <a:spcPct val="0"/>
              </a:spcAft>
              <a:defRPr sz="1600" b="1">
                <a:solidFill>
                  <a:schemeClr val="tx1"/>
                </a:solidFill>
                <a:latin typeface="Tahoma" pitchFamily="34" charset="0"/>
              </a:defRPr>
            </a:lvl6pPr>
            <a:lvl7pPr marL="2971800" indent="-228600" eaLnBrk="0" fontAlgn="base" hangingPunct="0">
              <a:spcBef>
                <a:spcPct val="0"/>
              </a:spcBef>
              <a:spcAft>
                <a:spcPct val="0"/>
              </a:spcAft>
              <a:defRPr sz="1600" b="1">
                <a:solidFill>
                  <a:schemeClr val="tx1"/>
                </a:solidFill>
                <a:latin typeface="Tahoma" pitchFamily="34" charset="0"/>
              </a:defRPr>
            </a:lvl7pPr>
            <a:lvl8pPr marL="3429000" indent="-228600" eaLnBrk="0" fontAlgn="base" hangingPunct="0">
              <a:spcBef>
                <a:spcPct val="0"/>
              </a:spcBef>
              <a:spcAft>
                <a:spcPct val="0"/>
              </a:spcAft>
              <a:defRPr sz="1600" b="1">
                <a:solidFill>
                  <a:schemeClr val="tx1"/>
                </a:solidFill>
                <a:latin typeface="Tahoma" pitchFamily="34" charset="0"/>
              </a:defRPr>
            </a:lvl8pPr>
            <a:lvl9pPr marL="3886200" indent="-228600" eaLnBrk="0" fontAlgn="base" hangingPunct="0">
              <a:spcBef>
                <a:spcPct val="0"/>
              </a:spcBef>
              <a:spcAft>
                <a:spcPct val="0"/>
              </a:spcAft>
              <a:defRPr sz="1600" b="1">
                <a:solidFill>
                  <a:schemeClr val="tx1"/>
                </a:solidFill>
                <a:latin typeface="Tahoma" pitchFamily="34" charset="0"/>
              </a:defRPr>
            </a:lvl9pPr>
          </a:lstStyle>
          <a:p>
            <a:pPr eaLnBrk="1" hangingPunct="1"/>
            <a:r>
              <a:rPr lang="en-US" sz="3600" dirty="0">
                <a:solidFill>
                  <a:schemeClr val="bg1"/>
                </a:solidFill>
              </a:rPr>
              <a:t>str</a:t>
            </a:r>
            <a:endParaRPr lang="en-US" sz="2800" dirty="0">
              <a:solidFill>
                <a:schemeClr val="bg1"/>
              </a:solidFill>
            </a:endParaRPr>
          </a:p>
        </p:txBody>
      </p:sp>
      <p:graphicFrame>
        <p:nvGraphicFramePr>
          <p:cNvPr id="16" name="Group 7">
            <a:extLst>
              <a:ext uri="{FF2B5EF4-FFF2-40B4-BE49-F238E27FC236}">
                <a16:creationId xmlns:a16="http://schemas.microsoft.com/office/drawing/2014/main" id="{B572545C-3D96-4B65-8A9D-5745A2721E0A}"/>
              </a:ext>
            </a:extLst>
          </p:cNvPr>
          <p:cNvGraphicFramePr>
            <a:graphicFrameLocks noGrp="1"/>
          </p:cNvGraphicFramePr>
          <p:nvPr>
            <p:extLst>
              <p:ext uri="{D42A27DB-BD31-4B8C-83A1-F6EECF244321}">
                <p14:modId xmlns:p14="http://schemas.microsoft.com/office/powerpoint/2010/main" val="2643701255"/>
              </p:ext>
            </p:extLst>
          </p:nvPr>
        </p:nvGraphicFramePr>
        <p:xfrm>
          <a:off x="1999736" y="4055761"/>
          <a:ext cx="6019800" cy="609600"/>
        </p:xfrm>
        <a:graphic>
          <a:graphicData uri="http://schemas.openxmlformats.org/drawingml/2006/table">
            <a:tbl>
              <a:tblPr/>
              <a:tblGrid>
                <a:gridCol w="669141">
                  <a:extLst>
                    <a:ext uri="{9D8B030D-6E8A-4147-A177-3AD203B41FA5}">
                      <a16:colId xmlns:a16="http://schemas.microsoft.com/office/drawing/2014/main" val="20000"/>
                    </a:ext>
                  </a:extLst>
                </a:gridCol>
                <a:gridCol w="667907">
                  <a:extLst>
                    <a:ext uri="{9D8B030D-6E8A-4147-A177-3AD203B41FA5}">
                      <a16:colId xmlns:a16="http://schemas.microsoft.com/office/drawing/2014/main" val="20001"/>
                    </a:ext>
                  </a:extLst>
                </a:gridCol>
                <a:gridCol w="669141">
                  <a:extLst>
                    <a:ext uri="{9D8B030D-6E8A-4147-A177-3AD203B41FA5}">
                      <a16:colId xmlns:a16="http://schemas.microsoft.com/office/drawing/2014/main" val="20002"/>
                    </a:ext>
                  </a:extLst>
                </a:gridCol>
                <a:gridCol w="669141">
                  <a:extLst>
                    <a:ext uri="{9D8B030D-6E8A-4147-A177-3AD203B41FA5}">
                      <a16:colId xmlns:a16="http://schemas.microsoft.com/office/drawing/2014/main" val="20003"/>
                    </a:ext>
                  </a:extLst>
                </a:gridCol>
                <a:gridCol w="669141">
                  <a:extLst>
                    <a:ext uri="{9D8B030D-6E8A-4147-A177-3AD203B41FA5}">
                      <a16:colId xmlns:a16="http://schemas.microsoft.com/office/drawing/2014/main" val="20004"/>
                    </a:ext>
                  </a:extLst>
                </a:gridCol>
                <a:gridCol w="667906">
                  <a:extLst>
                    <a:ext uri="{9D8B030D-6E8A-4147-A177-3AD203B41FA5}">
                      <a16:colId xmlns:a16="http://schemas.microsoft.com/office/drawing/2014/main" val="20005"/>
                    </a:ext>
                  </a:extLst>
                </a:gridCol>
                <a:gridCol w="669141">
                  <a:extLst>
                    <a:ext uri="{9D8B030D-6E8A-4147-A177-3AD203B41FA5}">
                      <a16:colId xmlns:a16="http://schemas.microsoft.com/office/drawing/2014/main" val="20006"/>
                    </a:ext>
                  </a:extLst>
                </a:gridCol>
                <a:gridCol w="669141">
                  <a:extLst>
                    <a:ext uri="{9D8B030D-6E8A-4147-A177-3AD203B41FA5}">
                      <a16:colId xmlns:a16="http://schemas.microsoft.com/office/drawing/2014/main" val="20007"/>
                    </a:ext>
                  </a:extLst>
                </a:gridCol>
                <a:gridCol w="669141">
                  <a:extLst>
                    <a:ext uri="{9D8B030D-6E8A-4147-A177-3AD203B41FA5}">
                      <a16:colId xmlns:a16="http://schemas.microsoft.com/office/drawing/2014/main" val="20008"/>
                    </a:ext>
                  </a:extLst>
                </a:gridCol>
              </a:tblGrid>
              <a:tr h="609600">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C</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800" b="1" i="0" u="none" strike="noStrike" cap="none" normalizeH="0" baseline="0" dirty="0">
                        <a:ln>
                          <a:noFill/>
                        </a:ln>
                        <a:solidFill>
                          <a:schemeClr val="tx1"/>
                        </a:solidFill>
                        <a:effectLst/>
                        <a:latin typeface="Tahoma" pitchFamily="34"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 </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F</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u</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Tahoma" pitchFamily="34" charset="0"/>
                        </a:rPr>
                        <a:t>n</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3252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196918"/>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The String class has about a dozen constructors. The most common one is:</a:t>
            </a:r>
          </a:p>
          <a:p>
            <a:pPr lvl="3">
              <a:lnSpc>
                <a:spcPct val="150000"/>
              </a:lnSpc>
              <a:buClr>
                <a:srgbClr val="FFFFFF"/>
              </a:buClr>
              <a:buSzPts val="1800"/>
            </a:pPr>
            <a:r>
              <a:rPr lang="en-US" sz="1600" kern="1200" dirty="0">
                <a:solidFill>
                  <a:schemeClr val="bg1"/>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String str = new String(“CS is Fun”);</a:t>
            </a:r>
          </a:p>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More commonly we can explicitly create a String literal by using quotations.</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     String str = “Strings are used prolifically”;</a:t>
            </a:r>
            <a:endParaRPr lang="en-US" sz="1600" kern="1200" dirty="0">
              <a:solidFill>
                <a:schemeClr val="bg1"/>
              </a:solidFill>
              <a:effectLst>
                <a:outerShdw blurRad="38100" dist="38100" dir="2700000" algn="tl">
                  <a:srgbClr val="000000">
                    <a:alpha val="43137"/>
                  </a:srgbClr>
                </a:outerShdw>
              </a:effectLst>
              <a:latin typeface="PT Mono" panose="020B0604020202020204" charset="0"/>
              <a:cs typeface="Calibri" pitchFamily="34" charset="0"/>
            </a:endParaRPr>
          </a:p>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In either case, str is a reference variable to a String object in memory. There is a difference which will be discussed later.</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     str = new String(“Hi”);</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dirty="0" err="1">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out.println</a:t>
            </a:r>
            <a:r>
              <a:rPr lang="en-US" sz="16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r>
              <a:rPr lang="en-US" sz="1600" dirty="0" err="1">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str.length</a:t>
            </a:r>
            <a:r>
              <a:rPr lang="en-US" sz="16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dirty="0" err="1">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out.println</a:t>
            </a:r>
            <a:r>
              <a:rPr lang="en-US" sz="16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r>
              <a:rPr lang="en-US" sz="1600" dirty="0" err="1">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abc</a:t>
            </a:r>
            <a:r>
              <a:rPr lang="en-US" sz="16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”.length());</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Constructors</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29234F95-477C-4B99-8A26-065C3BD8AC22}"/>
              </a:ext>
            </a:extLst>
          </p:cNvPr>
          <p:cNvSpPr txBox="1">
            <a:spLocks noChangeArrowheads="1"/>
          </p:cNvSpPr>
          <p:nvPr/>
        </p:nvSpPr>
        <p:spPr bwMode="auto">
          <a:xfrm>
            <a:off x="6395622" y="3217062"/>
            <a:ext cx="1911958" cy="830997"/>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2</a:t>
            </a:r>
          </a:p>
          <a:p>
            <a:pPr>
              <a:spcBef>
                <a:spcPct val="0"/>
              </a:spcBef>
              <a:buNone/>
            </a:pPr>
            <a:r>
              <a:rPr lang="en-US" altLang="en-US" sz="2400" dirty="0">
                <a:solidFill>
                  <a:schemeClr val="bg1"/>
                </a:solidFill>
                <a:latin typeface="Tahoma" panose="020B0604030504040204" pitchFamily="34" charset="0"/>
              </a:rPr>
              <a:t>3</a:t>
            </a:r>
          </a:p>
        </p:txBody>
      </p:sp>
      <p:sp>
        <p:nvSpPr>
          <p:cNvPr id="5" name="Google Shape;4030;p35">
            <a:extLst>
              <a:ext uri="{FF2B5EF4-FFF2-40B4-BE49-F238E27FC236}">
                <a16:creationId xmlns:a16="http://schemas.microsoft.com/office/drawing/2014/main" id="{768B46EE-D959-4156-A80C-F4E852F26AA3}"/>
              </a:ext>
            </a:extLst>
          </p:cNvPr>
          <p:cNvSpPr/>
          <p:nvPr/>
        </p:nvSpPr>
        <p:spPr>
          <a:xfrm>
            <a:off x="6229190" y="3051706"/>
            <a:ext cx="2251650" cy="1737062"/>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980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1" name="Google Shape;91;p14"/>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String Methods</a:t>
            </a:r>
            <a:endParaRPr sz="2400" dirty="0">
              <a:solidFill>
                <a:srgbClr val="00ECEC"/>
              </a:solidFill>
              <a:latin typeface="IBM Plex Sans"/>
              <a:ea typeface="IBM Plex Sans"/>
              <a:cs typeface="IBM Plex Sans"/>
              <a:sym typeface="IBM Plex Sans"/>
            </a:endParaRPr>
          </a:p>
        </p:txBody>
      </p:sp>
      <p:sp>
        <p:nvSpPr>
          <p:cNvPr id="92" name="Google Shape;92;p14"/>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graphicFrame>
        <p:nvGraphicFramePr>
          <p:cNvPr id="5" name="Table 4">
            <a:extLst>
              <a:ext uri="{FF2B5EF4-FFF2-40B4-BE49-F238E27FC236}">
                <a16:creationId xmlns:a16="http://schemas.microsoft.com/office/drawing/2014/main" id="{163223D0-C54A-4735-AE89-380132BA2A61}"/>
              </a:ext>
            </a:extLst>
          </p:cNvPr>
          <p:cNvGraphicFramePr>
            <a:graphicFrameLocks noGrp="1"/>
          </p:cNvGraphicFramePr>
          <p:nvPr>
            <p:extLst>
              <p:ext uri="{D42A27DB-BD31-4B8C-83A1-F6EECF244321}">
                <p14:modId xmlns:p14="http://schemas.microsoft.com/office/powerpoint/2010/main" val="1102061509"/>
              </p:ext>
            </p:extLst>
          </p:nvPr>
        </p:nvGraphicFramePr>
        <p:xfrm>
          <a:off x="1164336" y="900176"/>
          <a:ext cx="6477000" cy="3913336"/>
        </p:xfrm>
        <a:graphic>
          <a:graphicData uri="http://schemas.openxmlformats.org/drawingml/2006/table">
            <a:tbl>
              <a:tblPr firstRow="1" bandRow="1">
                <a:effectLst/>
                <a:tableStyleId>{5C22544A-7EE6-4342-B048-85BDC9FD1C3A}</a:tableStyleId>
              </a:tblPr>
              <a:tblGrid>
                <a:gridCol w="1761744">
                  <a:extLst>
                    <a:ext uri="{9D8B030D-6E8A-4147-A177-3AD203B41FA5}">
                      <a16:colId xmlns:a16="http://schemas.microsoft.com/office/drawing/2014/main" val="20000"/>
                    </a:ext>
                  </a:extLst>
                </a:gridCol>
                <a:gridCol w="4715256">
                  <a:extLst>
                    <a:ext uri="{9D8B030D-6E8A-4147-A177-3AD203B41FA5}">
                      <a16:colId xmlns:a16="http://schemas.microsoft.com/office/drawing/2014/main" val="20002"/>
                    </a:ext>
                  </a:extLst>
                </a:gridCol>
              </a:tblGrid>
              <a:tr h="392400">
                <a:tc>
                  <a:txBody>
                    <a:bodyPr/>
                    <a:lstStyle/>
                    <a:p>
                      <a:pPr algn="ctr"/>
                      <a:r>
                        <a:rPr lang="en-US" sz="2000" dirty="0">
                          <a:solidFill>
                            <a:schemeClr val="bg1"/>
                          </a:solidFill>
                          <a:latin typeface="Calibri" pitchFamily="34" charset="0"/>
                          <a:cs typeface="Calibri" pitchFamily="34" charset="0"/>
                        </a:rPr>
                        <a:t>Name</a:t>
                      </a:r>
                    </a:p>
                  </a:txBody>
                  <a:tcPr>
                    <a:noFill/>
                  </a:tcPr>
                </a:tc>
                <a:tc>
                  <a:txBody>
                    <a:bodyPr/>
                    <a:lstStyle/>
                    <a:p>
                      <a:pPr algn="ctr"/>
                      <a:r>
                        <a:rPr kumimoji="0" lang="en-US" sz="1800" b="1" kern="1200" dirty="0">
                          <a:solidFill>
                            <a:schemeClr val="bg1"/>
                          </a:solidFill>
                          <a:latin typeface="Calibri" pitchFamily="34" charset="0"/>
                          <a:ea typeface="+mn-ea"/>
                          <a:cs typeface="Calibri" pitchFamily="34" charset="0"/>
                        </a:rPr>
                        <a:t>Purpose</a:t>
                      </a:r>
                      <a:endParaRPr lang="en-US" dirty="0">
                        <a:solidFill>
                          <a:schemeClr val="bg1"/>
                        </a:solidFill>
                        <a:latin typeface="Calibri" pitchFamily="34" charset="0"/>
                        <a:cs typeface="Calibri" pitchFamily="34" charset="0"/>
                      </a:endParaRPr>
                    </a:p>
                  </a:txBody>
                  <a:tcPr>
                    <a:noFill/>
                  </a:tcPr>
                </a:tc>
                <a:extLst>
                  <a:ext uri="{0D108BD9-81ED-4DB2-BD59-A6C34878D82A}">
                    <a16:rowId xmlns:a16="http://schemas.microsoft.com/office/drawing/2014/main" val="10000"/>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substring(x)</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returns a section starting at x going to the end</a:t>
                      </a:r>
                    </a:p>
                  </a:txBody>
                  <a:tcPr>
                    <a:noFill/>
                  </a:tcPr>
                </a:tc>
                <a:extLst>
                  <a:ext uri="{0D108BD9-81ED-4DB2-BD59-A6C34878D82A}">
                    <a16:rowId xmlns:a16="http://schemas.microsoft.com/office/drawing/2014/main" val="10001"/>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substring(</a:t>
                      </a:r>
                      <a:r>
                        <a:rPr kumimoji="0" lang="en-US" sz="1800" kern="1200" dirty="0" err="1">
                          <a:solidFill>
                            <a:schemeClr val="accent5">
                              <a:lumMod val="60000"/>
                              <a:lumOff val="40000"/>
                            </a:schemeClr>
                          </a:solidFill>
                          <a:latin typeface="Calibri" pitchFamily="34" charset="0"/>
                          <a:ea typeface="+mn-ea"/>
                          <a:cs typeface="Calibri" pitchFamily="34" charset="0"/>
                        </a:rPr>
                        <a:t>x,y</a:t>
                      </a:r>
                      <a:r>
                        <a:rPr kumimoji="0" lang="en-US" sz="1800" kern="1200" dirty="0">
                          <a:solidFill>
                            <a:schemeClr val="accent5">
                              <a:lumMod val="60000"/>
                              <a:lumOff val="40000"/>
                            </a:schemeClr>
                          </a:solidFill>
                          <a:latin typeface="Calibri" pitchFamily="34" charset="0"/>
                          <a:ea typeface="+mn-ea"/>
                          <a:cs typeface="Calibri" pitchFamily="34" charset="0"/>
                        </a:rPr>
                        <a:t>)</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returns a section from [x, y)</a:t>
                      </a:r>
                    </a:p>
                  </a:txBody>
                  <a:tcPr>
                    <a:noFill/>
                  </a:tcPr>
                </a:tc>
                <a:extLst>
                  <a:ext uri="{0D108BD9-81ED-4DB2-BD59-A6C34878D82A}">
                    <a16:rowId xmlns:a16="http://schemas.microsoft.com/office/drawing/2014/main" val="10002"/>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length()</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returns the # of characters</a:t>
                      </a:r>
                    </a:p>
                  </a:txBody>
                  <a:tcPr>
                    <a:noFill/>
                  </a:tcPr>
                </a:tc>
                <a:extLst>
                  <a:ext uri="{0D108BD9-81ED-4DB2-BD59-A6C34878D82A}">
                    <a16:rowId xmlns:a16="http://schemas.microsoft.com/office/drawing/2014/main" val="10003"/>
                  </a:ext>
                </a:extLst>
              </a:tr>
              <a:tr h="367247">
                <a:tc>
                  <a:txBody>
                    <a:bodyPr/>
                    <a:lstStyle/>
                    <a:p>
                      <a:pPr algn="ctr"/>
                      <a:r>
                        <a:rPr kumimoji="0" lang="en-US" sz="1800" kern="1200" dirty="0" err="1">
                          <a:solidFill>
                            <a:schemeClr val="accent5">
                              <a:lumMod val="60000"/>
                              <a:lumOff val="40000"/>
                            </a:schemeClr>
                          </a:solidFill>
                          <a:latin typeface="Calibri" pitchFamily="34" charset="0"/>
                          <a:ea typeface="+mn-ea"/>
                          <a:cs typeface="Calibri" pitchFamily="34" charset="0"/>
                        </a:rPr>
                        <a:t>charAt</a:t>
                      </a:r>
                      <a:r>
                        <a:rPr kumimoji="0" lang="en-US" sz="1800" kern="1200" dirty="0">
                          <a:solidFill>
                            <a:schemeClr val="accent5">
                              <a:lumMod val="60000"/>
                              <a:lumOff val="40000"/>
                            </a:schemeClr>
                          </a:solidFill>
                          <a:latin typeface="Calibri" pitchFamily="34" charset="0"/>
                          <a:ea typeface="+mn-ea"/>
                          <a:cs typeface="Calibri" pitchFamily="34" charset="0"/>
                        </a:rPr>
                        <a:t>(x)</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returns the char at index x</a:t>
                      </a:r>
                    </a:p>
                  </a:txBody>
                  <a:tcPr>
                    <a:noFill/>
                  </a:tcPr>
                </a:tc>
                <a:extLst>
                  <a:ext uri="{0D108BD9-81ED-4DB2-BD59-A6C34878D82A}">
                    <a16:rowId xmlns:a16="http://schemas.microsoft.com/office/drawing/2014/main" val="10004"/>
                  </a:ext>
                </a:extLst>
              </a:tr>
              <a:tr h="367247">
                <a:tc>
                  <a:txBody>
                    <a:bodyPr/>
                    <a:lstStyle/>
                    <a:p>
                      <a:pPr algn="ctr"/>
                      <a:r>
                        <a:rPr kumimoji="0" lang="en-US" sz="1800" kern="1200" dirty="0" err="1">
                          <a:solidFill>
                            <a:schemeClr val="accent5">
                              <a:lumMod val="60000"/>
                              <a:lumOff val="40000"/>
                            </a:schemeClr>
                          </a:solidFill>
                          <a:latin typeface="Calibri" pitchFamily="34" charset="0"/>
                          <a:ea typeface="+mn-ea"/>
                          <a:cs typeface="Calibri" pitchFamily="34" charset="0"/>
                        </a:rPr>
                        <a:t>indexOf</a:t>
                      </a:r>
                      <a:r>
                        <a:rPr kumimoji="0" lang="en-US" sz="1800" kern="1200" dirty="0">
                          <a:solidFill>
                            <a:schemeClr val="accent5">
                              <a:lumMod val="60000"/>
                              <a:lumOff val="40000"/>
                            </a:schemeClr>
                          </a:solidFill>
                          <a:latin typeface="Calibri" pitchFamily="34" charset="0"/>
                          <a:ea typeface="+mn-ea"/>
                          <a:cs typeface="Calibri" pitchFamily="34" charset="0"/>
                        </a:rPr>
                        <a:t>(c)</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returns the index of the first String/char c</a:t>
                      </a:r>
                      <a:endParaRPr lang="en-US" sz="1200" kern="1200" dirty="0">
                        <a:solidFill>
                          <a:schemeClr val="bg1"/>
                        </a:solidFill>
                        <a:effectLst/>
                        <a:latin typeface="Calibri" pitchFamily="34" charset="0"/>
                        <a:ea typeface="+mn-ea"/>
                        <a:cs typeface="Calibri" pitchFamily="34" charset="0"/>
                      </a:endParaRPr>
                    </a:p>
                  </a:txBody>
                  <a:tcPr>
                    <a:noFill/>
                  </a:tcPr>
                </a:tc>
                <a:extLst>
                  <a:ext uri="{0D108BD9-81ED-4DB2-BD59-A6C34878D82A}">
                    <a16:rowId xmlns:a16="http://schemas.microsoft.com/office/drawing/2014/main" val="10005"/>
                  </a:ext>
                </a:extLst>
              </a:tr>
              <a:tr h="367247">
                <a:tc>
                  <a:txBody>
                    <a:bodyPr/>
                    <a:lstStyle/>
                    <a:p>
                      <a:pPr algn="ctr"/>
                      <a:r>
                        <a:rPr kumimoji="0" lang="en-US" sz="1800" kern="1200" dirty="0" err="1">
                          <a:solidFill>
                            <a:schemeClr val="accent5">
                              <a:lumMod val="60000"/>
                              <a:lumOff val="40000"/>
                            </a:schemeClr>
                          </a:solidFill>
                          <a:latin typeface="Calibri" pitchFamily="34" charset="0"/>
                          <a:ea typeface="+mn-ea"/>
                          <a:cs typeface="Calibri" pitchFamily="34" charset="0"/>
                        </a:rPr>
                        <a:t>lastIndexOf</a:t>
                      </a:r>
                      <a:r>
                        <a:rPr kumimoji="0" lang="en-US" sz="1800" kern="1200" dirty="0">
                          <a:solidFill>
                            <a:schemeClr val="accent5">
                              <a:lumMod val="60000"/>
                              <a:lumOff val="40000"/>
                            </a:schemeClr>
                          </a:solidFill>
                          <a:latin typeface="Calibri" pitchFamily="34" charset="0"/>
                          <a:ea typeface="+mn-ea"/>
                          <a:cs typeface="Calibri" pitchFamily="34" charset="0"/>
                        </a:rPr>
                        <a:t>(c)</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same as above but starts searching from end</a:t>
                      </a:r>
                      <a:endParaRPr lang="en-US" sz="1200" kern="1200" dirty="0">
                        <a:solidFill>
                          <a:schemeClr val="bg1"/>
                        </a:solidFill>
                        <a:effectLst/>
                        <a:latin typeface="Calibri" pitchFamily="34" charset="0"/>
                        <a:ea typeface="+mn-ea"/>
                        <a:cs typeface="Calibri" pitchFamily="34" charset="0"/>
                      </a:endParaRPr>
                    </a:p>
                  </a:txBody>
                  <a:tcPr>
                    <a:noFill/>
                  </a:tcPr>
                </a:tc>
                <a:extLst>
                  <a:ext uri="{0D108BD9-81ED-4DB2-BD59-A6C34878D82A}">
                    <a16:rowId xmlns:a16="http://schemas.microsoft.com/office/drawing/2014/main" val="10006"/>
                  </a:ext>
                </a:extLst>
              </a:tr>
              <a:tr h="367247">
                <a:tc>
                  <a:txBody>
                    <a:bodyPr/>
                    <a:lstStyle/>
                    <a:p>
                      <a:pPr algn="ctr"/>
                      <a:r>
                        <a:rPr kumimoji="0" lang="en-US" sz="1800" kern="1200" dirty="0">
                          <a:solidFill>
                            <a:schemeClr val="accent5">
                              <a:lumMod val="60000"/>
                              <a:lumOff val="40000"/>
                            </a:schemeClr>
                          </a:solidFill>
                          <a:latin typeface="Calibri" pitchFamily="34" charset="0"/>
                          <a:ea typeface="+mn-ea"/>
                          <a:cs typeface="Calibri" pitchFamily="34" charset="0"/>
                        </a:rPr>
                        <a:t>replace(</a:t>
                      </a:r>
                      <a:r>
                        <a:rPr kumimoji="0" lang="en-US" sz="1800" kern="1200" dirty="0" err="1">
                          <a:solidFill>
                            <a:schemeClr val="accent5">
                              <a:lumMod val="60000"/>
                              <a:lumOff val="40000"/>
                            </a:schemeClr>
                          </a:solidFill>
                          <a:latin typeface="Calibri" pitchFamily="34" charset="0"/>
                          <a:ea typeface="+mn-ea"/>
                          <a:cs typeface="Calibri" pitchFamily="34" charset="0"/>
                        </a:rPr>
                        <a:t>a,b</a:t>
                      </a:r>
                      <a:r>
                        <a:rPr kumimoji="0" lang="en-US" sz="1800" kern="1200" dirty="0">
                          <a:solidFill>
                            <a:schemeClr val="accent5">
                              <a:lumMod val="60000"/>
                              <a:lumOff val="40000"/>
                            </a:schemeClr>
                          </a:solidFill>
                          <a:latin typeface="Calibri" pitchFamily="34" charset="0"/>
                          <a:ea typeface="+mn-ea"/>
                          <a:cs typeface="Calibri" pitchFamily="34" charset="0"/>
                        </a:rPr>
                        <a:t>)</a:t>
                      </a:r>
                      <a:endParaRPr lang="en-US" dirty="0">
                        <a:solidFill>
                          <a:schemeClr val="accent5">
                            <a:lumMod val="60000"/>
                            <a:lumOff val="40000"/>
                          </a:schemeClr>
                        </a:solidFill>
                        <a:latin typeface="Calibri" pitchFamily="34" charset="0"/>
                        <a:cs typeface="Calibri" pitchFamily="34" charset="0"/>
                      </a:endParaRP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a:t>
                      </a:r>
                      <a:r>
                        <a:rPr lang="en-US" sz="800" kern="1200" baseline="0" dirty="0">
                          <a:solidFill>
                            <a:schemeClr val="bg1"/>
                          </a:solidFill>
                          <a:effectLst/>
                          <a:latin typeface="Calibri" pitchFamily="34" charset="0"/>
                          <a:ea typeface="+mn-ea"/>
                          <a:cs typeface="Calibri" pitchFamily="34" charset="0"/>
                        </a:rPr>
                        <a:t>     </a:t>
                      </a:r>
                      <a:r>
                        <a:rPr lang="en-US" sz="1600" kern="1200" baseline="0" dirty="0">
                          <a:solidFill>
                            <a:schemeClr val="bg1"/>
                          </a:solidFill>
                          <a:effectLst/>
                          <a:latin typeface="Calibri" pitchFamily="34" charset="0"/>
                          <a:ea typeface="+mn-ea"/>
                          <a:cs typeface="Calibri" pitchFamily="34" charset="0"/>
                        </a:rPr>
                        <a:t>returns a new String with all occurrences of a replaced with b</a:t>
                      </a:r>
                      <a:endParaRPr lang="en-US" sz="1600" kern="1200" dirty="0">
                        <a:solidFill>
                          <a:schemeClr val="bg1"/>
                        </a:solidFill>
                        <a:effectLst/>
                        <a:latin typeface="Calibri" pitchFamily="34" charset="0"/>
                        <a:ea typeface="+mn-ea"/>
                        <a:cs typeface="Calibri" pitchFamily="34" charset="0"/>
                      </a:endParaRPr>
                    </a:p>
                  </a:txBody>
                  <a:tcPr>
                    <a:noFill/>
                  </a:tcPr>
                </a:tc>
                <a:extLst>
                  <a:ext uri="{0D108BD9-81ED-4DB2-BD59-A6C34878D82A}">
                    <a16:rowId xmlns:a16="http://schemas.microsoft.com/office/drawing/2014/main" val="10007"/>
                  </a:ext>
                </a:extLst>
              </a:tr>
              <a:tr h="367247">
                <a:tc>
                  <a:txBody>
                    <a:bodyPr/>
                    <a:lstStyle/>
                    <a:p>
                      <a:pPr algn="ctr"/>
                      <a:r>
                        <a:rPr lang="en-US" sz="1800" dirty="0" err="1">
                          <a:solidFill>
                            <a:schemeClr val="accent5">
                              <a:lumMod val="60000"/>
                              <a:lumOff val="40000"/>
                            </a:schemeClr>
                          </a:solidFill>
                          <a:latin typeface="Calibri" pitchFamily="34" charset="0"/>
                          <a:cs typeface="Calibri" pitchFamily="34" charset="0"/>
                        </a:rPr>
                        <a:t>toUpperCase</a:t>
                      </a:r>
                      <a:r>
                        <a:rPr lang="en-US" sz="1800" dirty="0">
                          <a:solidFill>
                            <a:schemeClr val="accent5">
                              <a:lumMod val="60000"/>
                              <a:lumOff val="40000"/>
                            </a:schemeClr>
                          </a:solidFill>
                          <a:latin typeface="Calibri" pitchFamily="34" charset="0"/>
                          <a:cs typeface="Calibri" pitchFamily="34" charset="0"/>
                        </a:rPr>
                        <a:t>(a)</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    returns a new String capitalized</a:t>
                      </a:r>
                    </a:p>
                  </a:txBody>
                  <a:tcPr>
                    <a:noFill/>
                  </a:tcPr>
                </a:tc>
                <a:extLst>
                  <a:ext uri="{0D108BD9-81ED-4DB2-BD59-A6C34878D82A}">
                    <a16:rowId xmlns:a16="http://schemas.microsoft.com/office/drawing/2014/main" val="10008"/>
                  </a:ext>
                </a:extLst>
              </a:tr>
              <a:tr h="367247">
                <a:tc>
                  <a:txBody>
                    <a:bodyPr/>
                    <a:lstStyle/>
                    <a:p>
                      <a:pPr algn="ctr"/>
                      <a:r>
                        <a:rPr lang="en-US" sz="1800" dirty="0" err="1">
                          <a:solidFill>
                            <a:schemeClr val="accent5">
                              <a:lumMod val="60000"/>
                              <a:lumOff val="40000"/>
                            </a:schemeClr>
                          </a:solidFill>
                          <a:latin typeface="Calibri" pitchFamily="34" charset="0"/>
                          <a:cs typeface="Calibri" pitchFamily="34" charset="0"/>
                        </a:rPr>
                        <a:t>toString</a:t>
                      </a:r>
                      <a:r>
                        <a:rPr lang="en-US" sz="1800" dirty="0">
                          <a:solidFill>
                            <a:schemeClr val="accent5">
                              <a:lumMod val="60000"/>
                              <a:lumOff val="40000"/>
                            </a:schemeClr>
                          </a:solidFill>
                          <a:latin typeface="Calibri" pitchFamily="34" charset="0"/>
                          <a:cs typeface="Calibri" pitchFamily="34" charset="0"/>
                        </a:rPr>
                        <a:t>()</a:t>
                      </a:r>
                    </a:p>
                  </a:txBody>
                  <a:tcP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bg1"/>
                          </a:solidFill>
                          <a:effectLst/>
                          <a:latin typeface="Calibri" pitchFamily="34" charset="0"/>
                          <a:ea typeface="+mn-ea"/>
                          <a:cs typeface="Calibri" pitchFamily="34" charset="0"/>
                        </a:rPr>
                        <a:t>returns the String itself</a:t>
                      </a:r>
                    </a:p>
                  </a:txBody>
                  <a:tcPr>
                    <a:noFill/>
                  </a:tcPr>
                </a:tc>
                <a:extLst>
                  <a:ext uri="{0D108BD9-81ED-4DB2-BD59-A6C34878D82A}">
                    <a16:rowId xmlns:a16="http://schemas.microsoft.com/office/drawing/2014/main" val="2797807367"/>
                  </a:ext>
                </a:extLst>
              </a:tr>
            </a:tbl>
          </a:graphicData>
        </a:graphic>
      </p:graphicFrame>
    </p:spTree>
    <p:extLst>
      <p:ext uri="{BB962C8B-B14F-4D97-AF65-F5344CB8AC3E}">
        <p14:creationId xmlns:p14="http://schemas.microsoft.com/office/powerpoint/2010/main" val="4222639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6"/>
          <p:cNvSpPr txBox="1">
            <a:spLocks noGrp="1"/>
          </p:cNvSpPr>
          <p:nvPr>
            <p:ph type="title"/>
          </p:nvPr>
        </p:nvSpPr>
        <p:spPr>
          <a:xfrm>
            <a:off x="850075" y="907500"/>
            <a:ext cx="6561300" cy="3847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solidFill>
                  <a:schemeClr val="lt1"/>
                </a:solidFill>
              </a:rPr>
              <a:t>substring</a:t>
            </a:r>
            <a:endParaRPr dirty="0"/>
          </a:p>
        </p:txBody>
      </p:sp>
      <p:sp>
        <p:nvSpPr>
          <p:cNvPr id="186" name="Google Shape;186;p26"/>
          <p:cNvSpPr/>
          <p:nvPr/>
        </p:nvSpPr>
        <p:spPr>
          <a:xfrm>
            <a:off x="91440" y="91440"/>
            <a:ext cx="964500" cy="1243200"/>
          </a:xfrm>
          <a:prstGeom prst="halfFrame">
            <a:avLst>
              <a:gd name="adj1" fmla="val 33333"/>
              <a:gd name="adj2" fmla="val 33333"/>
            </a:avLst>
          </a:prstGeom>
          <a:solidFill>
            <a:srgbClr val="45818E"/>
          </a:solidFill>
          <a:ln w="9525" cap="flat" cmpd="sng">
            <a:solidFill>
              <a:srgbClr val="008080"/>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600">
                <a:solidFill>
                  <a:srgbClr val="45818E"/>
                </a:solidFill>
                <a:latin typeface="PT Mono"/>
                <a:ea typeface="PT Mono"/>
                <a:cs typeface="PT Mono"/>
                <a:sym typeface="PT Mono"/>
              </a:rPr>
              <a:t>TClark</a:t>
            </a:r>
            <a:endParaRPr sz="600">
              <a:solidFill>
                <a:srgbClr val="134F5C"/>
              </a:solidFill>
              <a:latin typeface="PT Mono"/>
              <a:ea typeface="PT Mono"/>
              <a:cs typeface="PT Mono"/>
              <a:sym typeface="PT Mono"/>
            </a:endParaRPr>
          </a:p>
        </p:txBody>
      </p:sp>
      <p:sp>
        <p:nvSpPr>
          <p:cNvPr id="187" name="Google Shape;187;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sp>
        <p:nvSpPr>
          <p:cNvPr id="188" name="Google Shape;188;p26"/>
          <p:cNvSpPr txBox="1">
            <a:spLocks noGrp="1"/>
          </p:cNvSpPr>
          <p:nvPr>
            <p:ph type="sldNum" idx="4294967295"/>
          </p:nvPr>
        </p:nvSpPr>
        <p:spPr>
          <a:xfrm>
            <a:off x="8595308" y="-8"/>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89400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Google Shape;90;p14">
            <a:extLst>
              <a:ext uri="{FF2B5EF4-FFF2-40B4-BE49-F238E27FC236}">
                <a16:creationId xmlns:a16="http://schemas.microsoft.com/office/drawing/2014/main" id="{A49D5602-64A4-4470-BE27-BBC6887086EE}"/>
              </a:ext>
            </a:extLst>
          </p:cNvPr>
          <p:cNvSpPr/>
          <p:nvPr/>
        </p:nvSpPr>
        <p:spPr>
          <a:xfrm flipH="1">
            <a:off x="548700" y="685800"/>
            <a:ext cx="8125800" cy="4196918"/>
          </a:xfrm>
          <a:prstGeom prst="round1Rect">
            <a:avLst>
              <a:gd name="adj" fmla="val 8376"/>
            </a:avLst>
          </a:prstGeom>
          <a:solidFill>
            <a:srgbClr val="181818"/>
          </a:solidFill>
          <a:ln w="28575" cap="flat" cmpd="sng">
            <a:solidFill>
              <a:srgbClr val="CCBC77"/>
            </a:solidFill>
            <a:prstDash val="solid"/>
            <a:round/>
            <a:headEnd type="none" w="sm" len="sm"/>
            <a:tailEnd type="none" w="sm" len="sm"/>
          </a:ln>
        </p:spPr>
        <p:txBody>
          <a:bodyPr spcFirstLastPara="1" wrap="square" lIns="91425" tIns="182875" rIns="91425" bIns="91425" anchor="t" anchorCtr="0">
            <a:noAutofit/>
          </a:bodyPr>
          <a:lstStyle/>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The String instance method substring is overloaded. First version:</a:t>
            </a:r>
          </a:p>
          <a:p>
            <a:pPr lvl="1">
              <a:lnSpc>
                <a:spcPct val="150000"/>
              </a:lnSpc>
              <a:buClr>
                <a:srgbClr val="FFFFFF"/>
              </a:buClr>
              <a:buSzPts val="1800"/>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public String substring(int x){}</a:t>
            </a:r>
          </a:p>
          <a:p>
            <a:pPr lvl="3">
              <a:lnSpc>
                <a:spcPct val="150000"/>
              </a:lnSpc>
              <a:buClr>
                <a:srgbClr val="FFFFFF"/>
              </a:buClr>
              <a:buSzPts val="1800"/>
            </a:pPr>
            <a:r>
              <a:rPr lang="en-US" sz="1600" kern="1200" dirty="0">
                <a:solidFill>
                  <a:schemeClr val="bg1"/>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str = “CS is Fun”;</a:t>
            </a:r>
          </a:p>
          <a:p>
            <a:pPr lvl="3">
              <a:lnSpc>
                <a:spcPct val="150000"/>
              </a:lnSpc>
              <a:buClr>
                <a:srgbClr val="FFFFFF"/>
              </a:buClr>
              <a:buSzPts val="1800"/>
            </a:pP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out.println</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str.substring</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(3));</a:t>
            </a:r>
          </a:p>
          <a:p>
            <a:pPr lvl="3">
              <a:lnSpc>
                <a:spcPct val="150000"/>
              </a:lnSpc>
              <a:buClr>
                <a:srgbClr val="FFFFFF"/>
              </a:buClr>
              <a:buSzPts val="1800"/>
            </a:pP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out.println</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str.length</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p>
          <a:p>
            <a:pPr marL="182880" indent="-251459">
              <a:lnSpc>
                <a:spcPct val="150000"/>
              </a:lnSpc>
              <a:buClr>
                <a:srgbClr val="FFFFFF"/>
              </a:buClr>
              <a:buSzPts val="1800"/>
              <a:buFont typeface="IBM Plex Sans"/>
              <a:buChar char="●"/>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The second version is inclusive/exclusive:</a:t>
            </a:r>
          </a:p>
          <a:p>
            <a:pPr>
              <a:lnSpc>
                <a:spcPct val="150000"/>
              </a:lnSpc>
              <a:buClr>
                <a:srgbClr val="FFFFFF"/>
              </a:buClr>
              <a:buSzPts val="1800"/>
            </a:pPr>
            <a:r>
              <a:rPr lang="en-US" sz="1600" kern="1200" dirty="0">
                <a:solidFill>
                  <a:schemeClr val="bg1"/>
                </a:solidFill>
                <a:effectLst>
                  <a:outerShdw blurRad="38100" dist="38100" dir="2700000" algn="tl">
                    <a:srgbClr val="000000">
                      <a:alpha val="43137"/>
                    </a:srgbClr>
                  </a:outerShdw>
                </a:effectLst>
                <a:latin typeface="IBM Plex Sans" panose="020B0604020202020204" charset="0"/>
                <a:cs typeface="Calibri" pitchFamily="34" charset="0"/>
              </a:rPr>
              <a:t>     public String substring(int x, int y){} </a:t>
            </a:r>
          </a:p>
          <a:p>
            <a:pPr>
              <a:lnSpc>
                <a:spcPct val="150000"/>
              </a:lnSpc>
              <a:buClr>
                <a:srgbClr val="FFFFFF"/>
              </a:buClr>
              <a:buSzPts val="1800"/>
            </a:pPr>
            <a:r>
              <a:rPr lang="en-US" sz="16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     str = “Strings”;</a:t>
            </a:r>
          </a:p>
          <a:p>
            <a:pPr>
              <a:lnSpc>
                <a:spcPct val="150000"/>
              </a:lnSpc>
              <a:buClr>
                <a:srgbClr val="FFFFFF"/>
              </a:buClr>
              <a:buSzPts val="1800"/>
            </a:pPr>
            <a:r>
              <a:rPr lang="en-US" sz="1600" kern="12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kern="1200" dirty="0" err="1">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out.println</a:t>
            </a:r>
            <a:r>
              <a:rPr lang="en-US" sz="1600" kern="12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r>
              <a:rPr lang="en-US" sz="1600" kern="1200" dirty="0" err="1">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str.substring</a:t>
            </a:r>
            <a:r>
              <a:rPr lang="en-US" sz="1600" kern="12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(3, 5);</a:t>
            </a:r>
          </a:p>
          <a:p>
            <a:pPr>
              <a:lnSpc>
                <a:spcPct val="150000"/>
              </a:lnSpc>
              <a:buClr>
                <a:srgbClr val="FFFFFF"/>
              </a:buClr>
              <a:buSzPts val="1800"/>
            </a:pPr>
            <a:r>
              <a:rPr lang="en-US" sz="1600" kern="1200" dirty="0">
                <a:solidFill>
                  <a:schemeClr val="accent1">
                    <a:lumMod val="75000"/>
                  </a:schemeClr>
                </a:solidFill>
                <a:effectLst>
                  <a:outerShdw blurRad="38100" dist="38100" dir="2700000" algn="tl">
                    <a:srgbClr val="000000">
                      <a:alpha val="43137"/>
                    </a:srgbClr>
                  </a:outerShdw>
                </a:effectLst>
                <a:latin typeface="PT Mono" panose="020B0604020202020204" charset="0"/>
                <a:cs typeface="Calibri" pitchFamily="34" charset="0"/>
              </a:rPr>
              <a:t>     </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out.println</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r>
              <a:rPr lang="en-US" sz="1600" kern="1200" dirty="0" err="1">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str.length</a:t>
            </a:r>
            <a:r>
              <a:rPr lang="en-US" sz="1600" kern="1200" dirty="0">
                <a:solidFill>
                  <a:schemeClr val="accent4">
                    <a:lumMod val="75000"/>
                  </a:schemeClr>
                </a:solidFill>
                <a:effectLst>
                  <a:outerShdw blurRad="38100" dist="38100" dir="2700000" algn="tl">
                    <a:srgbClr val="000000">
                      <a:alpha val="43137"/>
                    </a:srgbClr>
                  </a:outerShdw>
                </a:effectLst>
                <a:latin typeface="PT Mono" panose="020B0604020202020204" charset="0"/>
                <a:cs typeface="Calibri" pitchFamily="34" charset="0"/>
              </a:rPr>
              <a:t>());</a:t>
            </a:r>
          </a:p>
        </p:txBody>
      </p:sp>
      <p:sp>
        <p:nvSpPr>
          <p:cNvPr id="6" name="Google Shape;75;p12">
            <a:extLst>
              <a:ext uri="{FF2B5EF4-FFF2-40B4-BE49-F238E27FC236}">
                <a16:creationId xmlns:a16="http://schemas.microsoft.com/office/drawing/2014/main" id="{3F7EA463-C723-4141-98B3-04D4E8C1A180}"/>
              </a:ext>
            </a:extLst>
          </p:cNvPr>
          <p:cNvSpPr/>
          <p:nvPr/>
        </p:nvSpPr>
        <p:spPr>
          <a:xfrm>
            <a:off x="1371600" y="91450"/>
            <a:ext cx="7302900" cy="365700"/>
          </a:xfrm>
          <a:prstGeom prst="chevron">
            <a:avLst>
              <a:gd name="adj" fmla="val 91093"/>
            </a:avLst>
          </a:prstGeom>
          <a:solidFill>
            <a:srgbClr val="181818"/>
          </a:solidFill>
          <a:ln w="19050" cap="flat" cmpd="sng">
            <a:solidFill>
              <a:srgbClr val="CCBC77"/>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2400" dirty="0">
                <a:solidFill>
                  <a:srgbClr val="00ECEC"/>
                </a:solidFill>
                <a:latin typeface="IBM Plex Sans"/>
                <a:ea typeface="IBM Plex Sans"/>
                <a:cs typeface="IBM Plex Sans"/>
                <a:sym typeface="IBM Plex Sans"/>
              </a:rPr>
              <a:t>substring</a:t>
            </a:r>
            <a:endParaRPr sz="2400" dirty="0">
              <a:solidFill>
                <a:srgbClr val="00ECEC"/>
              </a:solidFill>
              <a:latin typeface="IBM Plex Sans"/>
              <a:ea typeface="IBM Plex Sans"/>
              <a:cs typeface="IBM Plex Sans"/>
              <a:sym typeface="IBM Plex Sans"/>
            </a:endParaRPr>
          </a:p>
        </p:txBody>
      </p:sp>
      <p:sp>
        <p:nvSpPr>
          <p:cNvPr id="4" name="Text Box 11">
            <a:extLst>
              <a:ext uri="{FF2B5EF4-FFF2-40B4-BE49-F238E27FC236}">
                <a16:creationId xmlns:a16="http://schemas.microsoft.com/office/drawing/2014/main" id="{29234F95-477C-4B99-8A26-065C3BD8AC22}"/>
              </a:ext>
            </a:extLst>
          </p:cNvPr>
          <p:cNvSpPr txBox="1">
            <a:spLocks noChangeArrowheads="1"/>
          </p:cNvSpPr>
          <p:nvPr/>
        </p:nvSpPr>
        <p:spPr bwMode="auto">
          <a:xfrm>
            <a:off x="6399036" y="2575203"/>
            <a:ext cx="1911958" cy="1569660"/>
          </a:xfrm>
          <a:prstGeom prst="rect">
            <a:avLst/>
          </a:prstGeom>
          <a:noFill/>
          <a:ln w="12700">
            <a:no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bg1"/>
                </a:solidFill>
                <a:latin typeface="Tahoma" panose="020B0604030504040204" pitchFamily="34" charset="0"/>
              </a:rPr>
              <a:t>is Fun</a:t>
            </a:r>
          </a:p>
          <a:p>
            <a:pPr>
              <a:spcBef>
                <a:spcPct val="0"/>
              </a:spcBef>
              <a:buNone/>
            </a:pPr>
            <a:r>
              <a:rPr lang="en-US" altLang="en-US" sz="2400" dirty="0">
                <a:solidFill>
                  <a:schemeClr val="bg1"/>
                </a:solidFill>
                <a:latin typeface="Tahoma" panose="020B0604030504040204" pitchFamily="34" charset="0"/>
              </a:rPr>
              <a:t>9</a:t>
            </a:r>
          </a:p>
          <a:p>
            <a:pPr>
              <a:spcBef>
                <a:spcPct val="0"/>
              </a:spcBef>
              <a:buNone/>
            </a:pPr>
            <a:r>
              <a:rPr lang="en-US" altLang="en-US" sz="2400" dirty="0">
                <a:solidFill>
                  <a:schemeClr val="bg1"/>
                </a:solidFill>
                <a:latin typeface="Tahoma" panose="020B0604030504040204" pitchFamily="34" charset="0"/>
              </a:rPr>
              <a:t>in</a:t>
            </a:r>
          </a:p>
          <a:p>
            <a:pPr>
              <a:spcBef>
                <a:spcPct val="0"/>
              </a:spcBef>
              <a:buNone/>
            </a:pPr>
            <a:r>
              <a:rPr lang="en-US" altLang="en-US" sz="2400" dirty="0">
                <a:solidFill>
                  <a:schemeClr val="bg1"/>
                </a:solidFill>
                <a:latin typeface="Tahoma" panose="020B0604030504040204" pitchFamily="34" charset="0"/>
              </a:rPr>
              <a:t>7</a:t>
            </a:r>
          </a:p>
        </p:txBody>
      </p:sp>
      <p:sp>
        <p:nvSpPr>
          <p:cNvPr id="5" name="Google Shape;4030;p35">
            <a:extLst>
              <a:ext uri="{FF2B5EF4-FFF2-40B4-BE49-F238E27FC236}">
                <a16:creationId xmlns:a16="http://schemas.microsoft.com/office/drawing/2014/main" id="{768B46EE-D959-4156-A80C-F4E852F26AA3}"/>
              </a:ext>
            </a:extLst>
          </p:cNvPr>
          <p:cNvSpPr/>
          <p:nvPr/>
        </p:nvSpPr>
        <p:spPr>
          <a:xfrm>
            <a:off x="6229190" y="2401824"/>
            <a:ext cx="2251650" cy="2386944"/>
          </a:xfrm>
          <a:custGeom>
            <a:avLst/>
            <a:gdLst/>
            <a:ahLst/>
            <a:cxnLst/>
            <a:rect l="l" t="t" r="r" b="b"/>
            <a:pathLst>
              <a:path w="143434" h="111665" extrusionOk="0">
                <a:moveTo>
                  <a:pt x="71751" y="2308"/>
                </a:moveTo>
                <a:lnTo>
                  <a:pt x="71887" y="2376"/>
                </a:lnTo>
                <a:lnTo>
                  <a:pt x="72091" y="2444"/>
                </a:lnTo>
                <a:lnTo>
                  <a:pt x="72159" y="2647"/>
                </a:lnTo>
                <a:lnTo>
                  <a:pt x="72226" y="2783"/>
                </a:lnTo>
                <a:lnTo>
                  <a:pt x="72159" y="2987"/>
                </a:lnTo>
                <a:lnTo>
                  <a:pt x="72091" y="3190"/>
                </a:lnTo>
                <a:lnTo>
                  <a:pt x="71887" y="3258"/>
                </a:lnTo>
                <a:lnTo>
                  <a:pt x="71751" y="3326"/>
                </a:lnTo>
                <a:lnTo>
                  <a:pt x="71548" y="3258"/>
                </a:lnTo>
                <a:lnTo>
                  <a:pt x="71344" y="3190"/>
                </a:lnTo>
                <a:lnTo>
                  <a:pt x="71276" y="2987"/>
                </a:lnTo>
                <a:lnTo>
                  <a:pt x="71208" y="2783"/>
                </a:lnTo>
                <a:lnTo>
                  <a:pt x="71276" y="2647"/>
                </a:lnTo>
                <a:lnTo>
                  <a:pt x="71344" y="2444"/>
                </a:lnTo>
                <a:lnTo>
                  <a:pt x="71548" y="2376"/>
                </a:lnTo>
                <a:lnTo>
                  <a:pt x="71751" y="2308"/>
                </a:lnTo>
                <a:close/>
                <a:moveTo>
                  <a:pt x="137528" y="5906"/>
                </a:moveTo>
                <a:lnTo>
                  <a:pt x="137596" y="5974"/>
                </a:lnTo>
                <a:lnTo>
                  <a:pt x="137596" y="89604"/>
                </a:lnTo>
                <a:lnTo>
                  <a:pt x="5906" y="89604"/>
                </a:lnTo>
                <a:lnTo>
                  <a:pt x="5906" y="5974"/>
                </a:lnTo>
                <a:lnTo>
                  <a:pt x="5906" y="5906"/>
                </a:lnTo>
                <a:close/>
                <a:moveTo>
                  <a:pt x="3530" y="0"/>
                </a:moveTo>
                <a:lnTo>
                  <a:pt x="3191" y="68"/>
                </a:lnTo>
                <a:lnTo>
                  <a:pt x="2444" y="339"/>
                </a:lnTo>
                <a:lnTo>
                  <a:pt x="1766" y="679"/>
                </a:lnTo>
                <a:lnTo>
                  <a:pt x="1155" y="1154"/>
                </a:lnTo>
                <a:lnTo>
                  <a:pt x="679" y="1765"/>
                </a:lnTo>
                <a:lnTo>
                  <a:pt x="272" y="2444"/>
                </a:lnTo>
                <a:lnTo>
                  <a:pt x="69" y="3190"/>
                </a:lnTo>
                <a:lnTo>
                  <a:pt x="1" y="3598"/>
                </a:lnTo>
                <a:lnTo>
                  <a:pt x="1" y="4005"/>
                </a:lnTo>
                <a:lnTo>
                  <a:pt x="1" y="91572"/>
                </a:lnTo>
                <a:lnTo>
                  <a:pt x="1" y="91979"/>
                </a:lnTo>
                <a:lnTo>
                  <a:pt x="69" y="92319"/>
                </a:lnTo>
                <a:lnTo>
                  <a:pt x="272" y="93065"/>
                </a:lnTo>
                <a:lnTo>
                  <a:pt x="679" y="93744"/>
                </a:lnTo>
                <a:lnTo>
                  <a:pt x="1155" y="94355"/>
                </a:lnTo>
                <a:lnTo>
                  <a:pt x="1766" y="94830"/>
                </a:lnTo>
                <a:lnTo>
                  <a:pt x="2444" y="95238"/>
                </a:lnTo>
                <a:lnTo>
                  <a:pt x="3191" y="95441"/>
                </a:lnTo>
                <a:lnTo>
                  <a:pt x="3530" y="95509"/>
                </a:lnTo>
                <a:lnTo>
                  <a:pt x="139904" y="95509"/>
                </a:lnTo>
                <a:lnTo>
                  <a:pt x="140311" y="95441"/>
                </a:lnTo>
                <a:lnTo>
                  <a:pt x="141058" y="95238"/>
                </a:lnTo>
                <a:lnTo>
                  <a:pt x="141737" y="94830"/>
                </a:lnTo>
                <a:lnTo>
                  <a:pt x="142280" y="94355"/>
                </a:lnTo>
                <a:lnTo>
                  <a:pt x="142755" y="93744"/>
                </a:lnTo>
                <a:lnTo>
                  <a:pt x="143162" y="93065"/>
                </a:lnTo>
                <a:lnTo>
                  <a:pt x="143366" y="92319"/>
                </a:lnTo>
                <a:lnTo>
                  <a:pt x="143434" y="91979"/>
                </a:lnTo>
                <a:lnTo>
                  <a:pt x="143434" y="91572"/>
                </a:lnTo>
                <a:lnTo>
                  <a:pt x="143434" y="4005"/>
                </a:lnTo>
                <a:lnTo>
                  <a:pt x="143434" y="3598"/>
                </a:lnTo>
                <a:lnTo>
                  <a:pt x="143366" y="3190"/>
                </a:lnTo>
                <a:lnTo>
                  <a:pt x="143162" y="2444"/>
                </a:lnTo>
                <a:lnTo>
                  <a:pt x="142755" y="1765"/>
                </a:lnTo>
                <a:lnTo>
                  <a:pt x="142280" y="1154"/>
                </a:lnTo>
                <a:lnTo>
                  <a:pt x="141737" y="679"/>
                </a:lnTo>
                <a:lnTo>
                  <a:pt x="141058" y="339"/>
                </a:lnTo>
                <a:lnTo>
                  <a:pt x="140311" y="68"/>
                </a:lnTo>
                <a:lnTo>
                  <a:pt x="139904" y="0"/>
                </a:lnTo>
                <a:close/>
                <a:moveTo>
                  <a:pt x="55324" y="95713"/>
                </a:moveTo>
                <a:lnTo>
                  <a:pt x="55052" y="98971"/>
                </a:lnTo>
                <a:lnTo>
                  <a:pt x="54713" y="102297"/>
                </a:lnTo>
                <a:lnTo>
                  <a:pt x="54374" y="105284"/>
                </a:lnTo>
                <a:lnTo>
                  <a:pt x="53966" y="107388"/>
                </a:lnTo>
                <a:lnTo>
                  <a:pt x="53763" y="108203"/>
                </a:lnTo>
                <a:lnTo>
                  <a:pt x="53627" y="108746"/>
                </a:lnTo>
                <a:lnTo>
                  <a:pt x="53423" y="109153"/>
                </a:lnTo>
                <a:lnTo>
                  <a:pt x="53220" y="109357"/>
                </a:lnTo>
                <a:lnTo>
                  <a:pt x="52677" y="109493"/>
                </a:lnTo>
                <a:lnTo>
                  <a:pt x="51794" y="109696"/>
                </a:lnTo>
                <a:lnTo>
                  <a:pt x="49690" y="110036"/>
                </a:lnTo>
                <a:lnTo>
                  <a:pt x="48061" y="110307"/>
                </a:lnTo>
                <a:lnTo>
                  <a:pt x="47450" y="110443"/>
                </a:lnTo>
                <a:lnTo>
                  <a:pt x="47110" y="110511"/>
                </a:lnTo>
                <a:lnTo>
                  <a:pt x="47042" y="110579"/>
                </a:lnTo>
                <a:lnTo>
                  <a:pt x="47042" y="110783"/>
                </a:lnTo>
                <a:lnTo>
                  <a:pt x="47110" y="110850"/>
                </a:lnTo>
                <a:lnTo>
                  <a:pt x="47585" y="110918"/>
                </a:lnTo>
                <a:lnTo>
                  <a:pt x="48400" y="110986"/>
                </a:lnTo>
                <a:lnTo>
                  <a:pt x="51387" y="111054"/>
                </a:lnTo>
                <a:lnTo>
                  <a:pt x="56071" y="111122"/>
                </a:lnTo>
                <a:lnTo>
                  <a:pt x="87092" y="111122"/>
                </a:lnTo>
                <a:lnTo>
                  <a:pt x="91708" y="111054"/>
                </a:lnTo>
                <a:lnTo>
                  <a:pt x="94695" y="110986"/>
                </a:lnTo>
                <a:lnTo>
                  <a:pt x="95578" y="110918"/>
                </a:lnTo>
                <a:lnTo>
                  <a:pt x="96053" y="110850"/>
                </a:lnTo>
                <a:lnTo>
                  <a:pt x="96121" y="110783"/>
                </a:lnTo>
                <a:lnTo>
                  <a:pt x="96121" y="110579"/>
                </a:lnTo>
                <a:lnTo>
                  <a:pt x="96053" y="110511"/>
                </a:lnTo>
                <a:lnTo>
                  <a:pt x="95713" y="110443"/>
                </a:lnTo>
                <a:lnTo>
                  <a:pt x="95102" y="110307"/>
                </a:lnTo>
                <a:lnTo>
                  <a:pt x="93473" y="110036"/>
                </a:lnTo>
                <a:lnTo>
                  <a:pt x="91369" y="109696"/>
                </a:lnTo>
                <a:lnTo>
                  <a:pt x="90487" y="109493"/>
                </a:lnTo>
                <a:lnTo>
                  <a:pt x="89943" y="109357"/>
                </a:lnTo>
                <a:lnTo>
                  <a:pt x="89740" y="109153"/>
                </a:lnTo>
                <a:lnTo>
                  <a:pt x="89536" y="108746"/>
                </a:lnTo>
                <a:lnTo>
                  <a:pt x="89333" y="108203"/>
                </a:lnTo>
                <a:lnTo>
                  <a:pt x="89197" y="107388"/>
                </a:lnTo>
                <a:lnTo>
                  <a:pt x="88789" y="105284"/>
                </a:lnTo>
                <a:lnTo>
                  <a:pt x="88382" y="102297"/>
                </a:lnTo>
                <a:lnTo>
                  <a:pt x="88043" y="98971"/>
                </a:lnTo>
                <a:lnTo>
                  <a:pt x="87839" y="95713"/>
                </a:lnTo>
                <a:close/>
                <a:moveTo>
                  <a:pt x="47450" y="111054"/>
                </a:moveTo>
                <a:lnTo>
                  <a:pt x="47450" y="111122"/>
                </a:lnTo>
                <a:lnTo>
                  <a:pt x="47450" y="111393"/>
                </a:lnTo>
                <a:lnTo>
                  <a:pt x="47518" y="111461"/>
                </a:lnTo>
                <a:lnTo>
                  <a:pt x="48807" y="111529"/>
                </a:lnTo>
                <a:lnTo>
                  <a:pt x="52473" y="111597"/>
                </a:lnTo>
                <a:lnTo>
                  <a:pt x="62384" y="111665"/>
                </a:lnTo>
                <a:lnTo>
                  <a:pt x="80779" y="111665"/>
                </a:lnTo>
                <a:lnTo>
                  <a:pt x="90622" y="111597"/>
                </a:lnTo>
                <a:lnTo>
                  <a:pt x="94356" y="111529"/>
                </a:lnTo>
                <a:lnTo>
                  <a:pt x="95646" y="111461"/>
                </a:lnTo>
                <a:lnTo>
                  <a:pt x="95713" y="111393"/>
                </a:lnTo>
                <a:lnTo>
                  <a:pt x="95713" y="111122"/>
                </a:lnTo>
                <a:lnTo>
                  <a:pt x="95646" y="111054"/>
                </a:lnTo>
                <a:lnTo>
                  <a:pt x="94084" y="111122"/>
                </a:lnTo>
                <a:lnTo>
                  <a:pt x="91233" y="111190"/>
                </a:lnTo>
                <a:lnTo>
                  <a:pt x="80847" y="111258"/>
                </a:lnTo>
                <a:lnTo>
                  <a:pt x="62316" y="111258"/>
                </a:lnTo>
                <a:lnTo>
                  <a:pt x="51930" y="111190"/>
                </a:lnTo>
                <a:lnTo>
                  <a:pt x="49079" y="111122"/>
                </a:lnTo>
                <a:lnTo>
                  <a:pt x="47518" y="111054"/>
                </a:lnTo>
                <a:close/>
              </a:path>
            </a:pathLst>
          </a:custGeom>
          <a:solidFill>
            <a:srgbClr val="003B55"/>
          </a:solidFill>
          <a:ln w="9525" cap="flat" cmpd="sng">
            <a:solidFill>
              <a:srgbClr val="0B87A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 name="Group 48">
            <a:extLst>
              <a:ext uri="{FF2B5EF4-FFF2-40B4-BE49-F238E27FC236}">
                <a16:creationId xmlns:a16="http://schemas.microsoft.com/office/drawing/2014/main" id="{4E4E4317-8F34-47CF-BF12-1338CA61A500}"/>
              </a:ext>
            </a:extLst>
          </p:cNvPr>
          <p:cNvGraphicFramePr>
            <a:graphicFrameLocks noGrp="1"/>
          </p:cNvGraphicFramePr>
          <p:nvPr>
            <p:extLst>
              <p:ext uri="{D42A27DB-BD31-4B8C-83A1-F6EECF244321}">
                <p14:modId xmlns:p14="http://schemas.microsoft.com/office/powerpoint/2010/main" val="3220052628"/>
              </p:ext>
            </p:extLst>
          </p:nvPr>
        </p:nvGraphicFramePr>
        <p:xfrm>
          <a:off x="4018416" y="1635595"/>
          <a:ext cx="2009268" cy="304458"/>
        </p:xfrm>
        <a:graphic>
          <a:graphicData uri="http://schemas.openxmlformats.org/drawingml/2006/table">
            <a:tbl>
              <a:tblPr/>
              <a:tblGrid>
                <a:gridCol w="223252">
                  <a:extLst>
                    <a:ext uri="{9D8B030D-6E8A-4147-A177-3AD203B41FA5}">
                      <a16:colId xmlns:a16="http://schemas.microsoft.com/office/drawing/2014/main" val="20000"/>
                    </a:ext>
                  </a:extLst>
                </a:gridCol>
                <a:gridCol w="223252">
                  <a:extLst>
                    <a:ext uri="{9D8B030D-6E8A-4147-A177-3AD203B41FA5}">
                      <a16:colId xmlns:a16="http://schemas.microsoft.com/office/drawing/2014/main" val="20001"/>
                    </a:ext>
                  </a:extLst>
                </a:gridCol>
                <a:gridCol w="223252">
                  <a:extLst>
                    <a:ext uri="{9D8B030D-6E8A-4147-A177-3AD203B41FA5}">
                      <a16:colId xmlns:a16="http://schemas.microsoft.com/office/drawing/2014/main" val="20002"/>
                    </a:ext>
                  </a:extLst>
                </a:gridCol>
                <a:gridCol w="223252">
                  <a:extLst>
                    <a:ext uri="{9D8B030D-6E8A-4147-A177-3AD203B41FA5}">
                      <a16:colId xmlns:a16="http://schemas.microsoft.com/office/drawing/2014/main" val="20003"/>
                    </a:ext>
                  </a:extLst>
                </a:gridCol>
                <a:gridCol w="223252">
                  <a:extLst>
                    <a:ext uri="{9D8B030D-6E8A-4147-A177-3AD203B41FA5}">
                      <a16:colId xmlns:a16="http://schemas.microsoft.com/office/drawing/2014/main" val="20004"/>
                    </a:ext>
                  </a:extLst>
                </a:gridCol>
                <a:gridCol w="223252">
                  <a:extLst>
                    <a:ext uri="{9D8B030D-6E8A-4147-A177-3AD203B41FA5}">
                      <a16:colId xmlns:a16="http://schemas.microsoft.com/office/drawing/2014/main" val="20005"/>
                    </a:ext>
                  </a:extLst>
                </a:gridCol>
                <a:gridCol w="223252">
                  <a:extLst>
                    <a:ext uri="{9D8B030D-6E8A-4147-A177-3AD203B41FA5}">
                      <a16:colId xmlns:a16="http://schemas.microsoft.com/office/drawing/2014/main" val="20006"/>
                    </a:ext>
                  </a:extLst>
                </a:gridCol>
                <a:gridCol w="223252">
                  <a:extLst>
                    <a:ext uri="{9D8B030D-6E8A-4147-A177-3AD203B41FA5}">
                      <a16:colId xmlns:a16="http://schemas.microsoft.com/office/drawing/2014/main" val="430433001"/>
                    </a:ext>
                  </a:extLst>
                </a:gridCol>
                <a:gridCol w="223252">
                  <a:extLst>
                    <a:ext uri="{9D8B030D-6E8A-4147-A177-3AD203B41FA5}">
                      <a16:colId xmlns:a16="http://schemas.microsoft.com/office/drawing/2014/main" val="934576071"/>
                    </a:ext>
                  </a:extLst>
                </a:gridCol>
              </a:tblGrid>
              <a:tr h="22706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C</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S</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bg1"/>
                        </a:solidFill>
                        <a:effectLst/>
                        <a:latin typeface="Tahoma" pitchFamily="34" charset="0"/>
                      </a:endParaRP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bg1"/>
                          </a:solidFill>
                          <a:effectLst/>
                          <a:latin typeface="Tahoma" pitchFamily="34" charset="0"/>
                        </a:rPr>
                        <a:t>i</a:t>
                      </a:r>
                      <a:endParaRPr kumimoji="0" lang="en-US" sz="1400" b="1" i="0" u="none" strike="noStrike" cap="none" normalizeH="0" baseline="0" dirty="0">
                        <a:ln>
                          <a:noFill/>
                        </a:ln>
                        <a:solidFill>
                          <a:schemeClr val="bg1"/>
                        </a:solidFill>
                        <a:effectLst/>
                        <a:latin typeface="Tahoma" pitchFamily="34" charset="0"/>
                      </a:endParaRP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s</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1" i="0" u="none" strike="noStrike" cap="none" normalizeH="0" baseline="0" dirty="0">
                        <a:ln>
                          <a:noFill/>
                        </a:ln>
                        <a:solidFill>
                          <a:schemeClr val="bg1"/>
                        </a:solidFill>
                        <a:effectLst/>
                        <a:latin typeface="Tahoma" pitchFamily="34" charset="0"/>
                      </a:endParaRP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f</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u</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n</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11" name="Group 48">
            <a:extLst>
              <a:ext uri="{FF2B5EF4-FFF2-40B4-BE49-F238E27FC236}">
                <a16:creationId xmlns:a16="http://schemas.microsoft.com/office/drawing/2014/main" id="{E48C4FFD-656A-48E1-88F4-3AC498C9EF36}"/>
              </a:ext>
            </a:extLst>
          </p:cNvPr>
          <p:cNvGraphicFramePr>
            <a:graphicFrameLocks noGrp="1"/>
          </p:cNvGraphicFramePr>
          <p:nvPr>
            <p:extLst>
              <p:ext uri="{D42A27DB-BD31-4B8C-83A1-F6EECF244321}">
                <p14:modId xmlns:p14="http://schemas.microsoft.com/office/powerpoint/2010/main" val="844056312"/>
              </p:ext>
            </p:extLst>
          </p:nvPr>
        </p:nvGraphicFramePr>
        <p:xfrm>
          <a:off x="4464920" y="3430515"/>
          <a:ext cx="1562764" cy="329562"/>
        </p:xfrm>
        <a:graphic>
          <a:graphicData uri="http://schemas.openxmlformats.org/drawingml/2006/table">
            <a:tbl>
              <a:tblPr/>
              <a:tblGrid>
                <a:gridCol w="223252">
                  <a:extLst>
                    <a:ext uri="{9D8B030D-6E8A-4147-A177-3AD203B41FA5}">
                      <a16:colId xmlns:a16="http://schemas.microsoft.com/office/drawing/2014/main" val="20000"/>
                    </a:ext>
                  </a:extLst>
                </a:gridCol>
                <a:gridCol w="223252">
                  <a:extLst>
                    <a:ext uri="{9D8B030D-6E8A-4147-A177-3AD203B41FA5}">
                      <a16:colId xmlns:a16="http://schemas.microsoft.com/office/drawing/2014/main" val="20001"/>
                    </a:ext>
                  </a:extLst>
                </a:gridCol>
                <a:gridCol w="223252">
                  <a:extLst>
                    <a:ext uri="{9D8B030D-6E8A-4147-A177-3AD203B41FA5}">
                      <a16:colId xmlns:a16="http://schemas.microsoft.com/office/drawing/2014/main" val="20002"/>
                    </a:ext>
                  </a:extLst>
                </a:gridCol>
                <a:gridCol w="223252">
                  <a:extLst>
                    <a:ext uri="{9D8B030D-6E8A-4147-A177-3AD203B41FA5}">
                      <a16:colId xmlns:a16="http://schemas.microsoft.com/office/drawing/2014/main" val="20003"/>
                    </a:ext>
                  </a:extLst>
                </a:gridCol>
                <a:gridCol w="223252">
                  <a:extLst>
                    <a:ext uri="{9D8B030D-6E8A-4147-A177-3AD203B41FA5}">
                      <a16:colId xmlns:a16="http://schemas.microsoft.com/office/drawing/2014/main" val="20004"/>
                    </a:ext>
                  </a:extLst>
                </a:gridCol>
                <a:gridCol w="223252">
                  <a:extLst>
                    <a:ext uri="{9D8B030D-6E8A-4147-A177-3AD203B41FA5}">
                      <a16:colId xmlns:a16="http://schemas.microsoft.com/office/drawing/2014/main" val="20005"/>
                    </a:ext>
                  </a:extLst>
                </a:gridCol>
                <a:gridCol w="223252">
                  <a:extLst>
                    <a:ext uri="{9D8B030D-6E8A-4147-A177-3AD203B41FA5}">
                      <a16:colId xmlns:a16="http://schemas.microsoft.com/office/drawing/2014/main" val="20006"/>
                    </a:ext>
                  </a:extLst>
                </a:gridCol>
              </a:tblGrid>
              <a:tr h="329562">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S</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t</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r</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bg1"/>
                          </a:solidFill>
                          <a:effectLst/>
                          <a:latin typeface="Tahoma" pitchFamily="34" charset="0"/>
                        </a:rPr>
                        <a:t>i</a:t>
                      </a:r>
                      <a:endParaRPr kumimoji="0" lang="en-US" sz="1400" b="1" i="0" u="none" strike="noStrike" cap="none" normalizeH="0" baseline="0" dirty="0">
                        <a:ln>
                          <a:noFill/>
                        </a:ln>
                        <a:solidFill>
                          <a:schemeClr val="bg1"/>
                        </a:solidFill>
                        <a:effectLst/>
                        <a:latin typeface="Tahoma" pitchFamily="34" charset="0"/>
                      </a:endParaRP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n</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g</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s</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F0000">
                        <a:alpha val="50000"/>
                      </a:srgbClr>
                    </a:solidFill>
                  </a:tcPr>
                </a:tc>
                <a:extLst>
                  <a:ext uri="{0D108BD9-81ED-4DB2-BD59-A6C34878D82A}">
                    <a16:rowId xmlns:a16="http://schemas.microsoft.com/office/drawing/2014/main" val="10000"/>
                  </a:ext>
                </a:extLst>
              </a:tr>
            </a:tbl>
          </a:graphicData>
        </a:graphic>
      </p:graphicFrame>
      <p:graphicFrame>
        <p:nvGraphicFramePr>
          <p:cNvPr id="12" name="Group 48">
            <a:extLst>
              <a:ext uri="{FF2B5EF4-FFF2-40B4-BE49-F238E27FC236}">
                <a16:creationId xmlns:a16="http://schemas.microsoft.com/office/drawing/2014/main" id="{A3430061-7DB4-49EA-8283-BC7C8C76A660}"/>
              </a:ext>
            </a:extLst>
          </p:cNvPr>
          <p:cNvGraphicFramePr>
            <a:graphicFrameLocks noGrp="1"/>
          </p:cNvGraphicFramePr>
          <p:nvPr>
            <p:extLst>
              <p:ext uri="{D42A27DB-BD31-4B8C-83A1-F6EECF244321}">
                <p14:modId xmlns:p14="http://schemas.microsoft.com/office/powerpoint/2010/main" val="3723332478"/>
              </p:ext>
            </p:extLst>
          </p:nvPr>
        </p:nvGraphicFramePr>
        <p:xfrm>
          <a:off x="4018417" y="1254716"/>
          <a:ext cx="2009268" cy="304458"/>
        </p:xfrm>
        <a:graphic>
          <a:graphicData uri="http://schemas.openxmlformats.org/drawingml/2006/table">
            <a:tbl>
              <a:tblPr/>
              <a:tblGrid>
                <a:gridCol w="223252">
                  <a:extLst>
                    <a:ext uri="{9D8B030D-6E8A-4147-A177-3AD203B41FA5}">
                      <a16:colId xmlns:a16="http://schemas.microsoft.com/office/drawing/2014/main" val="20000"/>
                    </a:ext>
                  </a:extLst>
                </a:gridCol>
                <a:gridCol w="223252">
                  <a:extLst>
                    <a:ext uri="{9D8B030D-6E8A-4147-A177-3AD203B41FA5}">
                      <a16:colId xmlns:a16="http://schemas.microsoft.com/office/drawing/2014/main" val="20001"/>
                    </a:ext>
                  </a:extLst>
                </a:gridCol>
                <a:gridCol w="223252">
                  <a:extLst>
                    <a:ext uri="{9D8B030D-6E8A-4147-A177-3AD203B41FA5}">
                      <a16:colId xmlns:a16="http://schemas.microsoft.com/office/drawing/2014/main" val="20002"/>
                    </a:ext>
                  </a:extLst>
                </a:gridCol>
                <a:gridCol w="223252">
                  <a:extLst>
                    <a:ext uri="{9D8B030D-6E8A-4147-A177-3AD203B41FA5}">
                      <a16:colId xmlns:a16="http://schemas.microsoft.com/office/drawing/2014/main" val="20003"/>
                    </a:ext>
                  </a:extLst>
                </a:gridCol>
                <a:gridCol w="223252">
                  <a:extLst>
                    <a:ext uri="{9D8B030D-6E8A-4147-A177-3AD203B41FA5}">
                      <a16:colId xmlns:a16="http://schemas.microsoft.com/office/drawing/2014/main" val="20004"/>
                    </a:ext>
                  </a:extLst>
                </a:gridCol>
                <a:gridCol w="223252">
                  <a:extLst>
                    <a:ext uri="{9D8B030D-6E8A-4147-A177-3AD203B41FA5}">
                      <a16:colId xmlns:a16="http://schemas.microsoft.com/office/drawing/2014/main" val="20005"/>
                    </a:ext>
                  </a:extLst>
                </a:gridCol>
                <a:gridCol w="223252">
                  <a:extLst>
                    <a:ext uri="{9D8B030D-6E8A-4147-A177-3AD203B41FA5}">
                      <a16:colId xmlns:a16="http://schemas.microsoft.com/office/drawing/2014/main" val="20006"/>
                    </a:ext>
                  </a:extLst>
                </a:gridCol>
                <a:gridCol w="223252">
                  <a:extLst>
                    <a:ext uri="{9D8B030D-6E8A-4147-A177-3AD203B41FA5}">
                      <a16:colId xmlns:a16="http://schemas.microsoft.com/office/drawing/2014/main" val="430433001"/>
                    </a:ext>
                  </a:extLst>
                </a:gridCol>
                <a:gridCol w="223252">
                  <a:extLst>
                    <a:ext uri="{9D8B030D-6E8A-4147-A177-3AD203B41FA5}">
                      <a16:colId xmlns:a16="http://schemas.microsoft.com/office/drawing/2014/main" val="934576071"/>
                    </a:ext>
                  </a:extLst>
                </a:gridCol>
              </a:tblGrid>
              <a:tr h="22706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0</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1</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2</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3</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4</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5</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6</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7</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8</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extLst>
                  <a:ext uri="{0D108BD9-81ED-4DB2-BD59-A6C34878D82A}">
                    <a16:rowId xmlns:a16="http://schemas.microsoft.com/office/drawing/2014/main" val="10000"/>
                  </a:ext>
                </a:extLst>
              </a:tr>
            </a:tbl>
          </a:graphicData>
        </a:graphic>
      </p:graphicFrame>
      <p:graphicFrame>
        <p:nvGraphicFramePr>
          <p:cNvPr id="13" name="Group 48">
            <a:extLst>
              <a:ext uri="{FF2B5EF4-FFF2-40B4-BE49-F238E27FC236}">
                <a16:creationId xmlns:a16="http://schemas.microsoft.com/office/drawing/2014/main" id="{27C4C47C-90ED-4873-A48F-CC332F35211D}"/>
              </a:ext>
            </a:extLst>
          </p:cNvPr>
          <p:cNvGraphicFramePr>
            <a:graphicFrameLocks noGrp="1"/>
          </p:cNvGraphicFramePr>
          <p:nvPr>
            <p:extLst>
              <p:ext uri="{D42A27DB-BD31-4B8C-83A1-F6EECF244321}">
                <p14:modId xmlns:p14="http://schemas.microsoft.com/office/powerpoint/2010/main" val="3102591217"/>
              </p:ext>
            </p:extLst>
          </p:nvPr>
        </p:nvGraphicFramePr>
        <p:xfrm>
          <a:off x="4464920" y="3055575"/>
          <a:ext cx="1562764" cy="304458"/>
        </p:xfrm>
        <a:graphic>
          <a:graphicData uri="http://schemas.openxmlformats.org/drawingml/2006/table">
            <a:tbl>
              <a:tblPr/>
              <a:tblGrid>
                <a:gridCol w="223252">
                  <a:extLst>
                    <a:ext uri="{9D8B030D-6E8A-4147-A177-3AD203B41FA5}">
                      <a16:colId xmlns:a16="http://schemas.microsoft.com/office/drawing/2014/main" val="20000"/>
                    </a:ext>
                  </a:extLst>
                </a:gridCol>
                <a:gridCol w="223252">
                  <a:extLst>
                    <a:ext uri="{9D8B030D-6E8A-4147-A177-3AD203B41FA5}">
                      <a16:colId xmlns:a16="http://schemas.microsoft.com/office/drawing/2014/main" val="20001"/>
                    </a:ext>
                  </a:extLst>
                </a:gridCol>
                <a:gridCol w="223252">
                  <a:extLst>
                    <a:ext uri="{9D8B030D-6E8A-4147-A177-3AD203B41FA5}">
                      <a16:colId xmlns:a16="http://schemas.microsoft.com/office/drawing/2014/main" val="20002"/>
                    </a:ext>
                  </a:extLst>
                </a:gridCol>
                <a:gridCol w="223252">
                  <a:extLst>
                    <a:ext uri="{9D8B030D-6E8A-4147-A177-3AD203B41FA5}">
                      <a16:colId xmlns:a16="http://schemas.microsoft.com/office/drawing/2014/main" val="20003"/>
                    </a:ext>
                  </a:extLst>
                </a:gridCol>
                <a:gridCol w="223252">
                  <a:extLst>
                    <a:ext uri="{9D8B030D-6E8A-4147-A177-3AD203B41FA5}">
                      <a16:colId xmlns:a16="http://schemas.microsoft.com/office/drawing/2014/main" val="20004"/>
                    </a:ext>
                  </a:extLst>
                </a:gridCol>
                <a:gridCol w="223252">
                  <a:extLst>
                    <a:ext uri="{9D8B030D-6E8A-4147-A177-3AD203B41FA5}">
                      <a16:colId xmlns:a16="http://schemas.microsoft.com/office/drawing/2014/main" val="20005"/>
                    </a:ext>
                  </a:extLst>
                </a:gridCol>
                <a:gridCol w="223252">
                  <a:extLst>
                    <a:ext uri="{9D8B030D-6E8A-4147-A177-3AD203B41FA5}">
                      <a16:colId xmlns:a16="http://schemas.microsoft.com/office/drawing/2014/main" val="20006"/>
                    </a:ext>
                  </a:extLst>
                </a:gridCol>
              </a:tblGrid>
              <a:tr h="227069">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0</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1</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2</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3</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4</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5</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bg1"/>
                          </a:solidFill>
                          <a:effectLst/>
                          <a:latin typeface="Tahoma" pitchFamily="34" charset="0"/>
                        </a:rPr>
                        <a:t>6</a:t>
                      </a:r>
                    </a:p>
                  </a:txBody>
                  <a:tcPr marT="45549" marB="45549"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00B0F0">
                        <a:alpha val="50000"/>
                      </a:srgb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59016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ood">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8993</TotalTime>
  <Words>3238</Words>
  <Application>Microsoft Office PowerPoint</Application>
  <PresentationFormat>On-screen Show (16:9)</PresentationFormat>
  <Paragraphs>380</Paragraphs>
  <Slides>33</Slides>
  <Notes>33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PT Mono</vt:lpstr>
      <vt:lpstr>Courier New</vt:lpstr>
      <vt:lpstr>Impact</vt:lpstr>
      <vt:lpstr>Tahoma</vt:lpstr>
      <vt:lpstr>Calibri</vt:lpstr>
      <vt:lpstr>IBM Plex Sans</vt:lpstr>
      <vt:lpstr>Arial</vt:lpstr>
      <vt:lpstr>Good</vt:lpstr>
      <vt:lpstr>PowerPoint Presentation</vt:lpstr>
      <vt:lpstr>Student Learning Objectives</vt:lpstr>
      <vt:lpstr>PowerPoint Presentation</vt:lpstr>
      <vt:lpstr>Array of Characters</vt:lpstr>
      <vt:lpstr>PowerPoint Presentation</vt:lpstr>
      <vt:lpstr>PowerPoint Presentation</vt:lpstr>
      <vt:lpstr>PowerPoint Presentation</vt:lpstr>
      <vt:lpstr>substring</vt:lpstr>
      <vt:lpstr>PowerPoint Presentation</vt:lpstr>
      <vt:lpstr>PowerPoint Presentation</vt:lpstr>
      <vt:lpstr>PowerPoint Presentation</vt:lpstr>
      <vt:lpstr>PowerPoint Presentation</vt:lpstr>
      <vt:lpstr>characters</vt:lpstr>
      <vt:lpstr>PowerPoint Presentation</vt:lpstr>
      <vt:lpstr>PowerPoint Presentation</vt:lpstr>
      <vt:lpstr>indexOf(char c) indexOf(String s)</vt:lpstr>
      <vt:lpstr>PowerPoint Presentation</vt:lpstr>
      <vt:lpstr>PowerPoint Presentation</vt:lpstr>
      <vt:lpstr>compareTo</vt:lpstr>
      <vt:lpstr>PowerPoint Presentation</vt:lpstr>
      <vt:lpstr>PowerPoint Presentation</vt:lpstr>
      <vt:lpstr>toString</vt:lpstr>
      <vt:lpstr>PowerPoint Presentation</vt:lpstr>
      <vt:lpstr>PowerPoint Presentation</vt:lpstr>
      <vt:lpstr>equals</vt:lpstr>
      <vt:lpstr>PowerPoint Presentation</vt:lpstr>
      <vt:lpstr>PowerPoint Presentation</vt:lpstr>
      <vt:lpstr>PowerPoint Presentation</vt:lpstr>
      <vt:lpstr>tips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Syntax, Semantics and Output  Unit 01</dc:title>
  <dc:creator>BRYCE HULETT</dc:creator>
  <cp:lastModifiedBy>Bryce Hulett</cp:lastModifiedBy>
  <cp:revision>391</cp:revision>
  <dcterms:modified xsi:type="dcterms:W3CDTF">2021-02-09T15:06:46Z</dcterms:modified>
</cp:coreProperties>
</file>