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303" r:id="rId2"/>
    <p:sldId id="300" r:id="rId3"/>
    <p:sldId id="258" r:id="rId4"/>
    <p:sldId id="335" r:id="rId5"/>
    <p:sldId id="330" r:id="rId6"/>
    <p:sldId id="306" r:id="rId7"/>
    <p:sldId id="344" r:id="rId8"/>
    <p:sldId id="259" r:id="rId9"/>
    <p:sldId id="323" r:id="rId10"/>
    <p:sldId id="332" r:id="rId11"/>
    <p:sldId id="351" r:id="rId12"/>
    <p:sldId id="352" r:id="rId13"/>
    <p:sldId id="353" r:id="rId14"/>
    <p:sldId id="354" r:id="rId15"/>
    <p:sldId id="355" r:id="rId16"/>
    <p:sldId id="343" r:id="rId17"/>
    <p:sldId id="356" r:id="rId18"/>
    <p:sldId id="357" r:id="rId19"/>
    <p:sldId id="359" r:id="rId20"/>
    <p:sldId id="358" r:id="rId21"/>
    <p:sldId id="360" r:id="rId22"/>
    <p:sldId id="361" r:id="rId23"/>
    <p:sldId id="347" r:id="rId24"/>
    <p:sldId id="362" r:id="rId25"/>
    <p:sldId id="302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IBM Plex Sans" panose="020B0503050203000203" pitchFamily="34" charset="0"/>
      <p:regular r:id="rId34"/>
      <p:bold r:id="rId35"/>
      <p:italic r:id="rId36"/>
      <p:boldItalic r:id="rId37"/>
    </p:embeddedFont>
    <p:embeddedFont>
      <p:font typeface="PT Mono" panose="02060509020205020204" pitchFamily="49" charset="0"/>
      <p:regular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46">
          <p15:clr>
            <a:srgbClr val="A4A3A4"/>
          </p15:clr>
        </p15:guide>
        <p15:guide id="3" pos="2880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pos="5242">
          <p15:clr>
            <a:srgbClr val="9AA0A6"/>
          </p15:clr>
        </p15:guide>
        <p15:guide id="6" orient="horz" pos="2995">
          <p15:clr>
            <a:srgbClr val="9AA0A6"/>
          </p15:clr>
        </p15:guide>
        <p15:guide id="7" orient="horz" pos="58">
          <p15:clr>
            <a:srgbClr val="9AA0A6"/>
          </p15:clr>
        </p15:guide>
        <p15:guide id="8" pos="864">
          <p15:clr>
            <a:srgbClr val="9AA0A6"/>
          </p15:clr>
        </p15:guide>
        <p15:guide id="9" pos="5472">
          <p15:clr>
            <a:srgbClr val="9AA0A6"/>
          </p15:clr>
        </p15:guide>
        <p15:guide id="10" orient="horz" pos="288">
          <p15:clr>
            <a:srgbClr val="9AA0A6"/>
          </p15:clr>
        </p15:guide>
        <p15:guide id="11" pos="3168">
          <p15:clr>
            <a:srgbClr val="9AA0A6"/>
          </p15:clr>
        </p15:guide>
        <p15:guide id="12" pos="288">
          <p15:clr>
            <a:srgbClr val="9AA0A6"/>
          </p15:clr>
        </p15:guide>
        <p15:guide id="13" pos="518">
          <p15:clr>
            <a:srgbClr val="9AA0A6"/>
          </p15:clr>
        </p15:guide>
        <p15:guide id="14" pos="3456">
          <p15:clr>
            <a:srgbClr val="9AA0A6"/>
          </p15:clr>
        </p15:guide>
        <p15:guide id="15" orient="horz" pos="432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F8600"/>
    <a:srgbClr val="181818"/>
    <a:srgbClr val="271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2011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1728"/>
        <p:guide pos="346"/>
        <p:guide pos="2880"/>
        <p:guide orient="horz" pos="576"/>
        <p:guide pos="5242"/>
        <p:guide orient="horz" pos="2995"/>
        <p:guide orient="horz" pos="58"/>
        <p:guide pos="864"/>
        <p:guide pos="5472"/>
        <p:guide orient="horz" pos="288"/>
        <p:guide pos="3168"/>
        <p:guide pos="288"/>
        <p:guide pos="518"/>
        <p:guide pos="3456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BF7B6-37D8-453A-A8B1-FB02380F58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472D-E4D9-4E8E-9BF1-F2577B826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5FB7-E56B-4894-8ED1-619BAFF7E1C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0788-7FCA-4AC1-AEAD-E8AF522E3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91A2-C47D-49A7-BF5F-61676A3F0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4609-6213-4232-8D55-EE6845CC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67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95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14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42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51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67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25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53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6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6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aabee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aabee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53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random()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returns a random number between 0.0 and 1.0 not including 1.0 and therefore casting will always result in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Always enclose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Math.random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()*5) in parentheses.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02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60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8892be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8892be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779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31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6bee75e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6bee75e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java.lang</a:t>
            </a:r>
            <a:r>
              <a:rPr lang="en-US" dirty="0"/>
              <a:t> contains many classes that you’ve seen already – System, String, Byte, Short, Integer, Long, Float, Double, Character, and Boolean.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static </a:t>
            </a:r>
            <a:r>
              <a:rPr lang="en-US" dirty="0" err="1"/>
              <a:t>java.lang.Math</a:t>
            </a:r>
            <a:r>
              <a:rPr lang="en-US" dirty="0"/>
              <a:t>.*; // there’s mixed views and opinions on doing this and whether is makes your code more or less readable.</a:t>
            </a:r>
          </a:p>
        </p:txBody>
      </p:sp>
    </p:spTree>
    <p:extLst>
      <p:ext uri="{BB962C8B-B14F-4D97-AF65-F5344CB8AC3E}">
        <p14:creationId xmlns:p14="http://schemas.microsoft.com/office/powerpoint/2010/main" val="246363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Since the Java Math Class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 is part of the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 package it doe not have to be imported (the compiler automatically imports the packages in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 for every program).  However, you may import it explicitly if you wish by placing the following statement prior to your Class statement: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.*;.  You have already learned how to explicitly import the System Class: import static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java.lang.System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.*;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 to save time typing output statements (e.g.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Yo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"); instead of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Yo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");).  You can also save time using the Math class by performing an explicit import (e.g. PI instead of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, or sqrt(x) instead of </a:t>
            </a:r>
            <a:r>
              <a:rPr lang="en-US" sz="1100" baseline="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100" baseline="0" dirty="0">
                <a:latin typeface="Courier New" pitchFamily="49" charset="0"/>
                <a:cs typeface="Courier New" pitchFamily="49" charset="0"/>
              </a:rPr>
              <a:t>(x)).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51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Math Class has 47 methods.  You can find a description of each of the methods </a:t>
            </a:r>
            <a:r>
              <a:rPr lang="en-US" sz="1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here</a:t>
            </a:r>
            <a:r>
              <a:rPr lang="en-US" sz="1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of the methods are overloaded.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100" b="0" dirty="0">
                <a:solidFill>
                  <a:srgbClr val="FF0000"/>
                </a:solidFill>
                <a:effectLst/>
                <a:latin typeface="Cambria Math"/>
                <a:ea typeface="Cambria Math"/>
              </a:rPr>
              <a:t>ℤ</a:t>
            </a:r>
            <a:r>
              <a:rPr lang="en-US" sz="1100" b="0" dirty="0">
                <a:solidFill>
                  <a:srgbClr val="FF0000"/>
                </a:solidFill>
                <a:effectLst/>
                <a:latin typeface="Cambria Math"/>
                <a:ea typeface="Cambria Math"/>
              </a:rPr>
              <a:t> - math notation for the set of integers.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95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The Java Math Class also contains two very useful constants (E – natural</a:t>
            </a:r>
            <a:r>
              <a:rPr lang="en-US" sz="1200" baseline="0" dirty="0">
                <a:latin typeface="Courier New" pitchFamily="49" charset="0"/>
                <a:cs typeface="Courier New" pitchFamily="49" charset="0"/>
              </a:rPr>
              <a:t> log base (2.7182…), and PI – ratio of a circle’s circumference to its diameter (3.1415…)).  If you need additional precision you can use Java’s </a:t>
            </a:r>
            <a:r>
              <a:rPr lang="en-US" sz="1200" baseline="0" dirty="0" err="1"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en-US" sz="1200" baseline="0" dirty="0">
                <a:latin typeface="Courier New" pitchFamily="49" charset="0"/>
                <a:cs typeface="Courier New" pitchFamily="49" charset="0"/>
              </a:rPr>
              <a:t> class to calculate E or PI to any number of digits you desire.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60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14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50075" y="767800"/>
            <a:ext cx="7470900" cy="3847500"/>
          </a:xfrm>
          <a:prstGeom prst="rightArrowCallout">
            <a:avLst>
              <a:gd name="adj1" fmla="val 9832"/>
              <a:gd name="adj2" fmla="val 12379"/>
              <a:gd name="adj3" fmla="val 10555"/>
              <a:gd name="adj4" fmla="val 87952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  <a:defRPr sz="4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ECEC"/>
              </a:buClr>
              <a:buSzPts val="2400"/>
              <a:buFont typeface="IBM Plex Sans"/>
              <a:buNone/>
              <a:defRPr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28F"/>
              </a:buClr>
              <a:buSzPts val="2400"/>
              <a:buFont typeface="IBM Plex Sans"/>
              <a:buNone/>
              <a:defRPr sz="2400">
                <a:solidFill>
                  <a:srgbClr val="F4E28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55950" y="91450"/>
            <a:ext cx="753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4675" y="1152475"/>
            <a:ext cx="777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  <a:defRPr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0;p40">
            <a:extLst>
              <a:ext uri="{FF2B5EF4-FFF2-40B4-BE49-F238E27FC236}">
                <a16:creationId xmlns:a16="http://schemas.microsoft.com/office/drawing/2014/main" id="{BBE075DD-FD14-48FE-85A4-CF17B09DF42F}"/>
              </a:ext>
            </a:extLst>
          </p:cNvPr>
          <p:cNvSpPr/>
          <p:nvPr/>
        </p:nvSpPr>
        <p:spPr>
          <a:xfrm>
            <a:off x="811350" y="8089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81F6A-2198-41C3-A4A1-0217166F9E1F}"/>
              </a:ext>
            </a:extLst>
          </p:cNvPr>
          <p:cNvSpPr/>
          <p:nvPr/>
        </p:nvSpPr>
        <p:spPr>
          <a:xfrm>
            <a:off x="887006" y="1144434"/>
            <a:ext cx="7620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PT Mono" panose="020B0604020202020204" charset="0"/>
                <a:cs typeface="PT Mono" panose="020B0604020202020204" charset="0"/>
              </a:rPr>
              <a:t>Math and Random Class</a:t>
            </a:r>
            <a:endParaRPr lang="en-US" sz="4800" dirty="0">
              <a:latin typeface="PT Mono" panose="020B0604020202020204" charset="0"/>
              <a:cs typeface="P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Math.pow</a:t>
            </a:r>
            <a:r>
              <a:rPr lang="en-US" dirty="0">
                <a:solidFill>
                  <a:schemeClr val="lt1"/>
                </a:solidFill>
              </a:rPr>
              <a:t>(</a:t>
            </a:r>
            <a:r>
              <a:rPr lang="en-US" dirty="0" err="1">
                <a:solidFill>
                  <a:schemeClr val="lt1"/>
                </a:solidFill>
              </a:rPr>
              <a:t>a,b</a:t>
            </a:r>
            <a:r>
              <a:rPr lang="en-US" dirty="0">
                <a:solidFill>
                  <a:schemeClr val="lt1"/>
                </a:solidFill>
              </a:rPr>
              <a:t>) </a:t>
            </a:r>
            <a:r>
              <a:rPr lang="en-US" dirty="0" err="1">
                <a:solidFill>
                  <a:schemeClr val="lt1"/>
                </a:solidFill>
              </a:rPr>
              <a:t>Math.sqrt</a:t>
            </a:r>
            <a:r>
              <a:rPr lang="en-US" dirty="0">
                <a:solidFill>
                  <a:schemeClr val="lt1"/>
                </a:solidFill>
              </a:rPr>
              <a:t>(a)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77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pow(double a, double b)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sqrt(double a)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Math.pow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(2,7));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("%.2f\n",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Math.pow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(2,-5));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Math.sqrt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(256));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Math.sqrt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(144));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pow(</a:t>
            </a: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a,b</a:t>
            </a: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) and sqrt(a)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530191" y="2276070"/>
            <a:ext cx="2987907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008" y="2480365"/>
            <a:ext cx="275735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128.0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0.03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16.0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12.0</a:t>
            </a:r>
          </a:p>
        </p:txBody>
      </p:sp>
    </p:spTree>
    <p:extLst>
      <p:ext uri="{BB962C8B-B14F-4D97-AF65-F5344CB8AC3E}">
        <p14:creationId xmlns:p14="http://schemas.microsoft.com/office/powerpoint/2010/main" val="50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Math.abs</a:t>
            </a:r>
            <a:r>
              <a:rPr lang="en-US" dirty="0">
                <a:solidFill>
                  <a:schemeClr val="lt1"/>
                </a:solidFill>
              </a:rPr>
              <a:t>(a) </a:t>
            </a:r>
            <a:r>
              <a:rPr lang="en-US" dirty="0" err="1">
                <a:solidFill>
                  <a:schemeClr val="lt1"/>
                </a:solidFill>
              </a:rPr>
              <a:t>Math.round</a:t>
            </a:r>
            <a:r>
              <a:rPr lang="en-US" dirty="0">
                <a:solidFill>
                  <a:schemeClr val="lt1"/>
                </a:solidFill>
              </a:rPr>
              <a:t>(a)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30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abs(double a)	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also a signature w/ float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int abs(int a)		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also a signature w/ long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long round(double a)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int round(float a)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("%d\n", Math.abs(-9))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Math.abs(3.4))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("%d\n",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Math.round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(2.5));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("%d\n",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Math.round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(-2.5));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abs(a) and round(a)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530191" y="2514600"/>
            <a:ext cx="2757355" cy="21827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43" y="2723700"/>
            <a:ext cx="275735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3.4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6378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Math.max</a:t>
            </a:r>
            <a:r>
              <a:rPr lang="en-US" dirty="0">
                <a:solidFill>
                  <a:schemeClr val="lt1"/>
                </a:solidFill>
              </a:rPr>
              <a:t>(</a:t>
            </a:r>
            <a:r>
              <a:rPr lang="en-US" dirty="0" err="1">
                <a:solidFill>
                  <a:schemeClr val="lt1"/>
                </a:solidFill>
              </a:rPr>
              <a:t>a,b</a:t>
            </a:r>
            <a:r>
              <a:rPr lang="en-US" dirty="0">
                <a:solidFill>
                  <a:schemeClr val="lt1"/>
                </a:solidFill>
              </a:rPr>
              <a:t>) </a:t>
            </a:r>
            <a:r>
              <a:rPr lang="en-US" dirty="0" err="1">
                <a:solidFill>
                  <a:schemeClr val="lt1"/>
                </a:solidFill>
              </a:rPr>
              <a:t>Math.min</a:t>
            </a:r>
            <a:r>
              <a:rPr lang="en-US" dirty="0">
                <a:solidFill>
                  <a:schemeClr val="lt1"/>
                </a:solidFill>
              </a:rPr>
              <a:t>(</a:t>
            </a:r>
            <a:r>
              <a:rPr lang="en-US" dirty="0" err="1">
                <a:solidFill>
                  <a:schemeClr val="lt1"/>
                </a:solidFill>
              </a:rPr>
              <a:t>a,b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51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max(double a, double b)        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another one w/ float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int max(int a, int b)		               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another one w/ long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min(double a, double b)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int min(int a, int b)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("%d\n", Math.max(5,7))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Math.max(5.0,-7))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"%d\n", Math.min(5,7)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pt-BR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"%.1f\n", Math.min(5,-7.0)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);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max(</a:t>
            </a: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a,b</a:t>
            </a: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) and min(</a:t>
            </a: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a,b</a:t>
            </a: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935980" y="2571750"/>
            <a:ext cx="2582118" cy="21255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603" y="2808572"/>
            <a:ext cx="275735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5.0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-7.0</a:t>
            </a:r>
          </a:p>
        </p:txBody>
      </p:sp>
    </p:spTree>
    <p:extLst>
      <p:ext uri="{BB962C8B-B14F-4D97-AF65-F5344CB8AC3E}">
        <p14:creationId xmlns:p14="http://schemas.microsoft.com/office/powerpoint/2010/main" val="13568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The Java programming language allows you to build more sophisticated expressions from smaller expressions as long as the data types are compatible.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	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Math.max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(4,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Math.max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(-1, 8)));	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     	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Math.min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(5,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Math.min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(2,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Math.min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(1, 3))));	</a:t>
            </a: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Compound Expressions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4030;p35">
            <a:extLst>
              <a:ext uri="{FF2B5EF4-FFF2-40B4-BE49-F238E27FC236}">
                <a16:creationId xmlns:a16="http://schemas.microsoft.com/office/drawing/2014/main" id="{03E1D4E5-1BCE-45E1-ABB1-D55E50D3DBEF}"/>
              </a:ext>
            </a:extLst>
          </p:cNvPr>
          <p:cNvSpPr/>
          <p:nvPr/>
        </p:nvSpPr>
        <p:spPr>
          <a:xfrm>
            <a:off x="6839712" y="3102123"/>
            <a:ext cx="1558515" cy="149821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A81FA8D-FC2D-4141-A213-044000B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731" y="3217473"/>
            <a:ext cx="97858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77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Math.random</a:t>
            </a:r>
            <a:r>
              <a:rPr lang="en-US" dirty="0">
                <a:solidFill>
                  <a:schemeClr val="lt1"/>
                </a:solidFill>
              </a:rPr>
              <a:t>()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35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random()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Returns: a pseudorandom double greater than or equal to 0.0 and less than 1.0 – [0.0, 1.0)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());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&gt; .5); 	     	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10);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int rand = (int)(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10);	     	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(rand);	</a:t>
            </a: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random()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4030;p35">
            <a:extLst>
              <a:ext uri="{FF2B5EF4-FFF2-40B4-BE49-F238E27FC236}">
                <a16:creationId xmlns:a16="http://schemas.microsoft.com/office/drawing/2014/main" id="{03E1D4E5-1BCE-45E1-ABB1-D55E50D3DBEF}"/>
              </a:ext>
            </a:extLst>
          </p:cNvPr>
          <p:cNvSpPr/>
          <p:nvPr/>
        </p:nvSpPr>
        <p:spPr>
          <a:xfrm>
            <a:off x="5554980" y="2802195"/>
            <a:ext cx="3040320" cy="179814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A81FA8D-FC2D-4141-A213-044000B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230" y="2956426"/>
            <a:ext cx="2849820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0.42595893028965126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6.9066014416127475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775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To generate a specific range of integers, multiply by the desired range.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Add/Subtract to begin at a desired number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And type cast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int rand = (int)(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range) + start;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int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val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= (int)(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6) + 5;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(“Range of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val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is [5-10]”);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val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= (int)(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10) + 1;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(“Range of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val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is [1-10]”);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random()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4030;p35">
            <a:extLst>
              <a:ext uri="{FF2B5EF4-FFF2-40B4-BE49-F238E27FC236}">
                <a16:creationId xmlns:a16="http://schemas.microsoft.com/office/drawing/2014/main" id="{03E1D4E5-1BCE-45E1-ABB1-D55E50D3DBEF}"/>
              </a:ext>
            </a:extLst>
          </p:cNvPr>
          <p:cNvSpPr/>
          <p:nvPr/>
        </p:nvSpPr>
        <p:spPr>
          <a:xfrm>
            <a:off x="5554980" y="3102123"/>
            <a:ext cx="3040320" cy="149821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A81FA8D-FC2D-4141-A213-044000B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230" y="3202233"/>
            <a:ext cx="284982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of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[5-10]</a:t>
            </a:r>
            <a:endParaRPr lang="en-US" alt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of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[1-10]</a:t>
            </a:r>
            <a:endParaRPr lang="en-US" alt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50075" y="6480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Student Learning Objectives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((int)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3);		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Casting has higher precedence than *.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Type casting a double in the range of (0, 1.0] always results in 0.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Multiplying anything by 0 results in 0.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DON’T MAKE THIS MISTAKE!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out.println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((int)(</a:t>
            </a:r>
            <a:r>
              <a:rPr lang="en-US" sz="1800" dirty="0" err="1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Math.random</a:t>
            </a: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() * 3);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Always multiply prior to type casting w/ ( 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E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 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Common Mistake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4030;p35">
            <a:extLst>
              <a:ext uri="{FF2B5EF4-FFF2-40B4-BE49-F238E27FC236}">
                <a16:creationId xmlns:a16="http://schemas.microsoft.com/office/drawing/2014/main" id="{03E1D4E5-1BCE-45E1-ABB1-D55E50D3DBEF}"/>
              </a:ext>
            </a:extLst>
          </p:cNvPr>
          <p:cNvSpPr/>
          <p:nvPr/>
        </p:nvSpPr>
        <p:spPr>
          <a:xfrm>
            <a:off x="6334795" y="3077497"/>
            <a:ext cx="1911898" cy="15228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5A81FA8D-FC2D-4141-A213-044000B6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942" y="3320924"/>
            <a:ext cx="97858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61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Random Class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33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Instances of this class may be used to generate a stream of pseudorandom numbers.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Requires the import of </a:t>
            </a:r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java.util.Random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;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There are no static methods and requires creating an object.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Random rand = new Random();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Class Random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4026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Class Methods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2B45AF-8878-496A-98D4-2BACD3C9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69132"/>
              </p:ext>
            </p:extLst>
          </p:nvPr>
        </p:nvGraphicFramePr>
        <p:xfrm>
          <a:off x="804129" y="1023527"/>
          <a:ext cx="787037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nextInt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returns an int in the range [</a:t>
                      </a:r>
                      <a:r>
                        <a:rPr kumimoji="0" lang="en-US" sz="1800" kern="120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Integer.MAX_VALUE</a:t>
                      </a: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Integer.MIN_VALUE</a:t>
                      </a: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nextInt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returns an int in the range of [0, x)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en-US" sz="1800" i="1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nextDouble</a:t>
                      </a:r>
                      <a:r>
                        <a:rPr lang="en-US" sz="18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itchFamily="34" charset="0"/>
                        </a:rPr>
                        <a:t>returns a pseudorandom number [0.0, 1.0)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nextBoolean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returns a random </a:t>
                      </a:r>
                      <a:r>
                        <a:rPr kumimoji="0" lang="en-US" sz="1800" kern="120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- true or false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setSeed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(seed)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the long parameter determines a starting point where future random numbers will be predictable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Random r = new Random();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r.nextInt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r.nextInt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(100));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r.nextDouble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r.nextBoolean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			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r.setSeed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(987_654_321L);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r.nextInt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());     </a:t>
            </a:r>
            <a:r>
              <a:rPr lang="en-US" sz="18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//1314001072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r.nextInt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());     </a:t>
            </a:r>
            <a:r>
              <a:rPr lang="en-US" sz="18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//-327325441</a:t>
            </a:r>
            <a:endParaRPr lang="en-US" sz="1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Class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530191" y="1563329"/>
            <a:ext cx="2987907" cy="313401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43" y="1885242"/>
            <a:ext cx="2757355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-219068337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0.8047372873872375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1314001072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-327325441</a:t>
            </a:r>
            <a:endParaRPr lang="en-US" altLang="en-US" sz="20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40">
            <a:extLst>
              <a:ext uri="{FF2B5EF4-FFF2-40B4-BE49-F238E27FC236}">
                <a16:creationId xmlns:a16="http://schemas.microsoft.com/office/drawing/2014/main" id="{DA6F9712-BD3E-45BF-B01C-03E7E46C667A}"/>
              </a:ext>
            </a:extLst>
          </p:cNvPr>
          <p:cNvSpPr/>
          <p:nvPr/>
        </p:nvSpPr>
        <p:spPr>
          <a:xfrm>
            <a:off x="811350" y="5041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Math Class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Random Class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16123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the end of this lesson, you should be able to: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Invoke an assortment of static methods from t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he</a:t>
            </a: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Math class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Generate pseudorandom numbers within a specified range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Utilize the Random class via objects</a:t>
            </a:r>
          </a:p>
        </p:txBody>
      </p:sp>
      <p:sp>
        <p:nvSpPr>
          <p:cNvPr id="75" name="Google Shape;75;p12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 Learning Objectives</a:t>
            </a: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Math class resides in </a:t>
            </a:r>
            <a:r>
              <a:rPr lang="en-US" sz="18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java.lang</a:t>
            </a: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so just like System, String, and the 8 wrapper classes, you don’t have to import it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We can access static fields/methods of a class directly (without name) by use of a static import.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Random class resides in </a:t>
            </a:r>
            <a:r>
              <a:rPr 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java.util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and requires an import statement.</a:t>
            </a:r>
            <a:endParaRPr lang="en-US" sz="1800" kern="1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lvl="0" indent="-2514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Packages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CC09A-C2BD-4106-9562-2CBAC11208A8}"/>
              </a:ext>
            </a:extLst>
          </p:cNvPr>
          <p:cNvSpPr/>
          <p:nvPr/>
        </p:nvSpPr>
        <p:spPr>
          <a:xfrm>
            <a:off x="4196082" y="3029874"/>
            <a:ext cx="1250990" cy="44765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9A768C-3AA3-409D-9FAE-F297698FEA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21577" y="3477533"/>
            <a:ext cx="6062" cy="3177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2E9DB-2BC8-42D7-AFB9-5FB3CF86D1D0}"/>
              </a:ext>
            </a:extLst>
          </p:cNvPr>
          <p:cNvCxnSpPr>
            <a:cxnSpLocks/>
          </p:cNvCxnSpPr>
          <p:nvPr/>
        </p:nvCxnSpPr>
        <p:spPr>
          <a:xfrm flipV="1">
            <a:off x="4824057" y="3802731"/>
            <a:ext cx="2901067" cy="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6A03B3-1F21-4B2A-A398-2CA4DA96CA50}"/>
              </a:ext>
            </a:extLst>
          </p:cNvPr>
          <p:cNvSpPr/>
          <p:nvPr/>
        </p:nvSpPr>
        <p:spPr>
          <a:xfrm>
            <a:off x="1371599" y="4246822"/>
            <a:ext cx="971773" cy="4136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1CB35-5039-4CEF-88A1-053923B3AB93}"/>
              </a:ext>
            </a:extLst>
          </p:cNvPr>
          <p:cNvSpPr/>
          <p:nvPr/>
        </p:nvSpPr>
        <p:spPr>
          <a:xfrm>
            <a:off x="3228795" y="4251385"/>
            <a:ext cx="938892" cy="3994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util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D684F-7676-43F4-BDFF-1EE989A41CA4}"/>
              </a:ext>
            </a:extLst>
          </p:cNvPr>
          <p:cNvSpPr/>
          <p:nvPr/>
        </p:nvSpPr>
        <p:spPr>
          <a:xfrm>
            <a:off x="5294102" y="4246821"/>
            <a:ext cx="832354" cy="4136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io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24B53-4629-4B91-818E-BCC3BCEC0025}"/>
              </a:ext>
            </a:extLst>
          </p:cNvPr>
          <p:cNvSpPr/>
          <p:nvPr/>
        </p:nvSpPr>
        <p:spPr>
          <a:xfrm>
            <a:off x="7325752" y="4271782"/>
            <a:ext cx="719108" cy="38870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awt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E89C78-3F19-442B-A0D9-7D3127627A08}"/>
              </a:ext>
            </a:extLst>
          </p:cNvPr>
          <p:cNvCxnSpPr>
            <a:cxnSpLocks/>
          </p:cNvCxnSpPr>
          <p:nvPr/>
        </p:nvCxnSpPr>
        <p:spPr>
          <a:xfrm>
            <a:off x="1841046" y="3788960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60D8D7-0413-40A6-B656-E4D7DD07B941}"/>
              </a:ext>
            </a:extLst>
          </p:cNvPr>
          <p:cNvCxnSpPr>
            <a:cxnSpLocks/>
          </p:cNvCxnSpPr>
          <p:nvPr/>
        </p:nvCxnSpPr>
        <p:spPr>
          <a:xfrm flipV="1">
            <a:off x="1841047" y="3802731"/>
            <a:ext cx="3033032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34BFF3-044B-4E28-957C-C8A0F978DB8E}"/>
              </a:ext>
            </a:extLst>
          </p:cNvPr>
          <p:cNvCxnSpPr>
            <a:cxnSpLocks/>
          </p:cNvCxnSpPr>
          <p:nvPr/>
        </p:nvCxnSpPr>
        <p:spPr>
          <a:xfrm>
            <a:off x="3698241" y="3797645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86E1E9-AAFD-4647-A3A9-00A91DE76CBD}"/>
              </a:ext>
            </a:extLst>
          </p:cNvPr>
          <p:cNvCxnSpPr>
            <a:cxnSpLocks/>
          </p:cNvCxnSpPr>
          <p:nvPr/>
        </p:nvCxnSpPr>
        <p:spPr>
          <a:xfrm>
            <a:off x="5723770" y="3788960"/>
            <a:ext cx="0" cy="4578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75D29-DFAD-401F-A5A1-0685559E5736}"/>
              </a:ext>
            </a:extLst>
          </p:cNvPr>
          <p:cNvCxnSpPr>
            <a:cxnSpLocks/>
          </p:cNvCxnSpPr>
          <p:nvPr/>
        </p:nvCxnSpPr>
        <p:spPr>
          <a:xfrm>
            <a:off x="7707575" y="3804308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Math Class Methods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Math Class Methods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3223D0-C54A-4735-AE89-380132BA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46682"/>
              </p:ext>
            </p:extLst>
          </p:nvPr>
        </p:nvGraphicFramePr>
        <p:xfrm>
          <a:off x="1164336" y="900176"/>
          <a:ext cx="6477000" cy="37014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6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Purpose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abs(a)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the absolute value of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ceil(a)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a rounded up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floor(a)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a rounded down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max(a, b)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returns the greater of a and 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min(a, b)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returns the less of a and b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pow(a, b)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returns a to the power of b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random()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     </a:t>
                      </a:r>
                      <a:r>
                        <a:rPr lang="en-US" sz="800" kern="1200" baseline="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a pseudorandom number [0.0, 1.0)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round(a)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returns the closest </a:t>
                      </a:r>
                      <a:r>
                        <a:rPr lang="en-IE" sz="1600" b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mbria Math"/>
                        </a:rPr>
                        <a:t>ℤ (</a:t>
                      </a:r>
                      <a:r>
                        <a:rPr lang="en-IE" sz="1600" b="0" dirty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Cambria Math"/>
                        </a:rPr>
                        <a:t>ties toward +∞)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2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sqrt(a)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the square root of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80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The Math class includes two constants (keyword final) which are class variables (keyword static).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final double E; 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base of the natural logarithms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   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final double PI;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// circumference/diameter</a:t>
            </a:r>
          </a:p>
          <a:p>
            <a:pPr lvl="3">
              <a:defRPr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 </a:t>
            </a:r>
            <a:endParaRPr lang="en-US" sz="18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</a:endParaRPr>
          </a:p>
          <a:p>
            <a:pPr lvl="3">
              <a:defRPr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);</a:t>
            </a:r>
          </a:p>
          <a:p>
            <a:pPr lvl="3"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Math.PI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);</a:t>
            </a: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Math Constants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530192" y="2815388"/>
            <a:ext cx="2859664" cy="188195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669" y="3048477"/>
            <a:ext cx="275735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75000"/>
              </a:spcBef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2.718281828459045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40333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Math.floor</a:t>
            </a:r>
            <a:r>
              <a:rPr lang="en-US" dirty="0">
                <a:solidFill>
                  <a:schemeClr val="lt1"/>
                </a:solidFill>
              </a:rPr>
              <a:t>(a) </a:t>
            </a:r>
            <a:r>
              <a:rPr lang="en-US" dirty="0" err="1">
                <a:solidFill>
                  <a:schemeClr val="lt1"/>
                </a:solidFill>
              </a:rPr>
              <a:t>Math.ceil</a:t>
            </a:r>
            <a:r>
              <a:rPr lang="en-US" dirty="0">
                <a:solidFill>
                  <a:schemeClr val="lt1"/>
                </a:solidFill>
              </a:rPr>
              <a:t>(a)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76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floor(double a)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</a:rPr>
              <a:t>public static double ceil(double a)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Math.floor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(3.2));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Math.floor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(-4.5));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Math.ceil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(2.2));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   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out.printf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("%.1f\n", </a:t>
            </a:r>
            <a:r>
              <a:rPr lang="en-US" sz="18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Math.ceil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(-1.9));</a:t>
            </a:r>
            <a:endParaRPr lang="en-US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floor(a) and ceiling(a)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4D3E02A-A8A4-4022-AC8C-5FAFA377F30B}"/>
              </a:ext>
            </a:extLst>
          </p:cNvPr>
          <p:cNvSpPr/>
          <p:nvPr/>
        </p:nvSpPr>
        <p:spPr>
          <a:xfrm>
            <a:off x="5530191" y="2276070"/>
            <a:ext cx="2987907" cy="24212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4464E38C-DDAE-4AC2-A16D-F51E8E8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008" y="2480365"/>
            <a:ext cx="275735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3.0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-5.0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3.0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-1.0</a:t>
            </a:r>
          </a:p>
        </p:txBody>
      </p:sp>
    </p:spTree>
    <p:extLst>
      <p:ext uri="{BB962C8B-B14F-4D97-AF65-F5344CB8AC3E}">
        <p14:creationId xmlns:p14="http://schemas.microsoft.com/office/powerpoint/2010/main" val="12706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1780</Words>
  <Application>Microsoft Office PowerPoint</Application>
  <PresentationFormat>On-screen Show (16:9)</PresentationFormat>
  <Paragraphs>244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PT Mono</vt:lpstr>
      <vt:lpstr>Calibri</vt:lpstr>
      <vt:lpstr>Courier New</vt:lpstr>
      <vt:lpstr>Cambria Math</vt:lpstr>
      <vt:lpstr>Tahoma</vt:lpstr>
      <vt:lpstr>Arial</vt:lpstr>
      <vt:lpstr>Times New Roman</vt:lpstr>
      <vt:lpstr>IBM Plex Sans</vt:lpstr>
      <vt:lpstr>Good</vt:lpstr>
      <vt:lpstr>PowerPoint Presentation</vt:lpstr>
      <vt:lpstr>Student Learning Objectives</vt:lpstr>
      <vt:lpstr>PowerPoint Presentation</vt:lpstr>
      <vt:lpstr>PowerPoint Presentation</vt:lpstr>
      <vt:lpstr>Math Class Methods</vt:lpstr>
      <vt:lpstr>PowerPoint Presentation</vt:lpstr>
      <vt:lpstr>PowerPoint Presentation</vt:lpstr>
      <vt:lpstr>Math.floor(a) Math.ceil(a)</vt:lpstr>
      <vt:lpstr>PowerPoint Presentation</vt:lpstr>
      <vt:lpstr>Math.pow(a,b) Math.sqrt(a)</vt:lpstr>
      <vt:lpstr>PowerPoint Presentation</vt:lpstr>
      <vt:lpstr>Math.abs(a) Math.round(a)</vt:lpstr>
      <vt:lpstr>PowerPoint Presentation</vt:lpstr>
      <vt:lpstr>Math.max(a,b) Math.min(a,b)</vt:lpstr>
      <vt:lpstr>PowerPoint Presentation</vt:lpstr>
      <vt:lpstr>PowerPoint Presentation</vt:lpstr>
      <vt:lpstr>Math.random()</vt:lpstr>
      <vt:lpstr>PowerPoint Presentation</vt:lpstr>
      <vt:lpstr>PowerPoint Presentation</vt:lpstr>
      <vt:lpstr>PowerPoint Presentation</vt:lpstr>
      <vt:lpstr>Random Class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Syntax, Semantics and Output  Unit 01 </dc:title>
  <cp:lastModifiedBy>Bryce Hulett</cp:lastModifiedBy>
  <cp:revision>254</cp:revision>
  <dcterms:modified xsi:type="dcterms:W3CDTF">2023-02-24T12:48:15Z</dcterms:modified>
</cp:coreProperties>
</file>