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44"/>
  </p:notesMasterIdLst>
  <p:handoutMasterIdLst>
    <p:handoutMasterId r:id="rId45"/>
  </p:handoutMasterIdLst>
  <p:sldIdLst>
    <p:sldId id="303" r:id="rId2"/>
    <p:sldId id="300" r:id="rId3"/>
    <p:sldId id="258" r:id="rId4"/>
    <p:sldId id="338" r:id="rId5"/>
    <p:sldId id="336" r:id="rId6"/>
    <p:sldId id="312" r:id="rId7"/>
    <p:sldId id="332" r:id="rId8"/>
    <p:sldId id="346" r:id="rId9"/>
    <p:sldId id="323" r:id="rId10"/>
    <p:sldId id="259" r:id="rId11"/>
    <p:sldId id="347" r:id="rId12"/>
    <p:sldId id="348" r:id="rId13"/>
    <p:sldId id="331" r:id="rId14"/>
    <p:sldId id="339" r:id="rId15"/>
    <p:sldId id="324" r:id="rId16"/>
    <p:sldId id="349" r:id="rId17"/>
    <p:sldId id="350" r:id="rId18"/>
    <p:sldId id="351" r:id="rId19"/>
    <p:sldId id="314" r:id="rId20"/>
    <p:sldId id="325" r:id="rId21"/>
    <p:sldId id="352" r:id="rId22"/>
    <p:sldId id="353" r:id="rId23"/>
    <p:sldId id="340" r:id="rId24"/>
    <p:sldId id="342" r:id="rId25"/>
    <p:sldId id="337" r:id="rId26"/>
    <p:sldId id="354" r:id="rId27"/>
    <p:sldId id="355" r:id="rId28"/>
    <p:sldId id="356" r:id="rId29"/>
    <p:sldId id="272" r:id="rId30"/>
    <p:sldId id="326" r:id="rId31"/>
    <p:sldId id="327" r:id="rId32"/>
    <p:sldId id="357" r:id="rId33"/>
    <p:sldId id="358" r:id="rId34"/>
    <p:sldId id="359" r:id="rId35"/>
    <p:sldId id="360" r:id="rId36"/>
    <p:sldId id="361" r:id="rId37"/>
    <p:sldId id="341" r:id="rId38"/>
    <p:sldId id="362" r:id="rId39"/>
    <p:sldId id="363" r:id="rId40"/>
    <p:sldId id="344" r:id="rId41"/>
    <p:sldId id="343" r:id="rId42"/>
    <p:sldId id="302" r:id="rId43"/>
  </p:sldIdLst>
  <p:sldSz cx="9144000" cy="5143500" type="screen16x9"/>
  <p:notesSz cx="6858000" cy="9144000"/>
  <p:embeddedFontLst>
    <p:embeddedFont>
      <p:font typeface="IBM Plex Sans" panose="020B0604020202020204" charset="0"/>
      <p:regular r:id="rId46"/>
      <p:bold r:id="rId47"/>
      <p:italic r:id="rId48"/>
      <p:boldItalic r:id="rId49"/>
    </p:embeddedFont>
    <p:embeddedFont>
      <p:font typeface="PT Mono" panose="020B0604020202020204" charset="0"/>
      <p:regular r:id="rId50"/>
    </p:embeddedFont>
    <p:embeddedFont>
      <p:font typeface="Tahoma" panose="020B0604030504040204" pitchFamily="3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D347FFB-EEF8-4984-9673-FE7E033E3E45}">
          <p14:sldIdLst>
            <p14:sldId id="303"/>
            <p14:sldId id="300"/>
            <p14:sldId id="258"/>
            <p14:sldId id="338"/>
            <p14:sldId id="336"/>
            <p14:sldId id="312"/>
            <p14:sldId id="332"/>
            <p14:sldId id="346"/>
            <p14:sldId id="323"/>
            <p14:sldId id="259"/>
            <p14:sldId id="347"/>
            <p14:sldId id="348"/>
            <p14:sldId id="331"/>
            <p14:sldId id="339"/>
            <p14:sldId id="324"/>
            <p14:sldId id="349"/>
            <p14:sldId id="350"/>
            <p14:sldId id="351"/>
            <p14:sldId id="314"/>
            <p14:sldId id="325"/>
            <p14:sldId id="352"/>
            <p14:sldId id="353"/>
            <p14:sldId id="340"/>
            <p14:sldId id="342"/>
            <p14:sldId id="337"/>
            <p14:sldId id="354"/>
            <p14:sldId id="355"/>
            <p14:sldId id="356"/>
            <p14:sldId id="272"/>
            <p14:sldId id="326"/>
            <p14:sldId id="327"/>
            <p14:sldId id="357"/>
            <p14:sldId id="358"/>
            <p14:sldId id="359"/>
            <p14:sldId id="360"/>
            <p14:sldId id="361"/>
            <p14:sldId id="341"/>
            <p14:sldId id="362"/>
            <p14:sldId id="363"/>
            <p14:sldId id="344"/>
            <p14:sldId id="343"/>
            <p14:sldId id="302"/>
          </p14:sldIdLst>
        </p14:section>
      </p14:sectionLst>
    </p:ext>
    <p:ext uri="{EFAFB233-063F-42B5-8137-9DF3F51BA10A}">
      <p15:sldGuideLst xmlns:p15="http://schemas.microsoft.com/office/powerpoint/2012/main">
        <p15:guide id="1" orient="horz" pos="1728">
          <p15:clr>
            <a:srgbClr val="A4A3A4"/>
          </p15:clr>
        </p15:guide>
        <p15:guide id="2" pos="346">
          <p15:clr>
            <a:srgbClr val="A4A3A4"/>
          </p15:clr>
        </p15:guide>
        <p15:guide id="3" pos="2880">
          <p15:clr>
            <a:srgbClr val="9AA0A6"/>
          </p15:clr>
        </p15:guide>
        <p15:guide id="4" orient="horz" pos="576">
          <p15:clr>
            <a:srgbClr val="9AA0A6"/>
          </p15:clr>
        </p15:guide>
        <p15:guide id="5" pos="5242">
          <p15:clr>
            <a:srgbClr val="9AA0A6"/>
          </p15:clr>
        </p15:guide>
        <p15:guide id="6" orient="horz" pos="2995">
          <p15:clr>
            <a:srgbClr val="9AA0A6"/>
          </p15:clr>
        </p15:guide>
        <p15:guide id="7" orient="horz" pos="58">
          <p15:clr>
            <a:srgbClr val="9AA0A6"/>
          </p15:clr>
        </p15:guide>
        <p15:guide id="8" pos="864">
          <p15:clr>
            <a:srgbClr val="9AA0A6"/>
          </p15:clr>
        </p15:guide>
        <p15:guide id="9" pos="5472">
          <p15:clr>
            <a:srgbClr val="9AA0A6"/>
          </p15:clr>
        </p15:guide>
        <p15:guide id="10" orient="horz" pos="288">
          <p15:clr>
            <a:srgbClr val="9AA0A6"/>
          </p15:clr>
        </p15:guide>
        <p15:guide id="11" pos="3168">
          <p15:clr>
            <a:srgbClr val="9AA0A6"/>
          </p15:clr>
        </p15:guide>
        <p15:guide id="12" pos="288">
          <p15:clr>
            <a:srgbClr val="9AA0A6"/>
          </p15:clr>
        </p15:guide>
        <p15:guide id="13" pos="518">
          <p15:clr>
            <a:srgbClr val="9AA0A6"/>
          </p15:clr>
        </p15:guide>
        <p15:guide id="14" pos="3456">
          <p15:clr>
            <a:srgbClr val="9AA0A6"/>
          </p15:clr>
        </p15:guide>
        <p15:guide id="15" orient="horz" pos="432">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CEC"/>
    <a:srgbClr val="181818"/>
    <a:srgbClr val="00FF00"/>
    <a:srgbClr val="271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0200" autoAdjust="0"/>
  </p:normalViewPr>
  <p:slideViewPr>
    <p:cSldViewPr snapToGrid="0">
      <p:cViewPr varScale="1">
        <p:scale>
          <a:sx n="105" d="100"/>
          <a:sy n="105" d="100"/>
        </p:scale>
        <p:origin x="1794" y="102"/>
      </p:cViewPr>
      <p:guideLst>
        <p:guide orient="horz" pos="1728"/>
        <p:guide pos="346"/>
        <p:guide pos="2880"/>
        <p:guide orient="horz" pos="576"/>
        <p:guide pos="5242"/>
        <p:guide orient="horz" pos="2995"/>
        <p:guide orient="horz" pos="58"/>
        <p:guide pos="864"/>
        <p:guide pos="5472"/>
        <p:guide orient="horz" pos="288"/>
        <p:guide pos="3168"/>
        <p:guide pos="288"/>
        <p:guide pos="518"/>
        <p:guide pos="3456"/>
        <p:guide orient="horz" pos="43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BF7B6-37D8-453A-A8B1-FB02380F58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11472D-E4D9-4E8E-9BF1-F2577B826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55FB7-E56B-4894-8ED1-619BAFF7E1CF}" type="datetimeFigureOut">
              <a:rPr lang="en-US" smtClean="0"/>
              <a:t>4/12/2021</a:t>
            </a:fld>
            <a:endParaRPr lang="en-US"/>
          </a:p>
        </p:txBody>
      </p:sp>
      <p:sp>
        <p:nvSpPr>
          <p:cNvPr id="4" name="Footer Placeholder 3">
            <a:extLst>
              <a:ext uri="{FF2B5EF4-FFF2-40B4-BE49-F238E27FC236}">
                <a16:creationId xmlns:a16="http://schemas.microsoft.com/office/drawing/2014/main" id="{FF230788-7FCA-4AC1-AEAD-E8AF522E3D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5691A2-C47D-49A7-BF5F-61676A3F08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E74609-6213-4232-8D55-EE6845CC9E18}" type="slidenum">
              <a:rPr lang="en-US" smtClean="0"/>
              <a:t>‹#›</a:t>
            </a:fld>
            <a:endParaRPr lang="en-US"/>
          </a:p>
        </p:txBody>
      </p:sp>
    </p:spTree>
    <p:extLst>
      <p:ext uri="{BB962C8B-B14F-4D97-AF65-F5344CB8AC3E}">
        <p14:creationId xmlns:p14="http://schemas.microsoft.com/office/powerpoint/2010/main" val="144528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PowerPoint will provide an</a:t>
            </a:r>
            <a:r>
              <a:rPr lang="en-US" baseline="0" dirty="0"/>
              <a:t> introduction to Java’s array data structure.</a:t>
            </a:r>
            <a:endParaRPr lang="en-US" dirty="0"/>
          </a:p>
        </p:txBody>
      </p:sp>
    </p:spTree>
    <p:extLst>
      <p:ext uri="{BB962C8B-B14F-4D97-AF65-F5344CB8AC3E}">
        <p14:creationId xmlns:p14="http://schemas.microsoft.com/office/powerpoint/2010/main" val="55743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711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023584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You can update an element</a:t>
            </a:r>
            <a:r>
              <a:rPr lang="en-US" sz="1100" baseline="0" dirty="0"/>
              <a:t> of an </a:t>
            </a:r>
            <a:r>
              <a:rPr lang="en-US" sz="1100" dirty="0"/>
              <a:t>array by specifying the array identifier followed by a left bracket, followed by the index of the element you wish to update, followed by a right bracket, followed by an assignment</a:t>
            </a:r>
            <a:r>
              <a:rPr lang="en-US" sz="1100" baseline="0" dirty="0"/>
              <a:t> operator, followed by the value you wish to use to update the element, followed by a semicolon.  It is a </a:t>
            </a:r>
            <a:r>
              <a:rPr lang="en-US" sz="1100" i="1" baseline="0" dirty="0"/>
              <a:t>simple</a:t>
            </a:r>
            <a:r>
              <a:rPr lang="en-US" sz="1100" baseline="0" dirty="0"/>
              <a:t> as that!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760696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aseline="0" dirty="0"/>
              <a:t>A String is just an array of characters that is immutable.</a:t>
            </a:r>
          </a:p>
        </p:txBody>
      </p:sp>
    </p:spTree>
    <p:extLst>
      <p:ext uri="{BB962C8B-B14F-4D97-AF65-F5344CB8AC3E}">
        <p14:creationId xmlns:p14="http://schemas.microsoft.com/office/powerpoint/2010/main" val="384980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575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Arrays are of course more frequently processed using a loop.  Note the use of the length property here.  You can acquire an array’s using the length property.  As you may recall, you can acquire a string’s length using the length() method.  It is a common mistake for beginning programmers to attempt to access a length method on an array.  If you do so you will receive a cannot find symbol error at compile time.  The length property is a final instance variable.  Final means it cannot change once it is set, it is immutable.  The size of an array cannot change once it has been instantiated.  Another common mistake beginning programmers generally run into is using the condition index &lt;= length, rather than index &lt; length which will generate an index out of bounds runtime exception (</a:t>
            </a:r>
            <a:r>
              <a:rPr lang="en-US" dirty="0" err="1"/>
              <a:t>ArrayIndexOutOfBoundsException</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Geeks Only: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Arrays act like standard objects and smell like standard objects, but are treated special behind the scenes.  Also, there is no Array class in Java (other than in reflections). Arrays are primitives of a sort in Java and play by different rules from declared classes.  Certainly a length() method could have been defined on arrays, but the designers wanted to keep length as a property rather than a pseudo-method.  In part this may have made it easier for early Java implementations.  The reasons are somewhat buried in history.  Arrays are special objects in java, they have a simple attribute named length which is final.  There is no class definition of an array (you can't find an Array class in any .java file), they're a part of the language itself.</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502459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757972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If you invoke the method </a:t>
            </a:r>
            <a:r>
              <a:rPr lang="en-US" dirty="0" err="1"/>
              <a:t>getClass</a:t>
            </a:r>
            <a:r>
              <a:rPr lang="en-US" dirty="0"/>
              <a:t> on array objects the method will return the following: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byte arrays	class [B</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short arrays	class [S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int arrays		class [I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long arrays	class [J</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float arrays	class [F</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double arrays	class [D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char arrays	</a:t>
            </a:r>
            <a:r>
              <a:rPr lang="en-US" dirty="0" err="1"/>
              <a:t>charArray</a:t>
            </a:r>
            <a:r>
              <a:rPr lang="en-US" dirty="0"/>
              <a:t>        class [C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String arrays	class [</a:t>
            </a:r>
            <a:r>
              <a:rPr lang="en-US" dirty="0" err="1"/>
              <a:t>Ljava.lang.String</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t>
            </a:r>
            <a:r>
              <a:rPr lang="en-US" dirty="0" err="1"/>
              <a:t>toString</a:t>
            </a:r>
            <a:r>
              <a:rPr lang="en-US" dirty="0"/>
              <a:t> omits the class and appends the @ + </a:t>
            </a:r>
            <a:r>
              <a:rPr lang="en-US" dirty="0" err="1"/>
              <a:t>Integer.toHexString</a:t>
            </a:r>
            <a:r>
              <a:rPr lang="en-US" dirty="0"/>
              <a:t>(</a:t>
            </a:r>
            <a:r>
              <a:rPr lang="en-US" dirty="0" err="1"/>
              <a:t>hashCode</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062802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If you invoke the method </a:t>
            </a:r>
            <a:r>
              <a:rPr lang="en-US" dirty="0" err="1"/>
              <a:t>getClass</a:t>
            </a:r>
            <a:r>
              <a:rPr lang="en-US" dirty="0"/>
              <a:t> on array objects the method will return the following: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byte arrays	class [B</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short arrays	class [S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int arrays		class [I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long arrays	class [J</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float arrays	class [F</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double arrays	class [D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char arrays	</a:t>
            </a:r>
            <a:r>
              <a:rPr lang="en-US" dirty="0" err="1"/>
              <a:t>charArray</a:t>
            </a:r>
            <a:r>
              <a:rPr lang="en-US" dirty="0"/>
              <a:t>        class [C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String arrays	class [</a:t>
            </a:r>
            <a:r>
              <a:rPr lang="en-US" dirty="0" err="1"/>
              <a:t>Ljava.lang.String</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t>
            </a:r>
            <a:r>
              <a:rPr lang="en-US" dirty="0" err="1"/>
              <a:t>toString</a:t>
            </a:r>
            <a:r>
              <a:rPr lang="en-US" dirty="0"/>
              <a:t> omits the class and appends the @ + </a:t>
            </a:r>
            <a:r>
              <a:rPr lang="en-US" dirty="0" err="1"/>
              <a:t>Integer.toHexString</a:t>
            </a:r>
            <a:r>
              <a:rPr lang="en-US" dirty="0"/>
              <a:t>(</a:t>
            </a:r>
            <a:r>
              <a:rPr lang="en-US" dirty="0" err="1"/>
              <a:t>hashCode</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827785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5caabee2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5caabee2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53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99915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most common way to process an array is to use the for each loop.  We don’t need access to an index variable to simply access each item, so we should use a for each rather than a traditional for loop.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319123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779347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606191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provides a utility class called Arrays that contains various methods for manipulating arrays (such as sorting and searching). The class also contains a static factory that allows arrays to be viewed as lists.</a:t>
            </a:r>
            <a:endParaRPr dirty="0"/>
          </a:p>
        </p:txBody>
      </p:sp>
    </p:spTree>
    <p:extLst>
      <p:ext uri="{BB962C8B-B14F-4D97-AF65-F5344CB8AC3E}">
        <p14:creationId xmlns:p14="http://schemas.microsoft.com/office/powerpoint/2010/main" val="370364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en-US" dirty="0"/>
              <a:t>Class </a:t>
            </a:r>
            <a:r>
              <a:rPr lang="en-US" altLang="en-US" dirty="0">
                <a:latin typeface="Courier New" panose="02070309020205020404" pitchFamily="49" charset="0"/>
              </a:rPr>
              <a:t>Arrays</a:t>
            </a:r>
            <a:r>
              <a:rPr lang="en-US" altLang="en-US" dirty="0"/>
              <a:t> in package </a:t>
            </a:r>
            <a:r>
              <a:rPr lang="en-US" altLang="en-US" dirty="0" err="1">
                <a:latin typeface="Courier New" panose="02070309020205020404" pitchFamily="49" charset="0"/>
              </a:rPr>
              <a:t>java.util</a:t>
            </a:r>
            <a:r>
              <a:rPr lang="en-US" altLang="en-US" dirty="0"/>
              <a:t> has useful static methods for manipulating arrays.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387100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Search for Java Arrays class to view all of the methods.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You must import </a:t>
            </a:r>
            <a:r>
              <a:rPr lang="en-US" dirty="0" err="1"/>
              <a:t>java.util.Arrays</a:t>
            </a:r>
            <a:r>
              <a:rPr lang="en-US" dirty="0"/>
              <a:t> to use the Arrays class members.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built in Java </a:t>
            </a:r>
            <a:r>
              <a:rPr lang="en-US" dirty="0" err="1"/>
              <a:t>Arrays.sort</a:t>
            </a:r>
            <a:r>
              <a:rPr lang="en-US" dirty="0"/>
              <a:t>() method will naturally order (i.e. in ascending order) all values in the array.  </a:t>
            </a:r>
            <a:r>
              <a:rPr lang="en-US" dirty="0" err="1"/>
              <a:t>Arrays.sort</a:t>
            </a:r>
            <a:r>
              <a:rPr lang="en-US" dirty="0"/>
              <a:t>() uses quick sort to sort primitives and a merge sort to sort references (to objects).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If you wish to sort an array in descending order you can use this version of sort, passing it a Comparator: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Sort(T[] a, Comparator &lt;? Super T&gt; c)  - Sorts the specified array of objects according to the order induced by the specified comparator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easiest way to accomplish that is using the Collections class </a:t>
            </a:r>
            <a:r>
              <a:rPr lang="en-US" dirty="0" err="1"/>
              <a:t>reverseOrder</a:t>
            </a:r>
            <a:r>
              <a:rPr lang="en-US" dirty="0"/>
              <a:t> method: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Arrays.sort</a:t>
            </a:r>
            <a:r>
              <a:rPr lang="en-US" dirty="0"/>
              <a:t>(data, </a:t>
            </a:r>
            <a:r>
              <a:rPr lang="en-US" dirty="0" err="1"/>
              <a:t>Collections.reverseOrder</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call sort on an Array of a user defined class you must implement the Comparable interface.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interface Comparable{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int </a:t>
            </a:r>
            <a:r>
              <a:rPr lang="en-US" dirty="0" err="1"/>
              <a:t>compareTo</a:t>
            </a:r>
            <a:r>
              <a:rPr lang="en-US" dirty="0"/>
              <a:t>(Object other);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and a simple class that implements the interface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class Cat implements Comparable&lt;Cat&gt;{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private int lives;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private String name;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public Cat(int lives, String name){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r>
              <a:rPr lang="en-US" dirty="0" err="1"/>
              <a:t>this.lives</a:t>
            </a:r>
            <a:r>
              <a:rPr lang="en-US" dirty="0"/>
              <a:t> = lives;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this.name = name;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public int </a:t>
            </a:r>
            <a:r>
              <a:rPr lang="en-US" dirty="0" err="1"/>
              <a:t>compareTo</a:t>
            </a:r>
            <a:r>
              <a:rPr lang="en-US" dirty="0"/>
              <a:t>(Cat other){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if(lives == </a:t>
            </a:r>
            <a:r>
              <a:rPr lang="en-US" dirty="0" err="1"/>
              <a:t>other.lives</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return 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return lives &lt; </a:t>
            </a:r>
            <a:r>
              <a:rPr lang="en-US" dirty="0" err="1"/>
              <a:t>other.lives</a:t>
            </a:r>
            <a:r>
              <a:rPr lang="en-US" dirty="0"/>
              <a:t> ? -1 : 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public String </a:t>
            </a:r>
            <a:r>
              <a:rPr lang="en-US" dirty="0" err="1"/>
              <a:t>toString</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return name + " " + lives;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515126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004274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public static void </a:t>
            </a:r>
            <a:r>
              <a:rPr lang="en-US" dirty="0" err="1"/>
              <a:t>arraycopy</a:t>
            </a:r>
            <a:r>
              <a:rPr lang="en-US" dirty="0"/>
              <a:t>(Object </a:t>
            </a:r>
            <a:r>
              <a:rPr lang="en-US" dirty="0" err="1"/>
              <a:t>src</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int </a:t>
            </a:r>
            <a:r>
              <a:rPr lang="en-US" dirty="0" err="1"/>
              <a:t>srcPos</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Object </a:t>
            </a:r>
            <a:r>
              <a:rPr lang="en-US" dirty="0" err="1"/>
              <a:t>dest</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int </a:t>
            </a:r>
            <a:r>
              <a:rPr lang="en-US" dirty="0" err="1"/>
              <a:t>destPos</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int length)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Copies an array from the specified source array, beginning at the specified position, to the specified position of the destination array. A subsequence of array components are copied from the source array referenced by </a:t>
            </a:r>
            <a:r>
              <a:rPr lang="en-US" dirty="0" err="1"/>
              <a:t>src</a:t>
            </a:r>
            <a:r>
              <a:rPr lang="en-US" dirty="0"/>
              <a:t> to the destination array referenced by </a:t>
            </a:r>
            <a:r>
              <a:rPr lang="en-US" dirty="0" err="1"/>
              <a:t>dest</a:t>
            </a:r>
            <a:r>
              <a:rPr lang="en-US" dirty="0"/>
              <a:t>. The number of components copied is equal to the length argument. The components at positions </a:t>
            </a:r>
            <a:r>
              <a:rPr lang="en-US" dirty="0" err="1"/>
              <a:t>srcPos</a:t>
            </a:r>
            <a:r>
              <a:rPr lang="en-US" dirty="0"/>
              <a:t> through srcPos+length-1 in the source array are copied into positions </a:t>
            </a:r>
            <a:r>
              <a:rPr lang="en-US" dirty="0" err="1"/>
              <a:t>destPos</a:t>
            </a:r>
            <a:r>
              <a:rPr lang="en-US" dirty="0"/>
              <a:t> through destPos+length-1, respectively, of the destination array.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If the </a:t>
            </a:r>
            <a:r>
              <a:rPr lang="en-US" dirty="0" err="1"/>
              <a:t>src</a:t>
            </a:r>
            <a:r>
              <a:rPr lang="en-US" dirty="0"/>
              <a:t> and </a:t>
            </a:r>
            <a:r>
              <a:rPr lang="en-US" dirty="0" err="1"/>
              <a:t>dest</a:t>
            </a:r>
            <a:r>
              <a:rPr lang="en-US" dirty="0"/>
              <a:t> arguments refer to the same array object, then the copying is performed as if the components at positions </a:t>
            </a:r>
            <a:r>
              <a:rPr lang="en-US" dirty="0" err="1"/>
              <a:t>srcPos</a:t>
            </a:r>
            <a:r>
              <a:rPr lang="en-US" dirty="0"/>
              <a:t> through srcPos+length-1 were first copied to a temporary array with length components and then the contents of the temporary array were copied into positions </a:t>
            </a:r>
            <a:r>
              <a:rPr lang="en-US" dirty="0" err="1"/>
              <a:t>destPos</a:t>
            </a:r>
            <a:r>
              <a:rPr lang="en-US" dirty="0"/>
              <a:t> through destPos+length-1 of the destination array.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If </a:t>
            </a:r>
            <a:r>
              <a:rPr lang="en-US" dirty="0" err="1"/>
              <a:t>dest</a:t>
            </a:r>
            <a:r>
              <a:rPr lang="en-US" dirty="0"/>
              <a:t> is null, then a </a:t>
            </a:r>
            <a:r>
              <a:rPr lang="en-US" dirty="0" err="1"/>
              <a:t>NullPointerException</a:t>
            </a:r>
            <a:r>
              <a:rPr lang="en-US" dirty="0"/>
              <a:t> is thrown.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If </a:t>
            </a:r>
            <a:r>
              <a:rPr lang="en-US" dirty="0" err="1"/>
              <a:t>src</a:t>
            </a:r>
            <a:r>
              <a:rPr lang="en-US" dirty="0"/>
              <a:t> is null, then a </a:t>
            </a:r>
            <a:r>
              <a:rPr lang="en-US" dirty="0" err="1"/>
              <a:t>NullPointerException</a:t>
            </a:r>
            <a:r>
              <a:rPr lang="en-US" dirty="0"/>
              <a:t> is thrown and the destination array is not modified.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Otherwise, if any of the following is true, an </a:t>
            </a:r>
            <a:r>
              <a:rPr lang="en-US" dirty="0" err="1"/>
              <a:t>ArrayStoreException</a:t>
            </a:r>
            <a:r>
              <a:rPr lang="en-US" dirty="0"/>
              <a:t> is thrown and the destination is not modified: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t>
            </a:r>
            <a:r>
              <a:rPr lang="en-US" dirty="0" err="1"/>
              <a:t>src</a:t>
            </a:r>
            <a:r>
              <a:rPr lang="en-US" dirty="0"/>
              <a:t> argument refers to an object that is not an array.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t>
            </a:r>
            <a:r>
              <a:rPr lang="en-US" dirty="0" err="1"/>
              <a:t>dest</a:t>
            </a:r>
            <a:r>
              <a:rPr lang="en-US" dirty="0"/>
              <a:t> argument refers to an object that is not an array.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t>
            </a:r>
            <a:r>
              <a:rPr lang="en-US" dirty="0" err="1"/>
              <a:t>src</a:t>
            </a:r>
            <a:r>
              <a:rPr lang="en-US" dirty="0"/>
              <a:t> argument and </a:t>
            </a:r>
            <a:r>
              <a:rPr lang="en-US" dirty="0" err="1"/>
              <a:t>dest</a:t>
            </a:r>
            <a:r>
              <a:rPr lang="en-US" dirty="0"/>
              <a:t> argument refer to arrays whose component types are different primitive types.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t>
            </a:r>
            <a:r>
              <a:rPr lang="en-US" dirty="0" err="1"/>
              <a:t>src</a:t>
            </a:r>
            <a:r>
              <a:rPr lang="en-US" dirty="0"/>
              <a:t> argument refers to an array with a primitive component type and the </a:t>
            </a:r>
            <a:r>
              <a:rPr lang="en-US" dirty="0" err="1"/>
              <a:t>dest</a:t>
            </a:r>
            <a:r>
              <a:rPr lang="en-US" dirty="0"/>
              <a:t> argument refers to an array with a reference component type.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t>
            </a:r>
            <a:r>
              <a:rPr lang="en-US" dirty="0" err="1"/>
              <a:t>src</a:t>
            </a:r>
            <a:r>
              <a:rPr lang="en-US" dirty="0"/>
              <a:t> argument refers to an array with a reference component type and the </a:t>
            </a:r>
            <a:r>
              <a:rPr lang="en-US" dirty="0" err="1"/>
              <a:t>dest</a:t>
            </a:r>
            <a:r>
              <a:rPr lang="en-US" dirty="0"/>
              <a:t> argument refers to an array with a primitive component type.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Otherwise, if any of the following is true, an </a:t>
            </a:r>
            <a:r>
              <a:rPr lang="en-US" dirty="0" err="1"/>
              <a:t>IndexOutOfBoundsException</a:t>
            </a:r>
            <a:r>
              <a:rPr lang="en-US" dirty="0"/>
              <a:t> is thrown and the destination is not modified: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t>
            </a:r>
            <a:r>
              <a:rPr lang="en-US" dirty="0" err="1"/>
              <a:t>srcPos</a:t>
            </a:r>
            <a:r>
              <a:rPr lang="en-US" dirty="0"/>
              <a:t> argument is negative.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t>
            </a:r>
            <a:r>
              <a:rPr lang="en-US" dirty="0" err="1"/>
              <a:t>destPos</a:t>
            </a:r>
            <a:r>
              <a:rPr lang="en-US" dirty="0"/>
              <a:t> argument is negative.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length argument is negative.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srcPos+length</a:t>
            </a:r>
            <a:r>
              <a:rPr lang="en-US" dirty="0"/>
              <a:t> is greater than </a:t>
            </a:r>
            <a:r>
              <a:rPr lang="en-US" dirty="0" err="1"/>
              <a:t>src.length</a:t>
            </a:r>
            <a:r>
              <a:rPr lang="en-US" dirty="0"/>
              <a:t>, the length of the source array.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destPos+length</a:t>
            </a:r>
            <a:r>
              <a:rPr lang="en-US" dirty="0"/>
              <a:t> is greater than </a:t>
            </a:r>
            <a:r>
              <a:rPr lang="en-US" dirty="0" err="1"/>
              <a:t>dest.length</a:t>
            </a:r>
            <a:r>
              <a:rPr lang="en-US" dirty="0"/>
              <a:t>, the length of the destination array.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Otherwise, if any actual component of the source array from position </a:t>
            </a:r>
            <a:r>
              <a:rPr lang="en-US" dirty="0" err="1"/>
              <a:t>srcPos</a:t>
            </a:r>
            <a:r>
              <a:rPr lang="en-US" dirty="0"/>
              <a:t> through srcPos+length-1 cannot be converted to the component type of the destination array by assignment conversion, an </a:t>
            </a:r>
            <a:r>
              <a:rPr lang="en-US" dirty="0" err="1"/>
              <a:t>ArrayStoreException</a:t>
            </a:r>
            <a:r>
              <a:rPr lang="en-US" dirty="0"/>
              <a:t> is thrown. In this case, let k be the smallest nonnegative integer less than length such that </a:t>
            </a:r>
            <a:r>
              <a:rPr lang="en-US" dirty="0" err="1"/>
              <a:t>src</a:t>
            </a:r>
            <a:r>
              <a:rPr lang="en-US" dirty="0"/>
              <a:t>[</a:t>
            </a:r>
            <a:r>
              <a:rPr lang="en-US" dirty="0" err="1"/>
              <a:t>srcPos+k</a:t>
            </a:r>
            <a:r>
              <a:rPr lang="en-US" dirty="0"/>
              <a:t>] cannot be converted to the component type of the destination array; when the exception is thrown, source array components from positions </a:t>
            </a:r>
            <a:r>
              <a:rPr lang="en-US" dirty="0" err="1"/>
              <a:t>srcPos</a:t>
            </a:r>
            <a:r>
              <a:rPr lang="en-US" dirty="0"/>
              <a:t> through srcPos+k-1 will already have been copied to destination array positions </a:t>
            </a:r>
            <a:r>
              <a:rPr lang="en-US" dirty="0" err="1"/>
              <a:t>destPos</a:t>
            </a:r>
            <a:r>
              <a:rPr lang="en-US" dirty="0"/>
              <a:t> through destPos+k-1 and no other positions of the destination array will have been modified. (Because of the restrictions already itemized, this paragraph effectively applies only to the situation where both arrays have component types that are reference types.)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Parameters: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src</a:t>
            </a:r>
            <a:r>
              <a:rPr lang="en-US" dirty="0"/>
              <a:t> - the source array.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srcPos</a:t>
            </a:r>
            <a:r>
              <a:rPr lang="en-US" dirty="0"/>
              <a:t> - starting position in the source array.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dest</a:t>
            </a:r>
            <a:r>
              <a:rPr lang="en-US" dirty="0"/>
              <a:t> - the destination array.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destPos</a:t>
            </a:r>
            <a:r>
              <a:rPr lang="en-US" dirty="0"/>
              <a:t> - starting position in the destination 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length - the number of array elements to be copied.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Throws: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IndexOutOfBoundsException</a:t>
            </a:r>
            <a:r>
              <a:rPr lang="en-US" dirty="0"/>
              <a:t> - if copying would cause access of data outside array bounds.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ArrayStoreException</a:t>
            </a:r>
            <a:r>
              <a:rPr lang="en-US" dirty="0"/>
              <a:t> - if an element in the </a:t>
            </a:r>
            <a:r>
              <a:rPr lang="en-US" dirty="0" err="1"/>
              <a:t>src</a:t>
            </a:r>
            <a:r>
              <a:rPr lang="en-US" dirty="0"/>
              <a:t> array could not be stored into the </a:t>
            </a:r>
            <a:r>
              <a:rPr lang="en-US" dirty="0" err="1"/>
              <a:t>dest</a:t>
            </a:r>
            <a:r>
              <a:rPr lang="en-US" dirty="0"/>
              <a:t> array because of a type mismatch.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NullPointerException</a:t>
            </a:r>
            <a:r>
              <a:rPr lang="en-US" dirty="0"/>
              <a:t> - if either </a:t>
            </a:r>
            <a:r>
              <a:rPr lang="en-US" dirty="0" err="1"/>
              <a:t>src</a:t>
            </a:r>
            <a:r>
              <a:rPr lang="en-US" dirty="0"/>
              <a:t> or </a:t>
            </a:r>
            <a:r>
              <a:rPr lang="en-US" dirty="0" err="1"/>
              <a:t>dest</a:t>
            </a:r>
            <a:r>
              <a:rPr lang="en-US" dirty="0"/>
              <a:t> is null.</a:t>
            </a:r>
            <a:endParaRPr dirty="0"/>
          </a:p>
        </p:txBody>
      </p:sp>
    </p:spTree>
    <p:extLst>
      <p:ext uri="{BB962C8B-B14F-4D97-AF65-F5344CB8AC3E}">
        <p14:creationId xmlns:p14="http://schemas.microsoft.com/office/powerpoint/2010/main" val="3425772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839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6bee75e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6bee75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055241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2931209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Alternatively, you could alias the </a:t>
            </a:r>
            <a:r>
              <a:rPr lang="en-US" dirty="0" err="1"/>
              <a:t>nums</a:t>
            </a:r>
            <a:r>
              <a:rPr lang="en-US" dirty="0"/>
              <a:t> array.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Set </a:t>
            </a:r>
            <a:r>
              <a:rPr lang="en-US" dirty="0" err="1"/>
              <a:t>nums</a:t>
            </a:r>
            <a:r>
              <a:rPr lang="en-US" dirty="0"/>
              <a:t> to a new array of the count of non 7s;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Copy all non 7s to </a:t>
            </a:r>
            <a:r>
              <a:rPr lang="en-US" dirty="0" err="1"/>
              <a:t>nums</a:t>
            </a:r>
            <a:r>
              <a:rPr lang="en-US" dirty="0"/>
              <a:t>.</a:t>
            </a:r>
            <a:endParaRPr dirty="0"/>
          </a:p>
        </p:txBody>
      </p:sp>
    </p:spTree>
    <p:extLst>
      <p:ext uri="{BB962C8B-B14F-4D97-AF65-F5344CB8AC3E}">
        <p14:creationId xmlns:p14="http://schemas.microsoft.com/office/powerpoint/2010/main" val="3213633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964454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931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210938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773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 must be the last parameter in the parameter list which should make sense.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Remember the method signature from the String class </a:t>
            </a:r>
            <a:r>
              <a:rPr lang="en-US" sz="1100" b="1" i="0" u="none" strike="noStrike" cap="none" dirty="0">
                <a:solidFill>
                  <a:srgbClr val="000000"/>
                </a:solidFill>
                <a:effectLst/>
                <a:latin typeface="Arial"/>
                <a:ea typeface="Arial"/>
                <a:cs typeface="Arial"/>
                <a:sym typeface="Arial"/>
              </a:rPr>
              <a:t>format(String format, Object... </a:t>
            </a:r>
            <a:r>
              <a:rPr lang="en-US" sz="1100" b="1" i="0" u="none" strike="noStrike" cap="none" dirty="0" err="1">
                <a:solidFill>
                  <a:srgbClr val="000000"/>
                </a:solidFill>
                <a:effectLst/>
                <a:latin typeface="Arial"/>
                <a:ea typeface="Arial"/>
                <a:cs typeface="Arial"/>
                <a:sym typeface="Arial"/>
              </a:rPr>
              <a:t>args</a:t>
            </a:r>
            <a:r>
              <a:rPr lang="en-US" sz="1100" b="1" i="0" u="none" strike="noStrike" cap="none" dirty="0">
                <a:solidFill>
                  <a:srgbClr val="000000"/>
                </a:solidFill>
                <a:effectLst/>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String.format</a:t>
            </a:r>
            <a:r>
              <a:rPr lang="en-US" dirty="0"/>
              <a:t>(“this is just an %s of %s”, “example”, “</a:t>
            </a:r>
            <a:r>
              <a:rPr lang="en-US" dirty="0" err="1"/>
              <a:t>varargs</a:t>
            </a: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the example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int … numbers tells the compiler to create an array of </a:t>
            </a:r>
            <a:r>
              <a:rPr lang="en-US" dirty="0" err="1"/>
              <a:t>ints</a:t>
            </a:r>
            <a:r>
              <a:rPr lang="en-US" dirty="0"/>
              <a:t> and bind it to the parameter numbers. You may invoke the method passing any number of arguments including none.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can handle the zero case by throwing an exception: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if(</a:t>
            </a:r>
            <a:r>
              <a:rPr lang="en-US" dirty="0" err="1"/>
              <a:t>numbers.length</a:t>
            </a:r>
            <a:r>
              <a:rPr lang="en-US" dirty="0"/>
              <a:t> == 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throw  new </a:t>
            </a:r>
            <a:r>
              <a:rPr lang="en-US" dirty="0" err="1"/>
              <a:t>NoSuchElementException</a:t>
            </a:r>
            <a:r>
              <a:rPr lang="en-US" dirty="0"/>
              <a:t>();</a:t>
            </a:r>
          </a:p>
        </p:txBody>
      </p:sp>
    </p:spTree>
    <p:extLst>
      <p:ext uri="{BB962C8B-B14F-4D97-AF65-F5344CB8AC3E}">
        <p14:creationId xmlns:p14="http://schemas.microsoft.com/office/powerpoint/2010/main" val="25321542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3984296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122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7790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args</a:t>
            </a:r>
            <a:r>
              <a:rPr lang="en-US" dirty="0"/>
              <a:t>[0] references “The”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args</a:t>
            </a:r>
            <a:r>
              <a:rPr lang="en-US" dirty="0"/>
              <a:t>[1] references “starting”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args</a:t>
            </a:r>
            <a:r>
              <a:rPr lang="en-US" dirty="0"/>
              <a:t>[</a:t>
            </a:r>
            <a:r>
              <a:rPr lang="en-US" dirty="0" err="1"/>
              <a:t>args.length</a:t>
            </a:r>
            <a:r>
              <a:rPr lang="en-US" dirty="0"/>
              <a:t> – 1] -&gt; “information.”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run a file from the command-line you must first navigate to the appropriate directory where the java file resides.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javac</a:t>
            </a:r>
            <a:r>
              <a:rPr lang="en-US" dirty="0"/>
              <a:t> ClassName.java -&gt; compiles the file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java </a:t>
            </a:r>
            <a:r>
              <a:rPr lang="en-US" dirty="0" err="1"/>
              <a:t>ClassName</a:t>
            </a:r>
            <a:r>
              <a:rPr lang="en-US" dirty="0"/>
              <a:t>         -&gt; executes the file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All characters after java </a:t>
            </a:r>
            <a:r>
              <a:rPr lang="en-US" dirty="0" err="1"/>
              <a:t>ClassName</a:t>
            </a:r>
            <a:r>
              <a:rPr lang="en-US" dirty="0"/>
              <a:t> are passed to the </a:t>
            </a:r>
            <a:r>
              <a:rPr lang="en-US" dirty="0" err="1"/>
              <a:t>args</a:t>
            </a:r>
            <a:r>
              <a:rPr lang="en-US" dirty="0"/>
              <a:t> array separated by whitespace.</a:t>
            </a:r>
          </a:p>
        </p:txBody>
      </p:sp>
    </p:spTree>
    <p:extLst>
      <p:ext uri="{BB962C8B-B14F-4D97-AF65-F5344CB8AC3E}">
        <p14:creationId xmlns:p14="http://schemas.microsoft.com/office/powerpoint/2010/main" val="4274839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712557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Slides adapted from Tim Clark, John Cargill and Stacey Armstrong</a:t>
            </a:r>
          </a:p>
        </p:txBody>
      </p:sp>
    </p:spTree>
    <p:extLst>
      <p:ext uri="{BB962C8B-B14F-4D97-AF65-F5344CB8AC3E}">
        <p14:creationId xmlns:p14="http://schemas.microsoft.com/office/powerpoint/2010/main" val="22729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 array is a collection of storage locations, all of the same type.   Each component/position in the array stores a value of the same type.  Each component is essentially a single variable of the Array’s type.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1034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statement int[] array = new int[10]; creates an integer array that can store 10  integers.  The JVM will set all of the elements of the array to 0.   The array is a collection of 10 integer variables.  Element 0 stores the 1st integer, element 1 stores the 2nd integer, and so 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int[ ] </a:t>
            </a:r>
            <a:r>
              <a:rPr lang="en-US" dirty="0" err="1"/>
              <a:t>nums</a:t>
            </a:r>
            <a:r>
              <a:rPr lang="en-US" dirty="0"/>
              <a:t> and int </a:t>
            </a:r>
            <a:r>
              <a:rPr lang="en-US" dirty="0" err="1"/>
              <a:t>nums</a:t>
            </a:r>
            <a:r>
              <a:rPr lang="en-US" dirty="0"/>
              <a:t>[ ] are semantically identical. The int </a:t>
            </a:r>
            <a:r>
              <a:rPr lang="en-US" dirty="0" err="1"/>
              <a:t>nums</a:t>
            </a:r>
            <a:r>
              <a:rPr lang="en-US" dirty="0"/>
              <a:t>[ ] syntax was only added to help C programmers get used to Java.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43727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learned about variable declaration and assignment in the unit on Java Variables.  ALL variables, whether they are primitive (build-in) data types, or object references may be declared only, declared and then assigned, or declared and assigned in one statement.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1801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29889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Behind the scenes the compiler counts the number of items in the initializing list to determine the appropriate size, creates the array and loads the data.</a:t>
            </a:r>
            <a:endParaRPr dirty="0"/>
          </a:p>
        </p:txBody>
      </p:sp>
    </p:spTree>
    <p:extLst>
      <p:ext uri="{BB962C8B-B14F-4D97-AF65-F5344CB8AC3E}">
        <p14:creationId xmlns:p14="http://schemas.microsoft.com/office/powerpoint/2010/main" val="78789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type="secHead">
  <p:cSld name="SECTION_HEADER">
    <p:spTree>
      <p:nvGrpSpPr>
        <p:cNvPr id="1" name="Shape 23"/>
        <p:cNvGrpSpPr/>
        <p:nvPr/>
      </p:nvGrpSpPr>
      <p:grpSpPr>
        <a:xfrm>
          <a:off x="0" y="0"/>
          <a:ext cx="0" cy="0"/>
          <a:chOff x="0" y="0"/>
          <a:chExt cx="0" cy="0"/>
        </a:xfrm>
      </p:grpSpPr>
      <p:sp>
        <p:nvSpPr>
          <p:cNvPr id="24" name="Google Shape;24;p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5" name="Google Shape;25;p4"/>
          <p:cNvSpPr/>
          <p:nvPr/>
        </p:nvSpPr>
        <p:spPr>
          <a:xfrm>
            <a:off x="850075" y="907500"/>
            <a:ext cx="7470900" cy="3847500"/>
          </a:xfrm>
          <a:prstGeom prst="rightArrowCallout">
            <a:avLst>
              <a:gd name="adj1" fmla="val 9832"/>
              <a:gd name="adj2" fmla="val 12379"/>
              <a:gd name="adj3" fmla="val 10555"/>
              <a:gd name="adj4" fmla="val 87952"/>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4800"/>
          </a:p>
        </p:txBody>
      </p:sp>
      <p:sp>
        <p:nvSpPr>
          <p:cNvPr id="26" name="Google Shape;26;p4"/>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rgbClr val="FFFFFF"/>
              </a:buClr>
              <a:buSzPts val="4800"/>
              <a:buFont typeface="PT Mono"/>
              <a:buNone/>
              <a:defRPr sz="4800">
                <a:solidFill>
                  <a:srgbClr val="FFFFFF"/>
                </a:solidFill>
                <a:latin typeface="PT Mono"/>
                <a:ea typeface="PT Mono"/>
                <a:cs typeface="PT Mono"/>
                <a:sym typeface="PT Mono"/>
              </a:defRPr>
            </a:lvl1pPr>
            <a:lvl2pPr lvl="1" algn="ctr" rtl="0">
              <a:lnSpc>
                <a:spcPct val="150000"/>
              </a:lnSpc>
              <a:spcBef>
                <a:spcPts val="0"/>
              </a:spcBef>
              <a:spcAft>
                <a:spcPts val="0"/>
              </a:spcAft>
              <a:buSzPts val="4800"/>
              <a:buFont typeface="PT Mono"/>
              <a:buNone/>
              <a:defRPr sz="4800">
                <a:latin typeface="PT Mono"/>
                <a:ea typeface="PT Mono"/>
                <a:cs typeface="PT Mono"/>
                <a:sym typeface="PT Mono"/>
              </a:defRPr>
            </a:lvl2pPr>
            <a:lvl3pPr lvl="2" algn="ctr" rtl="0">
              <a:lnSpc>
                <a:spcPct val="150000"/>
              </a:lnSpc>
              <a:spcBef>
                <a:spcPts val="0"/>
              </a:spcBef>
              <a:spcAft>
                <a:spcPts val="0"/>
              </a:spcAft>
              <a:buSzPts val="4800"/>
              <a:buFont typeface="PT Mono"/>
              <a:buNone/>
              <a:defRPr sz="4800">
                <a:latin typeface="PT Mono"/>
                <a:ea typeface="PT Mono"/>
                <a:cs typeface="PT Mono"/>
                <a:sym typeface="PT Mono"/>
              </a:defRPr>
            </a:lvl3pPr>
            <a:lvl4pPr lvl="3" algn="ctr" rtl="0">
              <a:lnSpc>
                <a:spcPct val="150000"/>
              </a:lnSpc>
              <a:spcBef>
                <a:spcPts val="0"/>
              </a:spcBef>
              <a:spcAft>
                <a:spcPts val="0"/>
              </a:spcAft>
              <a:buSzPts val="4800"/>
              <a:buFont typeface="PT Mono"/>
              <a:buNone/>
              <a:defRPr sz="4800">
                <a:latin typeface="PT Mono"/>
                <a:ea typeface="PT Mono"/>
                <a:cs typeface="PT Mono"/>
                <a:sym typeface="PT Mono"/>
              </a:defRPr>
            </a:lvl4pPr>
            <a:lvl5pPr lvl="4" algn="ctr" rtl="0">
              <a:lnSpc>
                <a:spcPct val="150000"/>
              </a:lnSpc>
              <a:spcBef>
                <a:spcPts val="0"/>
              </a:spcBef>
              <a:spcAft>
                <a:spcPts val="0"/>
              </a:spcAft>
              <a:buSzPts val="4800"/>
              <a:buFont typeface="PT Mono"/>
              <a:buNone/>
              <a:defRPr sz="4800">
                <a:latin typeface="PT Mono"/>
                <a:ea typeface="PT Mono"/>
                <a:cs typeface="PT Mono"/>
                <a:sym typeface="PT Mono"/>
              </a:defRPr>
            </a:lvl5pPr>
            <a:lvl6pPr lvl="5" algn="ctr" rtl="0">
              <a:lnSpc>
                <a:spcPct val="150000"/>
              </a:lnSpc>
              <a:spcBef>
                <a:spcPts val="0"/>
              </a:spcBef>
              <a:spcAft>
                <a:spcPts val="0"/>
              </a:spcAft>
              <a:buSzPts val="4800"/>
              <a:buFont typeface="PT Mono"/>
              <a:buNone/>
              <a:defRPr sz="4800">
                <a:latin typeface="PT Mono"/>
                <a:ea typeface="PT Mono"/>
                <a:cs typeface="PT Mono"/>
                <a:sym typeface="PT Mono"/>
              </a:defRPr>
            </a:lvl6pPr>
            <a:lvl7pPr lvl="6" algn="ctr" rtl="0">
              <a:lnSpc>
                <a:spcPct val="150000"/>
              </a:lnSpc>
              <a:spcBef>
                <a:spcPts val="0"/>
              </a:spcBef>
              <a:spcAft>
                <a:spcPts val="0"/>
              </a:spcAft>
              <a:buSzPts val="4800"/>
              <a:buFont typeface="PT Mono"/>
              <a:buNone/>
              <a:defRPr sz="4800">
                <a:latin typeface="PT Mono"/>
                <a:ea typeface="PT Mono"/>
                <a:cs typeface="PT Mono"/>
                <a:sym typeface="PT Mono"/>
              </a:defRPr>
            </a:lvl7pPr>
            <a:lvl8pPr lvl="7" algn="ctr" rtl="0">
              <a:lnSpc>
                <a:spcPct val="150000"/>
              </a:lnSpc>
              <a:spcBef>
                <a:spcPts val="0"/>
              </a:spcBef>
              <a:spcAft>
                <a:spcPts val="0"/>
              </a:spcAft>
              <a:buSzPts val="4800"/>
              <a:buFont typeface="PT Mono"/>
              <a:buNone/>
              <a:defRPr sz="4800">
                <a:latin typeface="PT Mono"/>
                <a:ea typeface="PT Mono"/>
                <a:cs typeface="PT Mono"/>
                <a:sym typeface="PT Mono"/>
              </a:defRPr>
            </a:lvl8pPr>
            <a:lvl9pPr lvl="8" algn="ctr" rtl="0">
              <a:lnSpc>
                <a:spcPct val="150000"/>
              </a:lnSpc>
              <a:spcBef>
                <a:spcPts val="0"/>
              </a:spcBef>
              <a:spcAft>
                <a:spcPts val="0"/>
              </a:spcAft>
              <a:buSzPts val="4800"/>
              <a:buFont typeface="PT Mono"/>
              <a:buNone/>
              <a:defRPr sz="4800">
                <a:latin typeface="PT Mono"/>
                <a:ea typeface="PT Mono"/>
                <a:cs typeface="PT Mono"/>
                <a:sym typeface="PT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1" name="Google Shape;31;p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2" name="Google Shape;32;p5"/>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ECEC"/>
              </a:buClr>
              <a:buSzPts val="2400"/>
              <a:buFont typeface="IBM Plex Sans"/>
              <a:buNone/>
              <a:defRPr sz="2400">
                <a:solidFill>
                  <a:srgbClr val="00ECEC"/>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33" name="Google Shape;33;p5"/>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6"/>
        <p:cNvGrpSpPr/>
        <p:nvPr/>
      </p:nvGrpSpPr>
      <p:grpSpPr>
        <a:xfrm>
          <a:off x="0" y="0"/>
          <a:ext cx="0" cy="0"/>
          <a:chOff x="0" y="0"/>
          <a:chExt cx="0" cy="0"/>
        </a:xfrm>
      </p:grpSpPr>
      <p:sp>
        <p:nvSpPr>
          <p:cNvPr id="37" name="Google Shape;37;p6"/>
          <p:cNvSpPr/>
          <p:nvPr/>
        </p:nvSpPr>
        <p:spPr>
          <a:xfrm>
            <a:off x="1371600" y="91450"/>
            <a:ext cx="7302900" cy="365700"/>
          </a:xfrm>
          <a:prstGeom prst="chevron">
            <a:avLst>
              <a:gd name="adj" fmla="val 91093"/>
            </a:avLst>
          </a:prstGeom>
          <a:solidFill>
            <a:srgbClr val="181818"/>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8" name="Google Shape;38;p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9" name="Google Shape;39;p6"/>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4E28F"/>
              </a:buClr>
              <a:buSzPts val="2400"/>
              <a:buFont typeface="IBM Plex Sans"/>
              <a:buNone/>
              <a:defRPr sz="2400">
                <a:solidFill>
                  <a:srgbClr val="F4E28F"/>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40" name="Google Shape;40;p6"/>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55950" y="91450"/>
            <a:ext cx="7533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1pPr>
            <a:lvl2pPr lvl="1"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2pPr>
            <a:lvl3pPr lvl="2"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3pPr>
            <a:lvl4pPr lvl="3"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4pPr>
            <a:lvl5pPr lvl="4"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5pPr>
            <a:lvl6pPr lvl="5"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6pPr>
            <a:lvl7pPr lvl="6"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7pPr>
            <a:lvl8pPr lvl="7"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8pPr>
            <a:lvl9pPr lvl="8"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9pPr>
          </a:lstStyle>
          <a:p>
            <a:endParaRPr/>
          </a:p>
        </p:txBody>
      </p:sp>
      <p:sp>
        <p:nvSpPr>
          <p:cNvPr id="7" name="Google Shape;7;p1"/>
          <p:cNvSpPr txBox="1">
            <a:spLocks noGrp="1"/>
          </p:cNvSpPr>
          <p:nvPr>
            <p:ph type="body" idx="1"/>
          </p:nvPr>
        </p:nvSpPr>
        <p:spPr>
          <a:xfrm>
            <a:off x="824675" y="1152475"/>
            <a:ext cx="777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IBM Plex Sans"/>
              <a:buChar char="●"/>
              <a:defRPr sz="1800">
                <a:solidFill>
                  <a:srgbClr val="FFFFFF"/>
                </a:solidFill>
                <a:latin typeface="IBM Plex Sans"/>
                <a:ea typeface="IBM Plex Sans"/>
                <a:cs typeface="IBM Plex Sans"/>
                <a:sym typeface="IBM Plex Sans"/>
              </a:defRPr>
            </a:lvl1pPr>
            <a:lvl2pPr marL="914400" lvl="1"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2pPr>
            <a:lvl3pPr marL="1371600" lvl="2"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3pPr>
            <a:lvl4pPr marL="1828800" lvl="3"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4pPr>
            <a:lvl5pPr marL="2286000" lvl="4"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5pPr>
            <a:lvl6pPr marL="2743200" lvl="5"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6pPr>
            <a:lvl7pPr marL="3200400" lvl="6"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7pPr>
            <a:lvl8pPr marL="3657600" lvl="7"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8pPr>
            <a:lvl9pPr marL="4114800" lvl="8"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9pPr>
          </a:lstStyle>
          <a:p>
            <a:endParaRPr/>
          </a:p>
        </p:txBody>
      </p:sp>
      <p:sp>
        <p:nvSpPr>
          <p:cNvPr id="9" name="Google Shape;9;p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90;p40">
            <a:extLst>
              <a:ext uri="{FF2B5EF4-FFF2-40B4-BE49-F238E27FC236}">
                <a16:creationId xmlns:a16="http://schemas.microsoft.com/office/drawing/2014/main" id="{BBE075DD-FD14-48FE-85A4-CF17B09DF42F}"/>
              </a:ext>
            </a:extLst>
          </p:cNvPr>
          <p:cNvSpPr/>
          <p:nvPr/>
        </p:nvSpPr>
        <p:spPr>
          <a:xfrm>
            <a:off x="811350" y="8089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
        <p:nvSpPr>
          <p:cNvPr id="10" name="Rectangle 9">
            <a:extLst>
              <a:ext uri="{FF2B5EF4-FFF2-40B4-BE49-F238E27FC236}">
                <a16:creationId xmlns:a16="http://schemas.microsoft.com/office/drawing/2014/main" id="{A7381F6A-2198-41C3-A4A1-0217166F9E1F}"/>
              </a:ext>
            </a:extLst>
          </p:cNvPr>
          <p:cNvSpPr/>
          <p:nvPr/>
        </p:nvSpPr>
        <p:spPr>
          <a:xfrm>
            <a:off x="3353345" y="1883097"/>
            <a:ext cx="2437309" cy="830997"/>
          </a:xfrm>
          <a:prstGeom prst="rect">
            <a:avLst/>
          </a:prstGeom>
        </p:spPr>
        <p:txBody>
          <a:bodyPr wrap="square">
            <a:spAutoFit/>
          </a:bodyPr>
          <a:lstStyle/>
          <a:p>
            <a:r>
              <a:rPr lang="en-US" sz="4800" dirty="0">
                <a:solidFill>
                  <a:schemeClr val="lt1"/>
                </a:solidFill>
                <a:latin typeface="PT Mono" panose="020B0604020202020204" charset="0"/>
                <a:cs typeface="PT Mono" panose="020B0604020202020204" charset="0"/>
              </a:rPr>
              <a:t>Arrays</a:t>
            </a:r>
            <a:endParaRPr lang="en-US" sz="4800" dirty="0">
              <a:latin typeface="PT Mono" panose="020B0604020202020204" charset="0"/>
              <a:cs typeface="PT Mono" panose="020B0604020202020204" charset="0"/>
            </a:endParaRPr>
          </a:p>
        </p:txBody>
      </p:sp>
    </p:spTree>
    <p:extLst>
      <p:ext uri="{BB962C8B-B14F-4D97-AF65-F5344CB8AC3E}">
        <p14:creationId xmlns:p14="http://schemas.microsoft.com/office/powerpoint/2010/main" val="39571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Array Elements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75576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Accessing Elements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In order to access a specific element in an array, use the array name and square brackets, with the correct index (must be valid index as an int)</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int[] primes = {2,3,5,7,11};</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(primes[0]);</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(primes[1]);</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(primes[4]);</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(primes[1+1]);</a:t>
            </a:r>
          </a:p>
          <a:p>
            <a:pPr>
              <a:spcBef>
                <a:spcPct val="0"/>
              </a:spcBef>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(primes[7/2]);</a:t>
            </a:r>
          </a:p>
        </p:txBody>
      </p:sp>
      <p:graphicFrame>
        <p:nvGraphicFramePr>
          <p:cNvPr id="14" name="Group 50">
            <a:extLst>
              <a:ext uri="{FF2B5EF4-FFF2-40B4-BE49-F238E27FC236}">
                <a16:creationId xmlns:a16="http://schemas.microsoft.com/office/drawing/2014/main" id="{0B9598FC-6C0B-4CF7-8613-380460414B95}"/>
              </a:ext>
            </a:extLst>
          </p:cNvPr>
          <p:cNvGraphicFramePr>
            <a:graphicFrameLocks noGrp="1"/>
          </p:cNvGraphicFramePr>
          <p:nvPr>
            <p:extLst>
              <p:ext uri="{D42A27DB-BD31-4B8C-83A1-F6EECF244321}">
                <p14:modId xmlns:p14="http://schemas.microsoft.com/office/powerpoint/2010/main" val="3165808731"/>
              </p:ext>
            </p:extLst>
          </p:nvPr>
        </p:nvGraphicFramePr>
        <p:xfrm>
          <a:off x="2748756" y="3655263"/>
          <a:ext cx="3646488" cy="1097270"/>
        </p:xfrm>
        <a:graphic>
          <a:graphicData uri="http://schemas.openxmlformats.org/drawingml/2006/table">
            <a:tbl>
              <a:tblPr/>
              <a:tblGrid>
                <a:gridCol w="962233">
                  <a:extLst>
                    <a:ext uri="{9D8B030D-6E8A-4147-A177-3AD203B41FA5}">
                      <a16:colId xmlns:a16="http://schemas.microsoft.com/office/drawing/2014/main" val="1428198535"/>
                    </a:ext>
                  </a:extLst>
                </a:gridCol>
                <a:gridCol w="466517">
                  <a:extLst>
                    <a:ext uri="{9D8B030D-6E8A-4147-A177-3AD203B41FA5}">
                      <a16:colId xmlns:a16="http://schemas.microsoft.com/office/drawing/2014/main" val="4085629380"/>
                    </a:ext>
                  </a:extLst>
                </a:gridCol>
                <a:gridCol w="554038">
                  <a:extLst>
                    <a:ext uri="{9D8B030D-6E8A-4147-A177-3AD203B41FA5}">
                      <a16:colId xmlns:a16="http://schemas.microsoft.com/office/drawing/2014/main" val="1875151875"/>
                    </a:ext>
                  </a:extLst>
                </a:gridCol>
                <a:gridCol w="554037">
                  <a:extLst>
                    <a:ext uri="{9D8B030D-6E8A-4147-A177-3AD203B41FA5}">
                      <a16:colId xmlns:a16="http://schemas.microsoft.com/office/drawing/2014/main" val="3827444579"/>
                    </a:ext>
                  </a:extLst>
                </a:gridCol>
                <a:gridCol w="554038">
                  <a:extLst>
                    <a:ext uri="{9D8B030D-6E8A-4147-A177-3AD203B41FA5}">
                      <a16:colId xmlns:a16="http://schemas.microsoft.com/office/drawing/2014/main" val="1146190214"/>
                    </a:ext>
                  </a:extLst>
                </a:gridCol>
                <a:gridCol w="555625">
                  <a:extLst>
                    <a:ext uri="{9D8B030D-6E8A-4147-A177-3AD203B41FA5}">
                      <a16:colId xmlns:a16="http://schemas.microsoft.com/office/drawing/2014/main" val="1839024176"/>
                    </a:ext>
                  </a:extLst>
                </a:gridCol>
              </a:tblGrid>
              <a:tr h="548635">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rgbClr val="FF0000"/>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rgbClr val="FF0000"/>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6519073"/>
                  </a:ext>
                </a:extLst>
              </a:tr>
              <a:tr h="548635">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value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27852"/>
                  </a:ext>
                </a:extLst>
              </a:tr>
            </a:tbl>
          </a:graphicData>
        </a:graphic>
      </p:graphicFrame>
      <p:sp>
        <p:nvSpPr>
          <p:cNvPr id="27" name="Text Box 11">
            <a:extLst>
              <a:ext uri="{FF2B5EF4-FFF2-40B4-BE49-F238E27FC236}">
                <a16:creationId xmlns:a16="http://schemas.microsoft.com/office/drawing/2014/main" id="{169A74D7-4173-4AFA-8075-B5A1386CBDA8}"/>
              </a:ext>
            </a:extLst>
          </p:cNvPr>
          <p:cNvSpPr txBox="1">
            <a:spLocks noChangeArrowheads="1"/>
          </p:cNvSpPr>
          <p:nvPr/>
        </p:nvSpPr>
        <p:spPr bwMode="auto">
          <a:xfrm>
            <a:off x="7201223" y="2687442"/>
            <a:ext cx="681757" cy="224676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2</a:t>
            </a:r>
          </a:p>
          <a:p>
            <a:pPr>
              <a:spcBef>
                <a:spcPct val="0"/>
              </a:spcBef>
              <a:buFontTx/>
              <a:buNone/>
            </a:pPr>
            <a:r>
              <a:rPr lang="en-US" altLang="en-US" sz="2000" dirty="0">
                <a:solidFill>
                  <a:schemeClr val="bg1"/>
                </a:solidFill>
                <a:latin typeface="Tahoma" panose="020B0604030504040204" pitchFamily="34" charset="0"/>
              </a:rPr>
              <a:t>3</a:t>
            </a:r>
          </a:p>
          <a:p>
            <a:pPr>
              <a:spcBef>
                <a:spcPct val="0"/>
              </a:spcBef>
              <a:buFontTx/>
              <a:buNone/>
            </a:pPr>
            <a:r>
              <a:rPr lang="en-US" altLang="en-US" sz="2000" dirty="0">
                <a:solidFill>
                  <a:schemeClr val="bg1"/>
                </a:solidFill>
                <a:latin typeface="Tahoma" panose="020B0604030504040204" pitchFamily="34" charset="0"/>
              </a:rPr>
              <a:t>11</a:t>
            </a:r>
          </a:p>
          <a:p>
            <a:pPr>
              <a:spcBef>
                <a:spcPct val="0"/>
              </a:spcBef>
              <a:buFontTx/>
              <a:buNone/>
            </a:pPr>
            <a:r>
              <a:rPr lang="en-US" altLang="en-US" sz="2000" dirty="0">
                <a:solidFill>
                  <a:schemeClr val="bg1"/>
                </a:solidFill>
                <a:latin typeface="Tahoma" panose="020B0604030504040204" pitchFamily="34" charset="0"/>
              </a:rPr>
              <a:t>5</a:t>
            </a:r>
          </a:p>
          <a:p>
            <a:pPr>
              <a:spcBef>
                <a:spcPct val="0"/>
              </a:spcBef>
              <a:buFontTx/>
              <a:buNone/>
            </a:pPr>
            <a:r>
              <a:rPr lang="en-US" altLang="en-US" sz="2000" dirty="0">
                <a:solidFill>
                  <a:schemeClr val="bg1"/>
                </a:solidFill>
                <a:latin typeface="Tahoma" panose="020B0604030504040204" pitchFamily="34" charset="0"/>
              </a:rPr>
              <a:t>7</a:t>
            </a:r>
          </a:p>
          <a:p>
            <a:pPr>
              <a:spcBef>
                <a:spcPct val="0"/>
              </a:spcBef>
              <a:buFontTx/>
              <a:buNone/>
            </a:pPr>
            <a:endParaRPr lang="en-US" altLang="en-US" sz="2000" dirty="0">
              <a:solidFill>
                <a:schemeClr val="bg1"/>
              </a:solidFill>
              <a:latin typeface="Tahoma" panose="020B0604030504040204" pitchFamily="34" charset="0"/>
            </a:endParaRPr>
          </a:p>
          <a:p>
            <a:pPr>
              <a:spcBef>
                <a:spcPct val="0"/>
              </a:spcBef>
              <a:buFontTx/>
              <a:buNone/>
            </a:pPr>
            <a:endParaRPr lang="en-US" altLang="en-US" sz="2000" dirty="0">
              <a:solidFill>
                <a:schemeClr val="bg1"/>
              </a:solidFill>
              <a:latin typeface="Tahoma" panose="020B0604030504040204" pitchFamily="34" charset="0"/>
            </a:endParaRPr>
          </a:p>
        </p:txBody>
      </p:sp>
      <p:sp>
        <p:nvSpPr>
          <p:cNvPr id="28" name="Google Shape;4030;p35">
            <a:extLst>
              <a:ext uri="{FF2B5EF4-FFF2-40B4-BE49-F238E27FC236}">
                <a16:creationId xmlns:a16="http://schemas.microsoft.com/office/drawing/2014/main" id="{CB73203F-547C-4562-A13A-E6881B2CDD98}"/>
              </a:ext>
            </a:extLst>
          </p:cNvPr>
          <p:cNvSpPr/>
          <p:nvPr/>
        </p:nvSpPr>
        <p:spPr>
          <a:xfrm>
            <a:off x="7016097" y="2503917"/>
            <a:ext cx="1392965" cy="230095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87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Modifying Elements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In order to change a specific element in an array, reassign it using the array name, brackets with index and the assignment statement (=).</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int[] numbers = new int[8];</a:t>
            </a:r>
          </a:p>
          <a:p>
            <a:pPr>
              <a:spcBef>
                <a:spcPct val="0"/>
              </a:spcBef>
              <a:buFontTx/>
              <a:buNone/>
            </a:pPr>
            <a:r>
              <a:rPr lang="en-US" altLang="en-US" sz="1800" dirty="0">
                <a:solidFill>
                  <a:schemeClr val="accent4">
                    <a:lumMod val="75000"/>
                  </a:schemeClr>
                </a:solidFill>
                <a:latin typeface="IBM Plex Sans" panose="020B0604020202020204" charset="0"/>
              </a:rPr>
              <a:t>numbers[1] = 3;</a:t>
            </a:r>
          </a:p>
          <a:p>
            <a:pPr>
              <a:spcBef>
                <a:spcPct val="0"/>
              </a:spcBef>
              <a:buFontTx/>
              <a:buNone/>
            </a:pPr>
            <a:r>
              <a:rPr lang="en-US" altLang="en-US" sz="1800" dirty="0">
                <a:solidFill>
                  <a:schemeClr val="accent4">
                    <a:lumMod val="75000"/>
                  </a:schemeClr>
                </a:solidFill>
                <a:latin typeface="IBM Plex Sans" panose="020B0604020202020204" charset="0"/>
              </a:rPr>
              <a:t>numbers[4] = 44;</a:t>
            </a:r>
          </a:p>
          <a:p>
            <a:pPr>
              <a:spcBef>
                <a:spcPct val="0"/>
              </a:spcBef>
              <a:buFontTx/>
              <a:buNone/>
            </a:pPr>
            <a:r>
              <a:rPr lang="en-US" altLang="en-US" sz="1800" dirty="0">
                <a:solidFill>
                  <a:schemeClr val="accent4">
                    <a:lumMod val="75000"/>
                  </a:schemeClr>
                </a:solidFill>
                <a:latin typeface="IBM Plex Sans" panose="020B0604020202020204" charset="0"/>
              </a:rPr>
              <a:t>numbers[6] = 2;</a:t>
            </a:r>
          </a:p>
          <a:p>
            <a:pPr>
              <a:spcBef>
                <a:spcPct val="0"/>
              </a:spcBef>
              <a:buFontTx/>
              <a:buNone/>
            </a:pPr>
            <a:r>
              <a:rPr lang="en-US" altLang="en-US" sz="1800" dirty="0">
                <a:solidFill>
                  <a:schemeClr val="accent4">
                    <a:lumMod val="75000"/>
                  </a:schemeClr>
                </a:solidFill>
                <a:latin typeface="IBM Plex Sans" panose="020B0604020202020204" charset="0"/>
              </a:rPr>
              <a:t>numbers[numbers[1]] = 42;</a:t>
            </a:r>
          </a:p>
          <a:p>
            <a:pPr>
              <a:spcBef>
                <a:spcPct val="0"/>
              </a:spcBef>
              <a:buFontTx/>
              <a:buNone/>
            </a:pPr>
            <a:r>
              <a:rPr lang="en-US" altLang="en-US" sz="1800" dirty="0">
                <a:solidFill>
                  <a:schemeClr val="accent4">
                    <a:lumMod val="75000"/>
                  </a:schemeClr>
                </a:solidFill>
                <a:latin typeface="IBM Plex Sans" panose="020B0604020202020204" charset="0"/>
              </a:rPr>
              <a:t>numbers[numbers[6]] = 11;</a:t>
            </a:r>
          </a:p>
        </p:txBody>
      </p:sp>
      <p:graphicFrame>
        <p:nvGraphicFramePr>
          <p:cNvPr id="14" name="Group 50">
            <a:extLst>
              <a:ext uri="{FF2B5EF4-FFF2-40B4-BE49-F238E27FC236}">
                <a16:creationId xmlns:a16="http://schemas.microsoft.com/office/drawing/2014/main" id="{0B9598FC-6C0B-4CF7-8613-380460414B95}"/>
              </a:ext>
            </a:extLst>
          </p:cNvPr>
          <p:cNvGraphicFramePr>
            <a:graphicFrameLocks noGrp="1"/>
          </p:cNvGraphicFramePr>
          <p:nvPr/>
        </p:nvGraphicFramePr>
        <p:xfrm>
          <a:off x="1917700" y="3679829"/>
          <a:ext cx="5308600" cy="1097270"/>
        </p:xfrm>
        <a:graphic>
          <a:graphicData uri="http://schemas.openxmlformats.org/drawingml/2006/table">
            <a:tbl>
              <a:tblPr/>
              <a:tblGrid>
                <a:gridCol w="874713">
                  <a:extLst>
                    <a:ext uri="{9D8B030D-6E8A-4147-A177-3AD203B41FA5}">
                      <a16:colId xmlns:a16="http://schemas.microsoft.com/office/drawing/2014/main" val="1428198535"/>
                    </a:ext>
                  </a:extLst>
                </a:gridCol>
                <a:gridCol w="554037">
                  <a:extLst>
                    <a:ext uri="{9D8B030D-6E8A-4147-A177-3AD203B41FA5}">
                      <a16:colId xmlns:a16="http://schemas.microsoft.com/office/drawing/2014/main" val="4085629380"/>
                    </a:ext>
                  </a:extLst>
                </a:gridCol>
                <a:gridCol w="554038">
                  <a:extLst>
                    <a:ext uri="{9D8B030D-6E8A-4147-A177-3AD203B41FA5}">
                      <a16:colId xmlns:a16="http://schemas.microsoft.com/office/drawing/2014/main" val="1875151875"/>
                    </a:ext>
                  </a:extLst>
                </a:gridCol>
                <a:gridCol w="554037">
                  <a:extLst>
                    <a:ext uri="{9D8B030D-6E8A-4147-A177-3AD203B41FA5}">
                      <a16:colId xmlns:a16="http://schemas.microsoft.com/office/drawing/2014/main" val="3827444579"/>
                    </a:ext>
                  </a:extLst>
                </a:gridCol>
                <a:gridCol w="554038">
                  <a:extLst>
                    <a:ext uri="{9D8B030D-6E8A-4147-A177-3AD203B41FA5}">
                      <a16:colId xmlns:a16="http://schemas.microsoft.com/office/drawing/2014/main" val="1146190214"/>
                    </a:ext>
                  </a:extLst>
                </a:gridCol>
                <a:gridCol w="555625">
                  <a:extLst>
                    <a:ext uri="{9D8B030D-6E8A-4147-A177-3AD203B41FA5}">
                      <a16:colId xmlns:a16="http://schemas.microsoft.com/office/drawing/2014/main" val="1839024176"/>
                    </a:ext>
                  </a:extLst>
                </a:gridCol>
                <a:gridCol w="554037">
                  <a:extLst>
                    <a:ext uri="{9D8B030D-6E8A-4147-A177-3AD203B41FA5}">
                      <a16:colId xmlns:a16="http://schemas.microsoft.com/office/drawing/2014/main" val="114265069"/>
                    </a:ext>
                  </a:extLst>
                </a:gridCol>
                <a:gridCol w="554038">
                  <a:extLst>
                    <a:ext uri="{9D8B030D-6E8A-4147-A177-3AD203B41FA5}">
                      <a16:colId xmlns:a16="http://schemas.microsoft.com/office/drawing/2014/main" val="1014511565"/>
                    </a:ext>
                  </a:extLst>
                </a:gridCol>
                <a:gridCol w="554037">
                  <a:extLst>
                    <a:ext uri="{9D8B030D-6E8A-4147-A177-3AD203B41FA5}">
                      <a16:colId xmlns:a16="http://schemas.microsoft.com/office/drawing/2014/main" val="2350841959"/>
                    </a:ext>
                  </a:extLst>
                </a:gridCol>
              </a:tblGrid>
              <a:tr h="548635">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rgbClr val="FF0000"/>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rgbClr val="FF0000"/>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rgbClr val="FF0000"/>
                          </a:solidFill>
                          <a:effectLst/>
                          <a:latin typeface="Tahoma" panose="020B0604030504040204" pitchFamily="34" charset="0"/>
                          <a:cs typeface="Times New Roman" panose="02020603050405020304" pitchFamily="18"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6519073"/>
                  </a:ext>
                </a:extLst>
              </a:tr>
              <a:tr h="548635">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value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42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44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27852"/>
                  </a:ext>
                </a:extLst>
              </a:tr>
            </a:tbl>
          </a:graphicData>
        </a:graphic>
      </p:graphicFrame>
      <p:sp>
        <p:nvSpPr>
          <p:cNvPr id="4" name="Rectangle 3">
            <a:extLst>
              <a:ext uri="{FF2B5EF4-FFF2-40B4-BE49-F238E27FC236}">
                <a16:creationId xmlns:a16="http://schemas.microsoft.com/office/drawing/2014/main" id="{DACC2CE1-A0A8-4E36-8047-E7235EFB36B5}"/>
              </a:ext>
            </a:extLst>
          </p:cNvPr>
          <p:cNvSpPr/>
          <p:nvPr/>
        </p:nvSpPr>
        <p:spPr>
          <a:xfrm>
            <a:off x="2905570" y="4238145"/>
            <a:ext cx="305494" cy="400110"/>
          </a:xfrm>
          <a:prstGeom prst="rect">
            <a:avLst/>
          </a:prstGeom>
          <a:solidFill>
            <a:srgbClr val="181818"/>
          </a:solidFill>
        </p:spPr>
        <p:txBody>
          <a:bodyPr wrap="square">
            <a:spAutoFit/>
          </a:body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0</a:t>
            </a:r>
          </a:p>
        </p:txBody>
      </p:sp>
      <p:sp>
        <p:nvSpPr>
          <p:cNvPr id="21" name="Rectangle 20">
            <a:extLst>
              <a:ext uri="{FF2B5EF4-FFF2-40B4-BE49-F238E27FC236}">
                <a16:creationId xmlns:a16="http://schemas.microsoft.com/office/drawing/2014/main" id="{65D62427-969B-49D9-8445-F9D0A91464DD}"/>
              </a:ext>
            </a:extLst>
          </p:cNvPr>
          <p:cNvSpPr/>
          <p:nvPr/>
        </p:nvSpPr>
        <p:spPr>
          <a:xfrm>
            <a:off x="3475977" y="4238145"/>
            <a:ext cx="305494" cy="400110"/>
          </a:xfrm>
          <a:prstGeom prst="rect">
            <a:avLst/>
          </a:prstGeom>
          <a:solidFill>
            <a:srgbClr val="181818"/>
          </a:solidFill>
        </p:spPr>
        <p:txBody>
          <a:bodyPr wrap="square">
            <a:spAutoFit/>
          </a:body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0</a:t>
            </a:r>
          </a:p>
        </p:txBody>
      </p:sp>
      <p:sp>
        <p:nvSpPr>
          <p:cNvPr id="22" name="Rectangle 21">
            <a:extLst>
              <a:ext uri="{FF2B5EF4-FFF2-40B4-BE49-F238E27FC236}">
                <a16:creationId xmlns:a16="http://schemas.microsoft.com/office/drawing/2014/main" id="{2AFCC582-9A8A-4934-9E55-39BA267B9A2D}"/>
              </a:ext>
            </a:extLst>
          </p:cNvPr>
          <p:cNvSpPr/>
          <p:nvPr/>
        </p:nvSpPr>
        <p:spPr>
          <a:xfrm>
            <a:off x="4046384" y="4238145"/>
            <a:ext cx="305494" cy="400110"/>
          </a:xfrm>
          <a:prstGeom prst="rect">
            <a:avLst/>
          </a:prstGeom>
          <a:solidFill>
            <a:srgbClr val="181818"/>
          </a:solidFill>
        </p:spPr>
        <p:txBody>
          <a:bodyPr wrap="square">
            <a:spAutoFit/>
          </a:body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0</a:t>
            </a:r>
          </a:p>
        </p:txBody>
      </p:sp>
      <p:sp>
        <p:nvSpPr>
          <p:cNvPr id="23" name="Rectangle 22">
            <a:extLst>
              <a:ext uri="{FF2B5EF4-FFF2-40B4-BE49-F238E27FC236}">
                <a16:creationId xmlns:a16="http://schemas.microsoft.com/office/drawing/2014/main" id="{87F9B430-3562-4AE8-8565-DED3237E33C5}"/>
              </a:ext>
            </a:extLst>
          </p:cNvPr>
          <p:cNvSpPr/>
          <p:nvPr/>
        </p:nvSpPr>
        <p:spPr>
          <a:xfrm>
            <a:off x="4572000" y="4236438"/>
            <a:ext cx="305494" cy="400110"/>
          </a:xfrm>
          <a:prstGeom prst="rect">
            <a:avLst/>
          </a:prstGeom>
          <a:solidFill>
            <a:srgbClr val="181818"/>
          </a:solidFill>
        </p:spPr>
        <p:txBody>
          <a:bodyPr wrap="square">
            <a:spAutoFit/>
          </a:body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0</a:t>
            </a:r>
          </a:p>
        </p:txBody>
      </p:sp>
      <p:sp>
        <p:nvSpPr>
          <p:cNvPr id="24" name="Rectangle 23">
            <a:extLst>
              <a:ext uri="{FF2B5EF4-FFF2-40B4-BE49-F238E27FC236}">
                <a16:creationId xmlns:a16="http://schemas.microsoft.com/office/drawing/2014/main" id="{98B610C9-313C-4882-BE05-E7357689EFA1}"/>
              </a:ext>
            </a:extLst>
          </p:cNvPr>
          <p:cNvSpPr/>
          <p:nvPr/>
        </p:nvSpPr>
        <p:spPr>
          <a:xfrm>
            <a:off x="5123553" y="4236438"/>
            <a:ext cx="305494" cy="400110"/>
          </a:xfrm>
          <a:prstGeom prst="rect">
            <a:avLst/>
          </a:prstGeom>
          <a:solidFill>
            <a:srgbClr val="181818"/>
          </a:solidFill>
        </p:spPr>
        <p:txBody>
          <a:bodyPr wrap="square">
            <a:spAutoFit/>
          </a:body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0</a:t>
            </a:r>
          </a:p>
        </p:txBody>
      </p:sp>
      <p:sp>
        <p:nvSpPr>
          <p:cNvPr id="25" name="Rectangle 24">
            <a:extLst>
              <a:ext uri="{FF2B5EF4-FFF2-40B4-BE49-F238E27FC236}">
                <a16:creationId xmlns:a16="http://schemas.microsoft.com/office/drawing/2014/main" id="{E1B2511D-37C6-465E-9429-A0165411AFB5}"/>
              </a:ext>
            </a:extLst>
          </p:cNvPr>
          <p:cNvSpPr/>
          <p:nvPr/>
        </p:nvSpPr>
        <p:spPr>
          <a:xfrm>
            <a:off x="6248432" y="4243276"/>
            <a:ext cx="305494" cy="400110"/>
          </a:xfrm>
          <a:prstGeom prst="rect">
            <a:avLst/>
          </a:prstGeom>
          <a:solidFill>
            <a:srgbClr val="181818"/>
          </a:solidFill>
        </p:spPr>
        <p:txBody>
          <a:bodyPr wrap="square">
            <a:spAutoFit/>
          </a:body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0</a:t>
            </a:r>
          </a:p>
        </p:txBody>
      </p:sp>
      <p:sp>
        <p:nvSpPr>
          <p:cNvPr id="26" name="Rectangle 25">
            <a:extLst>
              <a:ext uri="{FF2B5EF4-FFF2-40B4-BE49-F238E27FC236}">
                <a16:creationId xmlns:a16="http://schemas.microsoft.com/office/drawing/2014/main" id="{549A0949-5844-4EAE-A261-79991D28D5E2}"/>
              </a:ext>
            </a:extLst>
          </p:cNvPr>
          <p:cNvSpPr/>
          <p:nvPr/>
        </p:nvSpPr>
        <p:spPr>
          <a:xfrm>
            <a:off x="6802759" y="4243276"/>
            <a:ext cx="305494" cy="400110"/>
          </a:xfrm>
          <a:prstGeom prst="rect">
            <a:avLst/>
          </a:prstGeom>
          <a:solidFill>
            <a:srgbClr val="181818"/>
          </a:solidFill>
        </p:spPr>
        <p:txBody>
          <a:bodyPr wrap="square">
            <a:spAutoFit/>
          </a:body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0</a:t>
            </a:r>
          </a:p>
        </p:txBody>
      </p:sp>
    </p:spTree>
    <p:extLst>
      <p:ext uri="{BB962C8B-B14F-4D97-AF65-F5344CB8AC3E}">
        <p14:creationId xmlns:p14="http://schemas.microsoft.com/office/powerpoint/2010/main" val="33161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Array Initializer</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dirty="0">
                <a:solidFill>
                  <a:schemeClr val="accent1">
                    <a:lumMod val="75000"/>
                  </a:schemeClr>
                </a:solidFill>
                <a:latin typeface="IBM Plex Sans" panose="020B0604020202020204" charset="0"/>
              </a:rPr>
              <a:t>char[] vowels = {'a', 'e', '</a:t>
            </a:r>
            <a:r>
              <a:rPr lang="en-US" sz="1800" dirty="0" err="1">
                <a:solidFill>
                  <a:schemeClr val="accent1">
                    <a:lumMod val="75000"/>
                  </a:schemeClr>
                </a:solidFill>
                <a:latin typeface="IBM Plex Sans" panose="020B0604020202020204" charset="0"/>
              </a:rPr>
              <a:t>i</a:t>
            </a:r>
            <a:r>
              <a:rPr lang="en-US" sz="1800" dirty="0">
                <a:solidFill>
                  <a:schemeClr val="accent1">
                    <a:lumMod val="75000"/>
                  </a:schemeClr>
                </a:solidFill>
                <a:latin typeface="IBM Plex Sans" panose="020B0604020202020204" charset="0"/>
              </a:rPr>
              <a:t>', 'o', 'u'};</a:t>
            </a:r>
          </a:p>
          <a:p>
            <a:pPr eaLnBrk="1" hangingPunct="1">
              <a:spcBef>
                <a:spcPct val="0"/>
              </a:spcBef>
              <a:buFontTx/>
              <a:buNone/>
            </a:pPr>
            <a:endParaRPr lang="en-US" sz="1800" dirty="0">
              <a:solidFill>
                <a:schemeClr val="bg1"/>
              </a:solidFill>
              <a:latin typeface="IBM Plex Sans" panose="020B0604020202020204" charset="0"/>
            </a:endParaRPr>
          </a:p>
          <a:p>
            <a:pPr eaLnBrk="1" hangingPunct="1">
              <a:spcBef>
                <a:spcPct val="0"/>
              </a:spcBef>
              <a:buFontTx/>
              <a:buNone/>
            </a:pPr>
            <a:r>
              <a:rPr lang="en-US" sz="1800" dirty="0">
                <a:solidFill>
                  <a:schemeClr val="bg1"/>
                </a:solidFill>
                <a:latin typeface="IBM Plex Sans" panose="020B0604020202020204" charset="0"/>
              </a:rPr>
              <a:t>This shorthand notation is equivalent to the following statements:</a:t>
            </a:r>
          </a:p>
          <a:p>
            <a:pPr eaLnBrk="1" hangingPunct="1">
              <a:spcBef>
                <a:spcPct val="0"/>
              </a:spcBef>
              <a:buFontTx/>
              <a:buNone/>
            </a:pPr>
            <a:endParaRPr lang="en-US" sz="1800" dirty="0">
              <a:solidFill>
                <a:schemeClr val="bg1"/>
              </a:solidFill>
              <a:latin typeface="IBM Plex Sans" panose="020B0604020202020204" charset="0"/>
            </a:endParaRPr>
          </a:p>
          <a:p>
            <a:pPr eaLnBrk="1" hangingPunct="1">
              <a:spcBef>
                <a:spcPct val="0"/>
              </a:spcBef>
              <a:buFontTx/>
              <a:buNone/>
            </a:pPr>
            <a:r>
              <a:rPr lang="en-US" sz="1800" dirty="0">
                <a:solidFill>
                  <a:schemeClr val="accent1">
                    <a:lumMod val="75000"/>
                  </a:schemeClr>
                </a:solidFill>
                <a:latin typeface="IBM Plex Sans" panose="020B0604020202020204" charset="0"/>
              </a:rPr>
              <a:t>char[] vowels = new char[5];</a:t>
            </a:r>
          </a:p>
          <a:p>
            <a:pPr eaLnBrk="1" hangingPunct="1">
              <a:spcBef>
                <a:spcPct val="0"/>
              </a:spcBef>
              <a:buFontTx/>
              <a:buNone/>
            </a:pPr>
            <a:r>
              <a:rPr lang="en-US" sz="1800" dirty="0">
                <a:solidFill>
                  <a:schemeClr val="accent1">
                    <a:lumMod val="75000"/>
                  </a:schemeClr>
                </a:solidFill>
                <a:latin typeface="IBM Plex Sans" panose="020B0604020202020204" charset="0"/>
              </a:rPr>
              <a:t>vowels[0] = 'a';</a:t>
            </a:r>
          </a:p>
          <a:p>
            <a:pPr eaLnBrk="1" hangingPunct="1">
              <a:spcBef>
                <a:spcPct val="0"/>
              </a:spcBef>
              <a:buFontTx/>
              <a:buNone/>
            </a:pPr>
            <a:r>
              <a:rPr lang="en-US" sz="1800" dirty="0">
                <a:solidFill>
                  <a:schemeClr val="accent1">
                    <a:lumMod val="75000"/>
                  </a:schemeClr>
                </a:solidFill>
                <a:latin typeface="IBM Plex Sans" panose="020B0604020202020204" charset="0"/>
              </a:rPr>
              <a:t>vowels[1] = 'e' </a:t>
            </a:r>
          </a:p>
          <a:p>
            <a:pPr eaLnBrk="1" hangingPunct="1">
              <a:spcBef>
                <a:spcPct val="0"/>
              </a:spcBef>
              <a:buFontTx/>
              <a:buNone/>
            </a:pPr>
            <a:r>
              <a:rPr lang="en-US" sz="1800" dirty="0">
                <a:solidFill>
                  <a:schemeClr val="accent1">
                    <a:lumMod val="75000"/>
                  </a:schemeClr>
                </a:solidFill>
                <a:latin typeface="IBM Plex Sans" panose="020B0604020202020204" charset="0"/>
              </a:rPr>
              <a:t>vowels[2] = '</a:t>
            </a:r>
            <a:r>
              <a:rPr lang="en-US" sz="1800" dirty="0" err="1">
                <a:solidFill>
                  <a:schemeClr val="accent1">
                    <a:lumMod val="75000"/>
                  </a:schemeClr>
                </a:solidFill>
                <a:latin typeface="IBM Plex Sans" panose="020B0604020202020204" charset="0"/>
              </a:rPr>
              <a:t>i</a:t>
            </a:r>
            <a:r>
              <a:rPr lang="en-US" sz="1800" dirty="0">
                <a:solidFill>
                  <a:schemeClr val="accent1">
                    <a:lumMod val="75000"/>
                  </a:schemeClr>
                </a:solidFill>
                <a:latin typeface="IBM Plex Sans" panose="020B0604020202020204" charset="0"/>
              </a:rPr>
              <a:t>';</a:t>
            </a:r>
          </a:p>
          <a:p>
            <a:pPr eaLnBrk="1" hangingPunct="1">
              <a:spcBef>
                <a:spcPct val="0"/>
              </a:spcBef>
              <a:buFontTx/>
              <a:buNone/>
            </a:pPr>
            <a:r>
              <a:rPr lang="en-US" sz="1800" dirty="0">
                <a:solidFill>
                  <a:schemeClr val="accent1">
                    <a:lumMod val="75000"/>
                  </a:schemeClr>
                </a:solidFill>
                <a:latin typeface="IBM Plex Sans" panose="020B0604020202020204" charset="0"/>
              </a:rPr>
              <a:t>vowels[3] = 'o’;</a:t>
            </a:r>
          </a:p>
          <a:p>
            <a:pPr eaLnBrk="1" hangingPunct="1">
              <a:spcBef>
                <a:spcPct val="0"/>
              </a:spcBef>
              <a:buFontTx/>
              <a:buNone/>
            </a:pPr>
            <a:r>
              <a:rPr lang="en-US" sz="1800" dirty="0">
                <a:solidFill>
                  <a:schemeClr val="accent1">
                    <a:lumMod val="75000"/>
                  </a:schemeClr>
                </a:solidFill>
                <a:latin typeface="IBM Plex Sans" panose="020B0604020202020204" charset="0"/>
              </a:rPr>
              <a:t>vowels[4] = 'u';</a:t>
            </a:r>
          </a:p>
          <a:p>
            <a:pPr eaLnBrk="1" hangingPunct="1">
              <a:spcBef>
                <a:spcPct val="0"/>
              </a:spcBef>
              <a:buFontTx/>
              <a:buNone/>
            </a:pPr>
            <a:endParaRPr lang="en-US" sz="1800" dirty="0">
              <a:solidFill>
                <a:schemeClr val="accent1">
                  <a:lumMod val="75000"/>
                </a:schemeClr>
              </a:solidFill>
              <a:latin typeface="IBM Plex Sans" panose="020B0604020202020204" charset="0"/>
            </a:endParaRPr>
          </a:p>
          <a:p>
            <a:pPr eaLnBrk="1" hangingPunct="1">
              <a:spcBef>
                <a:spcPct val="0"/>
              </a:spcBef>
              <a:buFontTx/>
              <a:buNone/>
            </a:pPr>
            <a:r>
              <a:rPr lang="en-US" sz="1800" dirty="0">
                <a:solidFill>
                  <a:schemeClr val="accent1">
                    <a:lumMod val="75000"/>
                  </a:schemeClr>
                </a:solidFill>
                <a:latin typeface="IBM Plex Sans" panose="020B0604020202020204" charset="0"/>
              </a:rPr>
              <a:t>String s = new String(vowels);</a:t>
            </a:r>
          </a:p>
          <a:p>
            <a:pPr eaLnBrk="1" hangingPunct="1">
              <a:spcBef>
                <a:spcPct val="0"/>
              </a:spcBef>
              <a:buFontTx/>
              <a:buNone/>
            </a:pPr>
            <a:r>
              <a:rPr lang="en-US" sz="1800" dirty="0" err="1">
                <a:solidFill>
                  <a:schemeClr val="accent1">
                    <a:lumMod val="75000"/>
                  </a:schemeClr>
                </a:solidFill>
                <a:latin typeface="IBM Plex Sans" panose="020B0604020202020204" charset="0"/>
              </a:rPr>
              <a:t>out.println</a:t>
            </a:r>
            <a:r>
              <a:rPr lang="en-US" sz="1800" dirty="0">
                <a:solidFill>
                  <a:schemeClr val="accent1">
                    <a:lumMod val="75000"/>
                  </a:schemeClr>
                </a:solidFill>
                <a:latin typeface="IBM Plex Sans" panose="020B0604020202020204" charset="0"/>
              </a:rPr>
              <a:t>(s);</a:t>
            </a:r>
          </a:p>
          <a:p>
            <a:pPr eaLnBrk="1" hangingPunct="1">
              <a:spcBef>
                <a:spcPct val="0"/>
              </a:spcBef>
              <a:buFontTx/>
              <a:buNone/>
            </a:pPr>
            <a:endParaRPr lang="en-US" sz="1800" dirty="0">
              <a:solidFill>
                <a:schemeClr val="accent1">
                  <a:lumMod val="75000"/>
                </a:schemeClr>
              </a:solidFill>
              <a:latin typeface="IBM Plex Sans" panose="020B060402020202020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384243" y="3776480"/>
            <a:ext cx="1923566" cy="40011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err="1">
                <a:solidFill>
                  <a:schemeClr val="bg1"/>
                </a:solidFill>
                <a:latin typeface="Tahoma" panose="020B0604030504040204" pitchFamily="34" charset="0"/>
              </a:rPr>
              <a:t>aeiou</a:t>
            </a: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6193536" y="3621024"/>
            <a:ext cx="2304980" cy="118385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22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Traditional Loop</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04257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Initializing w/ Loops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IBM Plex Sans" panose="020B0604020202020204" charset="0"/>
              </a:rPr>
              <a:t>Every array object knows its own length and stores it in a length instance variable ( length is a property and not a method). </a:t>
            </a:r>
          </a:p>
          <a:p>
            <a:pPr>
              <a:spcBef>
                <a:spcPct val="0"/>
              </a:spcBef>
              <a:buFontTx/>
              <a:buNone/>
            </a:pPr>
            <a:r>
              <a:rPr lang="en-US" altLang="en-US" sz="2000" dirty="0">
                <a:solidFill>
                  <a:schemeClr val="bg1"/>
                </a:solidFill>
                <a:latin typeface="IBM Plex Sans" panose="020B0604020202020204" charset="0"/>
              </a:rPr>
              <a:t>length cannot be changed because it’s a final variable. </a:t>
            </a: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r>
              <a:rPr lang="en-US" altLang="en-US" sz="2000" dirty="0">
                <a:solidFill>
                  <a:schemeClr val="accent4">
                    <a:lumMod val="75000"/>
                  </a:schemeClr>
                </a:solidFill>
                <a:latin typeface="IBM Plex Sans" panose="020B0604020202020204" charset="0"/>
              </a:rPr>
              <a:t>int[] triples = new int[5];</a:t>
            </a:r>
          </a:p>
          <a:p>
            <a:pPr>
              <a:spcBef>
                <a:spcPct val="0"/>
              </a:spcBef>
              <a:buFontTx/>
              <a:buNone/>
            </a:pPr>
            <a:r>
              <a:rPr lang="en-US" altLang="en-US" sz="2000" dirty="0">
                <a:solidFill>
                  <a:schemeClr val="accent4">
                    <a:lumMod val="75000"/>
                  </a:schemeClr>
                </a:solidFill>
                <a:latin typeface="IBM Plex Sans" panose="020B0604020202020204" charset="0"/>
              </a:rPr>
              <a:t>for(int </a:t>
            </a:r>
            <a:r>
              <a:rPr lang="en-US" altLang="en-US" sz="2000" dirty="0" err="1">
                <a:solidFill>
                  <a:schemeClr val="accent4">
                    <a:lumMod val="75000"/>
                  </a:schemeClr>
                </a:solidFill>
                <a:latin typeface="IBM Plex Sans" panose="020B0604020202020204" charset="0"/>
              </a:rPr>
              <a:t>i</a:t>
            </a:r>
            <a:r>
              <a:rPr lang="en-US" altLang="en-US" sz="2000" dirty="0">
                <a:solidFill>
                  <a:schemeClr val="accent4">
                    <a:lumMod val="75000"/>
                  </a:schemeClr>
                </a:solidFill>
                <a:latin typeface="IBM Plex Sans" panose="020B0604020202020204" charset="0"/>
              </a:rPr>
              <a:t> = 0; </a:t>
            </a:r>
            <a:r>
              <a:rPr lang="en-US" altLang="en-US" sz="2000" dirty="0" err="1">
                <a:solidFill>
                  <a:schemeClr val="accent4">
                    <a:lumMod val="75000"/>
                  </a:schemeClr>
                </a:solidFill>
                <a:latin typeface="IBM Plex Sans" panose="020B0604020202020204" charset="0"/>
              </a:rPr>
              <a:t>i</a:t>
            </a:r>
            <a:r>
              <a:rPr lang="en-US" altLang="en-US" sz="2000" dirty="0">
                <a:solidFill>
                  <a:schemeClr val="accent4">
                    <a:lumMod val="75000"/>
                  </a:schemeClr>
                </a:solidFill>
                <a:latin typeface="IBM Plex Sans" panose="020B0604020202020204" charset="0"/>
              </a:rPr>
              <a:t> &lt; </a:t>
            </a:r>
            <a:r>
              <a:rPr lang="en-US" altLang="en-US" sz="2000" dirty="0" err="1">
                <a:solidFill>
                  <a:schemeClr val="accent4">
                    <a:lumMod val="75000"/>
                  </a:schemeClr>
                </a:solidFill>
                <a:latin typeface="IBM Plex Sans" panose="020B0604020202020204" charset="0"/>
              </a:rPr>
              <a:t>triples.length</a:t>
            </a:r>
            <a:r>
              <a:rPr lang="en-US" altLang="en-US" sz="2000" dirty="0">
                <a:solidFill>
                  <a:schemeClr val="accent4">
                    <a:lumMod val="75000"/>
                  </a:schemeClr>
                </a:solidFill>
                <a:latin typeface="IBM Plex Sans" panose="020B0604020202020204" charset="0"/>
              </a:rPr>
              <a:t>; </a:t>
            </a:r>
            <a:r>
              <a:rPr lang="en-US" altLang="en-US" sz="2000" dirty="0" err="1">
                <a:solidFill>
                  <a:schemeClr val="accent4">
                    <a:lumMod val="75000"/>
                  </a:schemeClr>
                </a:solidFill>
                <a:latin typeface="IBM Plex Sans" panose="020B0604020202020204" charset="0"/>
              </a:rPr>
              <a:t>i</a:t>
            </a:r>
            <a:r>
              <a:rPr lang="en-US" altLang="en-US" sz="2000" dirty="0">
                <a:solidFill>
                  <a:schemeClr val="accent4">
                    <a:lumMod val="75000"/>
                  </a:schemeClr>
                </a:solidFill>
                <a:latin typeface="IBM Plex Sans" panose="020B0604020202020204" charset="0"/>
              </a:rPr>
              <a:t>++){ </a:t>
            </a:r>
          </a:p>
          <a:p>
            <a:pPr>
              <a:spcBef>
                <a:spcPct val="0"/>
              </a:spcBef>
              <a:buFontTx/>
              <a:buNone/>
            </a:pPr>
            <a:r>
              <a:rPr lang="en-US" altLang="en-US" sz="2000" dirty="0">
                <a:solidFill>
                  <a:schemeClr val="accent4">
                    <a:lumMod val="75000"/>
                  </a:schemeClr>
                </a:solidFill>
                <a:latin typeface="IBM Plex Sans" panose="020B0604020202020204" charset="0"/>
              </a:rPr>
              <a:t>     triples[</a:t>
            </a:r>
            <a:r>
              <a:rPr lang="en-US" altLang="en-US" sz="2000" dirty="0" err="1">
                <a:solidFill>
                  <a:schemeClr val="accent4">
                    <a:lumMod val="75000"/>
                  </a:schemeClr>
                </a:solidFill>
                <a:latin typeface="IBM Plex Sans" panose="020B0604020202020204" charset="0"/>
              </a:rPr>
              <a:t>i</a:t>
            </a:r>
            <a:r>
              <a:rPr lang="en-US" altLang="en-US" sz="2000" dirty="0">
                <a:solidFill>
                  <a:schemeClr val="accent4">
                    <a:lumMod val="75000"/>
                  </a:schemeClr>
                </a:solidFill>
                <a:latin typeface="IBM Plex Sans" panose="020B0604020202020204" charset="0"/>
              </a:rPr>
              <a:t>] = </a:t>
            </a:r>
            <a:r>
              <a:rPr lang="en-US" altLang="en-US" sz="2000" dirty="0" err="1">
                <a:solidFill>
                  <a:schemeClr val="accent4">
                    <a:lumMod val="75000"/>
                  </a:schemeClr>
                </a:solidFill>
                <a:latin typeface="IBM Plex Sans" panose="020B0604020202020204" charset="0"/>
              </a:rPr>
              <a:t>i</a:t>
            </a:r>
            <a:r>
              <a:rPr lang="en-US" altLang="en-US" sz="2000" dirty="0">
                <a:solidFill>
                  <a:schemeClr val="accent4">
                    <a:lumMod val="75000"/>
                  </a:schemeClr>
                </a:solidFill>
                <a:latin typeface="IBM Plex Sans" panose="020B0604020202020204" charset="0"/>
              </a:rPr>
              <a:t> * 3;</a:t>
            </a:r>
          </a:p>
          <a:p>
            <a:pPr>
              <a:spcBef>
                <a:spcPct val="0"/>
              </a:spcBef>
              <a:buFontTx/>
              <a:buNone/>
            </a:pPr>
            <a:r>
              <a:rPr lang="en-US" altLang="en-US" sz="2000" dirty="0">
                <a:solidFill>
                  <a:schemeClr val="accent4">
                    <a:lumMod val="75000"/>
                  </a:schemeClr>
                </a:solidFill>
                <a:latin typeface="IBM Plex Sans" panose="020B0604020202020204" charset="0"/>
              </a:rPr>
              <a:t>     </a:t>
            </a: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(triples[</a:t>
            </a:r>
            <a:r>
              <a:rPr lang="en-US" altLang="en-US" sz="2000" dirty="0" err="1">
                <a:solidFill>
                  <a:schemeClr val="accent4">
                    <a:lumMod val="75000"/>
                  </a:schemeClr>
                </a:solidFill>
                <a:latin typeface="IBM Plex Sans" panose="020B0604020202020204" charset="0"/>
              </a:rPr>
              <a:t>i</a:t>
            </a: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537358" y="2581553"/>
            <a:ext cx="2137142" cy="193899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0</a:t>
            </a:r>
          </a:p>
          <a:p>
            <a:pPr>
              <a:spcBef>
                <a:spcPct val="0"/>
              </a:spcBef>
              <a:buFontTx/>
              <a:buNone/>
            </a:pPr>
            <a:r>
              <a:rPr lang="en-US" altLang="en-US" sz="2000" dirty="0">
                <a:solidFill>
                  <a:schemeClr val="bg1"/>
                </a:solidFill>
                <a:latin typeface="Tahoma" panose="020B0604030504040204" pitchFamily="34" charset="0"/>
              </a:rPr>
              <a:t>3</a:t>
            </a:r>
          </a:p>
          <a:p>
            <a:pPr>
              <a:spcBef>
                <a:spcPct val="0"/>
              </a:spcBef>
              <a:buFontTx/>
              <a:buNone/>
            </a:pPr>
            <a:r>
              <a:rPr lang="en-US" altLang="en-US" sz="2000" dirty="0">
                <a:solidFill>
                  <a:schemeClr val="bg1"/>
                </a:solidFill>
                <a:latin typeface="Tahoma" panose="020B0604030504040204" pitchFamily="34" charset="0"/>
              </a:rPr>
              <a:t>6</a:t>
            </a:r>
          </a:p>
          <a:p>
            <a:pPr>
              <a:spcBef>
                <a:spcPct val="0"/>
              </a:spcBef>
              <a:buFontTx/>
              <a:buNone/>
            </a:pPr>
            <a:r>
              <a:rPr lang="en-US" altLang="en-US" sz="2000" dirty="0">
                <a:solidFill>
                  <a:schemeClr val="bg1"/>
                </a:solidFill>
                <a:latin typeface="Tahoma" panose="020B0604030504040204" pitchFamily="34" charset="0"/>
              </a:rPr>
              <a:t>9</a:t>
            </a:r>
          </a:p>
          <a:p>
            <a:pPr>
              <a:spcBef>
                <a:spcPct val="0"/>
              </a:spcBef>
              <a:buFontTx/>
              <a:buNone/>
            </a:pPr>
            <a:r>
              <a:rPr lang="en-US" altLang="en-US" sz="2000" dirty="0">
                <a:solidFill>
                  <a:schemeClr val="bg1"/>
                </a:solidFill>
                <a:latin typeface="Tahoma" panose="020B0604030504040204" pitchFamily="34" charset="0"/>
              </a:rPr>
              <a:t>12</a:t>
            </a: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6400801" y="2441448"/>
            <a:ext cx="1976842" cy="232023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00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Initializing w/ Loops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solidFill>
                  <a:schemeClr val="accent4">
                    <a:lumMod val="75000"/>
                  </a:schemeClr>
                </a:solidFill>
                <a:latin typeface="IBM Plex Sans" panose="020B0604020202020204" charset="0"/>
              </a:rPr>
              <a:t>String input = "97 34 45 36 81";</a:t>
            </a:r>
          </a:p>
          <a:p>
            <a:pPr>
              <a:spcBef>
                <a:spcPct val="0"/>
              </a:spcBef>
              <a:buFontTx/>
              <a:buNone/>
            </a:pPr>
            <a:r>
              <a:rPr lang="en-US" altLang="en-US" sz="1800" dirty="0">
                <a:solidFill>
                  <a:schemeClr val="accent4">
                    <a:lumMod val="75000"/>
                  </a:schemeClr>
                </a:solidFill>
                <a:latin typeface="IBM Plex Sans" panose="020B0604020202020204" charset="0"/>
              </a:rPr>
              <a:t>Scanner chop = new Scanner(input);</a:t>
            </a:r>
          </a:p>
          <a:p>
            <a:pPr>
              <a:spcBef>
                <a:spcPct val="0"/>
              </a:spcBef>
              <a:buFontTx/>
              <a:buNone/>
            </a:pPr>
            <a:r>
              <a:rPr lang="en-US" altLang="en-US" sz="1800" dirty="0">
                <a:solidFill>
                  <a:schemeClr val="accent4">
                    <a:lumMod val="75000"/>
                  </a:schemeClr>
                </a:solidFill>
                <a:latin typeface="IBM Plex Sans" panose="020B0604020202020204" charset="0"/>
              </a:rPr>
              <a:t>int </a:t>
            </a:r>
            <a:r>
              <a:rPr lang="en-US" altLang="en-US" sz="1800" dirty="0" err="1">
                <a:solidFill>
                  <a:schemeClr val="accent4">
                    <a:lumMod val="75000"/>
                  </a:schemeClr>
                </a:solidFill>
                <a:latin typeface="IBM Plex Sans" panose="020B0604020202020204" charset="0"/>
              </a:rPr>
              <a:t>cnt</a:t>
            </a:r>
            <a:r>
              <a:rPr lang="en-US" altLang="en-US" sz="1800" dirty="0">
                <a:solidFill>
                  <a:schemeClr val="accent4">
                    <a:lumMod val="75000"/>
                  </a:schemeClr>
                </a:solidFill>
                <a:latin typeface="IBM Plex Sans" panose="020B0604020202020204" charset="0"/>
              </a:rPr>
              <a:t> = 0;</a:t>
            </a:r>
          </a:p>
          <a:p>
            <a:pPr>
              <a:spcBef>
                <a:spcPct val="0"/>
              </a:spcBef>
              <a:buFontTx/>
              <a:buNone/>
            </a:pPr>
            <a:r>
              <a:rPr lang="en-US" altLang="en-US" sz="1800" dirty="0">
                <a:solidFill>
                  <a:schemeClr val="accent4">
                    <a:lumMod val="75000"/>
                  </a:schemeClr>
                </a:solidFill>
                <a:latin typeface="IBM Plex Sans" panose="020B0604020202020204" charset="0"/>
              </a:rPr>
              <a:t>while (</a:t>
            </a:r>
            <a:r>
              <a:rPr lang="en-US" altLang="en-US" sz="1800" dirty="0" err="1">
                <a:solidFill>
                  <a:schemeClr val="accent4">
                    <a:lumMod val="75000"/>
                  </a:schemeClr>
                </a:solidFill>
                <a:latin typeface="IBM Plex Sans" panose="020B0604020202020204" charset="0"/>
              </a:rPr>
              <a:t>chop.hasNextInt</a:t>
            </a:r>
            <a:r>
              <a:rPr lang="en-US" altLang="en-US" sz="1800" dirty="0">
                <a:solidFill>
                  <a:schemeClr val="accent4">
                    <a:lumMod val="75000"/>
                  </a:schemeClr>
                </a:solidFill>
                <a:latin typeface="IBM Plex Sans" panose="020B0604020202020204" charset="0"/>
              </a:rPr>
              <a:t>()) {</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cnt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chop.nextInt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chop = new Scanner(input);</a:t>
            </a:r>
          </a:p>
          <a:p>
            <a:pPr>
              <a:spcBef>
                <a:spcPct val="0"/>
              </a:spcBef>
              <a:buFontTx/>
              <a:buNone/>
            </a:pPr>
            <a:r>
              <a:rPr lang="en-US" altLang="en-US" sz="1800" dirty="0">
                <a:solidFill>
                  <a:schemeClr val="accent4">
                    <a:lumMod val="75000"/>
                  </a:schemeClr>
                </a:solidFill>
                <a:latin typeface="IBM Plex Sans" panose="020B0604020202020204" charset="0"/>
              </a:rPr>
              <a:t>int[] </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 = new int[</a:t>
            </a:r>
            <a:r>
              <a:rPr lang="en-US" altLang="en-US" sz="1800" dirty="0" err="1">
                <a:solidFill>
                  <a:schemeClr val="accent4">
                    <a:lumMod val="75000"/>
                  </a:schemeClr>
                </a:solidFill>
                <a:latin typeface="IBM Plex Sans" panose="020B0604020202020204" charset="0"/>
              </a:rPr>
              <a:t>cnt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for(int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 0;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&lt; </a:t>
            </a:r>
            <a:r>
              <a:rPr lang="en-US" altLang="en-US" sz="1800" dirty="0" err="1">
                <a:solidFill>
                  <a:schemeClr val="accent4">
                    <a:lumMod val="75000"/>
                  </a:schemeClr>
                </a:solidFill>
                <a:latin typeface="IBM Plex Sans" panose="020B0604020202020204" charset="0"/>
              </a:rPr>
              <a:t>ary.length</a:t>
            </a: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 </a:t>
            </a:r>
            <a:r>
              <a:rPr lang="en-US" altLang="en-US" sz="1800" dirty="0" err="1">
                <a:solidFill>
                  <a:schemeClr val="accent4">
                    <a:lumMod val="75000"/>
                  </a:schemeClr>
                </a:solidFill>
                <a:latin typeface="IBM Plex Sans" panose="020B0604020202020204" charset="0"/>
              </a:rPr>
              <a:t>chop.nextInt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out.pritnln</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a:t>
            </a:r>
            <a:endParaRPr lang="en-US" altLang="en-US" sz="18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639532" y="2610825"/>
            <a:ext cx="2137142" cy="193899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97</a:t>
            </a:r>
          </a:p>
          <a:p>
            <a:pPr>
              <a:spcBef>
                <a:spcPct val="0"/>
              </a:spcBef>
              <a:buFontTx/>
              <a:buNone/>
            </a:pPr>
            <a:r>
              <a:rPr lang="en-US" altLang="en-US" sz="2000" dirty="0">
                <a:solidFill>
                  <a:schemeClr val="bg1"/>
                </a:solidFill>
                <a:latin typeface="Tahoma" panose="020B0604030504040204" pitchFamily="34" charset="0"/>
              </a:rPr>
              <a:t>34</a:t>
            </a:r>
          </a:p>
          <a:p>
            <a:pPr>
              <a:spcBef>
                <a:spcPct val="0"/>
              </a:spcBef>
              <a:buFontTx/>
              <a:buNone/>
            </a:pPr>
            <a:r>
              <a:rPr lang="en-US" altLang="en-US" sz="2000" dirty="0">
                <a:solidFill>
                  <a:schemeClr val="bg1"/>
                </a:solidFill>
                <a:latin typeface="Tahoma" panose="020B0604030504040204" pitchFamily="34" charset="0"/>
              </a:rPr>
              <a:t>45</a:t>
            </a:r>
          </a:p>
          <a:p>
            <a:pPr>
              <a:spcBef>
                <a:spcPct val="0"/>
              </a:spcBef>
              <a:buFontTx/>
              <a:buNone/>
            </a:pPr>
            <a:r>
              <a:rPr lang="en-US" altLang="en-US" sz="2000" dirty="0">
                <a:solidFill>
                  <a:schemeClr val="bg1"/>
                </a:solidFill>
                <a:latin typeface="Tahoma" panose="020B0604030504040204" pitchFamily="34" charset="0"/>
              </a:rPr>
              <a:t>36</a:t>
            </a:r>
          </a:p>
          <a:p>
            <a:pPr>
              <a:spcBef>
                <a:spcPct val="0"/>
              </a:spcBef>
              <a:buFontTx/>
              <a:buNone/>
            </a:pPr>
            <a:r>
              <a:rPr lang="en-US" altLang="en-US" sz="2000" dirty="0">
                <a:solidFill>
                  <a:schemeClr val="bg1"/>
                </a:solidFill>
                <a:latin typeface="Tahoma" panose="020B0604030504040204" pitchFamily="34" charset="0"/>
              </a:rPr>
              <a:t>81</a:t>
            </a: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374225" y="2383605"/>
            <a:ext cx="2987907"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32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Printing</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dirty="0">
                <a:solidFill>
                  <a:schemeClr val="bg1"/>
                </a:solidFill>
                <a:latin typeface="IBM Plex Sans" panose="020B0604020202020204" charset="0"/>
              </a:rPr>
              <a:t>Printing a reference to an array invokes the </a:t>
            </a:r>
            <a:r>
              <a:rPr lang="en-US" sz="1800" dirty="0" err="1">
                <a:solidFill>
                  <a:schemeClr val="bg1"/>
                </a:solidFill>
                <a:latin typeface="IBM Plex Sans" panose="020B0604020202020204" charset="0"/>
              </a:rPr>
              <a:t>toString</a:t>
            </a:r>
            <a:r>
              <a:rPr lang="en-US" sz="1800" dirty="0">
                <a:solidFill>
                  <a:schemeClr val="bg1"/>
                </a:solidFill>
                <a:latin typeface="IBM Plex Sans" panose="020B0604020202020204" charset="0"/>
              </a:rPr>
              <a:t> method for class Object which returns a string consisting of the name of the class of which the object is an instance, the at-sign character `@', and the unsigned hexadecimal representation of the hash code of the object</a:t>
            </a:r>
          </a:p>
          <a:p>
            <a:pPr eaLnBrk="1" hangingPunct="1">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 int[] perfects = {1, 4, 9, 16, 25};</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(perfects);</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(new byte[]{1, 4, 9, 16, 25});</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(new double[]{1.0, 2.0, 3.0});</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(new String[]{"</a:t>
            </a:r>
            <a:r>
              <a:rPr lang="en-US" altLang="en-US" sz="1800" dirty="0" err="1">
                <a:solidFill>
                  <a:schemeClr val="accent4">
                    <a:lumMod val="75000"/>
                  </a:schemeClr>
                </a:solidFill>
                <a:latin typeface="IBM Plex Sans" panose="020B0604020202020204" charset="0"/>
              </a:rPr>
              <a:t>a","b</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char[] </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 = {'</a:t>
            </a:r>
            <a:r>
              <a:rPr lang="en-US" altLang="en-US" sz="1800" dirty="0" err="1">
                <a:solidFill>
                  <a:schemeClr val="accent4">
                    <a:lumMod val="75000"/>
                  </a:schemeClr>
                </a:solidFill>
                <a:latin typeface="IBM Plex Sans" panose="020B0604020202020204" charset="0"/>
              </a:rPr>
              <a:t>a','b','c</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ary.toString</a:t>
            </a:r>
            <a:r>
              <a:rPr lang="en-US" altLang="en-US" sz="1800" dirty="0">
                <a:solidFill>
                  <a:schemeClr val="accent4">
                    <a:lumMod val="75000"/>
                  </a:schemeClr>
                </a:solidFill>
                <a:latin typeface="IBM Plex Sans" panose="020B0604020202020204"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249115" y="2489760"/>
            <a:ext cx="3136307" cy="203132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solidFill>
                  <a:schemeClr val="bg1"/>
                </a:solidFill>
                <a:latin typeface="Tahoma" panose="020B0604030504040204" pitchFamily="34" charset="0"/>
              </a:rPr>
              <a:t>[I@1f96302</a:t>
            </a:r>
          </a:p>
          <a:p>
            <a:pPr>
              <a:spcBef>
                <a:spcPct val="0"/>
              </a:spcBef>
              <a:buFontTx/>
              <a:buNone/>
            </a:pPr>
            <a:r>
              <a:rPr lang="en-US" altLang="en-US" sz="1800" dirty="0">
                <a:solidFill>
                  <a:schemeClr val="bg1"/>
                </a:solidFill>
                <a:latin typeface="Tahoma" panose="020B0604030504040204" pitchFamily="34" charset="0"/>
              </a:rPr>
              <a:t>[B@14eac69</a:t>
            </a:r>
          </a:p>
          <a:p>
            <a:pPr>
              <a:spcBef>
                <a:spcPct val="0"/>
              </a:spcBef>
              <a:buFontTx/>
              <a:buNone/>
            </a:pPr>
            <a:r>
              <a:rPr lang="en-US" altLang="en-US" sz="1800" dirty="0">
                <a:solidFill>
                  <a:schemeClr val="bg1"/>
                </a:solidFill>
                <a:latin typeface="Tahoma" panose="020B0604030504040204" pitchFamily="34" charset="0"/>
              </a:rPr>
              <a:t>[D@a57993</a:t>
            </a:r>
          </a:p>
          <a:p>
            <a:pPr>
              <a:spcBef>
                <a:spcPct val="0"/>
              </a:spcBef>
              <a:buFontTx/>
              <a:buNone/>
            </a:pPr>
            <a:r>
              <a:rPr lang="en-US" altLang="en-US" sz="1800" dirty="0">
                <a:solidFill>
                  <a:schemeClr val="bg1"/>
                </a:solidFill>
                <a:latin typeface="Tahoma" panose="020B0604030504040204" pitchFamily="34" charset="0"/>
              </a:rPr>
              <a:t>[</a:t>
            </a:r>
            <a:r>
              <a:rPr lang="en-US" altLang="en-US" sz="1800" dirty="0" err="1">
                <a:solidFill>
                  <a:schemeClr val="bg1"/>
                </a:solidFill>
                <a:latin typeface="Tahoma" panose="020B0604030504040204" pitchFamily="34" charset="0"/>
              </a:rPr>
              <a:t>Ljava.lang.String</a:t>
            </a:r>
            <a:r>
              <a:rPr lang="en-US" altLang="en-US" sz="1800" dirty="0">
                <a:solidFill>
                  <a:schemeClr val="bg1"/>
                </a:solidFill>
                <a:latin typeface="Tahoma" panose="020B0604030504040204" pitchFamily="34" charset="0"/>
              </a:rPr>
              <a:t>;@1b84c92</a:t>
            </a:r>
          </a:p>
          <a:p>
            <a:pPr>
              <a:spcBef>
                <a:spcPct val="0"/>
              </a:spcBef>
              <a:buFontTx/>
              <a:buNone/>
            </a:pPr>
            <a:r>
              <a:rPr lang="en-US" altLang="en-US" sz="1800" dirty="0" err="1">
                <a:solidFill>
                  <a:schemeClr val="bg1"/>
                </a:solidFill>
                <a:latin typeface="Tahoma" panose="020B0604030504040204" pitchFamily="34" charset="0"/>
              </a:rPr>
              <a:t>abc</a:t>
            </a:r>
            <a:endParaRPr lang="en-US" altLang="en-US" sz="1800" dirty="0">
              <a:solidFill>
                <a:schemeClr val="bg1"/>
              </a:solidFill>
              <a:latin typeface="Tahoma" panose="020B0604030504040204" pitchFamily="34" charset="0"/>
            </a:endParaRPr>
          </a:p>
          <a:p>
            <a:pPr>
              <a:spcBef>
                <a:spcPct val="0"/>
              </a:spcBef>
              <a:buFontTx/>
              <a:buNone/>
            </a:pPr>
            <a:r>
              <a:rPr lang="en-US" altLang="en-US" sz="1800" dirty="0">
                <a:solidFill>
                  <a:schemeClr val="bg1"/>
                </a:solidFill>
                <a:latin typeface="Tahoma" panose="020B0604030504040204" pitchFamily="34" charset="0"/>
              </a:rPr>
              <a:t>[C@1eb5dbb</a:t>
            </a:r>
          </a:p>
          <a:p>
            <a:pPr>
              <a:spcBef>
                <a:spcPct val="0"/>
              </a:spcBef>
              <a:buFontTx/>
              <a:buNone/>
            </a:pPr>
            <a:endParaRPr lang="en-US" altLang="en-US" sz="18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136022" y="2346000"/>
            <a:ext cx="3362495" cy="245887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66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Printing</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dirty="0">
                <a:solidFill>
                  <a:schemeClr val="bg1"/>
                </a:solidFill>
                <a:latin typeface="IBM Plex Sans" panose="020B0604020202020204" charset="0"/>
              </a:rPr>
              <a:t>Printing or processing an array is typically done via a loop.</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String[] </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 = {"bob", "joe", "ana"};</a:t>
            </a:r>
          </a:p>
          <a:p>
            <a:pPr>
              <a:spcBef>
                <a:spcPct val="0"/>
              </a:spcBef>
              <a:buFontTx/>
              <a:buNone/>
            </a:pPr>
            <a:r>
              <a:rPr lang="en-US" altLang="en-US" sz="1800" dirty="0">
                <a:solidFill>
                  <a:schemeClr val="accent4">
                    <a:lumMod val="75000"/>
                  </a:schemeClr>
                </a:solidFill>
                <a:latin typeface="IBM Plex Sans" panose="020B0604020202020204" charset="0"/>
              </a:rPr>
              <a:t>for(int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 0;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&lt; </a:t>
            </a:r>
            <a:r>
              <a:rPr lang="en-US" altLang="en-US" sz="1800" dirty="0" err="1">
                <a:solidFill>
                  <a:schemeClr val="accent4">
                    <a:lumMod val="75000"/>
                  </a:schemeClr>
                </a:solidFill>
                <a:latin typeface="IBM Plex Sans" panose="020B0604020202020204" charset="0"/>
              </a:rPr>
              <a:t>ary.length</a:t>
            </a: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sz="1800" dirty="0">
                <a:solidFill>
                  <a:schemeClr val="bg1"/>
                </a:solidFill>
                <a:latin typeface="IBM Plex Sans" panose="020B0604020202020204" charset="0"/>
              </a:rPr>
              <a:t>And backwards:</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for(int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 </a:t>
            </a:r>
            <a:r>
              <a:rPr lang="en-US" altLang="en-US" sz="1800" dirty="0" err="1">
                <a:solidFill>
                  <a:schemeClr val="accent4">
                    <a:lumMod val="75000"/>
                  </a:schemeClr>
                </a:solidFill>
                <a:latin typeface="IBM Plex Sans" panose="020B0604020202020204" charset="0"/>
              </a:rPr>
              <a:t>ary.length</a:t>
            </a:r>
            <a:r>
              <a:rPr lang="en-US" altLang="en-US" sz="1800" dirty="0">
                <a:solidFill>
                  <a:schemeClr val="accent4">
                    <a:lumMod val="75000"/>
                  </a:schemeClr>
                </a:solidFill>
                <a:latin typeface="IBM Plex Sans" panose="020B0604020202020204" charset="0"/>
              </a:rPr>
              <a:t> -1;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&gt;= 0;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1800" dirty="0">
              <a:solidFill>
                <a:schemeClr val="accent4">
                  <a:lumMod val="75000"/>
                </a:schemeClr>
              </a:solidFill>
              <a:latin typeface="IBM Plex Sans" panose="020B060402020202020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676973" y="2415235"/>
            <a:ext cx="1146629" cy="175432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solidFill>
                  <a:schemeClr val="bg1"/>
                </a:solidFill>
                <a:latin typeface="Tahoma" panose="020B0604030504040204" pitchFamily="34" charset="0"/>
              </a:rPr>
              <a:t>bob</a:t>
            </a:r>
          </a:p>
          <a:p>
            <a:pPr>
              <a:spcBef>
                <a:spcPct val="0"/>
              </a:spcBef>
              <a:buFontTx/>
              <a:buNone/>
            </a:pPr>
            <a:r>
              <a:rPr lang="en-US" altLang="en-US" sz="1800" dirty="0">
                <a:solidFill>
                  <a:schemeClr val="bg1"/>
                </a:solidFill>
                <a:latin typeface="Tahoma" panose="020B0604030504040204" pitchFamily="34" charset="0"/>
              </a:rPr>
              <a:t>joe</a:t>
            </a:r>
          </a:p>
          <a:p>
            <a:pPr>
              <a:spcBef>
                <a:spcPct val="0"/>
              </a:spcBef>
              <a:buFontTx/>
              <a:buNone/>
            </a:pPr>
            <a:r>
              <a:rPr lang="en-US" altLang="en-US" sz="1800" dirty="0">
                <a:solidFill>
                  <a:schemeClr val="bg1"/>
                </a:solidFill>
                <a:latin typeface="Tahoma" panose="020B0604030504040204" pitchFamily="34" charset="0"/>
              </a:rPr>
              <a:t>ana</a:t>
            </a:r>
          </a:p>
          <a:p>
            <a:pPr>
              <a:spcBef>
                <a:spcPct val="0"/>
              </a:spcBef>
              <a:buFontTx/>
              <a:buNone/>
            </a:pPr>
            <a:r>
              <a:rPr lang="en-US" altLang="en-US" sz="1800" dirty="0">
                <a:solidFill>
                  <a:schemeClr val="bg1"/>
                </a:solidFill>
                <a:latin typeface="Tahoma" panose="020B0604030504040204" pitchFamily="34" charset="0"/>
              </a:rPr>
              <a:t>ana</a:t>
            </a:r>
          </a:p>
          <a:p>
            <a:pPr>
              <a:spcBef>
                <a:spcPct val="0"/>
              </a:spcBef>
              <a:buFontTx/>
              <a:buNone/>
            </a:pPr>
            <a:r>
              <a:rPr lang="en-US" altLang="en-US" sz="1800" dirty="0">
                <a:solidFill>
                  <a:schemeClr val="bg1"/>
                </a:solidFill>
                <a:latin typeface="Tahoma" panose="020B0604030504040204" pitchFamily="34" charset="0"/>
              </a:rPr>
              <a:t>joe</a:t>
            </a:r>
          </a:p>
          <a:p>
            <a:pPr>
              <a:spcBef>
                <a:spcPct val="0"/>
              </a:spcBef>
              <a:buFontTx/>
              <a:buNone/>
            </a:pPr>
            <a:r>
              <a:rPr lang="en-US" altLang="en-US" sz="1800" dirty="0">
                <a:solidFill>
                  <a:schemeClr val="bg1"/>
                </a:solidFill>
                <a:latin typeface="Tahoma" panose="020B0604030504040204" pitchFamily="34" charset="0"/>
              </a:rPr>
              <a:t>bob</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6574971" y="2235200"/>
            <a:ext cx="1923546" cy="256967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38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Enhanced For Loop or For-Each Loop</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68242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lumMod val="75000"/>
                  </a:schemeClr>
                </a:solidFill>
              </a:rPr>
              <a:t>Student Learning Objectives</a:t>
            </a:r>
            <a:endParaRPr dirty="0">
              <a:solidFill>
                <a:schemeClr val="accent4">
                  <a:lumMod val="75000"/>
                </a:schemeClr>
              </a:solidFill>
            </a:endParaRPr>
          </a:p>
        </p:txBody>
      </p:sp>
      <p:sp>
        <p:nvSpPr>
          <p:cNvPr id="67" name="Google Shape;67;p1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8" name="Google Shape;68;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69" name="Google Shape;69;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77913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For-Each Loop</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813928"/>
            <a:ext cx="78530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rPr>
              <a:t>Iterates through all of the elements without using a counter.</a:t>
            </a:r>
          </a:p>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rPr>
              <a:t>Syntax:</a:t>
            </a:r>
          </a:p>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rPr>
              <a:t>	for(parameter : collection)</a:t>
            </a:r>
          </a:p>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rPr>
              <a:t>		statement</a:t>
            </a:r>
          </a:p>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rPr>
              <a:t>Where parameter has a type and identifier and collection is the array.</a:t>
            </a:r>
          </a:p>
        </p:txBody>
      </p:sp>
      <p:sp>
        <p:nvSpPr>
          <p:cNvPr id="11" name="Google Shape;579;p60">
            <a:extLst>
              <a:ext uri="{FF2B5EF4-FFF2-40B4-BE49-F238E27FC236}">
                <a16:creationId xmlns:a16="http://schemas.microsoft.com/office/drawing/2014/main" id="{3D947173-E110-4ABE-B91F-DF199E729C64}"/>
              </a:ext>
            </a:extLst>
          </p:cNvPr>
          <p:cNvSpPr/>
          <p:nvPr/>
        </p:nvSpPr>
        <p:spPr>
          <a:xfrm flipH="1">
            <a:off x="578756" y="2261828"/>
            <a:ext cx="3522757" cy="2517080"/>
          </a:xfrm>
          <a:prstGeom prst="round1Rect">
            <a:avLst>
              <a:gd name="adj" fmla="val 7768"/>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15000"/>
              </a:lnSpc>
              <a:spcBef>
                <a:spcPts val="0"/>
              </a:spcBef>
              <a:spcAft>
                <a:spcPts val="1000"/>
              </a:spcAft>
              <a:buNone/>
            </a:pPr>
            <a:endParaRPr sz="1800" dirty="0">
              <a:solidFill>
                <a:srgbClr val="FFFFFF"/>
              </a:solidFill>
              <a:latin typeface="IBM Plex Sans"/>
              <a:ea typeface="IBM Plex Sans"/>
              <a:cs typeface="IBM Plex Sans"/>
              <a:sym typeface="IBM Plex Sans"/>
            </a:endParaRPr>
          </a:p>
        </p:txBody>
      </p:sp>
      <p:sp>
        <p:nvSpPr>
          <p:cNvPr id="12" name="Google Shape;581;p60">
            <a:extLst>
              <a:ext uri="{FF2B5EF4-FFF2-40B4-BE49-F238E27FC236}">
                <a16:creationId xmlns:a16="http://schemas.microsoft.com/office/drawing/2014/main" id="{CCD27D23-84CB-43F8-A03D-B54A76743771}"/>
              </a:ext>
            </a:extLst>
          </p:cNvPr>
          <p:cNvSpPr txBox="1">
            <a:spLocks/>
          </p:cNvSpPr>
          <p:nvPr/>
        </p:nvSpPr>
        <p:spPr>
          <a:xfrm>
            <a:off x="514994" y="2317620"/>
            <a:ext cx="3522757" cy="178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1pPr>
            <a:lvl2pPr marL="914400" marR="0" lvl="1"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2pPr>
            <a:lvl3pPr marL="1371600" marR="0" lvl="2"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3pPr>
            <a:lvl4pPr marL="1828800" marR="0" lvl="3"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4pPr>
            <a:lvl5pPr marL="2286000" marR="0" lvl="4"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5pPr>
            <a:lvl6pPr marL="2743200" marR="0" lvl="5"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6pPr>
            <a:lvl7pPr marL="3200400" marR="0" lvl="6"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7pPr>
            <a:lvl8pPr marL="3657600" marR="0" lvl="7"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8pPr>
            <a:lvl9pPr marL="4114800" marR="0" lvl="8"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9pPr>
          </a:lstStyle>
          <a:p>
            <a:pPr marL="0" indent="0"/>
            <a:r>
              <a:rPr lang="en-US" sz="1600" dirty="0"/>
              <a:t>Pros</a:t>
            </a:r>
          </a:p>
          <a:p>
            <a:pPr algn="l">
              <a:spcBef>
                <a:spcPts val="1000"/>
              </a:spcBef>
              <a:buSzPts val="1800"/>
              <a:buFont typeface="IBM Plex Sans"/>
              <a:buChar char="●"/>
            </a:pPr>
            <a:r>
              <a:rPr lang="en-US" sz="1600" dirty="0"/>
              <a:t>have access to each element without knowing underlying structure </a:t>
            </a:r>
          </a:p>
          <a:p>
            <a:pPr algn="l">
              <a:spcBef>
                <a:spcPts val="1000"/>
              </a:spcBef>
              <a:buSzPts val="1800"/>
              <a:buFont typeface="IBM Plex Sans"/>
              <a:buChar char="●"/>
            </a:pPr>
            <a:r>
              <a:rPr lang="en-US" sz="1600" dirty="0"/>
              <a:t>easy to read/code</a:t>
            </a:r>
          </a:p>
          <a:p>
            <a:pPr algn="l">
              <a:spcBef>
                <a:spcPts val="1000"/>
              </a:spcBef>
              <a:spcAft>
                <a:spcPts val="1000"/>
              </a:spcAft>
              <a:buSzPts val="1800"/>
              <a:buFont typeface="IBM Plex Sans"/>
              <a:buChar char="●"/>
            </a:pPr>
            <a:r>
              <a:rPr lang="en-US" sz="1600" dirty="0"/>
              <a:t>do not have to worry about index number (i.e. no off-by-one errors)</a:t>
            </a:r>
          </a:p>
        </p:txBody>
      </p:sp>
      <p:sp>
        <p:nvSpPr>
          <p:cNvPr id="14" name="Google Shape;584;p60">
            <a:extLst>
              <a:ext uri="{FF2B5EF4-FFF2-40B4-BE49-F238E27FC236}">
                <a16:creationId xmlns:a16="http://schemas.microsoft.com/office/drawing/2014/main" id="{8A7B1E9A-E7E2-49EC-9F2B-EA614BF2C0E6}"/>
              </a:ext>
            </a:extLst>
          </p:cNvPr>
          <p:cNvSpPr/>
          <p:nvPr/>
        </p:nvSpPr>
        <p:spPr>
          <a:xfrm flipH="1">
            <a:off x="4308869" y="2264164"/>
            <a:ext cx="4189645" cy="2514744"/>
          </a:xfrm>
          <a:prstGeom prst="round1Rect">
            <a:avLst>
              <a:gd name="adj" fmla="val 7768"/>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15000"/>
              </a:lnSpc>
              <a:spcBef>
                <a:spcPts val="0"/>
              </a:spcBef>
              <a:spcAft>
                <a:spcPts val="1000"/>
              </a:spcAft>
              <a:buNone/>
            </a:pPr>
            <a:endParaRPr sz="1800">
              <a:solidFill>
                <a:srgbClr val="FFFFFF"/>
              </a:solidFill>
              <a:latin typeface="IBM Plex Sans"/>
              <a:ea typeface="IBM Plex Sans"/>
              <a:cs typeface="IBM Plex Sans"/>
              <a:sym typeface="IBM Plex Sans"/>
            </a:endParaRPr>
          </a:p>
        </p:txBody>
      </p:sp>
      <p:sp>
        <p:nvSpPr>
          <p:cNvPr id="15" name="Google Shape;585;p60">
            <a:extLst>
              <a:ext uri="{FF2B5EF4-FFF2-40B4-BE49-F238E27FC236}">
                <a16:creationId xmlns:a16="http://schemas.microsoft.com/office/drawing/2014/main" id="{3D12FEA8-8140-4833-956B-B3E8E86EBC33}"/>
              </a:ext>
            </a:extLst>
          </p:cNvPr>
          <p:cNvSpPr txBox="1">
            <a:spLocks/>
          </p:cNvSpPr>
          <p:nvPr/>
        </p:nvSpPr>
        <p:spPr>
          <a:xfrm>
            <a:off x="4237901" y="2228946"/>
            <a:ext cx="4260615" cy="1963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1pPr>
            <a:lvl2pPr marL="914400" marR="0" lvl="1"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2pPr>
            <a:lvl3pPr marL="1371600" marR="0" lvl="2"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3pPr>
            <a:lvl4pPr marL="1828800" marR="0" lvl="3"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4pPr>
            <a:lvl5pPr marL="2286000" marR="0" lvl="4"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5pPr>
            <a:lvl6pPr marL="2743200" marR="0" lvl="5"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6pPr>
            <a:lvl7pPr marL="3200400" marR="0" lvl="6"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7pPr>
            <a:lvl8pPr marL="3657600" marR="0" lvl="7"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8pPr>
            <a:lvl9pPr marL="4114800" marR="0" lvl="8" indent="-317500" algn="ctr" rtl="0">
              <a:lnSpc>
                <a:spcPct val="100000"/>
              </a:lnSpc>
              <a:spcBef>
                <a:spcPts val="0"/>
              </a:spcBef>
              <a:spcAft>
                <a:spcPts val="0"/>
              </a:spcAft>
              <a:buClr>
                <a:srgbClr val="FFFFFF"/>
              </a:buClr>
              <a:buSzPts val="2800"/>
              <a:buFont typeface="IBM Plex Sans"/>
              <a:buNone/>
              <a:defRPr sz="2800" b="0" i="0" u="none" strike="noStrike" cap="none">
                <a:solidFill>
                  <a:srgbClr val="FFFFFF"/>
                </a:solidFill>
                <a:latin typeface="IBM Plex Sans"/>
                <a:ea typeface="IBM Plex Sans"/>
                <a:cs typeface="IBM Plex Sans"/>
                <a:sym typeface="IBM Plex Sans"/>
              </a:defRPr>
            </a:lvl9pPr>
          </a:lstStyle>
          <a:p>
            <a:pPr marL="0" indent="0"/>
            <a:r>
              <a:rPr lang="en-US" sz="1600" dirty="0"/>
              <a:t>Cons</a:t>
            </a:r>
          </a:p>
          <a:p>
            <a:pPr algn="l">
              <a:spcBef>
                <a:spcPts val="1000"/>
              </a:spcBef>
              <a:buSzPts val="1800"/>
              <a:buFont typeface="IBM Plex Sans"/>
              <a:buChar char="●"/>
            </a:pPr>
            <a:r>
              <a:rPr lang="en-US" sz="1600" dirty="0"/>
              <a:t>don't have access to the index number</a:t>
            </a:r>
          </a:p>
          <a:p>
            <a:pPr algn="l">
              <a:spcBef>
                <a:spcPts val="1000"/>
              </a:spcBef>
              <a:buSzPts val="1800"/>
              <a:buFont typeface="IBM Plex Sans"/>
              <a:buChar char="●"/>
            </a:pPr>
            <a:r>
              <a:rPr lang="en-US" sz="1600" dirty="0"/>
              <a:t>can only go in order first-to-last (not backwards, no access to previous or next elements, etc.)</a:t>
            </a:r>
          </a:p>
          <a:p>
            <a:pPr algn="l">
              <a:spcBef>
                <a:spcPts val="1000"/>
              </a:spcBef>
              <a:spcAft>
                <a:spcPts val="1000"/>
              </a:spcAft>
              <a:buSzPts val="1800"/>
              <a:buFont typeface="IBM Plex Sans"/>
              <a:buChar char="●"/>
            </a:pPr>
            <a:r>
              <a:rPr lang="en-US" sz="1600" dirty="0"/>
              <a:t>you cannot reassign the element to a different value</a:t>
            </a:r>
          </a:p>
        </p:txBody>
      </p:sp>
    </p:spTree>
    <p:extLst>
      <p:ext uri="{BB962C8B-B14F-4D97-AF65-F5344CB8AC3E}">
        <p14:creationId xmlns:p14="http://schemas.microsoft.com/office/powerpoint/2010/main" val="3155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rgbClr val="00ECEC"/>
                </a:solidFill>
                <a:latin typeface="IBM Plex Sans"/>
                <a:ea typeface="IBM Plex Sans"/>
                <a:cs typeface="IBM Plex Sans"/>
                <a:sym typeface="IBM Plex Sans"/>
              </a:rPr>
              <a:t>For-Each Loop</a:t>
            </a: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dirty="0">
                <a:solidFill>
                  <a:schemeClr val="bg1"/>
                </a:solidFill>
                <a:latin typeface="IBM Plex Sans" panose="020B0604020202020204" charset="0"/>
              </a:rPr>
              <a:t>I always recommend using a for-each loop anytime you need to traverse a collection, not reassign any elements, and you don’t need the indices.</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String[] </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 = {"bob", "joe", "ana"};</a:t>
            </a:r>
          </a:p>
          <a:p>
            <a:pPr>
              <a:spcBef>
                <a:spcPct val="0"/>
              </a:spcBef>
              <a:buFontTx/>
              <a:buNone/>
            </a:pPr>
            <a:r>
              <a:rPr lang="en-US" altLang="en-US" sz="1800" dirty="0">
                <a:solidFill>
                  <a:schemeClr val="accent4">
                    <a:lumMod val="75000"/>
                  </a:schemeClr>
                </a:solidFill>
                <a:latin typeface="IBM Plex Sans" panose="020B0604020202020204" charset="0"/>
              </a:rPr>
              <a:t>for(String name: </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(name);</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int[] primes = {2, 3, 5, 7, 11};</a:t>
            </a:r>
          </a:p>
          <a:p>
            <a:pPr>
              <a:spcBef>
                <a:spcPct val="0"/>
              </a:spcBef>
              <a:buFontTx/>
              <a:buNone/>
            </a:pPr>
            <a:r>
              <a:rPr lang="en-US" altLang="en-US" sz="1800" dirty="0">
                <a:solidFill>
                  <a:schemeClr val="accent4">
                    <a:lumMod val="75000"/>
                  </a:schemeClr>
                </a:solidFill>
                <a:latin typeface="IBM Plex Sans" panose="020B0604020202020204" charset="0"/>
              </a:rPr>
              <a:t>for(int item: primes) </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(item);</a:t>
            </a:r>
          </a:p>
          <a:p>
            <a:pPr>
              <a:spcBef>
                <a:spcPct val="0"/>
              </a:spcBef>
              <a:buFontTx/>
              <a:buNone/>
            </a:pPr>
            <a:endParaRPr lang="en-US" altLang="en-US" sz="1800" dirty="0">
              <a:solidFill>
                <a:schemeClr val="accent4">
                  <a:lumMod val="75000"/>
                </a:schemeClr>
              </a:solidFill>
              <a:latin typeface="IBM Plex Sans" panose="020B060402020202020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578340" y="2215042"/>
            <a:ext cx="1146629" cy="206210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dirty="0">
                <a:solidFill>
                  <a:schemeClr val="bg1"/>
                </a:solidFill>
                <a:latin typeface="Tahoma" panose="020B0604030504040204" pitchFamily="34" charset="0"/>
              </a:rPr>
              <a:t>bob</a:t>
            </a:r>
          </a:p>
          <a:p>
            <a:pPr>
              <a:spcBef>
                <a:spcPct val="0"/>
              </a:spcBef>
              <a:buFontTx/>
              <a:buNone/>
            </a:pPr>
            <a:r>
              <a:rPr lang="en-US" altLang="en-US" sz="1600" dirty="0">
                <a:solidFill>
                  <a:schemeClr val="bg1"/>
                </a:solidFill>
                <a:latin typeface="Tahoma" panose="020B0604030504040204" pitchFamily="34" charset="0"/>
              </a:rPr>
              <a:t>joe</a:t>
            </a:r>
          </a:p>
          <a:p>
            <a:pPr>
              <a:spcBef>
                <a:spcPct val="0"/>
              </a:spcBef>
              <a:buFontTx/>
              <a:buNone/>
            </a:pPr>
            <a:r>
              <a:rPr lang="en-US" altLang="en-US" sz="1600" dirty="0">
                <a:solidFill>
                  <a:schemeClr val="bg1"/>
                </a:solidFill>
                <a:latin typeface="Tahoma" panose="020B0604030504040204" pitchFamily="34" charset="0"/>
              </a:rPr>
              <a:t>ana</a:t>
            </a:r>
          </a:p>
          <a:p>
            <a:pPr>
              <a:spcBef>
                <a:spcPct val="0"/>
              </a:spcBef>
              <a:buFontTx/>
              <a:buNone/>
            </a:pPr>
            <a:r>
              <a:rPr lang="en-US" altLang="en-US" sz="1600" dirty="0">
                <a:solidFill>
                  <a:schemeClr val="bg1"/>
                </a:solidFill>
                <a:latin typeface="Tahoma" panose="020B0604030504040204" pitchFamily="34" charset="0"/>
              </a:rPr>
              <a:t>2</a:t>
            </a:r>
          </a:p>
          <a:p>
            <a:pPr>
              <a:spcBef>
                <a:spcPct val="0"/>
              </a:spcBef>
              <a:buFontTx/>
              <a:buNone/>
            </a:pPr>
            <a:r>
              <a:rPr lang="en-US" altLang="en-US" sz="1600" dirty="0">
                <a:solidFill>
                  <a:schemeClr val="bg1"/>
                </a:solidFill>
                <a:latin typeface="Tahoma" panose="020B0604030504040204" pitchFamily="34" charset="0"/>
              </a:rPr>
              <a:t>3</a:t>
            </a:r>
          </a:p>
          <a:p>
            <a:pPr>
              <a:spcBef>
                <a:spcPct val="0"/>
              </a:spcBef>
              <a:buFontTx/>
              <a:buNone/>
            </a:pPr>
            <a:r>
              <a:rPr lang="en-US" altLang="en-US" sz="1600" dirty="0">
                <a:solidFill>
                  <a:schemeClr val="bg1"/>
                </a:solidFill>
                <a:latin typeface="Tahoma" panose="020B0604030504040204" pitchFamily="34" charset="0"/>
              </a:rPr>
              <a:t>5</a:t>
            </a:r>
          </a:p>
          <a:p>
            <a:pPr>
              <a:spcBef>
                <a:spcPct val="0"/>
              </a:spcBef>
              <a:buFontTx/>
              <a:buNone/>
            </a:pPr>
            <a:r>
              <a:rPr lang="en-US" altLang="en-US" sz="1600" dirty="0">
                <a:solidFill>
                  <a:schemeClr val="bg1"/>
                </a:solidFill>
                <a:latin typeface="Tahoma" panose="020B0604030504040204" pitchFamily="34" charset="0"/>
              </a:rPr>
              <a:t>7</a:t>
            </a:r>
          </a:p>
          <a:p>
            <a:pPr>
              <a:spcBef>
                <a:spcPct val="0"/>
              </a:spcBef>
              <a:buFontTx/>
              <a:buNone/>
            </a:pPr>
            <a:r>
              <a:rPr lang="en-US" altLang="en-US" sz="1600" dirty="0">
                <a:solidFill>
                  <a:schemeClr val="bg1"/>
                </a:solidFill>
                <a:latin typeface="Tahoma" panose="020B0604030504040204" pitchFamily="34" charset="0"/>
              </a:rPr>
              <a:t>11</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6460870" y="2102453"/>
            <a:ext cx="2037646" cy="267650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6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rgbClr val="00ECEC"/>
                </a:solidFill>
                <a:latin typeface="IBM Plex Sans"/>
                <a:ea typeface="IBM Plex Sans"/>
                <a:cs typeface="IBM Plex Sans"/>
                <a:sym typeface="IBM Plex Sans"/>
              </a:rPr>
              <a:t>For-Each Loop Caveat</a:t>
            </a: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dirty="0">
                <a:solidFill>
                  <a:schemeClr val="bg1"/>
                </a:solidFill>
                <a:latin typeface="IBM Plex Sans" panose="020B0604020202020204" charset="0"/>
              </a:rPr>
              <a:t>I always recommend using a for-each loop anytime you need to traverse a collection, not reassign any elements, and you don’t need the indices.</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String[] </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 = {new String("bob"), new String("joe"), new String("ana")};</a:t>
            </a:r>
          </a:p>
          <a:p>
            <a:pPr>
              <a:spcBef>
                <a:spcPct val="0"/>
              </a:spcBef>
              <a:buFontTx/>
              <a:buNone/>
            </a:pPr>
            <a:r>
              <a:rPr lang="en-US" altLang="en-US" sz="1800" dirty="0">
                <a:solidFill>
                  <a:schemeClr val="accent4">
                    <a:lumMod val="75000"/>
                  </a:schemeClr>
                </a:solidFill>
                <a:latin typeface="IBM Plex Sans" panose="020B0604020202020204" charset="0"/>
              </a:rPr>
              <a:t>for(String name: </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if(</a:t>
            </a:r>
            <a:r>
              <a:rPr lang="en-US" altLang="en-US" sz="1800" dirty="0" err="1">
                <a:solidFill>
                  <a:schemeClr val="accent4">
                    <a:lumMod val="75000"/>
                  </a:schemeClr>
                </a:solidFill>
                <a:latin typeface="IBM Plex Sans" panose="020B0604020202020204" charset="0"/>
              </a:rPr>
              <a:t>name.equals</a:t>
            </a:r>
            <a:r>
              <a:rPr lang="en-US" altLang="en-US" sz="1800" dirty="0">
                <a:solidFill>
                  <a:schemeClr val="accent4">
                    <a:lumMod val="75000"/>
                  </a:schemeClr>
                </a:solidFill>
                <a:latin typeface="IBM Plex Sans" panose="020B0604020202020204" charset="0"/>
              </a:rPr>
              <a:t>("joe"))</a:t>
            </a:r>
          </a:p>
          <a:p>
            <a:pPr>
              <a:spcBef>
                <a:spcPct val="0"/>
              </a:spcBef>
              <a:buFontTx/>
              <a:buNone/>
            </a:pPr>
            <a:r>
              <a:rPr lang="en-US" altLang="en-US" sz="1800" dirty="0">
                <a:solidFill>
                  <a:schemeClr val="accent4">
                    <a:lumMod val="75000"/>
                  </a:schemeClr>
                </a:solidFill>
                <a:latin typeface="IBM Plex Sans" panose="020B0604020202020204" charset="0"/>
              </a:rPr>
              <a:t>               name = new String("eve");</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for(String name: </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(name);</a:t>
            </a:r>
          </a:p>
          <a:p>
            <a:pPr>
              <a:spcBef>
                <a:spcPct val="0"/>
              </a:spcBef>
              <a:buFontTx/>
              <a:buNone/>
            </a:pPr>
            <a:endParaRPr lang="en-US" altLang="en-US" sz="1800" dirty="0">
              <a:solidFill>
                <a:schemeClr val="accent4">
                  <a:lumMod val="75000"/>
                </a:schemeClr>
              </a:solidFill>
              <a:latin typeface="IBM Plex Sans" panose="020B060402020202020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727196" y="3025206"/>
            <a:ext cx="1146629" cy="101566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bob</a:t>
            </a:r>
          </a:p>
          <a:p>
            <a:pPr>
              <a:spcBef>
                <a:spcPct val="0"/>
              </a:spcBef>
              <a:buFontTx/>
              <a:buNone/>
            </a:pPr>
            <a:r>
              <a:rPr lang="en-US" altLang="en-US" sz="2000" dirty="0">
                <a:solidFill>
                  <a:schemeClr val="bg1"/>
                </a:solidFill>
                <a:latin typeface="Tahoma" panose="020B0604030504040204" pitchFamily="34" charset="0"/>
              </a:rPr>
              <a:t>joe</a:t>
            </a:r>
          </a:p>
          <a:p>
            <a:pPr>
              <a:spcBef>
                <a:spcPct val="0"/>
              </a:spcBef>
              <a:buFontTx/>
              <a:buNone/>
            </a:pPr>
            <a:r>
              <a:rPr lang="en-US" altLang="en-US" sz="2000" dirty="0">
                <a:solidFill>
                  <a:schemeClr val="bg1"/>
                </a:solidFill>
                <a:latin typeface="Tahoma" panose="020B0604030504040204" pitchFamily="34" charset="0"/>
              </a:rPr>
              <a:t>ana</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6613450" y="2828259"/>
            <a:ext cx="1885065" cy="195069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54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448942" y="731894"/>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rgbClr val="00ECEC"/>
                </a:solidFill>
                <a:latin typeface="IBM Plex Sans"/>
                <a:ea typeface="IBM Plex Sans"/>
                <a:cs typeface="IBM Plex Sans"/>
                <a:sym typeface="IBM Plex Sans"/>
              </a:rPr>
              <a:t>For-Each Loop Caveat</a:t>
            </a: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2" name="Rectangle 51">
            <a:extLst>
              <a:ext uri="{FF2B5EF4-FFF2-40B4-BE49-F238E27FC236}">
                <a16:creationId xmlns:a16="http://schemas.microsoft.com/office/drawing/2014/main" id="{526992E0-5C2D-4C18-AAB7-4DBEACB4B47B}"/>
              </a:ext>
            </a:extLst>
          </p:cNvPr>
          <p:cNvSpPr/>
          <p:nvPr/>
        </p:nvSpPr>
        <p:spPr>
          <a:xfrm>
            <a:off x="5888736" y="853752"/>
            <a:ext cx="2569464" cy="3837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54" name="TextBox 53">
            <a:extLst>
              <a:ext uri="{FF2B5EF4-FFF2-40B4-BE49-F238E27FC236}">
                <a16:creationId xmlns:a16="http://schemas.microsoft.com/office/drawing/2014/main" id="{21C5AE3E-6B40-482D-A118-F3D74120FAE4}"/>
              </a:ext>
            </a:extLst>
          </p:cNvPr>
          <p:cNvSpPr txBox="1"/>
          <p:nvPr/>
        </p:nvSpPr>
        <p:spPr>
          <a:xfrm>
            <a:off x="6185958" y="853751"/>
            <a:ext cx="1975020" cy="584775"/>
          </a:xfrm>
          <a:prstGeom prst="rect">
            <a:avLst/>
          </a:prstGeom>
          <a:noFill/>
        </p:spPr>
        <p:txBody>
          <a:bodyPr wrap="square" rtlCol="0">
            <a:spAutoFit/>
          </a:bodyPr>
          <a:lstStyle/>
          <a:p>
            <a:r>
              <a:rPr lang="en-US" sz="3200" u="sng" dirty="0">
                <a:solidFill>
                  <a:srgbClr val="FF0000"/>
                </a:solidFill>
              </a:rPr>
              <a:t>The Heap</a:t>
            </a:r>
          </a:p>
        </p:txBody>
      </p:sp>
      <p:sp>
        <p:nvSpPr>
          <p:cNvPr id="58" name="TextBox 57">
            <a:extLst>
              <a:ext uri="{FF2B5EF4-FFF2-40B4-BE49-F238E27FC236}">
                <a16:creationId xmlns:a16="http://schemas.microsoft.com/office/drawing/2014/main" id="{BF52D5E4-DC14-42AD-8908-CD41690717F6}"/>
              </a:ext>
            </a:extLst>
          </p:cNvPr>
          <p:cNvSpPr txBox="1"/>
          <p:nvPr/>
        </p:nvSpPr>
        <p:spPr>
          <a:xfrm>
            <a:off x="597824" y="853751"/>
            <a:ext cx="2011680" cy="584775"/>
          </a:xfrm>
          <a:prstGeom prst="rect">
            <a:avLst/>
          </a:prstGeom>
          <a:noFill/>
        </p:spPr>
        <p:txBody>
          <a:bodyPr wrap="square" rtlCol="0">
            <a:spAutoFit/>
          </a:bodyPr>
          <a:lstStyle/>
          <a:p>
            <a:r>
              <a:rPr lang="en-US" sz="3200" u="sng" dirty="0">
                <a:solidFill>
                  <a:schemeClr val="bg1"/>
                </a:solidFill>
              </a:rPr>
              <a:t>The Stack</a:t>
            </a:r>
          </a:p>
        </p:txBody>
      </p:sp>
      <p:sp>
        <p:nvSpPr>
          <p:cNvPr id="59" name="Rectangle 58">
            <a:extLst>
              <a:ext uri="{FF2B5EF4-FFF2-40B4-BE49-F238E27FC236}">
                <a16:creationId xmlns:a16="http://schemas.microsoft.com/office/drawing/2014/main" id="{8A212552-E2F7-4B12-BE43-F26270931E52}"/>
              </a:ext>
            </a:extLst>
          </p:cNvPr>
          <p:cNvSpPr/>
          <p:nvPr/>
        </p:nvSpPr>
        <p:spPr>
          <a:xfrm>
            <a:off x="685800" y="2145823"/>
            <a:ext cx="3557016" cy="1146017"/>
          </a:xfrm>
          <a:prstGeom prst="rect">
            <a:avLst/>
          </a:prstGeom>
          <a:noFill/>
          <a:ln>
            <a:solidFill>
              <a:srgbClr val="00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60" name="Rectangle 59">
            <a:extLst>
              <a:ext uri="{FF2B5EF4-FFF2-40B4-BE49-F238E27FC236}">
                <a16:creationId xmlns:a16="http://schemas.microsoft.com/office/drawing/2014/main" id="{86A577C0-8E68-490B-8CC3-0F474FB11291}"/>
              </a:ext>
            </a:extLst>
          </p:cNvPr>
          <p:cNvSpPr/>
          <p:nvPr/>
        </p:nvSpPr>
        <p:spPr>
          <a:xfrm>
            <a:off x="6598922" y="1594549"/>
            <a:ext cx="1005838" cy="422788"/>
          </a:xfrm>
          <a:prstGeom prst="rect">
            <a:avLst/>
          </a:prstGeom>
          <a:noFill/>
          <a:ln>
            <a:solidFill>
              <a:srgbClr val="00E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55" name="TextBox 54">
            <a:extLst>
              <a:ext uri="{FF2B5EF4-FFF2-40B4-BE49-F238E27FC236}">
                <a16:creationId xmlns:a16="http://schemas.microsoft.com/office/drawing/2014/main" id="{A536B91F-0A16-4900-B35E-F461D5700FA8}"/>
              </a:ext>
            </a:extLst>
          </p:cNvPr>
          <p:cNvSpPr txBox="1"/>
          <p:nvPr/>
        </p:nvSpPr>
        <p:spPr>
          <a:xfrm>
            <a:off x="6723103" y="1555672"/>
            <a:ext cx="881657" cy="461665"/>
          </a:xfrm>
          <a:prstGeom prst="rect">
            <a:avLst/>
          </a:prstGeom>
          <a:noFill/>
        </p:spPr>
        <p:txBody>
          <a:bodyPr wrap="square" rtlCol="0">
            <a:spAutoFit/>
          </a:bodyPr>
          <a:lstStyle/>
          <a:p>
            <a:r>
              <a:rPr lang="en-US" sz="2400" dirty="0">
                <a:solidFill>
                  <a:srgbClr val="00ECEC"/>
                </a:solidFill>
              </a:rPr>
              <a:t>[.,.,.]</a:t>
            </a:r>
          </a:p>
        </p:txBody>
      </p:sp>
      <p:sp>
        <p:nvSpPr>
          <p:cNvPr id="63" name="Rectangle 62">
            <a:extLst>
              <a:ext uri="{FF2B5EF4-FFF2-40B4-BE49-F238E27FC236}">
                <a16:creationId xmlns:a16="http://schemas.microsoft.com/office/drawing/2014/main" id="{7F7FCB9D-CD7D-41F5-A633-37877C962D70}"/>
              </a:ext>
            </a:extLst>
          </p:cNvPr>
          <p:cNvSpPr/>
          <p:nvPr/>
        </p:nvSpPr>
        <p:spPr>
          <a:xfrm>
            <a:off x="6622239" y="2173360"/>
            <a:ext cx="1005838" cy="422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64" name="TextBox 63">
            <a:extLst>
              <a:ext uri="{FF2B5EF4-FFF2-40B4-BE49-F238E27FC236}">
                <a16:creationId xmlns:a16="http://schemas.microsoft.com/office/drawing/2014/main" id="{46FA1A4F-B3F8-4C09-B4B6-3477AA406DAE}"/>
              </a:ext>
            </a:extLst>
          </p:cNvPr>
          <p:cNvSpPr txBox="1"/>
          <p:nvPr/>
        </p:nvSpPr>
        <p:spPr>
          <a:xfrm>
            <a:off x="6825511" y="2134483"/>
            <a:ext cx="742547" cy="461665"/>
          </a:xfrm>
          <a:prstGeom prst="rect">
            <a:avLst/>
          </a:prstGeom>
          <a:noFill/>
        </p:spPr>
        <p:txBody>
          <a:bodyPr wrap="square" rtlCol="0">
            <a:spAutoFit/>
          </a:bodyPr>
          <a:lstStyle/>
          <a:p>
            <a:r>
              <a:rPr lang="en-US" sz="2400" dirty="0">
                <a:solidFill>
                  <a:schemeClr val="bg1"/>
                </a:solidFill>
              </a:rPr>
              <a:t>bob</a:t>
            </a:r>
          </a:p>
        </p:txBody>
      </p:sp>
      <p:sp>
        <p:nvSpPr>
          <p:cNvPr id="65" name="Rectangle 64">
            <a:extLst>
              <a:ext uri="{FF2B5EF4-FFF2-40B4-BE49-F238E27FC236}">
                <a16:creationId xmlns:a16="http://schemas.microsoft.com/office/drawing/2014/main" id="{2B945D4B-634A-4AE7-8E0F-8E1E034E2BD8}"/>
              </a:ext>
            </a:extLst>
          </p:cNvPr>
          <p:cNvSpPr/>
          <p:nvPr/>
        </p:nvSpPr>
        <p:spPr>
          <a:xfrm>
            <a:off x="6622239" y="2752171"/>
            <a:ext cx="1005838" cy="422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66" name="TextBox 65">
            <a:extLst>
              <a:ext uri="{FF2B5EF4-FFF2-40B4-BE49-F238E27FC236}">
                <a16:creationId xmlns:a16="http://schemas.microsoft.com/office/drawing/2014/main" id="{079BBC5B-4E9D-4DA1-B142-3DA21013B5D1}"/>
              </a:ext>
            </a:extLst>
          </p:cNvPr>
          <p:cNvSpPr txBox="1"/>
          <p:nvPr/>
        </p:nvSpPr>
        <p:spPr>
          <a:xfrm>
            <a:off x="6862213" y="2713294"/>
            <a:ext cx="669144" cy="461665"/>
          </a:xfrm>
          <a:prstGeom prst="rect">
            <a:avLst/>
          </a:prstGeom>
          <a:noFill/>
        </p:spPr>
        <p:txBody>
          <a:bodyPr wrap="square" rtlCol="0">
            <a:spAutoFit/>
          </a:bodyPr>
          <a:lstStyle/>
          <a:p>
            <a:r>
              <a:rPr lang="en-US" sz="2400" dirty="0">
                <a:solidFill>
                  <a:schemeClr val="bg1"/>
                </a:solidFill>
              </a:rPr>
              <a:t>joe</a:t>
            </a:r>
          </a:p>
        </p:txBody>
      </p:sp>
      <p:sp>
        <p:nvSpPr>
          <p:cNvPr id="67" name="Rectangle 66">
            <a:extLst>
              <a:ext uri="{FF2B5EF4-FFF2-40B4-BE49-F238E27FC236}">
                <a16:creationId xmlns:a16="http://schemas.microsoft.com/office/drawing/2014/main" id="{A9EDC752-BA9E-47D4-BE36-A9336D4F5407}"/>
              </a:ext>
            </a:extLst>
          </p:cNvPr>
          <p:cNvSpPr/>
          <p:nvPr/>
        </p:nvSpPr>
        <p:spPr>
          <a:xfrm>
            <a:off x="6622239" y="3330982"/>
            <a:ext cx="1005838" cy="422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68" name="TextBox 67">
            <a:extLst>
              <a:ext uri="{FF2B5EF4-FFF2-40B4-BE49-F238E27FC236}">
                <a16:creationId xmlns:a16="http://schemas.microsoft.com/office/drawing/2014/main" id="{1C53CB81-4CE0-4DF4-A925-97C5F64BF782}"/>
              </a:ext>
            </a:extLst>
          </p:cNvPr>
          <p:cNvSpPr txBox="1"/>
          <p:nvPr/>
        </p:nvSpPr>
        <p:spPr>
          <a:xfrm>
            <a:off x="6813852" y="3292105"/>
            <a:ext cx="765864" cy="461665"/>
          </a:xfrm>
          <a:prstGeom prst="rect">
            <a:avLst/>
          </a:prstGeom>
          <a:noFill/>
        </p:spPr>
        <p:txBody>
          <a:bodyPr wrap="square" rtlCol="0">
            <a:spAutoFit/>
          </a:bodyPr>
          <a:lstStyle/>
          <a:p>
            <a:r>
              <a:rPr lang="en-US" sz="2400" dirty="0">
                <a:solidFill>
                  <a:schemeClr val="bg1"/>
                </a:solidFill>
              </a:rPr>
              <a:t>ana</a:t>
            </a:r>
          </a:p>
        </p:txBody>
      </p:sp>
      <p:sp>
        <p:nvSpPr>
          <p:cNvPr id="69" name="TextBox 68">
            <a:extLst>
              <a:ext uri="{FF2B5EF4-FFF2-40B4-BE49-F238E27FC236}">
                <a16:creationId xmlns:a16="http://schemas.microsoft.com/office/drawing/2014/main" id="{6D44D8A4-65D0-406E-89FA-09C9B1B6FBCA}"/>
              </a:ext>
            </a:extLst>
          </p:cNvPr>
          <p:cNvSpPr txBox="1"/>
          <p:nvPr/>
        </p:nvSpPr>
        <p:spPr>
          <a:xfrm>
            <a:off x="605767" y="1481885"/>
            <a:ext cx="640080" cy="461665"/>
          </a:xfrm>
          <a:prstGeom prst="rect">
            <a:avLst/>
          </a:prstGeom>
          <a:noFill/>
        </p:spPr>
        <p:txBody>
          <a:bodyPr wrap="square" rtlCol="0">
            <a:spAutoFit/>
          </a:bodyPr>
          <a:lstStyle/>
          <a:p>
            <a:r>
              <a:rPr lang="en-US" sz="2400" dirty="0" err="1">
                <a:solidFill>
                  <a:schemeClr val="bg1"/>
                </a:solidFill>
              </a:rPr>
              <a:t>ary</a:t>
            </a:r>
            <a:endParaRPr lang="en-US" sz="2400" dirty="0">
              <a:solidFill>
                <a:schemeClr val="bg1"/>
              </a:solidFill>
            </a:endParaRPr>
          </a:p>
        </p:txBody>
      </p:sp>
      <p:sp>
        <p:nvSpPr>
          <p:cNvPr id="70" name="Rectangle 69">
            <a:extLst>
              <a:ext uri="{FF2B5EF4-FFF2-40B4-BE49-F238E27FC236}">
                <a16:creationId xmlns:a16="http://schemas.microsoft.com/office/drawing/2014/main" id="{EAB708C8-57FE-4007-893C-E65C81AB2DB0}"/>
              </a:ext>
            </a:extLst>
          </p:cNvPr>
          <p:cNvSpPr/>
          <p:nvPr/>
        </p:nvSpPr>
        <p:spPr>
          <a:xfrm>
            <a:off x="1234441" y="1521849"/>
            <a:ext cx="1005838" cy="4227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71" name="TextBox 70">
            <a:extLst>
              <a:ext uri="{FF2B5EF4-FFF2-40B4-BE49-F238E27FC236}">
                <a16:creationId xmlns:a16="http://schemas.microsoft.com/office/drawing/2014/main" id="{02FF4900-C907-4A63-9E43-54441DFE9143}"/>
              </a:ext>
            </a:extLst>
          </p:cNvPr>
          <p:cNvSpPr txBox="1"/>
          <p:nvPr/>
        </p:nvSpPr>
        <p:spPr>
          <a:xfrm>
            <a:off x="1204440" y="1502410"/>
            <a:ext cx="1183450" cy="461665"/>
          </a:xfrm>
          <a:prstGeom prst="rect">
            <a:avLst/>
          </a:prstGeom>
          <a:noFill/>
        </p:spPr>
        <p:txBody>
          <a:bodyPr wrap="square" rtlCol="0">
            <a:spAutoFit/>
          </a:bodyPr>
          <a:lstStyle/>
          <a:p>
            <a:r>
              <a:rPr lang="en-US" sz="2400" dirty="0">
                <a:solidFill>
                  <a:schemeClr val="bg1"/>
                </a:solidFill>
              </a:rPr>
              <a:t>16a11</a:t>
            </a:r>
          </a:p>
        </p:txBody>
      </p:sp>
      <p:sp>
        <p:nvSpPr>
          <p:cNvPr id="72" name="TextBox 71">
            <a:extLst>
              <a:ext uri="{FF2B5EF4-FFF2-40B4-BE49-F238E27FC236}">
                <a16:creationId xmlns:a16="http://schemas.microsoft.com/office/drawing/2014/main" id="{302512EE-D848-42CA-B8BF-2BF7E39FD521}"/>
              </a:ext>
            </a:extLst>
          </p:cNvPr>
          <p:cNvSpPr txBox="1"/>
          <p:nvPr/>
        </p:nvSpPr>
        <p:spPr>
          <a:xfrm>
            <a:off x="570650" y="3769371"/>
            <a:ext cx="964499" cy="461665"/>
          </a:xfrm>
          <a:prstGeom prst="rect">
            <a:avLst/>
          </a:prstGeom>
          <a:noFill/>
        </p:spPr>
        <p:txBody>
          <a:bodyPr wrap="square" rtlCol="0">
            <a:spAutoFit/>
          </a:bodyPr>
          <a:lstStyle/>
          <a:p>
            <a:r>
              <a:rPr lang="en-US" sz="2400" dirty="0">
                <a:solidFill>
                  <a:schemeClr val="bg1"/>
                </a:solidFill>
              </a:rPr>
              <a:t>name</a:t>
            </a:r>
          </a:p>
        </p:txBody>
      </p:sp>
      <p:sp>
        <p:nvSpPr>
          <p:cNvPr id="73" name="Rectangle 72">
            <a:extLst>
              <a:ext uri="{FF2B5EF4-FFF2-40B4-BE49-F238E27FC236}">
                <a16:creationId xmlns:a16="http://schemas.microsoft.com/office/drawing/2014/main" id="{9147FFE5-E50C-482A-90E6-C30FE8F9CA87}"/>
              </a:ext>
            </a:extLst>
          </p:cNvPr>
          <p:cNvSpPr/>
          <p:nvPr/>
        </p:nvSpPr>
        <p:spPr>
          <a:xfrm>
            <a:off x="1458470" y="3809335"/>
            <a:ext cx="1005838" cy="4227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74" name="TextBox 73">
            <a:extLst>
              <a:ext uri="{FF2B5EF4-FFF2-40B4-BE49-F238E27FC236}">
                <a16:creationId xmlns:a16="http://schemas.microsoft.com/office/drawing/2014/main" id="{1DD13738-6852-41BB-9742-669FB717074E}"/>
              </a:ext>
            </a:extLst>
          </p:cNvPr>
          <p:cNvSpPr txBox="1"/>
          <p:nvPr/>
        </p:nvSpPr>
        <p:spPr>
          <a:xfrm>
            <a:off x="1459003" y="3817715"/>
            <a:ext cx="1183450" cy="461665"/>
          </a:xfrm>
          <a:prstGeom prst="rect">
            <a:avLst/>
          </a:prstGeom>
          <a:noFill/>
        </p:spPr>
        <p:txBody>
          <a:bodyPr wrap="square" rtlCol="0">
            <a:spAutoFit/>
          </a:bodyPr>
          <a:lstStyle/>
          <a:p>
            <a:r>
              <a:rPr lang="en-US" sz="2400" dirty="0">
                <a:solidFill>
                  <a:schemeClr val="bg1"/>
                </a:solidFill>
              </a:rPr>
              <a:t>14ab2</a:t>
            </a:r>
          </a:p>
        </p:txBody>
      </p:sp>
      <p:sp>
        <p:nvSpPr>
          <p:cNvPr id="75" name="TextBox 74">
            <a:extLst>
              <a:ext uri="{FF2B5EF4-FFF2-40B4-BE49-F238E27FC236}">
                <a16:creationId xmlns:a16="http://schemas.microsoft.com/office/drawing/2014/main" id="{6538495E-8D4C-4E47-BBE0-E983845C5E90}"/>
              </a:ext>
            </a:extLst>
          </p:cNvPr>
          <p:cNvSpPr txBox="1"/>
          <p:nvPr/>
        </p:nvSpPr>
        <p:spPr>
          <a:xfrm>
            <a:off x="791972" y="2359351"/>
            <a:ext cx="3344672" cy="584775"/>
          </a:xfrm>
          <a:prstGeom prst="rect">
            <a:avLst/>
          </a:prstGeom>
          <a:noFill/>
        </p:spPr>
        <p:txBody>
          <a:bodyPr wrap="square" rtlCol="0">
            <a:spAutoFit/>
          </a:bodyPr>
          <a:lstStyle/>
          <a:p>
            <a:r>
              <a:rPr lang="en-US" sz="3200" dirty="0">
                <a:solidFill>
                  <a:srgbClr val="00ECEC"/>
                </a:solidFill>
              </a:rPr>
              <a:t>[</a:t>
            </a:r>
            <a:r>
              <a:rPr lang="en-US" sz="2400" dirty="0">
                <a:solidFill>
                  <a:srgbClr val="00ECEC"/>
                </a:solidFill>
              </a:rPr>
              <a:t>19bc0, 179e1, 17db5</a:t>
            </a:r>
            <a:r>
              <a:rPr lang="en-US" sz="3200" dirty="0">
                <a:solidFill>
                  <a:srgbClr val="00ECEC"/>
                </a:solidFill>
              </a:rPr>
              <a:t>]</a:t>
            </a:r>
          </a:p>
        </p:txBody>
      </p:sp>
      <p:cxnSp>
        <p:nvCxnSpPr>
          <p:cNvPr id="57" name="Straight Arrow Connector 56">
            <a:extLst>
              <a:ext uri="{FF2B5EF4-FFF2-40B4-BE49-F238E27FC236}">
                <a16:creationId xmlns:a16="http://schemas.microsoft.com/office/drawing/2014/main" id="{11FF5156-BFAC-4BD1-A346-067C3BBBEBBD}"/>
              </a:ext>
            </a:extLst>
          </p:cNvPr>
          <p:cNvCxnSpPr>
            <a:stCxn id="71" idx="3"/>
            <a:endCxn id="60" idx="1"/>
          </p:cNvCxnSpPr>
          <p:nvPr/>
        </p:nvCxnSpPr>
        <p:spPr>
          <a:xfrm>
            <a:off x="2387890" y="1733243"/>
            <a:ext cx="4211032" cy="72700"/>
          </a:xfrm>
          <a:prstGeom prst="straightConnector1">
            <a:avLst/>
          </a:prstGeom>
          <a:ln w="38100">
            <a:solidFill>
              <a:srgbClr val="00ECEC"/>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4B65BB8-DD99-4093-B7F0-44ECCD3B7998}"/>
              </a:ext>
            </a:extLst>
          </p:cNvPr>
          <p:cNvCxnSpPr>
            <a:cxnSpLocks/>
            <a:endCxn id="82" idx="1"/>
          </p:cNvCxnSpPr>
          <p:nvPr/>
        </p:nvCxnSpPr>
        <p:spPr>
          <a:xfrm>
            <a:off x="2496724" y="4020729"/>
            <a:ext cx="4125515" cy="9707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C4E12A2C-49F3-4480-B50F-A94D5DEA1945}"/>
              </a:ext>
            </a:extLst>
          </p:cNvPr>
          <p:cNvSpPr/>
          <p:nvPr/>
        </p:nvSpPr>
        <p:spPr>
          <a:xfrm>
            <a:off x="6622239" y="3906409"/>
            <a:ext cx="1005838" cy="422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83" name="TextBox 82">
            <a:extLst>
              <a:ext uri="{FF2B5EF4-FFF2-40B4-BE49-F238E27FC236}">
                <a16:creationId xmlns:a16="http://schemas.microsoft.com/office/drawing/2014/main" id="{1DFE2F12-0623-4413-A41D-1C443DDD4BA6}"/>
              </a:ext>
            </a:extLst>
          </p:cNvPr>
          <p:cNvSpPr txBox="1"/>
          <p:nvPr/>
        </p:nvSpPr>
        <p:spPr>
          <a:xfrm>
            <a:off x="6813852" y="3867532"/>
            <a:ext cx="765864" cy="461665"/>
          </a:xfrm>
          <a:prstGeom prst="rect">
            <a:avLst/>
          </a:prstGeom>
          <a:noFill/>
        </p:spPr>
        <p:txBody>
          <a:bodyPr wrap="square" rtlCol="0">
            <a:spAutoFit/>
          </a:bodyPr>
          <a:lstStyle/>
          <a:p>
            <a:r>
              <a:rPr lang="en-US" sz="2400" dirty="0">
                <a:solidFill>
                  <a:schemeClr val="bg1"/>
                </a:solidFill>
              </a:rPr>
              <a:t>eve</a:t>
            </a:r>
          </a:p>
        </p:txBody>
      </p:sp>
      <p:sp>
        <p:nvSpPr>
          <p:cNvPr id="87" name="Freeform: Shape 86">
            <a:extLst>
              <a:ext uri="{FF2B5EF4-FFF2-40B4-BE49-F238E27FC236}">
                <a16:creationId xmlns:a16="http://schemas.microsoft.com/office/drawing/2014/main" id="{0A183B4A-98D8-4F10-AA22-2FA21550B436}"/>
              </a:ext>
            </a:extLst>
          </p:cNvPr>
          <p:cNvSpPr/>
          <p:nvPr/>
        </p:nvSpPr>
        <p:spPr>
          <a:xfrm>
            <a:off x="1432874" y="1976467"/>
            <a:ext cx="5138160" cy="521636"/>
          </a:xfrm>
          <a:custGeom>
            <a:avLst/>
            <a:gdLst>
              <a:gd name="connsiteX0" fmla="*/ 0 w 5138160"/>
              <a:gd name="connsiteY0" fmla="*/ 521636 h 521636"/>
              <a:gd name="connsiteX1" fmla="*/ 2601798 w 5138160"/>
              <a:gd name="connsiteY1" fmla="*/ 3162 h 521636"/>
              <a:gd name="connsiteX2" fmla="*/ 4930219 w 5138160"/>
              <a:gd name="connsiteY2" fmla="*/ 304820 h 521636"/>
              <a:gd name="connsiteX3" fmla="*/ 5043340 w 5138160"/>
              <a:gd name="connsiteY3" fmla="*/ 323673 h 521636"/>
              <a:gd name="connsiteX4" fmla="*/ 5090474 w 5138160"/>
              <a:gd name="connsiteY4" fmla="*/ 323673 h 521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8160" h="521636">
                <a:moveTo>
                  <a:pt x="0" y="521636"/>
                </a:moveTo>
                <a:cubicBezTo>
                  <a:pt x="890047" y="280467"/>
                  <a:pt x="1780095" y="39298"/>
                  <a:pt x="2601798" y="3162"/>
                </a:cubicBezTo>
                <a:cubicBezTo>
                  <a:pt x="3423501" y="-32974"/>
                  <a:pt x="4523295" y="251402"/>
                  <a:pt x="4930219" y="304820"/>
                </a:cubicBezTo>
                <a:cubicBezTo>
                  <a:pt x="5337143" y="358238"/>
                  <a:pt x="5016631" y="320531"/>
                  <a:pt x="5043340" y="323673"/>
                </a:cubicBezTo>
                <a:cubicBezTo>
                  <a:pt x="5070049" y="326815"/>
                  <a:pt x="5080261" y="325244"/>
                  <a:pt x="5090474" y="32367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FEAD4549-5B53-4310-B353-69A46B296DC0}"/>
              </a:ext>
            </a:extLst>
          </p:cNvPr>
          <p:cNvSpPr/>
          <p:nvPr/>
        </p:nvSpPr>
        <p:spPr>
          <a:xfrm>
            <a:off x="2441542" y="2217650"/>
            <a:ext cx="4110087" cy="685806"/>
          </a:xfrm>
          <a:custGeom>
            <a:avLst/>
            <a:gdLst>
              <a:gd name="connsiteX0" fmla="*/ 0 w 4110087"/>
              <a:gd name="connsiteY0" fmla="*/ 289880 h 685806"/>
              <a:gd name="connsiteX1" fmla="*/ 612743 w 4110087"/>
              <a:gd name="connsiteY1" fmla="*/ 35356 h 685806"/>
              <a:gd name="connsiteX2" fmla="*/ 1979629 w 4110087"/>
              <a:gd name="connsiteY2" fmla="*/ 73063 h 685806"/>
              <a:gd name="connsiteX3" fmla="*/ 4110087 w 4110087"/>
              <a:gd name="connsiteY3" fmla="*/ 685806 h 685806"/>
            </a:gdLst>
            <a:ahLst/>
            <a:cxnLst>
              <a:cxn ang="0">
                <a:pos x="connsiteX0" y="connsiteY0"/>
              </a:cxn>
              <a:cxn ang="0">
                <a:pos x="connsiteX1" y="connsiteY1"/>
              </a:cxn>
              <a:cxn ang="0">
                <a:pos x="connsiteX2" y="connsiteY2"/>
              </a:cxn>
              <a:cxn ang="0">
                <a:pos x="connsiteX3" y="connsiteY3"/>
              </a:cxn>
            </a:cxnLst>
            <a:rect l="l" t="t" r="r" b="b"/>
            <a:pathLst>
              <a:path w="4110087" h="685806">
                <a:moveTo>
                  <a:pt x="0" y="289880"/>
                </a:moveTo>
                <a:cubicBezTo>
                  <a:pt x="141402" y="180686"/>
                  <a:pt x="282805" y="71492"/>
                  <a:pt x="612743" y="35356"/>
                </a:cubicBezTo>
                <a:cubicBezTo>
                  <a:pt x="942681" y="-780"/>
                  <a:pt x="1396738" y="-35345"/>
                  <a:pt x="1979629" y="73063"/>
                </a:cubicBezTo>
                <a:cubicBezTo>
                  <a:pt x="2562520" y="181471"/>
                  <a:pt x="3336303" y="433638"/>
                  <a:pt x="4110087" y="6858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3FBEB2CC-976A-457F-96DF-F2824EED1293}"/>
              </a:ext>
            </a:extLst>
          </p:cNvPr>
          <p:cNvSpPr/>
          <p:nvPr/>
        </p:nvSpPr>
        <p:spPr>
          <a:xfrm>
            <a:off x="3478491" y="2912882"/>
            <a:ext cx="3120272" cy="657388"/>
          </a:xfrm>
          <a:custGeom>
            <a:avLst/>
            <a:gdLst>
              <a:gd name="connsiteX0" fmla="*/ 0 w 3120272"/>
              <a:gd name="connsiteY0" fmla="*/ 0 h 657388"/>
              <a:gd name="connsiteX1" fmla="*/ 575035 w 3120272"/>
              <a:gd name="connsiteY1" fmla="*/ 575036 h 657388"/>
              <a:gd name="connsiteX2" fmla="*/ 3120272 w 3120272"/>
              <a:gd name="connsiteY2" fmla="*/ 641023 h 657388"/>
            </a:gdLst>
            <a:ahLst/>
            <a:cxnLst>
              <a:cxn ang="0">
                <a:pos x="connsiteX0" y="connsiteY0"/>
              </a:cxn>
              <a:cxn ang="0">
                <a:pos x="connsiteX1" y="connsiteY1"/>
              </a:cxn>
              <a:cxn ang="0">
                <a:pos x="connsiteX2" y="connsiteY2"/>
              </a:cxn>
            </a:cxnLst>
            <a:rect l="l" t="t" r="r" b="b"/>
            <a:pathLst>
              <a:path w="3120272" h="657388">
                <a:moveTo>
                  <a:pt x="0" y="0"/>
                </a:moveTo>
                <a:cubicBezTo>
                  <a:pt x="27495" y="234099"/>
                  <a:pt x="54990" y="468199"/>
                  <a:pt x="575035" y="575036"/>
                </a:cubicBezTo>
                <a:cubicBezTo>
                  <a:pt x="1095080" y="681873"/>
                  <a:pt x="2107676" y="661448"/>
                  <a:pt x="3120272" y="64102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F130021A-1D74-4B6C-A82A-08E852B4F5A9}"/>
              </a:ext>
            </a:extLst>
          </p:cNvPr>
          <p:cNvCxnSpPr>
            <a:cxnSpLocks/>
          </p:cNvCxnSpPr>
          <p:nvPr/>
        </p:nvCxnSpPr>
        <p:spPr>
          <a:xfrm flipV="1">
            <a:off x="1113185" y="2963565"/>
            <a:ext cx="258415" cy="76050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90924DB2-B0B6-436A-8D4F-C2A38C5863F1}"/>
              </a:ext>
            </a:extLst>
          </p:cNvPr>
          <p:cNvSpPr txBox="1"/>
          <p:nvPr/>
        </p:nvSpPr>
        <p:spPr>
          <a:xfrm>
            <a:off x="1458470" y="3806833"/>
            <a:ext cx="1183450" cy="461665"/>
          </a:xfrm>
          <a:prstGeom prst="rect">
            <a:avLst/>
          </a:prstGeom>
          <a:noFill/>
        </p:spPr>
        <p:txBody>
          <a:bodyPr wrap="square" rtlCol="0">
            <a:spAutoFit/>
          </a:bodyPr>
          <a:lstStyle/>
          <a:p>
            <a:r>
              <a:rPr lang="en-US" sz="2400" dirty="0">
                <a:solidFill>
                  <a:schemeClr val="bg1"/>
                </a:solidFill>
              </a:rPr>
              <a:t>19bc0</a:t>
            </a:r>
          </a:p>
        </p:txBody>
      </p:sp>
      <p:sp>
        <p:nvSpPr>
          <p:cNvPr id="119" name="TextBox 118">
            <a:extLst>
              <a:ext uri="{FF2B5EF4-FFF2-40B4-BE49-F238E27FC236}">
                <a16:creationId xmlns:a16="http://schemas.microsoft.com/office/drawing/2014/main" id="{C2C79E53-5FE2-4B5B-94F7-DE911F7589CC}"/>
              </a:ext>
            </a:extLst>
          </p:cNvPr>
          <p:cNvSpPr txBox="1"/>
          <p:nvPr/>
        </p:nvSpPr>
        <p:spPr>
          <a:xfrm>
            <a:off x="1467897" y="3799292"/>
            <a:ext cx="1183450" cy="461665"/>
          </a:xfrm>
          <a:prstGeom prst="rect">
            <a:avLst/>
          </a:prstGeom>
          <a:noFill/>
        </p:spPr>
        <p:txBody>
          <a:bodyPr wrap="square" rtlCol="0">
            <a:spAutoFit/>
          </a:bodyPr>
          <a:lstStyle/>
          <a:p>
            <a:r>
              <a:rPr lang="en-US" sz="2400" dirty="0">
                <a:solidFill>
                  <a:schemeClr val="bg1"/>
                </a:solidFill>
              </a:rPr>
              <a:t>179e1</a:t>
            </a:r>
          </a:p>
        </p:txBody>
      </p:sp>
      <p:sp>
        <p:nvSpPr>
          <p:cNvPr id="120" name="TextBox 119">
            <a:extLst>
              <a:ext uri="{FF2B5EF4-FFF2-40B4-BE49-F238E27FC236}">
                <a16:creationId xmlns:a16="http://schemas.microsoft.com/office/drawing/2014/main" id="{3A95A509-1AE1-4786-943F-2FF0C4A1A6F4}"/>
              </a:ext>
            </a:extLst>
          </p:cNvPr>
          <p:cNvSpPr txBox="1"/>
          <p:nvPr/>
        </p:nvSpPr>
        <p:spPr>
          <a:xfrm>
            <a:off x="1472077" y="3799292"/>
            <a:ext cx="1183450" cy="461665"/>
          </a:xfrm>
          <a:prstGeom prst="rect">
            <a:avLst/>
          </a:prstGeom>
          <a:noFill/>
        </p:spPr>
        <p:txBody>
          <a:bodyPr wrap="square" rtlCol="0">
            <a:spAutoFit/>
          </a:bodyPr>
          <a:lstStyle/>
          <a:p>
            <a:r>
              <a:rPr lang="en-US" sz="2400" dirty="0">
                <a:solidFill>
                  <a:schemeClr val="bg1"/>
                </a:solidFill>
              </a:rPr>
              <a:t>17db5</a:t>
            </a:r>
          </a:p>
        </p:txBody>
      </p:sp>
      <p:sp>
        <p:nvSpPr>
          <p:cNvPr id="115" name="Freeform: Shape 114">
            <a:extLst>
              <a:ext uri="{FF2B5EF4-FFF2-40B4-BE49-F238E27FC236}">
                <a16:creationId xmlns:a16="http://schemas.microsoft.com/office/drawing/2014/main" id="{BAD5E814-9E88-46B6-9B71-9B89D584D3F5}"/>
              </a:ext>
            </a:extLst>
          </p:cNvPr>
          <p:cNvSpPr/>
          <p:nvPr/>
        </p:nvSpPr>
        <p:spPr>
          <a:xfrm>
            <a:off x="2507530" y="2289502"/>
            <a:ext cx="3987538" cy="1786181"/>
          </a:xfrm>
          <a:custGeom>
            <a:avLst/>
            <a:gdLst>
              <a:gd name="connsiteX0" fmla="*/ 0 w 3987538"/>
              <a:gd name="connsiteY0" fmla="*/ 1726317 h 1786181"/>
              <a:gd name="connsiteX1" fmla="*/ 2281286 w 3987538"/>
              <a:gd name="connsiteY1" fmla="*/ 1594341 h 1786181"/>
              <a:gd name="connsiteX2" fmla="*/ 2922309 w 3987538"/>
              <a:gd name="connsiteY2" fmla="*/ 133187 h 1786181"/>
              <a:gd name="connsiteX3" fmla="*/ 3987538 w 3987538"/>
              <a:gd name="connsiteY3" fmla="*/ 67199 h 1786181"/>
              <a:gd name="connsiteX4" fmla="*/ 3987538 w 3987538"/>
              <a:gd name="connsiteY4" fmla="*/ 67199 h 1786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7538" h="1786181">
                <a:moveTo>
                  <a:pt x="0" y="1726317"/>
                </a:moveTo>
                <a:cubicBezTo>
                  <a:pt x="897117" y="1793090"/>
                  <a:pt x="1794235" y="1859863"/>
                  <a:pt x="2281286" y="1594341"/>
                </a:cubicBezTo>
                <a:cubicBezTo>
                  <a:pt x="2768338" y="1328819"/>
                  <a:pt x="2637934" y="387711"/>
                  <a:pt x="2922309" y="133187"/>
                </a:cubicBezTo>
                <a:cubicBezTo>
                  <a:pt x="3206684" y="-121337"/>
                  <a:pt x="3987538" y="67199"/>
                  <a:pt x="3987538" y="67199"/>
                </a:cubicBezTo>
                <a:lnTo>
                  <a:pt x="3987538" y="67199"/>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a:extLst>
              <a:ext uri="{FF2B5EF4-FFF2-40B4-BE49-F238E27FC236}">
                <a16:creationId xmlns:a16="http://schemas.microsoft.com/office/drawing/2014/main" id="{D1C70C0B-40C2-4E34-8AC6-AA9090B6BAD3}"/>
              </a:ext>
            </a:extLst>
          </p:cNvPr>
          <p:cNvCxnSpPr>
            <a:cxnSpLocks/>
            <a:stCxn id="72" idx="0"/>
            <a:endCxn id="75" idx="2"/>
          </p:cNvCxnSpPr>
          <p:nvPr/>
        </p:nvCxnSpPr>
        <p:spPr>
          <a:xfrm flipV="1">
            <a:off x="1052900" y="2944126"/>
            <a:ext cx="1411408" cy="8252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3" name="Freeform: Shape 122">
            <a:extLst>
              <a:ext uri="{FF2B5EF4-FFF2-40B4-BE49-F238E27FC236}">
                <a16:creationId xmlns:a16="http://schemas.microsoft.com/office/drawing/2014/main" id="{EEABF35E-A43C-40B4-8A44-92669D2BFE95}"/>
              </a:ext>
            </a:extLst>
          </p:cNvPr>
          <p:cNvSpPr/>
          <p:nvPr/>
        </p:nvSpPr>
        <p:spPr>
          <a:xfrm>
            <a:off x="2516957" y="2893794"/>
            <a:ext cx="4044099" cy="1170445"/>
          </a:xfrm>
          <a:custGeom>
            <a:avLst/>
            <a:gdLst>
              <a:gd name="connsiteX0" fmla="*/ 0 w 4044099"/>
              <a:gd name="connsiteY0" fmla="*/ 1122025 h 1170445"/>
              <a:gd name="connsiteX1" fmla="*/ 2149311 w 4044099"/>
              <a:gd name="connsiteY1" fmla="*/ 1056037 h 1170445"/>
              <a:gd name="connsiteX2" fmla="*/ 2677212 w 4044099"/>
              <a:gd name="connsiteY2" fmla="*/ 122783 h 1170445"/>
              <a:gd name="connsiteX3" fmla="*/ 4044099 w 4044099"/>
              <a:gd name="connsiteY3" fmla="*/ 37942 h 1170445"/>
            </a:gdLst>
            <a:ahLst/>
            <a:cxnLst>
              <a:cxn ang="0">
                <a:pos x="connsiteX0" y="connsiteY0"/>
              </a:cxn>
              <a:cxn ang="0">
                <a:pos x="connsiteX1" y="connsiteY1"/>
              </a:cxn>
              <a:cxn ang="0">
                <a:pos x="connsiteX2" y="connsiteY2"/>
              </a:cxn>
              <a:cxn ang="0">
                <a:pos x="connsiteX3" y="connsiteY3"/>
              </a:cxn>
            </a:cxnLst>
            <a:rect l="l" t="t" r="r" b="b"/>
            <a:pathLst>
              <a:path w="4044099" h="1170445">
                <a:moveTo>
                  <a:pt x="0" y="1122025"/>
                </a:moveTo>
                <a:cubicBezTo>
                  <a:pt x="851554" y="1172301"/>
                  <a:pt x="1703109" y="1222577"/>
                  <a:pt x="2149311" y="1056037"/>
                </a:cubicBezTo>
                <a:cubicBezTo>
                  <a:pt x="2595513" y="889497"/>
                  <a:pt x="2361414" y="292465"/>
                  <a:pt x="2677212" y="122783"/>
                </a:cubicBezTo>
                <a:cubicBezTo>
                  <a:pt x="2993010" y="-46899"/>
                  <a:pt x="3518554" y="-4479"/>
                  <a:pt x="4044099" y="37942"/>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a:extLst>
              <a:ext uri="{FF2B5EF4-FFF2-40B4-BE49-F238E27FC236}">
                <a16:creationId xmlns:a16="http://schemas.microsoft.com/office/drawing/2014/main" id="{6B8F2E52-FE9C-4D17-A31A-A4D2E71ACDAE}"/>
              </a:ext>
            </a:extLst>
          </p:cNvPr>
          <p:cNvCxnSpPr>
            <a:cxnSpLocks/>
            <a:stCxn id="72" idx="0"/>
          </p:cNvCxnSpPr>
          <p:nvPr/>
        </p:nvCxnSpPr>
        <p:spPr>
          <a:xfrm flipV="1">
            <a:off x="1052900" y="2901383"/>
            <a:ext cx="2326278" cy="86798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DCC5B5EE-E4C7-4E07-A952-5AE2278AFBF0}"/>
              </a:ext>
            </a:extLst>
          </p:cNvPr>
          <p:cNvSpPr/>
          <p:nvPr/>
        </p:nvSpPr>
        <p:spPr>
          <a:xfrm>
            <a:off x="2516957" y="3543927"/>
            <a:ext cx="4133684" cy="488929"/>
          </a:xfrm>
          <a:custGeom>
            <a:avLst/>
            <a:gdLst>
              <a:gd name="connsiteX0" fmla="*/ 0 w 4133684"/>
              <a:gd name="connsiteY0" fmla="*/ 462465 h 488929"/>
              <a:gd name="connsiteX1" fmla="*/ 2554664 w 4133684"/>
              <a:gd name="connsiteY1" fmla="*/ 453038 h 488929"/>
              <a:gd name="connsiteX2" fmla="*/ 3035431 w 4133684"/>
              <a:gd name="connsiteY2" fmla="*/ 113673 h 488929"/>
              <a:gd name="connsiteX3" fmla="*/ 4025245 w 4133684"/>
              <a:gd name="connsiteY3" fmla="*/ 9978 h 488929"/>
              <a:gd name="connsiteX4" fmla="*/ 4062952 w 4133684"/>
              <a:gd name="connsiteY4" fmla="*/ 9978 h 48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3684" h="488929">
                <a:moveTo>
                  <a:pt x="0" y="462465"/>
                </a:moveTo>
                <a:cubicBezTo>
                  <a:pt x="1024379" y="486817"/>
                  <a:pt x="2048759" y="511170"/>
                  <a:pt x="2554664" y="453038"/>
                </a:cubicBezTo>
                <a:cubicBezTo>
                  <a:pt x="3060569" y="394906"/>
                  <a:pt x="2790334" y="187516"/>
                  <a:pt x="3035431" y="113673"/>
                </a:cubicBezTo>
                <a:cubicBezTo>
                  <a:pt x="3280528" y="39830"/>
                  <a:pt x="3853991" y="27261"/>
                  <a:pt x="4025245" y="9978"/>
                </a:cubicBezTo>
                <a:cubicBezTo>
                  <a:pt x="4196499" y="-7305"/>
                  <a:pt x="4129725" y="1336"/>
                  <a:pt x="4062952" y="997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54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15"/>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18">
                                            <p:txEl>
                                              <p:pRg st="0" end="0"/>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115"/>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2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23"/>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78"/>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7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72"/>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18">
                                            <p:txEl>
                                              <p:pRg st="0" end="0"/>
                                            </p:txEl>
                                          </p:spTgt>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20"/>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26"/>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7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2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2"/>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2" grpId="1"/>
      <p:bldP spid="73" grpId="0" animBg="1"/>
      <p:bldP spid="73" grpId="1" animBg="1"/>
      <p:bldP spid="74" grpId="0"/>
      <p:bldP spid="74" grpId="1"/>
      <p:bldP spid="82" grpId="0" animBg="1"/>
      <p:bldP spid="82" grpId="1" animBg="1"/>
      <p:bldP spid="83" grpId="0"/>
      <p:bldP spid="83" grpId="1"/>
      <p:bldP spid="118" grpId="0" build="allAtOnce"/>
      <p:bldP spid="118" grpId="1" build="allAtOnce"/>
      <p:bldP spid="119" grpId="0"/>
      <p:bldP spid="119" grpId="1"/>
      <p:bldP spid="120" grpId="0"/>
      <p:bldP spid="120" grpId="1"/>
      <p:bldP spid="115" grpId="0" animBg="1"/>
      <p:bldP spid="115" grpId="1" animBg="1"/>
      <p:bldP spid="115" grpId="2" animBg="1"/>
      <p:bldP spid="123" grpId="0" animBg="1"/>
      <p:bldP spid="123" grpId="1" animBg="1"/>
      <p:bldP spid="126" grpId="0" animBg="1"/>
      <p:bldP spid="12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Arrays Class</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99593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Arrays Class</a:t>
            </a:r>
            <a:endParaRPr sz="2400" dirty="0">
              <a:solidFill>
                <a:srgbClr val="00ECEC"/>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15" name="Table 14">
            <a:extLst>
              <a:ext uri="{FF2B5EF4-FFF2-40B4-BE49-F238E27FC236}">
                <a16:creationId xmlns:a16="http://schemas.microsoft.com/office/drawing/2014/main" id="{A82B45AF-8878-496A-98D4-2BACD3C94B25}"/>
              </a:ext>
            </a:extLst>
          </p:cNvPr>
          <p:cNvGraphicFramePr>
            <a:graphicFrameLocks noGrp="1"/>
          </p:cNvGraphicFramePr>
          <p:nvPr>
            <p:extLst>
              <p:ext uri="{D42A27DB-BD31-4B8C-83A1-F6EECF244321}">
                <p14:modId xmlns:p14="http://schemas.microsoft.com/office/powerpoint/2010/main" val="2337809150"/>
              </p:ext>
            </p:extLst>
          </p:nvPr>
        </p:nvGraphicFramePr>
        <p:xfrm>
          <a:off x="609601" y="1023527"/>
          <a:ext cx="8064900" cy="3403600"/>
        </p:xfrm>
        <a:graphic>
          <a:graphicData uri="http://schemas.openxmlformats.org/drawingml/2006/table">
            <a:tbl>
              <a:tblPr firstRow="1" bandRow="1">
                <a:tableStyleId>{5C22544A-7EE6-4342-B048-85BDC9FD1C3A}</a:tableStyleId>
              </a:tblPr>
              <a:tblGrid>
                <a:gridCol w="2929127">
                  <a:extLst>
                    <a:ext uri="{9D8B030D-6E8A-4147-A177-3AD203B41FA5}">
                      <a16:colId xmlns:a16="http://schemas.microsoft.com/office/drawing/2014/main" val="20000"/>
                    </a:ext>
                  </a:extLst>
                </a:gridCol>
                <a:gridCol w="5135773">
                  <a:extLst>
                    <a:ext uri="{9D8B030D-6E8A-4147-A177-3AD203B41FA5}">
                      <a16:colId xmlns:a16="http://schemas.microsoft.com/office/drawing/2014/main" val="20001"/>
                    </a:ext>
                  </a:extLst>
                </a:gridCol>
              </a:tblGrid>
              <a:tr h="370840">
                <a:tc>
                  <a:txBody>
                    <a:bodyPr/>
                    <a:lstStyle/>
                    <a:p>
                      <a:pPr algn="ctr"/>
                      <a:r>
                        <a:rPr lang="en-US" sz="1800" dirty="0">
                          <a:solidFill>
                            <a:schemeClr val="bg1"/>
                          </a:solidFill>
                        </a:rPr>
                        <a:t>Method Name</a:t>
                      </a:r>
                    </a:p>
                  </a:txBody>
                  <a:tcPr>
                    <a:noFill/>
                  </a:tcPr>
                </a:tc>
                <a:tc>
                  <a:txBody>
                    <a:bodyPr/>
                    <a:lstStyle/>
                    <a:p>
                      <a:pPr algn="ctr"/>
                      <a:r>
                        <a:rPr lang="en-US" sz="1800" dirty="0">
                          <a:solidFill>
                            <a:schemeClr val="bg1"/>
                          </a:solidFill>
                        </a:rPr>
                        <a:t>Purpose</a:t>
                      </a:r>
                    </a:p>
                  </a:txBody>
                  <a:tcPr>
                    <a:noFill/>
                  </a:tcPr>
                </a:tc>
                <a:extLst>
                  <a:ext uri="{0D108BD9-81ED-4DB2-BD59-A6C34878D82A}">
                    <a16:rowId xmlns:a16="http://schemas.microsoft.com/office/drawing/2014/main" val="10000"/>
                  </a:ext>
                </a:extLst>
              </a:tr>
              <a:tr h="370840">
                <a:tc>
                  <a:txBody>
                    <a:bodyPr/>
                    <a:lstStyle/>
                    <a:p>
                      <a:r>
                        <a:rPr lang="en-US" sz="1800" dirty="0" err="1">
                          <a:solidFill>
                            <a:schemeClr val="accent5">
                              <a:lumMod val="60000"/>
                              <a:lumOff val="40000"/>
                            </a:schemeClr>
                          </a:solidFill>
                          <a:latin typeface="+mn-lt"/>
                        </a:rPr>
                        <a:t>binarySearch</a:t>
                      </a:r>
                      <a:r>
                        <a:rPr lang="en-US" sz="1800" dirty="0">
                          <a:solidFill>
                            <a:schemeClr val="accent5">
                              <a:lumMod val="60000"/>
                              <a:lumOff val="40000"/>
                            </a:schemeClr>
                          </a:solidFill>
                          <a:latin typeface="+mn-lt"/>
                        </a:rPr>
                        <a:t>(array, value)</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returns the index of the given value in a sorted array (or -1 – loc it would have been)</a:t>
                      </a:r>
                    </a:p>
                  </a:txBody>
                  <a:tcPr>
                    <a:noFill/>
                  </a:tcPr>
                </a:tc>
                <a:extLst>
                  <a:ext uri="{0D108BD9-81ED-4DB2-BD59-A6C34878D82A}">
                    <a16:rowId xmlns:a16="http://schemas.microsoft.com/office/drawing/2014/main" val="10001"/>
                  </a:ext>
                </a:extLst>
              </a:tr>
              <a:tr h="370840">
                <a:tc>
                  <a:txBody>
                    <a:bodyPr/>
                    <a:lstStyle/>
                    <a:p>
                      <a:r>
                        <a:rPr lang="en-US" sz="1800" dirty="0" err="1">
                          <a:solidFill>
                            <a:schemeClr val="accent5">
                              <a:lumMod val="60000"/>
                              <a:lumOff val="40000"/>
                            </a:schemeClr>
                          </a:solidFill>
                          <a:latin typeface="+mn-lt"/>
                        </a:rPr>
                        <a:t>copyOf</a:t>
                      </a:r>
                      <a:r>
                        <a:rPr lang="en-US" sz="1800" dirty="0">
                          <a:solidFill>
                            <a:schemeClr val="accent5">
                              <a:lumMod val="60000"/>
                              <a:lumOff val="40000"/>
                            </a:schemeClr>
                          </a:solidFill>
                          <a:latin typeface="+mn-lt"/>
                        </a:rPr>
                        <a:t>(array, length)</a:t>
                      </a:r>
                    </a:p>
                  </a:txBody>
                  <a:tcPr>
                    <a:noFill/>
                  </a:tcPr>
                </a:tc>
                <a:tc>
                  <a:txBody>
                    <a:bodyPr/>
                    <a:lstStyle/>
                    <a:p>
                      <a:r>
                        <a:rPr kumimoji="0" lang="en-US" sz="1800" kern="1200" dirty="0">
                          <a:solidFill>
                            <a:schemeClr val="bg1"/>
                          </a:solidFill>
                          <a:latin typeface="+mn-lt"/>
                          <a:ea typeface="+mn-ea"/>
                          <a:cs typeface="+mn-cs"/>
                        </a:rPr>
                        <a:t>returns a new copy of an array</a:t>
                      </a:r>
                    </a:p>
                  </a:txBody>
                  <a:tcPr>
                    <a:noFill/>
                  </a:tcPr>
                </a:tc>
                <a:extLst>
                  <a:ext uri="{0D108BD9-81ED-4DB2-BD59-A6C34878D82A}">
                    <a16:rowId xmlns:a16="http://schemas.microsoft.com/office/drawing/2014/main" val="10002"/>
                  </a:ext>
                </a:extLst>
              </a:tr>
              <a:tr h="370840">
                <a:tc>
                  <a:txBody>
                    <a:bodyPr/>
                    <a:lstStyle/>
                    <a:p>
                      <a:r>
                        <a:rPr lang="en-US" sz="1800" dirty="0">
                          <a:solidFill>
                            <a:schemeClr val="accent5">
                              <a:lumMod val="60000"/>
                              <a:lumOff val="40000"/>
                            </a:schemeClr>
                          </a:solidFill>
                          <a:latin typeface="+mn-lt"/>
                        </a:rPr>
                        <a:t>equals(array1, array2)</a:t>
                      </a:r>
                    </a:p>
                  </a:txBody>
                  <a:tcPr>
                    <a:noFill/>
                  </a:tcPr>
                </a:tc>
                <a:tc>
                  <a:txBody>
                    <a:bodyPr/>
                    <a:lstStyle/>
                    <a:p>
                      <a:r>
                        <a:rPr kumimoji="0" lang="en-US" sz="1800" kern="1200" dirty="0">
                          <a:solidFill>
                            <a:schemeClr val="bg1"/>
                          </a:solidFill>
                          <a:latin typeface="+mn-lt"/>
                          <a:ea typeface="+mn-ea"/>
                          <a:cs typeface="+mn-cs"/>
                        </a:rPr>
                        <a:t>returns true if the two arrays contain same elements in the same order</a:t>
                      </a:r>
                    </a:p>
                  </a:txBody>
                  <a:tcPr>
                    <a:noFill/>
                  </a:tcPr>
                </a:tc>
                <a:extLst>
                  <a:ext uri="{0D108BD9-81ED-4DB2-BD59-A6C34878D82A}">
                    <a16:rowId xmlns:a16="http://schemas.microsoft.com/office/drawing/2014/main" val="10003"/>
                  </a:ext>
                </a:extLst>
              </a:tr>
              <a:tr h="370840">
                <a:tc>
                  <a:txBody>
                    <a:bodyPr/>
                    <a:lstStyle/>
                    <a:p>
                      <a:r>
                        <a:rPr lang="en-US" sz="1800" dirty="0">
                          <a:solidFill>
                            <a:schemeClr val="accent5">
                              <a:lumMod val="60000"/>
                              <a:lumOff val="40000"/>
                            </a:schemeClr>
                          </a:solidFill>
                          <a:latin typeface="+mn-lt"/>
                        </a:rPr>
                        <a:t>fill(array, value)</a:t>
                      </a:r>
                    </a:p>
                  </a:txBody>
                  <a:tcPr>
                    <a:noFill/>
                  </a:tcPr>
                </a:tc>
                <a:tc>
                  <a:txBody>
                    <a:bodyPr/>
                    <a:lstStyle/>
                    <a:p>
                      <a:r>
                        <a:rPr kumimoji="0" lang="en-US" sz="1800" kern="1200" dirty="0">
                          <a:solidFill>
                            <a:schemeClr val="bg1"/>
                          </a:solidFill>
                          <a:latin typeface="+mn-lt"/>
                          <a:ea typeface="+mn-ea"/>
                          <a:cs typeface="+mn-cs"/>
                        </a:rPr>
                        <a:t>sets every element to the given value</a:t>
                      </a:r>
                    </a:p>
                  </a:txBody>
                  <a:tcPr>
                    <a:noFill/>
                  </a:tcPr>
                </a:tc>
                <a:extLst>
                  <a:ext uri="{0D108BD9-81ED-4DB2-BD59-A6C34878D82A}">
                    <a16:rowId xmlns:a16="http://schemas.microsoft.com/office/drawing/2014/main" val="10004"/>
                  </a:ext>
                </a:extLst>
              </a:tr>
              <a:tr h="370840">
                <a:tc>
                  <a:txBody>
                    <a:bodyPr/>
                    <a:lstStyle/>
                    <a:p>
                      <a:r>
                        <a:rPr lang="en-US" sz="1800" dirty="0">
                          <a:solidFill>
                            <a:schemeClr val="accent5">
                              <a:lumMod val="60000"/>
                              <a:lumOff val="40000"/>
                            </a:schemeClr>
                          </a:solidFill>
                          <a:latin typeface="+mn-lt"/>
                        </a:rPr>
                        <a:t>sort(array)</a:t>
                      </a:r>
                    </a:p>
                  </a:txBody>
                  <a:tcPr>
                    <a:noFill/>
                  </a:tcPr>
                </a:tc>
                <a:tc>
                  <a:txBody>
                    <a:bodyPr/>
                    <a:lstStyle/>
                    <a:p>
                      <a:r>
                        <a:rPr kumimoji="0" lang="en-US" sz="1800" kern="1200" dirty="0">
                          <a:solidFill>
                            <a:schemeClr val="bg1"/>
                          </a:solidFill>
                          <a:latin typeface="+mn-lt"/>
                          <a:ea typeface="+mn-ea"/>
                          <a:cs typeface="+mn-cs"/>
                        </a:rPr>
                        <a:t>arranges the elements into sorted order</a:t>
                      </a:r>
                    </a:p>
                  </a:txBody>
                  <a:tcPr>
                    <a:noFill/>
                  </a:tcPr>
                </a:tc>
                <a:extLst>
                  <a:ext uri="{0D108BD9-81ED-4DB2-BD59-A6C34878D82A}">
                    <a16:rowId xmlns:a16="http://schemas.microsoft.com/office/drawing/2014/main" val="10005"/>
                  </a:ext>
                </a:extLst>
              </a:tr>
              <a:tr h="370840">
                <a:tc>
                  <a:txBody>
                    <a:bodyPr/>
                    <a:lstStyle/>
                    <a:p>
                      <a:r>
                        <a:rPr lang="en-US" sz="1800" dirty="0" err="1">
                          <a:solidFill>
                            <a:schemeClr val="accent5">
                              <a:lumMod val="60000"/>
                              <a:lumOff val="40000"/>
                            </a:schemeClr>
                          </a:solidFill>
                          <a:latin typeface="+mn-lt"/>
                        </a:rPr>
                        <a:t>toString</a:t>
                      </a:r>
                      <a:r>
                        <a:rPr lang="en-US" sz="1800" dirty="0">
                          <a:solidFill>
                            <a:schemeClr val="accent5">
                              <a:lumMod val="60000"/>
                              <a:lumOff val="40000"/>
                            </a:schemeClr>
                          </a:solidFill>
                          <a:latin typeface="+mn-lt"/>
                        </a:rPr>
                        <a:t>(array)</a:t>
                      </a:r>
                    </a:p>
                  </a:txBody>
                  <a:tcPr>
                    <a:noFill/>
                  </a:tcPr>
                </a:tc>
                <a:tc>
                  <a:txBody>
                    <a:bodyPr/>
                    <a:lstStyle/>
                    <a:p>
                      <a:r>
                        <a:rPr kumimoji="0" lang="en-US" sz="1800" kern="1200" dirty="0">
                          <a:solidFill>
                            <a:schemeClr val="bg1"/>
                          </a:solidFill>
                          <a:latin typeface="+mn-lt"/>
                          <a:ea typeface="+mn-ea"/>
                          <a:cs typeface="+mn-cs"/>
                        </a:rPr>
                        <a:t>returns a string representing the array, such as "[3, 1, 4, 1]"</a:t>
                      </a:r>
                    </a:p>
                  </a:txBody>
                  <a:tcP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9823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rgbClr val="00ECEC"/>
                </a:solidFill>
                <a:latin typeface="IBM Plex Sans"/>
                <a:ea typeface="IBM Plex Sans"/>
                <a:cs typeface="IBM Plex Sans"/>
                <a:sym typeface="IBM Plex Sans"/>
              </a:rPr>
              <a:t>Arrays</a:t>
            </a: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dirty="0">
                <a:solidFill>
                  <a:schemeClr val="bg1"/>
                </a:solidFill>
                <a:latin typeface="IBM Plex Sans" panose="020B0604020202020204" charset="0"/>
              </a:rPr>
              <a:t>Sorting only works on primitive data types and any class that implements the Comparable interface.</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int[] arr1 = {5,1,4,3,2};</a:t>
            </a:r>
          </a:p>
          <a:p>
            <a:pPr>
              <a:spcBef>
                <a:spcPct val="0"/>
              </a:spcBef>
              <a:buFontTx/>
              <a:buNone/>
            </a:pPr>
            <a:r>
              <a:rPr lang="en-US" altLang="en-US" sz="1800" dirty="0" err="1">
                <a:solidFill>
                  <a:schemeClr val="accent4">
                    <a:lumMod val="75000"/>
                  </a:schemeClr>
                </a:solidFill>
                <a:latin typeface="IBM Plex Sans" panose="020B0604020202020204" charset="0"/>
              </a:rPr>
              <a:t>Arrays.sort</a:t>
            </a:r>
            <a:r>
              <a:rPr lang="en-US" altLang="en-US" sz="1800" dirty="0">
                <a:solidFill>
                  <a:schemeClr val="accent4">
                    <a:lumMod val="75000"/>
                  </a:schemeClr>
                </a:solidFill>
                <a:latin typeface="IBM Plex Sans" panose="020B0604020202020204" charset="0"/>
              </a:rPr>
              <a:t>(arr1);</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Arrays.toString</a:t>
            </a:r>
            <a:r>
              <a:rPr lang="en-US" altLang="en-US" sz="1800" dirty="0">
                <a:solidFill>
                  <a:schemeClr val="accent4">
                    <a:lumMod val="75000"/>
                  </a:schemeClr>
                </a:solidFill>
                <a:latin typeface="IBM Plex Sans" panose="020B0604020202020204" charset="0"/>
              </a:rPr>
              <a:t>(arr1));</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String[] array = {"</a:t>
            </a:r>
            <a:r>
              <a:rPr lang="en-US" altLang="en-US" sz="1800" dirty="0" err="1">
                <a:solidFill>
                  <a:schemeClr val="accent4">
                    <a:lumMod val="75000"/>
                  </a:schemeClr>
                </a:solidFill>
                <a:latin typeface="IBM Plex Sans" panose="020B0604020202020204" charset="0"/>
              </a:rPr>
              <a:t>c","a","t","q</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err="1">
                <a:solidFill>
                  <a:schemeClr val="accent4">
                    <a:lumMod val="75000"/>
                  </a:schemeClr>
                </a:solidFill>
                <a:latin typeface="IBM Plex Sans" panose="020B0604020202020204" charset="0"/>
              </a:rPr>
              <a:t>Arrays.sort</a:t>
            </a:r>
            <a:r>
              <a:rPr lang="en-US" altLang="en-US" sz="1800" dirty="0">
                <a:solidFill>
                  <a:schemeClr val="accent4">
                    <a:lumMod val="75000"/>
                  </a:schemeClr>
                </a:solidFill>
                <a:latin typeface="IBM Plex Sans" panose="020B0604020202020204" charset="0"/>
              </a:rPr>
              <a:t>(array);</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Arrays.toString</a:t>
            </a:r>
            <a:r>
              <a:rPr lang="en-US" altLang="en-US" sz="1800" dirty="0">
                <a:solidFill>
                  <a:schemeClr val="accent4">
                    <a:lumMod val="75000"/>
                  </a:schemeClr>
                </a:solidFill>
                <a:latin typeface="IBM Plex Sans" panose="020B0604020202020204" charset="0"/>
              </a:rPr>
              <a:t>(array));</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727196" y="3025206"/>
            <a:ext cx="1771319" cy="70788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[1, 2, 3, 4, 5]</a:t>
            </a:r>
          </a:p>
          <a:p>
            <a:pPr>
              <a:spcBef>
                <a:spcPct val="0"/>
              </a:spcBef>
              <a:buFontTx/>
              <a:buNone/>
            </a:pPr>
            <a:r>
              <a:rPr lang="en-US" altLang="en-US" sz="2000" dirty="0">
                <a:solidFill>
                  <a:schemeClr val="bg1"/>
                </a:solidFill>
                <a:latin typeface="Tahoma" panose="020B0604030504040204" pitchFamily="34" charset="0"/>
              </a:rPr>
              <a:t>[a, c, q, t]</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6613450" y="2828259"/>
            <a:ext cx="1885065" cy="195069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4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rgbClr val="00ECEC"/>
                </a:solidFill>
                <a:latin typeface="IBM Plex Sans"/>
                <a:ea typeface="IBM Plex Sans"/>
                <a:cs typeface="IBM Plex Sans"/>
                <a:sym typeface="IBM Plex Sans"/>
              </a:rPr>
              <a:t>Arrays</a:t>
            </a: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1" y="820018"/>
            <a:ext cx="785303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dirty="0">
                <a:solidFill>
                  <a:schemeClr val="accent4">
                    <a:lumMod val="75000"/>
                  </a:schemeClr>
                </a:solidFill>
                <a:latin typeface="IBM Plex Sans" panose="020B0604020202020204" charset="0"/>
              </a:rPr>
              <a:t>int[] arr1 = {1,2,3,4,5};        </a:t>
            </a:r>
          </a:p>
          <a:p>
            <a:pPr>
              <a:spcBef>
                <a:spcPct val="0"/>
              </a:spcBef>
              <a:buFontTx/>
              <a:buNone/>
            </a:pPr>
            <a:r>
              <a:rPr lang="en-US" altLang="en-US" sz="1600" dirty="0">
                <a:solidFill>
                  <a:schemeClr val="accent4">
                    <a:lumMod val="75000"/>
                  </a:schemeClr>
                </a:solidFill>
                <a:latin typeface="IBM Plex Sans" panose="020B0604020202020204" charset="0"/>
              </a:rPr>
              <a:t>int[] arr2 = new int[5];</a:t>
            </a:r>
          </a:p>
          <a:p>
            <a:pPr>
              <a:spcBef>
                <a:spcPct val="0"/>
              </a:spcBef>
              <a:buFontTx/>
              <a:buNone/>
            </a:pPr>
            <a:r>
              <a:rPr lang="en-US" altLang="en-US" sz="1600" dirty="0" err="1">
                <a:solidFill>
                  <a:schemeClr val="accent4">
                    <a:lumMod val="75000"/>
                  </a:schemeClr>
                </a:solidFill>
                <a:latin typeface="IBM Plex Sans" panose="020B0604020202020204" charset="0"/>
              </a:rPr>
              <a:t>Arrays.fill</a:t>
            </a:r>
            <a:r>
              <a:rPr lang="en-US" altLang="en-US" sz="1600" dirty="0">
                <a:solidFill>
                  <a:schemeClr val="accent4">
                    <a:lumMod val="75000"/>
                  </a:schemeClr>
                </a:solidFill>
                <a:latin typeface="IBM Plex Sans" panose="020B0604020202020204" charset="0"/>
              </a:rPr>
              <a:t>(arr2, 2);  </a:t>
            </a:r>
            <a:r>
              <a:rPr lang="en-US" altLang="en-US" sz="1600" dirty="0">
                <a:solidFill>
                  <a:srgbClr val="00B050"/>
                </a:solidFill>
                <a:latin typeface="IBM Plex Sans" panose="020B0604020202020204" charset="0"/>
              </a:rPr>
              <a:t>// fill(Object[] a, int </a:t>
            </a:r>
            <a:r>
              <a:rPr lang="en-US" altLang="en-US" sz="1600" dirty="0" err="1">
                <a:solidFill>
                  <a:srgbClr val="00B050"/>
                </a:solidFill>
                <a:latin typeface="IBM Plex Sans" panose="020B0604020202020204" charset="0"/>
              </a:rPr>
              <a:t>fromInd</a:t>
            </a:r>
            <a:r>
              <a:rPr lang="en-US" altLang="en-US" sz="1600" dirty="0">
                <a:solidFill>
                  <a:srgbClr val="00B050"/>
                </a:solidFill>
                <a:latin typeface="IBM Plex Sans" panose="020B0604020202020204" charset="0"/>
              </a:rPr>
              <a:t>, int </a:t>
            </a:r>
            <a:r>
              <a:rPr lang="en-US" altLang="en-US" sz="1600" dirty="0" err="1">
                <a:solidFill>
                  <a:srgbClr val="00B050"/>
                </a:solidFill>
                <a:latin typeface="IBM Plex Sans" panose="020B0604020202020204" charset="0"/>
              </a:rPr>
              <a:t>toInd</a:t>
            </a:r>
            <a:r>
              <a:rPr lang="en-US" altLang="en-US" sz="1600" dirty="0">
                <a:solidFill>
                  <a:srgbClr val="00B050"/>
                </a:solidFill>
                <a:latin typeface="IBM Plex Sans" panose="020B0604020202020204" charset="0"/>
              </a:rPr>
              <a:t>, Object value)</a:t>
            </a:r>
          </a:p>
          <a:p>
            <a:pPr>
              <a:spcBef>
                <a:spcPct val="0"/>
              </a:spcBef>
              <a:buFontTx/>
              <a:buNone/>
            </a:pPr>
            <a:r>
              <a:rPr lang="en-US" altLang="en-US" sz="1600" dirty="0" err="1">
                <a:solidFill>
                  <a:schemeClr val="accent4">
                    <a:lumMod val="75000"/>
                  </a:schemeClr>
                </a:solidFill>
                <a:latin typeface="IBM Plex Sans" panose="020B0604020202020204" charset="0"/>
              </a:rPr>
              <a:t>out.println</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Arrays.toString</a:t>
            </a:r>
            <a:r>
              <a:rPr lang="en-US" altLang="en-US" sz="1600" dirty="0">
                <a:solidFill>
                  <a:schemeClr val="accent4">
                    <a:lumMod val="75000"/>
                  </a:schemeClr>
                </a:solidFill>
                <a:latin typeface="IBM Plex Sans" panose="020B0604020202020204" charset="0"/>
              </a:rPr>
              <a:t>(arr2));       </a:t>
            </a:r>
            <a:r>
              <a:rPr lang="en-US" altLang="en-US" sz="1600" dirty="0">
                <a:solidFill>
                  <a:srgbClr val="00B050"/>
                </a:solidFill>
                <a:latin typeface="IBM Plex Sans" panose="020B0604020202020204" charset="0"/>
              </a:rPr>
              <a:t>// String representation</a:t>
            </a:r>
            <a:endParaRPr lang="en-US" altLang="en-US" sz="1600" dirty="0">
              <a:solidFill>
                <a:schemeClr val="accent4">
                  <a:lumMod val="75000"/>
                </a:schemeClr>
              </a:solidFill>
              <a:latin typeface="IBM Plex Sans" panose="020B0604020202020204" charset="0"/>
            </a:endParaRPr>
          </a:p>
          <a:p>
            <a:pPr>
              <a:spcBef>
                <a:spcPct val="0"/>
              </a:spcBef>
              <a:buFontTx/>
              <a:buNone/>
            </a:pPr>
            <a:r>
              <a:rPr lang="en-US" altLang="en-US" sz="1600" dirty="0" err="1">
                <a:solidFill>
                  <a:schemeClr val="accent4">
                    <a:lumMod val="75000"/>
                  </a:schemeClr>
                </a:solidFill>
                <a:latin typeface="IBM Plex Sans" panose="020B0604020202020204" charset="0"/>
              </a:rPr>
              <a:t>out.println</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Arrays.equals</a:t>
            </a:r>
            <a:r>
              <a:rPr lang="en-US" altLang="en-US" sz="1600" dirty="0">
                <a:solidFill>
                  <a:schemeClr val="accent4">
                    <a:lumMod val="75000"/>
                  </a:schemeClr>
                </a:solidFill>
                <a:latin typeface="IBM Plex Sans" panose="020B0604020202020204" charset="0"/>
              </a:rPr>
              <a:t>(arr1, arr2)); </a:t>
            </a:r>
          </a:p>
          <a:p>
            <a:pPr>
              <a:spcBef>
                <a:spcPct val="0"/>
              </a:spcBef>
              <a:buFontTx/>
              <a:buNone/>
            </a:pPr>
            <a:endParaRPr lang="en-US" altLang="en-US" sz="1600" dirty="0">
              <a:solidFill>
                <a:schemeClr val="accent4">
                  <a:lumMod val="75000"/>
                </a:schemeClr>
              </a:solidFill>
              <a:latin typeface="IBM Plex Sans" panose="020B0604020202020204" charset="0"/>
            </a:endParaRPr>
          </a:p>
          <a:p>
            <a:pPr>
              <a:spcBef>
                <a:spcPct val="0"/>
              </a:spcBef>
              <a:buFontTx/>
              <a:buNone/>
            </a:pPr>
            <a:r>
              <a:rPr lang="en-US" altLang="en-US" sz="1600" dirty="0">
                <a:solidFill>
                  <a:srgbClr val="00B050"/>
                </a:solidFill>
                <a:latin typeface="IBM Plex Sans" panose="020B0604020202020204" charset="0"/>
              </a:rPr>
              <a:t>// truncates or pads with zero/nulls to the specified length</a:t>
            </a:r>
          </a:p>
          <a:p>
            <a:pPr>
              <a:spcBef>
                <a:spcPct val="0"/>
              </a:spcBef>
              <a:buFontTx/>
              <a:buNone/>
            </a:pPr>
            <a:r>
              <a:rPr lang="en-US" altLang="en-US" sz="1600" dirty="0">
                <a:solidFill>
                  <a:schemeClr val="accent4">
                    <a:lumMod val="75000"/>
                  </a:schemeClr>
                </a:solidFill>
                <a:latin typeface="IBM Plex Sans" panose="020B0604020202020204" charset="0"/>
              </a:rPr>
              <a:t>arr2 = </a:t>
            </a:r>
            <a:r>
              <a:rPr lang="en-US" altLang="en-US" sz="1600" dirty="0" err="1">
                <a:solidFill>
                  <a:schemeClr val="accent4">
                    <a:lumMod val="75000"/>
                  </a:schemeClr>
                </a:solidFill>
                <a:latin typeface="IBM Plex Sans" panose="020B0604020202020204" charset="0"/>
              </a:rPr>
              <a:t>Arrays.copyOf</a:t>
            </a:r>
            <a:r>
              <a:rPr lang="en-US" altLang="en-US" sz="1600" dirty="0">
                <a:solidFill>
                  <a:schemeClr val="accent4">
                    <a:lumMod val="75000"/>
                  </a:schemeClr>
                </a:solidFill>
                <a:latin typeface="IBM Plex Sans" panose="020B0604020202020204" charset="0"/>
              </a:rPr>
              <a:t>(arr1, arr1.length);</a:t>
            </a:r>
          </a:p>
          <a:p>
            <a:pPr>
              <a:spcBef>
                <a:spcPct val="0"/>
              </a:spcBef>
              <a:buFontTx/>
              <a:buNone/>
            </a:pPr>
            <a:r>
              <a:rPr lang="en-US" altLang="en-US" sz="1600" dirty="0" err="1">
                <a:solidFill>
                  <a:schemeClr val="accent4">
                    <a:lumMod val="75000"/>
                  </a:schemeClr>
                </a:solidFill>
                <a:latin typeface="IBM Plex Sans" panose="020B0604020202020204" charset="0"/>
              </a:rPr>
              <a:t>out.println</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Arrays.equals</a:t>
            </a:r>
            <a:r>
              <a:rPr lang="en-US" altLang="en-US" sz="1600" dirty="0">
                <a:solidFill>
                  <a:schemeClr val="accent4">
                    <a:lumMod val="75000"/>
                  </a:schemeClr>
                </a:solidFill>
                <a:latin typeface="IBM Plex Sans" panose="020B0604020202020204" charset="0"/>
              </a:rPr>
              <a:t>(arr1, arr2)); </a:t>
            </a:r>
          </a:p>
          <a:p>
            <a:pPr>
              <a:spcBef>
                <a:spcPct val="0"/>
              </a:spcBef>
              <a:buFontTx/>
              <a:buNone/>
            </a:pPr>
            <a:endParaRPr lang="en-US" altLang="en-US" sz="1600" dirty="0">
              <a:solidFill>
                <a:schemeClr val="accent4">
                  <a:lumMod val="75000"/>
                </a:schemeClr>
              </a:solidFill>
              <a:latin typeface="IBM Plex Sans" panose="020B0604020202020204" charset="0"/>
            </a:endParaRPr>
          </a:p>
          <a:p>
            <a:pPr>
              <a:spcBef>
                <a:spcPct val="0"/>
              </a:spcBef>
              <a:buFontTx/>
              <a:buNone/>
            </a:pPr>
            <a:r>
              <a:rPr lang="en-US" altLang="en-US" sz="1600" dirty="0">
                <a:solidFill>
                  <a:schemeClr val="accent4">
                    <a:lumMod val="75000"/>
                  </a:schemeClr>
                </a:solidFill>
                <a:latin typeface="IBM Plex Sans" panose="020B0604020202020204" charset="0"/>
              </a:rPr>
              <a:t>arr2 = </a:t>
            </a:r>
            <a:r>
              <a:rPr lang="en-US" altLang="en-US" sz="1600" dirty="0" err="1">
                <a:solidFill>
                  <a:schemeClr val="accent4">
                    <a:lumMod val="75000"/>
                  </a:schemeClr>
                </a:solidFill>
                <a:latin typeface="IBM Plex Sans" panose="020B0604020202020204" charset="0"/>
              </a:rPr>
              <a:t>Arrays.copyOf</a:t>
            </a:r>
            <a:r>
              <a:rPr lang="en-US" altLang="en-US" sz="1600" dirty="0">
                <a:solidFill>
                  <a:schemeClr val="accent4">
                    <a:lumMod val="75000"/>
                  </a:schemeClr>
                </a:solidFill>
                <a:latin typeface="IBM Plex Sans" panose="020B0604020202020204" charset="0"/>
              </a:rPr>
              <a:t>(arr1, 10);           </a:t>
            </a:r>
            <a:r>
              <a:rPr lang="en-US" altLang="en-US" sz="1600" dirty="0">
                <a:solidFill>
                  <a:srgbClr val="00B050"/>
                </a:solidFill>
                <a:latin typeface="IBM Plex Sans" panose="020B0604020202020204" charset="0"/>
              </a:rPr>
              <a:t>// pads</a:t>
            </a:r>
          </a:p>
          <a:p>
            <a:pPr>
              <a:spcBef>
                <a:spcPct val="0"/>
              </a:spcBef>
              <a:buFontTx/>
              <a:buNone/>
            </a:pPr>
            <a:r>
              <a:rPr lang="en-US" altLang="en-US" sz="1600" dirty="0" err="1">
                <a:solidFill>
                  <a:schemeClr val="accent4">
                    <a:lumMod val="75000"/>
                  </a:schemeClr>
                </a:solidFill>
                <a:latin typeface="IBM Plex Sans" panose="020B0604020202020204" charset="0"/>
              </a:rPr>
              <a:t>out.println</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Arrays.toString</a:t>
            </a:r>
            <a:r>
              <a:rPr lang="en-US" altLang="en-US" sz="1600" dirty="0">
                <a:solidFill>
                  <a:schemeClr val="accent4">
                    <a:lumMod val="75000"/>
                  </a:schemeClr>
                </a:solidFill>
                <a:latin typeface="IBM Plex Sans" panose="020B0604020202020204" charset="0"/>
              </a:rPr>
              <a:t>(arr2));</a:t>
            </a:r>
          </a:p>
          <a:p>
            <a:pPr>
              <a:spcBef>
                <a:spcPct val="0"/>
              </a:spcBef>
              <a:buFontTx/>
              <a:buNone/>
            </a:pPr>
            <a:r>
              <a:rPr lang="en-US" altLang="en-US" sz="1600" dirty="0">
                <a:solidFill>
                  <a:schemeClr val="accent4">
                    <a:lumMod val="75000"/>
                  </a:schemeClr>
                </a:solidFill>
                <a:latin typeface="IBM Plex Sans" panose="020B0604020202020204" charset="0"/>
              </a:rPr>
              <a:t>        </a:t>
            </a:r>
          </a:p>
          <a:p>
            <a:pPr>
              <a:spcBef>
                <a:spcPct val="0"/>
              </a:spcBef>
              <a:buFontTx/>
              <a:buNone/>
            </a:pPr>
            <a:r>
              <a:rPr lang="en-US" altLang="en-US" sz="1600" dirty="0">
                <a:solidFill>
                  <a:schemeClr val="accent4">
                    <a:lumMod val="75000"/>
                  </a:schemeClr>
                </a:solidFill>
                <a:latin typeface="IBM Plex Sans" panose="020B0604020202020204" charset="0"/>
              </a:rPr>
              <a:t>arr2 = </a:t>
            </a:r>
            <a:r>
              <a:rPr lang="en-US" altLang="en-US" sz="1600" dirty="0" err="1">
                <a:solidFill>
                  <a:schemeClr val="accent4">
                    <a:lumMod val="75000"/>
                  </a:schemeClr>
                </a:solidFill>
                <a:latin typeface="IBM Plex Sans" panose="020B0604020202020204" charset="0"/>
              </a:rPr>
              <a:t>Arrays.copyOf</a:t>
            </a:r>
            <a:r>
              <a:rPr lang="en-US" altLang="en-US" sz="1600" dirty="0">
                <a:solidFill>
                  <a:schemeClr val="accent4">
                    <a:lumMod val="75000"/>
                  </a:schemeClr>
                </a:solidFill>
                <a:latin typeface="IBM Plex Sans" panose="020B0604020202020204" charset="0"/>
              </a:rPr>
              <a:t>(arr1, 3);            </a:t>
            </a:r>
            <a:r>
              <a:rPr lang="en-US" altLang="en-US" sz="1600" dirty="0">
                <a:solidFill>
                  <a:srgbClr val="00B050"/>
                </a:solidFill>
                <a:latin typeface="IBM Plex Sans" panose="020B0604020202020204" charset="0"/>
              </a:rPr>
              <a:t>// truncates</a:t>
            </a:r>
          </a:p>
          <a:p>
            <a:pPr>
              <a:spcBef>
                <a:spcPct val="0"/>
              </a:spcBef>
              <a:buFontTx/>
              <a:buNone/>
            </a:pPr>
            <a:r>
              <a:rPr lang="en-US" altLang="en-US" sz="1600" dirty="0" err="1">
                <a:solidFill>
                  <a:schemeClr val="accent4">
                    <a:lumMod val="75000"/>
                  </a:schemeClr>
                </a:solidFill>
                <a:latin typeface="IBM Plex Sans" panose="020B0604020202020204" charset="0"/>
              </a:rPr>
              <a:t>out.println</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Arrays.toString</a:t>
            </a:r>
            <a:r>
              <a:rPr lang="en-US" altLang="en-US" sz="1600" dirty="0">
                <a:solidFill>
                  <a:schemeClr val="accent4">
                    <a:lumMod val="75000"/>
                  </a:schemeClr>
                </a:solidFill>
                <a:latin typeface="IBM Plex Sans" panose="020B0604020202020204" charset="0"/>
              </a:rPr>
              <a:t>(arr2));</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468886" y="2846154"/>
            <a:ext cx="3029627" cy="1477328"/>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da-DK" altLang="en-US" sz="1800" dirty="0">
                <a:solidFill>
                  <a:schemeClr val="bg1"/>
                </a:solidFill>
                <a:latin typeface="Tahoma" panose="020B0604030504040204" pitchFamily="34" charset="0"/>
              </a:rPr>
              <a:t>[2, 2, 2, 2, 2]</a:t>
            </a:r>
          </a:p>
          <a:p>
            <a:pPr>
              <a:spcBef>
                <a:spcPct val="0"/>
              </a:spcBef>
              <a:buFontTx/>
              <a:buNone/>
            </a:pPr>
            <a:r>
              <a:rPr lang="da-DK" altLang="en-US" sz="1800" dirty="0">
                <a:solidFill>
                  <a:schemeClr val="bg1"/>
                </a:solidFill>
                <a:latin typeface="Tahoma" panose="020B0604030504040204" pitchFamily="34" charset="0"/>
              </a:rPr>
              <a:t>false</a:t>
            </a:r>
          </a:p>
          <a:p>
            <a:pPr>
              <a:spcBef>
                <a:spcPct val="0"/>
              </a:spcBef>
              <a:buFontTx/>
              <a:buNone/>
            </a:pPr>
            <a:r>
              <a:rPr lang="da-DK" altLang="en-US" sz="1800" dirty="0">
                <a:solidFill>
                  <a:schemeClr val="bg1"/>
                </a:solidFill>
                <a:latin typeface="Tahoma" panose="020B0604030504040204" pitchFamily="34" charset="0"/>
              </a:rPr>
              <a:t>true</a:t>
            </a:r>
          </a:p>
          <a:p>
            <a:pPr>
              <a:spcBef>
                <a:spcPct val="0"/>
              </a:spcBef>
              <a:buFontTx/>
              <a:buNone/>
            </a:pPr>
            <a:r>
              <a:rPr lang="da-DK" altLang="en-US" sz="1800" dirty="0">
                <a:solidFill>
                  <a:schemeClr val="bg1"/>
                </a:solidFill>
                <a:latin typeface="Tahoma" panose="020B0604030504040204" pitchFamily="34" charset="0"/>
              </a:rPr>
              <a:t>[1, 2, 3, 4, 5, 0, 0, 0, 0, 0]</a:t>
            </a:r>
          </a:p>
          <a:p>
            <a:pPr>
              <a:spcBef>
                <a:spcPct val="0"/>
              </a:spcBef>
              <a:buFontTx/>
              <a:buNone/>
            </a:pPr>
            <a:r>
              <a:rPr lang="da-DK" altLang="en-US" sz="1800" dirty="0">
                <a:solidFill>
                  <a:schemeClr val="bg1"/>
                </a:solidFill>
                <a:latin typeface="Tahoma" panose="020B0604030504040204" pitchFamily="34" charset="0"/>
              </a:rPr>
              <a:t>[1, 2, 3]</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5349240" y="2734056"/>
            <a:ext cx="3149273" cy="207737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92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rgbClr val="00ECEC"/>
                </a:solidFill>
                <a:latin typeface="IBM Plex Sans"/>
                <a:ea typeface="IBM Plex Sans"/>
                <a:cs typeface="IBM Plex Sans"/>
                <a:sym typeface="IBM Plex Sans"/>
              </a:rPr>
              <a:t>Arrays</a:t>
            </a: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1" y="820018"/>
            <a:ext cx="785303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sz="1600" dirty="0">
                <a:solidFill>
                  <a:schemeClr val="bg1"/>
                </a:solidFill>
                <a:latin typeface="IBM Plex Sans" panose="020B0604020202020204" charset="0"/>
              </a:rPr>
              <a:t>You can always copy everything manually.</a:t>
            </a:r>
          </a:p>
          <a:p>
            <a:pPr>
              <a:spcBef>
                <a:spcPct val="0"/>
              </a:spcBef>
              <a:buFontTx/>
              <a:buNone/>
            </a:pPr>
            <a:endParaRPr lang="en-US" altLang="en-US" sz="1600" dirty="0">
              <a:solidFill>
                <a:schemeClr val="accent4">
                  <a:lumMod val="75000"/>
                </a:schemeClr>
              </a:solidFill>
              <a:latin typeface="IBM Plex Sans" panose="020B0604020202020204" charset="0"/>
            </a:endParaRPr>
          </a:p>
          <a:p>
            <a:pPr>
              <a:spcBef>
                <a:spcPct val="0"/>
              </a:spcBef>
              <a:buFontTx/>
              <a:buNone/>
            </a:pPr>
            <a:r>
              <a:rPr lang="en-US" altLang="en-US" sz="1600" dirty="0">
                <a:solidFill>
                  <a:schemeClr val="accent4">
                    <a:lumMod val="75000"/>
                  </a:schemeClr>
                </a:solidFill>
                <a:latin typeface="IBM Plex Sans" panose="020B0604020202020204" charset="0"/>
              </a:rPr>
              <a:t>int[] </a:t>
            </a:r>
            <a:r>
              <a:rPr lang="en-US" altLang="en-US" sz="1600" dirty="0" err="1">
                <a:solidFill>
                  <a:schemeClr val="accent4">
                    <a:lumMod val="75000"/>
                  </a:schemeClr>
                </a:solidFill>
                <a:latin typeface="IBM Plex Sans" panose="020B0604020202020204" charset="0"/>
              </a:rPr>
              <a:t>sourceAry</a:t>
            </a:r>
            <a:r>
              <a:rPr lang="en-US" altLang="en-US" sz="1600" dirty="0">
                <a:solidFill>
                  <a:schemeClr val="accent4">
                    <a:lumMod val="75000"/>
                  </a:schemeClr>
                </a:solidFill>
                <a:latin typeface="IBM Plex Sans" panose="020B0604020202020204" charset="0"/>
              </a:rPr>
              <a:t> = {2, 7, 1};</a:t>
            </a:r>
          </a:p>
          <a:p>
            <a:pPr>
              <a:spcBef>
                <a:spcPct val="0"/>
              </a:spcBef>
              <a:buFontTx/>
              <a:buNone/>
            </a:pPr>
            <a:r>
              <a:rPr lang="en-US" altLang="en-US" sz="1600" dirty="0">
                <a:solidFill>
                  <a:schemeClr val="accent4">
                    <a:lumMod val="75000"/>
                  </a:schemeClr>
                </a:solidFill>
                <a:latin typeface="IBM Plex Sans" panose="020B0604020202020204" charset="0"/>
              </a:rPr>
              <a:t>int[] </a:t>
            </a:r>
            <a:r>
              <a:rPr lang="en-US" altLang="en-US" sz="1600" dirty="0" err="1">
                <a:solidFill>
                  <a:schemeClr val="accent4">
                    <a:lumMod val="75000"/>
                  </a:schemeClr>
                </a:solidFill>
                <a:latin typeface="IBM Plex Sans" panose="020B0604020202020204" charset="0"/>
              </a:rPr>
              <a:t>targetAry</a:t>
            </a:r>
            <a:r>
              <a:rPr lang="en-US" altLang="en-US" sz="1600" dirty="0">
                <a:solidFill>
                  <a:schemeClr val="accent4">
                    <a:lumMod val="75000"/>
                  </a:schemeClr>
                </a:solidFill>
                <a:latin typeface="IBM Plex Sans" panose="020B0604020202020204" charset="0"/>
              </a:rPr>
              <a:t> = new int[</a:t>
            </a:r>
            <a:r>
              <a:rPr lang="en-US" altLang="en-US" sz="1600" dirty="0" err="1">
                <a:solidFill>
                  <a:schemeClr val="accent4">
                    <a:lumMod val="75000"/>
                  </a:schemeClr>
                </a:solidFill>
                <a:latin typeface="IBM Plex Sans" panose="020B0604020202020204" charset="0"/>
              </a:rPr>
              <a:t>sourceAry.length</a:t>
            </a:r>
            <a:r>
              <a:rPr lang="en-US" altLang="en-US" sz="1600" dirty="0">
                <a:solidFill>
                  <a:schemeClr val="accent4">
                    <a:lumMod val="75000"/>
                  </a:schemeClr>
                </a:solidFill>
                <a:latin typeface="IBM Plex Sans" panose="020B0604020202020204" charset="0"/>
              </a:rPr>
              <a:t>];</a:t>
            </a:r>
          </a:p>
          <a:p>
            <a:pPr>
              <a:spcBef>
                <a:spcPct val="0"/>
              </a:spcBef>
              <a:buFontTx/>
              <a:buNone/>
            </a:pPr>
            <a:endParaRPr lang="en-US" altLang="en-US" sz="1600" dirty="0">
              <a:solidFill>
                <a:schemeClr val="accent4">
                  <a:lumMod val="75000"/>
                </a:schemeClr>
              </a:solidFill>
              <a:latin typeface="IBM Plex Sans" panose="020B0604020202020204" charset="0"/>
            </a:endParaRPr>
          </a:p>
          <a:p>
            <a:pPr>
              <a:spcBef>
                <a:spcPct val="0"/>
              </a:spcBef>
              <a:buFontTx/>
              <a:buNone/>
            </a:pPr>
            <a:r>
              <a:rPr lang="en-US" altLang="en-US" sz="1600" dirty="0">
                <a:solidFill>
                  <a:schemeClr val="accent4">
                    <a:lumMod val="75000"/>
                  </a:schemeClr>
                </a:solidFill>
                <a:latin typeface="IBM Plex Sans" panose="020B0604020202020204" charset="0"/>
              </a:rPr>
              <a:t>for(int </a:t>
            </a:r>
            <a:r>
              <a:rPr lang="en-US" altLang="en-US" sz="1600" dirty="0" err="1">
                <a:solidFill>
                  <a:schemeClr val="accent4">
                    <a:lumMod val="75000"/>
                  </a:schemeClr>
                </a:solidFill>
                <a:latin typeface="IBM Plex Sans" panose="020B0604020202020204" charset="0"/>
              </a:rPr>
              <a:t>i</a:t>
            </a:r>
            <a:r>
              <a:rPr lang="en-US" altLang="en-US" sz="1600" dirty="0">
                <a:solidFill>
                  <a:schemeClr val="accent4">
                    <a:lumMod val="75000"/>
                  </a:schemeClr>
                </a:solidFill>
                <a:latin typeface="IBM Plex Sans" panose="020B0604020202020204" charset="0"/>
              </a:rPr>
              <a:t>=0; </a:t>
            </a:r>
            <a:r>
              <a:rPr lang="en-US" altLang="en-US" sz="1600" dirty="0" err="1">
                <a:solidFill>
                  <a:schemeClr val="accent4">
                    <a:lumMod val="75000"/>
                  </a:schemeClr>
                </a:solidFill>
                <a:latin typeface="IBM Plex Sans" panose="020B0604020202020204" charset="0"/>
              </a:rPr>
              <a:t>i</a:t>
            </a:r>
            <a:r>
              <a:rPr lang="en-US" altLang="en-US" sz="1600" dirty="0">
                <a:solidFill>
                  <a:schemeClr val="accent4">
                    <a:lumMod val="75000"/>
                  </a:schemeClr>
                </a:solidFill>
                <a:latin typeface="IBM Plex Sans" panose="020B0604020202020204" charset="0"/>
              </a:rPr>
              <a:t>&lt;</a:t>
            </a:r>
            <a:r>
              <a:rPr lang="en-US" altLang="en-US" sz="1600" dirty="0" err="1">
                <a:solidFill>
                  <a:schemeClr val="accent4">
                    <a:lumMod val="75000"/>
                  </a:schemeClr>
                </a:solidFill>
                <a:latin typeface="IBM Plex Sans" panose="020B0604020202020204" charset="0"/>
              </a:rPr>
              <a:t>sourceAry.length</a:t>
            </a:r>
            <a:r>
              <a:rPr lang="en-US" altLang="en-US" sz="1600" dirty="0">
                <a:solidFill>
                  <a:schemeClr val="accent4">
                    <a:lumMod val="75000"/>
                  </a:schemeClr>
                </a:solidFill>
                <a:latin typeface="IBM Plex Sans" panose="020B0604020202020204" charset="0"/>
              </a:rPr>
              <a:t>; </a:t>
            </a:r>
            <a:r>
              <a:rPr lang="en-US" altLang="en-US" sz="1600" dirty="0" err="1">
                <a:solidFill>
                  <a:schemeClr val="accent4">
                    <a:lumMod val="75000"/>
                  </a:schemeClr>
                </a:solidFill>
                <a:latin typeface="IBM Plex Sans" panose="020B0604020202020204" charset="0"/>
              </a:rPr>
              <a:t>i</a:t>
            </a:r>
            <a:r>
              <a:rPr lang="en-US" altLang="en-US" sz="1600" dirty="0">
                <a:solidFill>
                  <a:schemeClr val="accent4">
                    <a:lumMod val="75000"/>
                  </a:schemeClr>
                </a:solidFill>
                <a:latin typeface="IBM Plex Sans" panose="020B0604020202020204" charset="0"/>
              </a:rPr>
              <a:t>++)</a:t>
            </a:r>
          </a:p>
          <a:p>
            <a:pPr>
              <a:spcBef>
                <a:spcPct val="0"/>
              </a:spcBef>
              <a:buFontTx/>
              <a:buNone/>
            </a:pPr>
            <a:r>
              <a:rPr lang="en-US" altLang="en-US" sz="1600" dirty="0">
                <a:solidFill>
                  <a:schemeClr val="accent4">
                    <a:lumMod val="75000"/>
                  </a:schemeClr>
                </a:solidFill>
                <a:latin typeface="IBM Plex Sans" panose="020B0604020202020204" charset="0"/>
              </a:rPr>
              <a:t>   </a:t>
            </a:r>
            <a:r>
              <a:rPr lang="en-US" altLang="en-US" sz="1600" dirty="0" err="1">
                <a:solidFill>
                  <a:schemeClr val="accent4">
                    <a:lumMod val="75000"/>
                  </a:schemeClr>
                </a:solidFill>
                <a:latin typeface="IBM Plex Sans" panose="020B0604020202020204" charset="0"/>
              </a:rPr>
              <a:t>targetAry</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i</a:t>
            </a:r>
            <a:r>
              <a:rPr lang="en-US" altLang="en-US" sz="1600" dirty="0">
                <a:solidFill>
                  <a:schemeClr val="accent4">
                    <a:lumMod val="75000"/>
                  </a:schemeClr>
                </a:solidFill>
                <a:latin typeface="IBM Plex Sans" panose="020B0604020202020204" charset="0"/>
              </a:rPr>
              <a:t>] = </a:t>
            </a:r>
            <a:r>
              <a:rPr lang="en-US" altLang="en-US" sz="1600" dirty="0" err="1">
                <a:solidFill>
                  <a:schemeClr val="accent4">
                    <a:lumMod val="75000"/>
                  </a:schemeClr>
                </a:solidFill>
                <a:latin typeface="IBM Plex Sans" panose="020B0604020202020204" charset="0"/>
              </a:rPr>
              <a:t>sourceAry</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i</a:t>
            </a:r>
            <a:r>
              <a:rPr lang="en-US" altLang="en-US" sz="1600" dirty="0">
                <a:solidFill>
                  <a:schemeClr val="accent4">
                    <a:lumMod val="75000"/>
                  </a:schemeClr>
                </a:solidFill>
                <a:latin typeface="IBM Plex Sans" panose="020B0604020202020204" charset="0"/>
              </a:rPr>
              <a:t>];</a:t>
            </a:r>
          </a:p>
          <a:p>
            <a:pPr>
              <a:spcBef>
                <a:spcPct val="0"/>
              </a:spcBef>
              <a:buFontTx/>
              <a:buNone/>
            </a:pPr>
            <a:endParaRPr lang="en-US" altLang="en-US" sz="1600" dirty="0">
              <a:solidFill>
                <a:schemeClr val="accent4">
                  <a:lumMod val="75000"/>
                </a:schemeClr>
              </a:solidFill>
              <a:latin typeface="IBM Plex Sans" panose="020B0604020202020204" charset="0"/>
            </a:endParaRPr>
          </a:p>
          <a:p>
            <a:pPr>
              <a:spcBef>
                <a:spcPct val="0"/>
              </a:spcBef>
              <a:buFontTx/>
              <a:buNone/>
            </a:pPr>
            <a:r>
              <a:rPr lang="en-US" altLang="en-US" sz="1600" dirty="0">
                <a:solidFill>
                  <a:srgbClr val="00B050"/>
                </a:solidFill>
                <a:latin typeface="IBM Plex Sans" panose="020B0604020202020204" charset="0"/>
              </a:rPr>
              <a:t>// or alternatively System has a copy method</a:t>
            </a:r>
          </a:p>
          <a:p>
            <a:pPr>
              <a:spcBef>
                <a:spcPct val="0"/>
              </a:spcBef>
              <a:buFontTx/>
              <a:buNone/>
            </a:pPr>
            <a:r>
              <a:rPr lang="en-US" altLang="en-US" sz="1600" dirty="0" err="1">
                <a:solidFill>
                  <a:schemeClr val="accent4">
                    <a:lumMod val="75000"/>
                  </a:schemeClr>
                </a:solidFill>
                <a:latin typeface="IBM Plex Sans" panose="020B0604020202020204" charset="0"/>
              </a:rPr>
              <a:t>System.arraycopy</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sourceArray</a:t>
            </a:r>
            <a:r>
              <a:rPr lang="en-US" altLang="en-US" sz="1600" dirty="0">
                <a:solidFill>
                  <a:schemeClr val="accent4">
                    <a:lumMod val="75000"/>
                  </a:schemeClr>
                </a:solidFill>
                <a:latin typeface="IBM Plex Sans" panose="020B0604020202020204" charset="0"/>
              </a:rPr>
              <a:t>, 0, </a:t>
            </a:r>
            <a:r>
              <a:rPr lang="en-US" altLang="en-US" sz="1600" dirty="0" err="1">
                <a:solidFill>
                  <a:schemeClr val="accent4">
                    <a:lumMod val="75000"/>
                  </a:schemeClr>
                </a:solidFill>
                <a:latin typeface="IBM Plex Sans" panose="020B0604020202020204" charset="0"/>
              </a:rPr>
              <a:t>targetArray</a:t>
            </a:r>
            <a:r>
              <a:rPr lang="en-US" altLang="en-US" sz="1600" dirty="0">
                <a:solidFill>
                  <a:schemeClr val="accent4">
                    <a:lumMod val="75000"/>
                  </a:schemeClr>
                </a:solidFill>
                <a:latin typeface="IBM Plex Sans" panose="020B0604020202020204" charset="0"/>
              </a:rPr>
              <a:t>, 0, </a:t>
            </a:r>
            <a:r>
              <a:rPr lang="en-US" altLang="en-US" sz="1600" dirty="0" err="1">
                <a:solidFill>
                  <a:schemeClr val="accent4">
                    <a:lumMod val="75000"/>
                  </a:schemeClr>
                </a:solidFill>
                <a:latin typeface="IBM Plex Sans" panose="020B0604020202020204" charset="0"/>
              </a:rPr>
              <a:t>sourceArray.length</a:t>
            </a:r>
            <a:r>
              <a:rPr lang="en-US" altLang="en-US" sz="1600" dirty="0">
                <a:solidFill>
                  <a:schemeClr val="accent4">
                    <a:lumMod val="75000"/>
                  </a:schemeClr>
                </a:solidFill>
                <a:latin typeface="IBM Plex Sans" panose="020B0604020202020204" charset="0"/>
              </a:rPr>
              <a:t>);</a:t>
            </a:r>
          </a:p>
          <a:p>
            <a:pPr>
              <a:spcBef>
                <a:spcPct val="0"/>
              </a:spcBef>
              <a:buNone/>
            </a:pPr>
            <a:r>
              <a:rPr lang="en-US" altLang="en-US" sz="1600" dirty="0" err="1">
                <a:solidFill>
                  <a:schemeClr val="accent4">
                    <a:lumMod val="75000"/>
                  </a:schemeClr>
                </a:solidFill>
                <a:latin typeface="IBM Plex Sans" panose="020B0604020202020204" charset="0"/>
              </a:rPr>
              <a:t>out.println</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Arrays.toString</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targetAry</a:t>
            </a:r>
            <a:r>
              <a:rPr lang="en-US" altLang="en-US" sz="1600" dirty="0">
                <a:solidFill>
                  <a:schemeClr val="accent4">
                    <a:lumMod val="75000"/>
                  </a:schemeClr>
                </a:solidFill>
                <a:latin typeface="IBM Plex Sans" panose="020B0604020202020204" charset="0"/>
              </a:rPr>
              <a:t>));</a:t>
            </a:r>
          </a:p>
          <a:p>
            <a:pPr>
              <a:spcBef>
                <a:spcPct val="0"/>
              </a:spcBef>
              <a:buFontTx/>
              <a:buNone/>
            </a:pPr>
            <a:endParaRPr lang="en-US" altLang="en-US" sz="1600" dirty="0">
              <a:solidFill>
                <a:schemeClr val="accent4">
                  <a:lumMod val="75000"/>
                </a:schemeClr>
              </a:solidFill>
              <a:latin typeface="IBM Plex Sans" panose="020B0604020202020204" charset="0"/>
            </a:endParaRPr>
          </a:p>
          <a:p>
            <a:pPr>
              <a:spcBef>
                <a:spcPct val="0"/>
              </a:spcBef>
              <a:buFontTx/>
              <a:buNone/>
            </a:pPr>
            <a:r>
              <a:rPr lang="en-US" altLang="en-US" sz="1600" dirty="0">
                <a:solidFill>
                  <a:schemeClr val="accent4">
                    <a:lumMod val="75000"/>
                  </a:schemeClr>
                </a:solidFill>
                <a:latin typeface="IBM Plex Sans" panose="020B0604020202020204" charset="0"/>
              </a:rPr>
              <a:t>arr2 = new int[]{0, 0, 0, 0, 0, 0, 0};</a:t>
            </a:r>
          </a:p>
          <a:p>
            <a:pPr>
              <a:spcBef>
                <a:spcPct val="0"/>
              </a:spcBef>
              <a:buFontTx/>
              <a:buNone/>
            </a:pPr>
            <a:r>
              <a:rPr lang="en-US" altLang="en-US" sz="1600" dirty="0" err="1">
                <a:solidFill>
                  <a:schemeClr val="accent4">
                    <a:lumMod val="75000"/>
                  </a:schemeClr>
                </a:solidFill>
                <a:latin typeface="IBM Plex Sans" panose="020B0604020202020204" charset="0"/>
              </a:rPr>
              <a:t>out.println</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Arrays.toString</a:t>
            </a:r>
            <a:r>
              <a:rPr lang="en-US" altLang="en-US" sz="1600" dirty="0">
                <a:solidFill>
                  <a:schemeClr val="accent4">
                    <a:lumMod val="75000"/>
                  </a:schemeClr>
                </a:solidFill>
                <a:latin typeface="IBM Plex Sans" panose="020B0604020202020204" charset="0"/>
              </a:rPr>
              <a:t>(arr1));</a:t>
            </a:r>
          </a:p>
          <a:p>
            <a:pPr>
              <a:spcBef>
                <a:spcPct val="0"/>
              </a:spcBef>
              <a:buFontTx/>
              <a:buNone/>
            </a:pPr>
            <a:r>
              <a:rPr lang="en-US" altLang="en-US" sz="1600" dirty="0" err="1">
                <a:solidFill>
                  <a:schemeClr val="accent4">
                    <a:lumMod val="75000"/>
                  </a:schemeClr>
                </a:solidFill>
                <a:latin typeface="IBM Plex Sans" panose="020B0604020202020204" charset="0"/>
              </a:rPr>
              <a:t>System.arraycopy</a:t>
            </a:r>
            <a:r>
              <a:rPr lang="en-US" altLang="en-US" sz="1600" dirty="0">
                <a:solidFill>
                  <a:schemeClr val="accent4">
                    <a:lumMod val="75000"/>
                  </a:schemeClr>
                </a:solidFill>
                <a:latin typeface="IBM Plex Sans" panose="020B0604020202020204" charset="0"/>
              </a:rPr>
              <a:t>(arr1, 1, arr2, 3, 2); </a:t>
            </a:r>
          </a:p>
          <a:p>
            <a:pPr>
              <a:spcBef>
                <a:spcPct val="0"/>
              </a:spcBef>
              <a:buFontTx/>
              <a:buNone/>
            </a:pPr>
            <a:r>
              <a:rPr lang="en-US" altLang="en-US" sz="1600" dirty="0" err="1">
                <a:solidFill>
                  <a:schemeClr val="accent4">
                    <a:lumMod val="75000"/>
                  </a:schemeClr>
                </a:solidFill>
                <a:latin typeface="IBM Plex Sans" panose="020B0604020202020204" charset="0"/>
              </a:rPr>
              <a:t>out.println</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Arrays.toString</a:t>
            </a:r>
            <a:r>
              <a:rPr lang="en-US" altLang="en-US" sz="1600" dirty="0">
                <a:solidFill>
                  <a:schemeClr val="accent4">
                    <a:lumMod val="75000"/>
                  </a:schemeClr>
                </a:solidFill>
                <a:latin typeface="IBM Plex Sans" panose="020B0604020202020204" charset="0"/>
              </a:rPr>
              <a:t>(arr2));</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245928" y="3514870"/>
            <a:ext cx="2388966" cy="92333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da-DK" altLang="en-US" sz="1800" dirty="0">
                <a:solidFill>
                  <a:schemeClr val="bg1"/>
                </a:solidFill>
                <a:latin typeface="Tahoma" panose="020B0604030504040204" pitchFamily="34" charset="0"/>
              </a:rPr>
              <a:t>[2, 7, 1]</a:t>
            </a:r>
          </a:p>
          <a:p>
            <a:pPr>
              <a:spcBef>
                <a:spcPct val="0"/>
              </a:spcBef>
              <a:buFontTx/>
              <a:buNone/>
            </a:pPr>
            <a:r>
              <a:rPr lang="da-DK" altLang="en-US" sz="1800" dirty="0">
                <a:solidFill>
                  <a:schemeClr val="bg1"/>
                </a:solidFill>
                <a:latin typeface="Tahoma" panose="020B0604030504040204" pitchFamily="34" charset="0"/>
              </a:rPr>
              <a:t>[1, 2, 3, 4, 5]</a:t>
            </a:r>
          </a:p>
          <a:p>
            <a:pPr>
              <a:spcBef>
                <a:spcPct val="0"/>
              </a:spcBef>
              <a:buFontTx/>
              <a:buNone/>
            </a:pPr>
            <a:r>
              <a:rPr lang="da-DK" altLang="en-US" sz="1800" dirty="0">
                <a:solidFill>
                  <a:schemeClr val="bg1"/>
                </a:solidFill>
                <a:latin typeface="Tahoma" panose="020B0604030504040204" pitchFamily="34" charset="0"/>
              </a:rPr>
              <a:t>[0, 0, 0, 2, 3, 0, 0]</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6143644" y="3438144"/>
            <a:ext cx="2388966" cy="138451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70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Array Processing</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8940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50000"/>
              </a:lnSpc>
              <a:spcBef>
                <a:spcPts val="0"/>
              </a:spcBef>
              <a:spcAft>
                <a:spcPts val="0"/>
              </a:spcAft>
              <a:buNone/>
            </a:pPr>
            <a:r>
              <a:rPr lang="en" sz="1800" dirty="0">
                <a:solidFill>
                  <a:srgbClr val="FFFFFF"/>
                </a:solidFill>
                <a:latin typeface="IBM Plex Sans"/>
                <a:ea typeface="IBM Plex Sans"/>
                <a:cs typeface="IBM Plex Sans"/>
                <a:sym typeface="IBM Plex Sans"/>
              </a:rPr>
              <a:t>By the end of this lesson, you should be able to:</a:t>
            </a:r>
            <a:endParaRPr sz="1800" dirty="0">
              <a:solidFill>
                <a:srgbClr val="FFFFFF"/>
              </a:solidFill>
              <a:latin typeface="IBM Plex Sans"/>
              <a:ea typeface="IBM Plex Sans"/>
              <a:cs typeface="IBM Plex Sans"/>
              <a:sym typeface="IBM Plex Sans"/>
            </a:endParaRP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Understand what arrays are.</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Declare arrays, initialize arrays and access array elements.</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Iterate thru an array via a traditional and enhanced for loop. </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Store, retrieve, process data using arrays.</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Use variable-length argument lists.</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Invoke methods from t</a:t>
            </a:r>
            <a:r>
              <a:rPr lang="en-US" sz="1800" dirty="0">
                <a:solidFill>
                  <a:srgbClr val="FFFFFF"/>
                </a:solidFill>
                <a:latin typeface="IBM Plex Sans"/>
                <a:ea typeface="IBM Plex Sans"/>
                <a:cs typeface="IBM Plex Sans"/>
                <a:sym typeface="IBM Plex Sans"/>
              </a:rPr>
              <a:t>he</a:t>
            </a:r>
            <a:r>
              <a:rPr lang="en" sz="1800" dirty="0">
                <a:solidFill>
                  <a:srgbClr val="FFFFFF"/>
                </a:solidFill>
                <a:latin typeface="IBM Plex Sans"/>
                <a:ea typeface="IBM Plex Sans"/>
                <a:cs typeface="IBM Plex Sans"/>
                <a:sym typeface="IBM Plex Sans"/>
              </a:rPr>
              <a:t> Arrays utility class.</a:t>
            </a:r>
          </a:p>
          <a:p>
            <a:pPr lvl="0">
              <a:lnSpc>
                <a:spcPct val="150000"/>
              </a:lnSpc>
              <a:spcBef>
                <a:spcPts val="1000"/>
              </a:spcBef>
              <a:buClr>
                <a:srgbClr val="FFFFFF"/>
              </a:buClr>
              <a:buSzPts val="1800"/>
            </a:pPr>
            <a:endParaRPr lang="en" sz="1800" dirty="0">
              <a:solidFill>
                <a:srgbClr val="FFFFFF"/>
              </a:solidFill>
              <a:latin typeface="IBM Plex Sans"/>
              <a:ea typeface="IBM Plex Sans"/>
              <a:cs typeface="IBM Plex Sans"/>
              <a:sym typeface="IBM Plex Sans"/>
            </a:endParaRPr>
          </a:p>
        </p:txBody>
      </p:sp>
      <p:sp>
        <p:nvSpPr>
          <p:cNvPr id="75" name="Google Shape;75;p12"/>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00ECEC"/>
                </a:solidFill>
                <a:latin typeface="IBM Plex Sans"/>
                <a:ea typeface="IBM Plex Sans"/>
                <a:cs typeface="IBM Plex Sans"/>
                <a:sym typeface="IBM Plex Sans"/>
              </a:rPr>
              <a:t>Student Learning Objectives</a:t>
            </a:r>
            <a:endParaRPr sz="2400">
              <a:solidFill>
                <a:srgbClr val="00ECEC"/>
              </a:solidFill>
              <a:latin typeface="IBM Plex Sans"/>
              <a:ea typeface="IBM Plex Sans"/>
              <a:cs typeface="IBM Plex Sans"/>
              <a:sym typeface="IBM Plex Sans"/>
            </a:endParaRPr>
          </a:p>
        </p:txBody>
      </p:sp>
      <p:sp>
        <p:nvSpPr>
          <p:cNvPr id="76" name="Google Shape;76;p12"/>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Processing</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1124132" y="1245232"/>
            <a:ext cx="703212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Every CS student should be able to process an array to:</a:t>
            </a:r>
          </a:p>
          <a:p>
            <a:pPr>
              <a:spcBef>
                <a:spcPct val="0"/>
              </a:spcBef>
              <a:buFontTx/>
              <a:buNone/>
            </a:pPr>
            <a:endPar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endParaRPr>
          </a:p>
          <a:p>
            <a:pPr>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1. Find the smallest value</a:t>
            </a:r>
          </a:p>
          <a:p>
            <a:pPr>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2. Find the largest value</a:t>
            </a:r>
          </a:p>
          <a:p>
            <a:pPr>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3. Find the sum and average</a:t>
            </a:r>
          </a:p>
          <a:p>
            <a:pPr>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4. Reverse all values</a:t>
            </a:r>
          </a:p>
          <a:p>
            <a:pPr>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5. Shift values</a:t>
            </a:r>
          </a:p>
          <a:p>
            <a:pPr>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6. Delete values</a:t>
            </a: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1" name="Google Shape;4030;p35">
            <a:extLst>
              <a:ext uri="{FF2B5EF4-FFF2-40B4-BE49-F238E27FC236}">
                <a16:creationId xmlns:a16="http://schemas.microsoft.com/office/drawing/2014/main" id="{A7939395-5668-43C3-8DAA-4CA9A3F62B76}"/>
              </a:ext>
            </a:extLst>
          </p:cNvPr>
          <p:cNvSpPr/>
          <p:nvPr/>
        </p:nvSpPr>
        <p:spPr>
          <a:xfrm>
            <a:off x="642782" y="929970"/>
            <a:ext cx="7858436" cy="388891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07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Shifting all Elements 1 Left</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87126"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int[] </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ary</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 = {1, 2, 3, 4, 5};</a:t>
            </a:r>
          </a:p>
          <a:p>
            <a:pPr>
              <a:spcBef>
                <a:spcPct val="0"/>
              </a:spcBef>
              <a:buNone/>
            </a:pP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out.println</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Arrays.toString</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ary</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p>
          <a:p>
            <a:pPr eaLnBrk="1" hangingPunct="1">
              <a:spcBef>
                <a:spcPct val="0"/>
              </a:spcBef>
              <a:buFontTx/>
              <a:buNone/>
            </a:pP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int temp = </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ary</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[0];</a:t>
            </a:r>
          </a:p>
          <a:p>
            <a:pPr eaLnBrk="1" hangingPunct="1">
              <a:spcBef>
                <a:spcPct val="0"/>
              </a:spcBef>
              <a:buFontTx/>
              <a:buNone/>
            </a:pPr>
            <a:r>
              <a:rPr lang="en-US" altLang="en-US" sz="1800" dirty="0">
                <a:solidFill>
                  <a:srgbClr val="00B050"/>
                </a:solidFill>
                <a:latin typeface="IBM Plex Sans" panose="020B0604020202020204" charset="0"/>
                <a:ea typeface="Tahoma" panose="020B0604030504040204" pitchFamily="34" charset="0"/>
                <a:cs typeface="Tahoma" panose="020B0604030504040204" pitchFamily="34" charset="0"/>
              </a:rPr>
              <a:t>// shift elements left</a:t>
            </a:r>
          </a:p>
          <a:p>
            <a:pPr eaLnBrk="1" hangingPunct="1">
              <a:spcBef>
                <a:spcPct val="0"/>
              </a:spcBef>
              <a:buFontTx/>
              <a:buNone/>
            </a:pP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for(int </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i</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 = 1; </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i</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 &lt; </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ary.length</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i</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p>
          <a:p>
            <a:pPr eaLnBrk="1" hangingPunct="1">
              <a:spcBef>
                <a:spcPct val="0"/>
              </a:spcBef>
              <a:buFontTx/>
              <a:buNone/>
            </a:pP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      </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ary</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[i-1] = </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ary</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i</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p>
          <a:p>
            <a:pPr eaLnBrk="1" hangingPunct="1">
              <a:spcBef>
                <a:spcPct val="0"/>
              </a:spcBef>
              <a:buFontTx/>
              <a:buNone/>
            </a:pPr>
            <a:r>
              <a:rPr lang="en-US" altLang="en-US" sz="1800" dirty="0">
                <a:solidFill>
                  <a:srgbClr val="00B050"/>
                </a:solidFill>
                <a:latin typeface="IBM Plex Sans" panose="020B0604020202020204" charset="0"/>
                <a:ea typeface="Tahoma" panose="020B0604030504040204" pitchFamily="34" charset="0"/>
                <a:cs typeface="Tahoma" panose="020B0604030504040204" pitchFamily="34" charset="0"/>
              </a:rPr>
              <a:t>// move first element to last spot</a:t>
            </a:r>
          </a:p>
          <a:p>
            <a:pPr eaLnBrk="1" hangingPunct="1">
              <a:spcBef>
                <a:spcPct val="0"/>
              </a:spcBef>
              <a:buFontTx/>
              <a:buNone/>
            </a:pP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ary</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ary.length</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 -1] = temp;</a:t>
            </a:r>
          </a:p>
          <a:p>
            <a:pPr eaLnBrk="1" hangingPunct="1">
              <a:spcBef>
                <a:spcPct val="0"/>
              </a:spcBef>
              <a:buFontTx/>
              <a:buNone/>
            </a:pP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out.println</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Arrays.toString</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ary</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926081" y="2886618"/>
            <a:ext cx="1873751" cy="95410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[1, 2, 3, 4, 5]</a:t>
            </a:r>
          </a:p>
          <a:p>
            <a:pPr>
              <a:spcBef>
                <a:spcPct val="0"/>
              </a:spcBef>
              <a:buNone/>
            </a:pPr>
            <a:r>
              <a:rPr lang="en-US" altLang="en-US" sz="1800" dirty="0">
                <a:solidFill>
                  <a:schemeClr val="bg1"/>
                </a:solidFill>
                <a:latin typeface="Tahoma" panose="020B0604030504040204" pitchFamily="34" charset="0"/>
              </a:rPr>
              <a:t>[2, 3, 4, 5, 1]</a:t>
            </a:r>
          </a:p>
          <a:p>
            <a:pPr>
              <a:spcBef>
                <a:spcPct val="0"/>
              </a:spcBef>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742432" y="2642616"/>
            <a:ext cx="2756084" cy="213115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D17CDE0E-5BBB-463F-83EF-FC82ECAF3412}"/>
              </a:ext>
            </a:extLst>
          </p:cNvPr>
          <p:cNvPicPr>
            <a:picLocks noChangeAspect="1"/>
          </p:cNvPicPr>
          <p:nvPr/>
        </p:nvPicPr>
        <p:blipFill>
          <a:blip r:embed="rId3"/>
          <a:stretch>
            <a:fillRect/>
          </a:stretch>
        </p:blipFill>
        <p:spPr>
          <a:xfrm>
            <a:off x="696848" y="3839302"/>
            <a:ext cx="3714750" cy="800100"/>
          </a:xfrm>
          <a:prstGeom prst="rect">
            <a:avLst/>
          </a:prstGeom>
        </p:spPr>
      </p:pic>
    </p:spTree>
    <p:extLst>
      <p:ext uri="{BB962C8B-B14F-4D97-AF65-F5344CB8AC3E}">
        <p14:creationId xmlns:p14="http://schemas.microsoft.com/office/powerpoint/2010/main" val="74507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rgbClr val="00ECEC"/>
                </a:solidFill>
                <a:latin typeface="IBM Plex Sans"/>
                <a:ea typeface="IBM Plex Sans"/>
                <a:cs typeface="IBM Plex Sans"/>
                <a:sym typeface="IBM Plex Sans"/>
              </a:rPr>
              <a:t>Delete</a:t>
            </a: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1" y="820018"/>
            <a:ext cx="785303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sz="1600" dirty="0">
                <a:solidFill>
                  <a:schemeClr val="bg1"/>
                </a:solidFill>
                <a:latin typeface="IBM Plex Sans" panose="020B0604020202020204" charset="0"/>
              </a:rPr>
              <a:t>Arrays are a fixed size and can’t be changed. You can always assign a reference variable to a new object.</a:t>
            </a:r>
          </a:p>
          <a:p>
            <a:pPr>
              <a:spcBef>
                <a:spcPct val="0"/>
              </a:spcBef>
              <a:buNone/>
            </a:pPr>
            <a:endParaRPr lang="en-US" sz="1600" dirty="0">
              <a:solidFill>
                <a:schemeClr val="accent1">
                  <a:lumMod val="75000"/>
                </a:schemeClr>
              </a:solidFill>
              <a:latin typeface="IBM Plex Sans" panose="020B0604020202020204" charset="0"/>
            </a:endParaRPr>
          </a:p>
          <a:p>
            <a:pPr>
              <a:spcBef>
                <a:spcPct val="0"/>
              </a:spcBef>
              <a:buNone/>
            </a:pPr>
            <a:r>
              <a:rPr lang="en-US" sz="1600" dirty="0">
                <a:solidFill>
                  <a:schemeClr val="accent4">
                    <a:lumMod val="75000"/>
                  </a:schemeClr>
                </a:solidFill>
                <a:latin typeface="IBM Plex Sans" panose="020B0604020202020204" charset="0"/>
              </a:rPr>
              <a:t>int[] </a:t>
            </a:r>
            <a:r>
              <a:rPr lang="en-US" sz="1600" dirty="0" err="1">
                <a:solidFill>
                  <a:schemeClr val="accent4">
                    <a:lumMod val="75000"/>
                  </a:schemeClr>
                </a:solidFill>
                <a:latin typeface="IBM Plex Sans" panose="020B0604020202020204" charset="0"/>
              </a:rPr>
              <a:t>nums</a:t>
            </a:r>
            <a:r>
              <a:rPr lang="en-US" sz="1600" dirty="0">
                <a:solidFill>
                  <a:schemeClr val="accent4">
                    <a:lumMod val="75000"/>
                  </a:schemeClr>
                </a:solidFill>
                <a:latin typeface="IBM Plex Sans" panose="020B0604020202020204" charset="0"/>
              </a:rPr>
              <a:t> = {1,2,3};</a:t>
            </a:r>
          </a:p>
          <a:p>
            <a:pPr>
              <a:spcBef>
                <a:spcPct val="0"/>
              </a:spcBef>
              <a:buNone/>
            </a:pPr>
            <a:r>
              <a:rPr lang="en-US" sz="1600" dirty="0" err="1">
                <a:solidFill>
                  <a:schemeClr val="accent4">
                    <a:lumMod val="75000"/>
                  </a:schemeClr>
                </a:solidFill>
                <a:latin typeface="IBM Plex Sans" panose="020B0604020202020204" charset="0"/>
              </a:rPr>
              <a:t>nums</a:t>
            </a:r>
            <a:r>
              <a:rPr lang="en-US" sz="1600" dirty="0">
                <a:solidFill>
                  <a:schemeClr val="accent4">
                    <a:lumMod val="75000"/>
                  </a:schemeClr>
                </a:solidFill>
                <a:latin typeface="IBM Plex Sans" panose="020B0604020202020204" charset="0"/>
              </a:rPr>
              <a:t> = new int[]{1,7,8,7,4,3,7};</a:t>
            </a:r>
          </a:p>
          <a:p>
            <a:pPr>
              <a:spcBef>
                <a:spcPct val="0"/>
              </a:spcBef>
              <a:buNone/>
            </a:pPr>
            <a:endParaRPr lang="en-US" sz="1600" dirty="0">
              <a:solidFill>
                <a:schemeClr val="bg1"/>
              </a:solidFill>
              <a:latin typeface="IBM Plex Sans" panose="020B0604020202020204" charset="0"/>
            </a:endParaRPr>
          </a:p>
          <a:p>
            <a:pPr>
              <a:spcBef>
                <a:spcPct val="0"/>
              </a:spcBef>
              <a:buNone/>
            </a:pPr>
            <a:r>
              <a:rPr lang="en-US" sz="1600" dirty="0">
                <a:solidFill>
                  <a:schemeClr val="bg1"/>
                </a:solidFill>
                <a:latin typeface="IBM Plex Sans" panose="020B0604020202020204" charset="0"/>
              </a:rPr>
              <a:t>The memory holding the array with {1,2,3} gets reused after there are no references to it. This happens automatically via Java’s Garbage Collection.</a:t>
            </a:r>
          </a:p>
          <a:p>
            <a:pPr>
              <a:spcBef>
                <a:spcPct val="0"/>
              </a:spcBef>
              <a:buNone/>
            </a:pPr>
            <a:endParaRPr lang="en-US" sz="1600" dirty="0">
              <a:solidFill>
                <a:schemeClr val="bg1"/>
              </a:solidFill>
              <a:latin typeface="IBM Plex Sans" panose="020B0604020202020204" charset="0"/>
            </a:endParaRPr>
          </a:p>
          <a:p>
            <a:pPr>
              <a:spcBef>
                <a:spcPct val="0"/>
              </a:spcBef>
              <a:buNone/>
            </a:pPr>
            <a:r>
              <a:rPr lang="en-US" sz="1600" u="sng" dirty="0">
                <a:solidFill>
                  <a:schemeClr val="bg1"/>
                </a:solidFill>
                <a:latin typeface="IBM Plex Sans" panose="020B0604020202020204" charset="0"/>
              </a:rPr>
              <a:t>To delete all 7s</a:t>
            </a:r>
          </a:p>
          <a:p>
            <a:pPr>
              <a:spcBef>
                <a:spcPct val="0"/>
              </a:spcBef>
              <a:buNone/>
            </a:pPr>
            <a:r>
              <a:rPr lang="en-US" sz="1600" dirty="0">
                <a:solidFill>
                  <a:schemeClr val="bg1"/>
                </a:solidFill>
                <a:latin typeface="IBM Plex Sans" panose="020B0604020202020204" charset="0"/>
              </a:rPr>
              <a:t>Count the 7s</a:t>
            </a:r>
          </a:p>
          <a:p>
            <a:pPr>
              <a:spcBef>
                <a:spcPct val="0"/>
              </a:spcBef>
              <a:buNone/>
            </a:pPr>
            <a:r>
              <a:rPr lang="en-US" sz="1600" dirty="0">
                <a:solidFill>
                  <a:schemeClr val="bg1"/>
                </a:solidFill>
                <a:latin typeface="IBM Plex Sans" panose="020B0604020202020204" charset="0"/>
              </a:rPr>
              <a:t>Create an array set to count of non 7s (</a:t>
            </a:r>
            <a:r>
              <a:rPr lang="en-US" sz="1600" dirty="0" err="1">
                <a:solidFill>
                  <a:schemeClr val="bg1"/>
                </a:solidFill>
                <a:latin typeface="IBM Plex Sans" panose="020B0604020202020204" charset="0"/>
              </a:rPr>
              <a:t>nums.length</a:t>
            </a:r>
            <a:r>
              <a:rPr lang="en-US" sz="1600" dirty="0">
                <a:solidFill>
                  <a:schemeClr val="bg1"/>
                </a:solidFill>
                <a:latin typeface="IBM Plex Sans" panose="020B0604020202020204" charset="0"/>
              </a:rPr>
              <a:t> – count)</a:t>
            </a:r>
          </a:p>
          <a:p>
            <a:pPr>
              <a:spcBef>
                <a:spcPct val="0"/>
              </a:spcBef>
              <a:buNone/>
            </a:pPr>
            <a:r>
              <a:rPr lang="en-US" sz="1600" dirty="0">
                <a:solidFill>
                  <a:schemeClr val="bg1"/>
                </a:solidFill>
                <a:latin typeface="IBM Plex Sans" panose="020B0604020202020204" charset="0"/>
              </a:rPr>
              <a:t>Copy all non 7s to new array (requires a loop and an extra variable for the index)</a:t>
            </a:r>
          </a:p>
          <a:p>
            <a:pPr>
              <a:spcBef>
                <a:spcPct val="0"/>
              </a:spcBef>
              <a:buNone/>
            </a:pPr>
            <a:r>
              <a:rPr lang="en-US" sz="1600" dirty="0">
                <a:solidFill>
                  <a:schemeClr val="bg1"/>
                </a:solidFill>
                <a:latin typeface="IBM Plex Sans" panose="020B0604020202020204" charset="0"/>
              </a:rPr>
              <a:t>Assign the array to the new array with no 7s ( </a:t>
            </a:r>
            <a:r>
              <a:rPr lang="en-US" sz="1600" dirty="0" err="1">
                <a:solidFill>
                  <a:schemeClr val="bg1"/>
                </a:solidFill>
                <a:latin typeface="IBM Plex Sans" panose="020B0604020202020204" charset="0"/>
              </a:rPr>
              <a:t>nums</a:t>
            </a:r>
            <a:r>
              <a:rPr lang="en-US" sz="1600" dirty="0">
                <a:solidFill>
                  <a:schemeClr val="bg1"/>
                </a:solidFill>
                <a:latin typeface="IBM Plex Sans" panose="020B0604020202020204" charset="0"/>
              </a:rPr>
              <a:t> = </a:t>
            </a:r>
            <a:r>
              <a:rPr lang="en-US" sz="1600" dirty="0" err="1">
                <a:solidFill>
                  <a:schemeClr val="bg1"/>
                </a:solidFill>
                <a:latin typeface="IBM Plex Sans" panose="020B0604020202020204" charset="0"/>
              </a:rPr>
              <a:t>ary</a:t>
            </a:r>
            <a:r>
              <a:rPr lang="en-US" sz="1600" dirty="0">
                <a:solidFill>
                  <a:schemeClr val="bg1"/>
                </a:solidFill>
                <a:latin typeface="IBM Plex Sans" panose="020B0604020202020204" charset="0"/>
              </a:rPr>
              <a:t>; )</a:t>
            </a:r>
          </a:p>
        </p:txBody>
      </p:sp>
    </p:spTree>
    <p:extLst>
      <p:ext uri="{BB962C8B-B14F-4D97-AF65-F5344CB8AC3E}">
        <p14:creationId xmlns:p14="http://schemas.microsoft.com/office/powerpoint/2010/main" val="1553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rgbClr val="00ECEC"/>
                </a:solidFill>
                <a:latin typeface="IBM Plex Sans"/>
                <a:ea typeface="IBM Plex Sans"/>
                <a:cs typeface="IBM Plex Sans"/>
                <a:sym typeface="IBM Plex Sans"/>
              </a:rPr>
              <a:t>Tallies</a:t>
            </a: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1" y="820018"/>
            <a:ext cx="785303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sz="1600" dirty="0">
                <a:solidFill>
                  <a:schemeClr val="bg1"/>
                </a:solidFill>
                <a:latin typeface="IBM Plex Sans" panose="020B0604020202020204" charset="0"/>
              </a:rPr>
              <a:t>Arrays can be a great data type for creating a histogram. Histograms are useful in representing the distribution of data and exposing patterns.</a:t>
            </a:r>
          </a:p>
          <a:p>
            <a:pPr>
              <a:spcBef>
                <a:spcPct val="0"/>
              </a:spcBef>
              <a:buNone/>
            </a:pPr>
            <a:endParaRPr lang="en-US" sz="1600" dirty="0">
              <a:solidFill>
                <a:schemeClr val="accent4">
                  <a:lumMod val="75000"/>
                </a:schemeClr>
              </a:solidFill>
              <a:latin typeface="IBM Plex Sans" panose="020B0604020202020204" charset="0"/>
            </a:endParaRPr>
          </a:p>
          <a:p>
            <a:pPr>
              <a:spcBef>
                <a:spcPct val="0"/>
              </a:spcBef>
              <a:buNone/>
            </a:pPr>
            <a:r>
              <a:rPr lang="en-US" sz="1600" dirty="0">
                <a:solidFill>
                  <a:schemeClr val="accent4">
                    <a:lumMod val="75000"/>
                  </a:schemeClr>
                </a:solidFill>
                <a:latin typeface="IBM Plex Sans" panose="020B0604020202020204" charset="0"/>
              </a:rPr>
              <a:t>long n = 4902302993239201;</a:t>
            </a:r>
          </a:p>
          <a:p>
            <a:pPr>
              <a:spcBef>
                <a:spcPct val="0"/>
              </a:spcBef>
              <a:buNone/>
            </a:pPr>
            <a:r>
              <a:rPr lang="en-US" sz="1600" dirty="0">
                <a:solidFill>
                  <a:srgbClr val="00B050"/>
                </a:solidFill>
                <a:latin typeface="IBM Plex Sans" panose="020B0604020202020204" charset="0"/>
              </a:rPr>
              <a:t>// count the occurrences of each number</a:t>
            </a:r>
          </a:p>
          <a:p>
            <a:pPr>
              <a:spcBef>
                <a:spcPct val="0"/>
              </a:spcBef>
              <a:buNone/>
            </a:pPr>
            <a:r>
              <a:rPr lang="en-US" sz="1600" dirty="0">
                <a:solidFill>
                  <a:schemeClr val="accent4">
                    <a:lumMod val="75000"/>
                  </a:schemeClr>
                </a:solidFill>
                <a:latin typeface="IBM Plex Sans" panose="020B0604020202020204" charset="0"/>
              </a:rPr>
              <a:t>int[]</a:t>
            </a:r>
            <a:r>
              <a:rPr lang="en-US" sz="1600" dirty="0" err="1">
                <a:solidFill>
                  <a:schemeClr val="accent4">
                    <a:lumMod val="75000"/>
                  </a:schemeClr>
                </a:solidFill>
                <a:latin typeface="IBM Plex Sans" panose="020B0604020202020204" charset="0"/>
              </a:rPr>
              <a:t>ary</a:t>
            </a:r>
            <a:r>
              <a:rPr lang="en-US" sz="1600" dirty="0">
                <a:solidFill>
                  <a:schemeClr val="accent4">
                    <a:lumMod val="75000"/>
                  </a:schemeClr>
                </a:solidFill>
                <a:latin typeface="IBM Plex Sans" panose="020B0604020202020204" charset="0"/>
              </a:rPr>
              <a:t> = new int[10];</a:t>
            </a:r>
          </a:p>
          <a:p>
            <a:pPr>
              <a:spcBef>
                <a:spcPct val="0"/>
              </a:spcBef>
              <a:buNone/>
            </a:pPr>
            <a:r>
              <a:rPr lang="en-US" sz="1600" dirty="0">
                <a:solidFill>
                  <a:srgbClr val="00B050"/>
                </a:solidFill>
                <a:latin typeface="IBM Plex Sans" panose="020B0604020202020204" charset="0"/>
              </a:rPr>
              <a:t>// use the array indexes as a counter</a:t>
            </a:r>
          </a:p>
          <a:p>
            <a:pPr>
              <a:spcBef>
                <a:spcPct val="0"/>
              </a:spcBef>
              <a:buNone/>
            </a:pPr>
            <a:endParaRPr lang="en-US" sz="1600" dirty="0">
              <a:solidFill>
                <a:schemeClr val="bg1"/>
              </a:solidFill>
              <a:latin typeface="IBM Plex Sans" panose="020B0604020202020204" charset="0"/>
            </a:endParaRPr>
          </a:p>
          <a:p>
            <a:pPr>
              <a:spcBef>
                <a:spcPct val="0"/>
              </a:spcBef>
              <a:buNone/>
            </a:pPr>
            <a:endParaRPr lang="en-US" sz="1600" dirty="0">
              <a:solidFill>
                <a:schemeClr val="bg1"/>
              </a:solidFill>
              <a:latin typeface="IBM Plex Sans" panose="020B0604020202020204" charset="0"/>
            </a:endParaRPr>
          </a:p>
          <a:p>
            <a:pPr>
              <a:spcBef>
                <a:spcPct val="0"/>
              </a:spcBef>
              <a:buNone/>
            </a:pPr>
            <a:endParaRPr lang="en-US" sz="1600" dirty="0">
              <a:solidFill>
                <a:schemeClr val="bg1"/>
              </a:solidFill>
              <a:latin typeface="IBM Plex Sans" panose="020B0604020202020204" charset="0"/>
            </a:endParaRPr>
          </a:p>
        </p:txBody>
      </p:sp>
      <p:graphicFrame>
        <p:nvGraphicFramePr>
          <p:cNvPr id="8" name="Group 4">
            <a:extLst>
              <a:ext uri="{FF2B5EF4-FFF2-40B4-BE49-F238E27FC236}">
                <a16:creationId xmlns:a16="http://schemas.microsoft.com/office/drawing/2014/main" id="{79A3E732-8ED1-43A6-B079-59D47B10F57D}"/>
              </a:ext>
            </a:extLst>
          </p:cNvPr>
          <p:cNvGraphicFramePr>
            <a:graphicFrameLocks noGrp="1"/>
          </p:cNvGraphicFramePr>
          <p:nvPr>
            <p:extLst>
              <p:ext uri="{D42A27DB-BD31-4B8C-83A1-F6EECF244321}">
                <p14:modId xmlns:p14="http://schemas.microsoft.com/office/powerpoint/2010/main" val="2140776167"/>
              </p:ext>
            </p:extLst>
          </p:nvPr>
        </p:nvGraphicFramePr>
        <p:xfrm>
          <a:off x="1363659" y="3102013"/>
          <a:ext cx="6416675" cy="1041400"/>
        </p:xfrm>
        <a:graphic>
          <a:graphicData uri="http://schemas.openxmlformats.org/drawingml/2006/table">
            <a:tbl>
              <a:tblPr/>
              <a:tblGrid>
                <a:gridCol w="874713">
                  <a:extLst>
                    <a:ext uri="{9D8B030D-6E8A-4147-A177-3AD203B41FA5}">
                      <a16:colId xmlns:a16="http://schemas.microsoft.com/office/drawing/2014/main" val="2968577738"/>
                    </a:ext>
                  </a:extLst>
                </a:gridCol>
                <a:gridCol w="554037">
                  <a:extLst>
                    <a:ext uri="{9D8B030D-6E8A-4147-A177-3AD203B41FA5}">
                      <a16:colId xmlns:a16="http://schemas.microsoft.com/office/drawing/2014/main" val="2269506511"/>
                    </a:ext>
                  </a:extLst>
                </a:gridCol>
                <a:gridCol w="554038">
                  <a:extLst>
                    <a:ext uri="{9D8B030D-6E8A-4147-A177-3AD203B41FA5}">
                      <a16:colId xmlns:a16="http://schemas.microsoft.com/office/drawing/2014/main" val="2264882298"/>
                    </a:ext>
                  </a:extLst>
                </a:gridCol>
                <a:gridCol w="554037">
                  <a:extLst>
                    <a:ext uri="{9D8B030D-6E8A-4147-A177-3AD203B41FA5}">
                      <a16:colId xmlns:a16="http://schemas.microsoft.com/office/drawing/2014/main" val="3440773023"/>
                    </a:ext>
                  </a:extLst>
                </a:gridCol>
                <a:gridCol w="554038">
                  <a:extLst>
                    <a:ext uri="{9D8B030D-6E8A-4147-A177-3AD203B41FA5}">
                      <a16:colId xmlns:a16="http://schemas.microsoft.com/office/drawing/2014/main" val="732328499"/>
                    </a:ext>
                  </a:extLst>
                </a:gridCol>
                <a:gridCol w="555625">
                  <a:extLst>
                    <a:ext uri="{9D8B030D-6E8A-4147-A177-3AD203B41FA5}">
                      <a16:colId xmlns:a16="http://schemas.microsoft.com/office/drawing/2014/main" val="1038069582"/>
                    </a:ext>
                  </a:extLst>
                </a:gridCol>
                <a:gridCol w="554037">
                  <a:extLst>
                    <a:ext uri="{9D8B030D-6E8A-4147-A177-3AD203B41FA5}">
                      <a16:colId xmlns:a16="http://schemas.microsoft.com/office/drawing/2014/main" val="1975556714"/>
                    </a:ext>
                  </a:extLst>
                </a:gridCol>
                <a:gridCol w="554038">
                  <a:extLst>
                    <a:ext uri="{9D8B030D-6E8A-4147-A177-3AD203B41FA5}">
                      <a16:colId xmlns:a16="http://schemas.microsoft.com/office/drawing/2014/main" val="623360911"/>
                    </a:ext>
                  </a:extLst>
                </a:gridCol>
                <a:gridCol w="554037">
                  <a:extLst>
                    <a:ext uri="{9D8B030D-6E8A-4147-A177-3AD203B41FA5}">
                      <a16:colId xmlns:a16="http://schemas.microsoft.com/office/drawing/2014/main" val="2583914955"/>
                    </a:ext>
                  </a:extLst>
                </a:gridCol>
                <a:gridCol w="554038">
                  <a:extLst>
                    <a:ext uri="{9D8B030D-6E8A-4147-A177-3AD203B41FA5}">
                      <a16:colId xmlns:a16="http://schemas.microsoft.com/office/drawing/2014/main" val="1360148392"/>
                    </a:ext>
                  </a:extLst>
                </a:gridCol>
                <a:gridCol w="554037">
                  <a:extLst>
                    <a:ext uri="{9D8B030D-6E8A-4147-A177-3AD203B41FA5}">
                      <a16:colId xmlns:a16="http://schemas.microsoft.com/office/drawing/2014/main" val="21707186"/>
                    </a:ext>
                  </a:extLst>
                </a:gridCol>
              </a:tblGrid>
              <a:tr h="520700">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808080"/>
                          </a:solidFill>
                          <a:effectLst/>
                          <a:latin typeface="Tahoma" panose="020B0604030504040204" pitchFamily="34" charset="0"/>
                          <a:cs typeface="Times New Roman" panose="02020603050405020304" pitchFamily="18" charset="0"/>
                        </a:rPr>
                        <a:t>index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rgbClr val="FF0000"/>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rgbClr val="FF0000"/>
                          </a:solidFill>
                          <a:effectLst/>
                          <a:latin typeface="Tahoma" panose="020B0604030504040204" pitchFamily="34" charset="0"/>
                          <a:cs typeface="Times New Roman" panose="02020603050405020304" pitchFamily="18"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a:ln>
                            <a:noFill/>
                          </a:ln>
                          <a:solidFill>
                            <a:srgbClr val="FF0000"/>
                          </a:solidFill>
                          <a:effectLst/>
                          <a:latin typeface="Tahoma" panose="020B0604030504040204" pitchFamily="34" charset="0"/>
                          <a:cs typeface="Times New Roman" panose="02020603050405020304" pitchFamily="18"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rgbClr val="FF0000"/>
                          </a:solidFill>
                          <a:effectLst/>
                          <a:latin typeface="Tahoma" panose="020B0604030504040204" pitchFamily="34" charset="0"/>
                          <a:cs typeface="Times New Roman" panose="02020603050405020304" pitchFamily="18"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2230087"/>
                  </a:ext>
                </a:extLst>
              </a:tr>
              <a:tr h="520700">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1"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value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R="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1pPr>
                      <a:lvl2pPr marL="742950" marR="0" indent="-285750" algn="l" rtl="0">
                        <a:lnSpc>
                          <a:spcPct val="100000"/>
                        </a:lnSpc>
                        <a:spcBef>
                          <a:spcPct val="20000"/>
                        </a:spcBef>
                        <a:spcAft>
                          <a:spcPts val="0"/>
                        </a:spcAft>
                        <a:buClr>
                          <a:srgbClr val="000000"/>
                        </a:buClr>
                        <a:buFont typeface="Arial"/>
                        <a:defRPr sz="2000" b="0" i="0" u="none" strike="noStrike" cap="none">
                          <a:solidFill>
                            <a:schemeClr val="tx1"/>
                          </a:solidFill>
                          <a:latin typeface="Tahoma" panose="020B0604030504040204" pitchFamily="34" charset="0"/>
                          <a:sym typeface="Arial"/>
                        </a:defRPr>
                      </a:lvl2pPr>
                      <a:lvl3pPr marL="1143000" marR="0" indent="-228600" algn="l" rtl="0">
                        <a:lnSpc>
                          <a:spcPct val="100000"/>
                        </a:lnSpc>
                        <a:spcBef>
                          <a:spcPct val="20000"/>
                        </a:spcBef>
                        <a:spcAft>
                          <a:spcPts val="0"/>
                        </a:spcAft>
                        <a:buClr>
                          <a:srgbClr val="000000"/>
                        </a:buClr>
                        <a:buFont typeface="Arial"/>
                        <a:defRPr sz="1400" b="0" i="0" u="none" strike="noStrike" cap="none">
                          <a:solidFill>
                            <a:schemeClr val="tx1"/>
                          </a:solidFill>
                          <a:latin typeface="Tahoma" panose="020B0604030504040204" pitchFamily="34" charset="0"/>
                          <a:sym typeface="Arial"/>
                        </a:defRPr>
                      </a:lvl3pPr>
                      <a:lvl4pPr marL="16002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4pPr>
                      <a:lvl5pPr marL="2057400" marR="0" indent="-228600" algn="l" rtl="0">
                        <a:lnSpc>
                          <a:spcPct val="100000"/>
                        </a:lnSpc>
                        <a:spcBef>
                          <a:spcPct val="20000"/>
                        </a:spcBef>
                        <a:spcAft>
                          <a:spcPts val="0"/>
                        </a:spcAft>
                        <a:buClr>
                          <a:srgbClr val="000000"/>
                        </a:buClr>
                        <a:buFont typeface="Arial"/>
                        <a:defRPr sz="1600" b="0" i="0" u="none" strike="noStrike" cap="none">
                          <a:solidFill>
                            <a:schemeClr val="tx1"/>
                          </a:solidFill>
                          <a:latin typeface="Tahoma" panose="020B0604030504040204" pitchFamily="34" charset="0"/>
                          <a:sym typeface="Arial"/>
                        </a:defRPr>
                      </a:lvl5pPr>
                      <a:lvl6pPr marL="25146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6pPr>
                      <a:lvl7pPr marL="29718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7pPr>
                      <a:lvl8pPr marL="34290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8pPr>
                      <a:lvl9pPr marL="3886200" marR="0" indent="-228600" algn="l" rtl="0" fontAlgn="base">
                        <a:lnSpc>
                          <a:spcPct val="100000"/>
                        </a:lnSpc>
                        <a:spcBef>
                          <a:spcPct val="20000"/>
                        </a:spcBef>
                        <a:spcAft>
                          <a:spcPct val="0"/>
                        </a:spcAft>
                        <a:buClr>
                          <a:srgbClr val="000000"/>
                        </a:buClr>
                        <a:buFont typeface="Arial"/>
                        <a:defRPr sz="1600" b="0" i="0" u="none" strike="noStrike" cap="none">
                          <a:solidFill>
                            <a:schemeClr val="tx1"/>
                          </a:solidFill>
                          <a:latin typeface="Tahoma" panose="020B0604030504040204" pitchFamily="34" charset="0"/>
                          <a:sym typeface="Arial"/>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0" i="0" u="none" strike="noStrike" cap="none" normalizeH="0" baseline="0" dirty="0">
                          <a:ln>
                            <a:noFill/>
                          </a:ln>
                          <a:solidFill>
                            <a:schemeClr val="bg1"/>
                          </a:solidFill>
                          <a:effectLst/>
                          <a:latin typeface="Tahoma" panose="020B0604030504040204" pitchFamily="34" charset="0"/>
                          <a:cs typeface="Times New Roman" panose="02020603050405020304" pitchFamily="18"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6799019"/>
                  </a:ext>
                </a:extLst>
              </a:tr>
            </a:tbl>
          </a:graphicData>
        </a:graphic>
      </p:graphicFrame>
    </p:spTree>
    <p:extLst>
      <p:ext uri="{BB962C8B-B14F-4D97-AF65-F5344CB8AC3E}">
        <p14:creationId xmlns:p14="http://schemas.microsoft.com/office/powerpoint/2010/main" val="146167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Limitations</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4066298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rgbClr val="00ECEC"/>
                </a:solidFill>
                <a:latin typeface="IBM Plex Sans"/>
                <a:ea typeface="IBM Plex Sans"/>
                <a:cs typeface="IBM Plex Sans"/>
                <a:sym typeface="IBM Plex Sans"/>
              </a:rPr>
              <a:t>Limitations</a:t>
            </a: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1" y="820018"/>
            <a:ext cx="785303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sz="1600" dirty="0">
                <a:solidFill>
                  <a:schemeClr val="bg1"/>
                </a:solidFill>
                <a:latin typeface="IBM Plex Sans" panose="020B0604020202020204" charset="0"/>
              </a:rPr>
              <a:t>You cannot resize an existing array:</a:t>
            </a:r>
          </a:p>
          <a:p>
            <a:pPr>
              <a:spcBef>
                <a:spcPct val="0"/>
              </a:spcBef>
              <a:buNone/>
            </a:pPr>
            <a:endParaRPr lang="en-US" sz="1600" dirty="0">
              <a:solidFill>
                <a:schemeClr val="bg1"/>
              </a:solidFill>
              <a:latin typeface="IBM Plex Sans" panose="020B0604020202020204" charset="0"/>
            </a:endParaRPr>
          </a:p>
          <a:p>
            <a:pPr>
              <a:spcBef>
                <a:spcPct val="0"/>
              </a:spcBef>
              <a:buNone/>
            </a:pPr>
            <a:r>
              <a:rPr lang="en-US" sz="1600" dirty="0">
                <a:solidFill>
                  <a:schemeClr val="accent4">
                    <a:lumMod val="75000"/>
                  </a:schemeClr>
                </a:solidFill>
                <a:latin typeface="IBM Plex Sans" panose="020B0604020202020204" charset="0"/>
              </a:rPr>
              <a:t>int[] </a:t>
            </a:r>
            <a:r>
              <a:rPr lang="en-US" sz="1600" dirty="0" err="1">
                <a:solidFill>
                  <a:schemeClr val="accent4">
                    <a:lumMod val="75000"/>
                  </a:schemeClr>
                </a:solidFill>
                <a:latin typeface="IBM Plex Sans" panose="020B0604020202020204" charset="0"/>
              </a:rPr>
              <a:t>ary</a:t>
            </a:r>
            <a:r>
              <a:rPr lang="en-US" sz="1600" dirty="0">
                <a:solidFill>
                  <a:schemeClr val="accent4">
                    <a:lumMod val="75000"/>
                  </a:schemeClr>
                </a:solidFill>
                <a:latin typeface="IBM Plex Sans" panose="020B0604020202020204" charset="0"/>
              </a:rPr>
              <a:t> = new int[50];</a:t>
            </a:r>
          </a:p>
          <a:p>
            <a:pPr>
              <a:spcBef>
                <a:spcPct val="0"/>
              </a:spcBef>
              <a:buNone/>
            </a:pPr>
            <a:r>
              <a:rPr lang="en-US" sz="1600" dirty="0" err="1">
                <a:solidFill>
                  <a:schemeClr val="accent4">
                    <a:lumMod val="75000"/>
                  </a:schemeClr>
                </a:solidFill>
                <a:latin typeface="IBM Plex Sans" panose="020B0604020202020204" charset="0"/>
              </a:rPr>
              <a:t>ary.length</a:t>
            </a:r>
            <a:r>
              <a:rPr lang="en-US" sz="1600" dirty="0">
                <a:solidFill>
                  <a:schemeClr val="accent4">
                    <a:lumMod val="75000"/>
                  </a:schemeClr>
                </a:solidFill>
                <a:latin typeface="IBM Plex Sans" panose="020B0604020202020204" charset="0"/>
              </a:rPr>
              <a:t> = 10;         </a:t>
            </a:r>
            <a:r>
              <a:rPr lang="en-US" sz="1600" dirty="0">
                <a:solidFill>
                  <a:srgbClr val="00B050"/>
                </a:solidFill>
                <a:latin typeface="IBM Plex Sans" panose="020B0604020202020204" charset="0"/>
              </a:rPr>
              <a:t>// error – length is a public final field</a:t>
            </a:r>
          </a:p>
          <a:p>
            <a:pPr>
              <a:spcBef>
                <a:spcPct val="0"/>
              </a:spcBef>
              <a:buNone/>
            </a:pPr>
            <a:endParaRPr lang="en-US" sz="1600" dirty="0">
              <a:solidFill>
                <a:schemeClr val="bg1"/>
              </a:solidFill>
              <a:latin typeface="IBM Plex Sans" panose="020B0604020202020204" charset="0"/>
            </a:endParaRPr>
          </a:p>
          <a:p>
            <a:pPr>
              <a:spcBef>
                <a:spcPct val="0"/>
              </a:spcBef>
              <a:buNone/>
            </a:pPr>
            <a:r>
              <a:rPr lang="en-US" sz="1600" dirty="0">
                <a:solidFill>
                  <a:schemeClr val="bg1"/>
                </a:solidFill>
                <a:latin typeface="IBM Plex Sans" panose="020B0604020202020204" charset="0"/>
              </a:rPr>
              <a:t> == or .equals tests whether two reference variables refer to the same object. </a:t>
            </a:r>
          </a:p>
          <a:p>
            <a:pPr>
              <a:spcBef>
                <a:spcPct val="0"/>
              </a:spcBef>
              <a:buNone/>
            </a:pPr>
            <a:endParaRPr lang="en-US" sz="1600" dirty="0">
              <a:solidFill>
                <a:schemeClr val="bg1"/>
              </a:solidFill>
              <a:latin typeface="IBM Plex Sans" panose="020B0604020202020204" charset="0"/>
            </a:endParaRPr>
          </a:p>
          <a:p>
            <a:pPr>
              <a:spcBef>
                <a:spcPct val="0"/>
              </a:spcBef>
              <a:buNone/>
            </a:pPr>
            <a:r>
              <a:rPr lang="en-US" sz="1600" dirty="0">
                <a:solidFill>
                  <a:schemeClr val="accent4">
                    <a:lumMod val="75000"/>
                  </a:schemeClr>
                </a:solidFill>
                <a:latin typeface="IBM Plex Sans" panose="020B0604020202020204" charset="0"/>
              </a:rPr>
              <a:t>int[] a = {3, 1, 4};</a:t>
            </a:r>
          </a:p>
          <a:p>
            <a:pPr>
              <a:spcBef>
                <a:spcPct val="0"/>
              </a:spcBef>
              <a:buNone/>
            </a:pPr>
            <a:r>
              <a:rPr lang="en-US" sz="1600" dirty="0">
                <a:solidFill>
                  <a:schemeClr val="accent4">
                    <a:lumMod val="75000"/>
                  </a:schemeClr>
                </a:solidFill>
                <a:latin typeface="IBM Plex Sans" panose="020B0604020202020204" charset="0"/>
              </a:rPr>
              <a:t>int[] b = {3, 1, 4};</a:t>
            </a:r>
          </a:p>
          <a:p>
            <a:pPr>
              <a:spcBef>
                <a:spcPct val="0"/>
              </a:spcBef>
              <a:buNone/>
            </a:pPr>
            <a:r>
              <a:rPr lang="en-US" sz="1600" dirty="0">
                <a:solidFill>
                  <a:schemeClr val="accent4">
                    <a:lumMod val="75000"/>
                  </a:schemeClr>
                </a:solidFill>
                <a:latin typeface="IBM Plex Sans" panose="020B0604020202020204" charset="0"/>
              </a:rPr>
              <a:t>if (a == b) {  ... }         	</a:t>
            </a:r>
            <a:r>
              <a:rPr lang="en-US" sz="1600" dirty="0">
                <a:solidFill>
                  <a:srgbClr val="00B050"/>
                </a:solidFill>
                <a:latin typeface="IBM Plex Sans" panose="020B0604020202020204" charset="0"/>
              </a:rPr>
              <a:t>// false!</a:t>
            </a:r>
          </a:p>
          <a:p>
            <a:pPr>
              <a:spcBef>
                <a:spcPct val="0"/>
              </a:spcBef>
              <a:buNone/>
            </a:pPr>
            <a:r>
              <a:rPr lang="en-US" sz="1600" dirty="0">
                <a:solidFill>
                  <a:schemeClr val="accent4">
                    <a:lumMod val="75000"/>
                  </a:schemeClr>
                </a:solidFill>
                <a:latin typeface="IBM Plex Sans" panose="020B0604020202020204" charset="0"/>
              </a:rPr>
              <a:t>if (</a:t>
            </a:r>
            <a:r>
              <a:rPr lang="en-US" sz="1600" dirty="0" err="1">
                <a:solidFill>
                  <a:schemeClr val="accent4">
                    <a:lumMod val="75000"/>
                  </a:schemeClr>
                </a:solidFill>
                <a:latin typeface="IBM Plex Sans" panose="020B0604020202020204" charset="0"/>
              </a:rPr>
              <a:t>a.equals</a:t>
            </a:r>
            <a:r>
              <a:rPr lang="en-US" sz="1600" dirty="0">
                <a:solidFill>
                  <a:schemeClr val="accent4">
                    <a:lumMod val="75000"/>
                  </a:schemeClr>
                </a:solidFill>
                <a:latin typeface="IBM Plex Sans" panose="020B0604020202020204" charset="0"/>
              </a:rPr>
              <a:t>(b)) {  ... }    	</a:t>
            </a:r>
            <a:r>
              <a:rPr lang="en-US" sz="1600" dirty="0">
                <a:solidFill>
                  <a:srgbClr val="00B050"/>
                </a:solidFill>
                <a:latin typeface="IBM Plex Sans" panose="020B0604020202020204" charset="0"/>
              </a:rPr>
              <a:t>// false!</a:t>
            </a:r>
          </a:p>
          <a:p>
            <a:pPr>
              <a:spcBef>
                <a:spcPct val="0"/>
              </a:spcBef>
              <a:buNone/>
            </a:pPr>
            <a:endParaRPr lang="en-US" sz="1600" dirty="0">
              <a:solidFill>
                <a:schemeClr val="bg1"/>
              </a:solidFill>
              <a:latin typeface="IBM Plex Sans" panose="020B0604020202020204" charset="0"/>
            </a:endParaRPr>
          </a:p>
          <a:p>
            <a:pPr>
              <a:spcBef>
                <a:spcPct val="0"/>
              </a:spcBef>
              <a:buNone/>
            </a:pPr>
            <a:r>
              <a:rPr lang="en-US" sz="1600" dirty="0" err="1">
                <a:solidFill>
                  <a:schemeClr val="bg1"/>
                </a:solidFill>
                <a:latin typeface="IBM Plex Sans" panose="020B0604020202020204" charset="0"/>
              </a:rPr>
              <a:t>toString</a:t>
            </a:r>
            <a:r>
              <a:rPr lang="en-US" sz="1600" dirty="0">
                <a:solidFill>
                  <a:schemeClr val="bg1"/>
                </a:solidFill>
                <a:latin typeface="IBM Plex Sans" panose="020B0604020202020204" charset="0"/>
              </a:rPr>
              <a:t>() not overwritten:</a:t>
            </a:r>
          </a:p>
          <a:p>
            <a:pPr>
              <a:spcBef>
                <a:spcPct val="0"/>
              </a:spcBef>
              <a:buNone/>
            </a:pPr>
            <a:endParaRPr lang="en-US" sz="1600" dirty="0">
              <a:solidFill>
                <a:schemeClr val="bg1"/>
              </a:solidFill>
              <a:latin typeface="IBM Plex Sans" panose="020B0604020202020204" charset="0"/>
            </a:endParaRPr>
          </a:p>
          <a:p>
            <a:pPr>
              <a:spcBef>
                <a:spcPct val="0"/>
              </a:spcBef>
              <a:buNone/>
            </a:pPr>
            <a:r>
              <a:rPr lang="en-US" sz="1600" dirty="0">
                <a:solidFill>
                  <a:schemeClr val="accent4">
                    <a:lumMod val="75000"/>
                  </a:schemeClr>
                </a:solidFill>
                <a:latin typeface="IBM Plex Sans" panose="020B0604020202020204" charset="0"/>
              </a:rPr>
              <a:t>int[] </a:t>
            </a:r>
            <a:r>
              <a:rPr lang="en-US" sz="1600" dirty="0" err="1">
                <a:solidFill>
                  <a:schemeClr val="accent4">
                    <a:lumMod val="75000"/>
                  </a:schemeClr>
                </a:solidFill>
                <a:latin typeface="IBM Plex Sans" panose="020B0604020202020204" charset="0"/>
              </a:rPr>
              <a:t>ary</a:t>
            </a:r>
            <a:r>
              <a:rPr lang="en-US" sz="1600" dirty="0">
                <a:solidFill>
                  <a:schemeClr val="accent4">
                    <a:lumMod val="75000"/>
                  </a:schemeClr>
                </a:solidFill>
                <a:latin typeface="IBM Plex Sans" panose="020B0604020202020204" charset="0"/>
              </a:rPr>
              <a:t> = {3,1,4};</a:t>
            </a:r>
          </a:p>
          <a:p>
            <a:pPr>
              <a:spcBef>
                <a:spcPct val="0"/>
              </a:spcBef>
              <a:buNone/>
            </a:pPr>
            <a:r>
              <a:rPr lang="en-US" sz="1600" dirty="0" err="1">
                <a:solidFill>
                  <a:schemeClr val="accent4">
                    <a:lumMod val="75000"/>
                  </a:schemeClr>
                </a:solidFill>
                <a:latin typeface="IBM Plex Sans" panose="020B0604020202020204" charset="0"/>
              </a:rPr>
              <a:t>System.out.println</a:t>
            </a:r>
            <a:r>
              <a:rPr lang="en-US" sz="1600" dirty="0">
                <a:solidFill>
                  <a:schemeClr val="accent4">
                    <a:lumMod val="75000"/>
                  </a:schemeClr>
                </a:solidFill>
                <a:latin typeface="IBM Plex Sans" panose="020B0604020202020204" charset="0"/>
              </a:rPr>
              <a:t>(</a:t>
            </a:r>
            <a:r>
              <a:rPr lang="en-US" sz="1600" dirty="0" err="1">
                <a:solidFill>
                  <a:schemeClr val="accent4">
                    <a:lumMod val="75000"/>
                  </a:schemeClr>
                </a:solidFill>
                <a:latin typeface="IBM Plex Sans" panose="020B0604020202020204" charset="0"/>
              </a:rPr>
              <a:t>ary</a:t>
            </a:r>
            <a:r>
              <a:rPr lang="en-US" sz="1600" dirty="0">
                <a:solidFill>
                  <a:schemeClr val="accent4">
                    <a:lumMod val="75000"/>
                  </a:schemeClr>
                </a:solidFill>
                <a:latin typeface="IBM Plex Sans" panose="020B0604020202020204" charset="0"/>
              </a:rPr>
              <a:t>);        </a:t>
            </a:r>
            <a:r>
              <a:rPr lang="en-US" sz="1600" dirty="0">
                <a:solidFill>
                  <a:srgbClr val="00B050"/>
                </a:solidFill>
                <a:latin typeface="IBM Plex Sans" panose="020B0604020202020204" charset="0"/>
              </a:rPr>
              <a:t>// [I@32f2e2]</a:t>
            </a:r>
          </a:p>
        </p:txBody>
      </p:sp>
    </p:spTree>
    <p:extLst>
      <p:ext uri="{BB962C8B-B14F-4D97-AF65-F5344CB8AC3E}">
        <p14:creationId xmlns:p14="http://schemas.microsoft.com/office/powerpoint/2010/main" val="87050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Variable Length Argument Lists</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393776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Varargs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87126"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Allows methods to support an arbitrary number of parameters of the same type. It’s specified by three periods or an ellipsis.</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a:spcBef>
                <a:spcPct val="0"/>
              </a:spcBef>
              <a:buNone/>
            </a:pPr>
            <a:r>
              <a:rPr lang="en-US" altLang="en-US" sz="1800" dirty="0">
                <a:solidFill>
                  <a:schemeClr val="accent4">
                    <a:lumMod val="75000"/>
                  </a:schemeClr>
                </a:solidFill>
                <a:latin typeface="IBM Plex Sans" panose="020B0604020202020204" charset="0"/>
              </a:rPr>
              <a:t>public static int max(int ... numbers){</a:t>
            </a:r>
          </a:p>
          <a:p>
            <a:pPr>
              <a:spcBef>
                <a:spcPct val="0"/>
              </a:spcBef>
              <a:buNone/>
            </a:pPr>
            <a:r>
              <a:rPr lang="en-US" altLang="en-US" sz="1800" dirty="0">
                <a:solidFill>
                  <a:schemeClr val="accent4">
                    <a:lumMod val="75000"/>
                  </a:schemeClr>
                </a:solidFill>
                <a:latin typeface="IBM Plex Sans" panose="020B0604020202020204" charset="0"/>
              </a:rPr>
              <a:t>   int max = </a:t>
            </a:r>
            <a:r>
              <a:rPr lang="en-US" altLang="en-US" sz="1800" dirty="0" err="1">
                <a:solidFill>
                  <a:schemeClr val="accent4">
                    <a:lumMod val="75000"/>
                  </a:schemeClr>
                </a:solidFill>
                <a:latin typeface="IBM Plex Sans" panose="020B0604020202020204" charset="0"/>
              </a:rPr>
              <a:t>Integer.MIN_VALUE</a:t>
            </a: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a:solidFill>
                  <a:schemeClr val="accent4">
                    <a:lumMod val="75000"/>
                  </a:schemeClr>
                </a:solidFill>
                <a:latin typeface="IBM Plex Sans" panose="020B0604020202020204" charset="0"/>
              </a:rPr>
              <a:t>   for(int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 0;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&lt; </a:t>
            </a:r>
            <a:r>
              <a:rPr lang="en-US" altLang="en-US" sz="1800" dirty="0" err="1">
                <a:solidFill>
                  <a:schemeClr val="accent4">
                    <a:lumMod val="75000"/>
                  </a:schemeClr>
                </a:solidFill>
                <a:latin typeface="IBM Plex Sans" panose="020B0604020202020204" charset="0"/>
              </a:rPr>
              <a:t>numbers.length</a:t>
            </a: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a:solidFill>
                  <a:schemeClr val="accent4">
                    <a:lumMod val="75000"/>
                  </a:schemeClr>
                </a:solidFill>
                <a:latin typeface="IBM Plex Sans" panose="020B0604020202020204" charset="0"/>
              </a:rPr>
              <a:t>          max = </a:t>
            </a:r>
            <a:r>
              <a:rPr lang="en-US" altLang="en-US" sz="1800" dirty="0" err="1">
                <a:solidFill>
                  <a:schemeClr val="accent4">
                    <a:lumMod val="75000"/>
                  </a:schemeClr>
                </a:solidFill>
                <a:latin typeface="IBM Plex Sans" panose="020B0604020202020204" charset="0"/>
              </a:rPr>
              <a:t>Math.max</a:t>
            </a:r>
            <a:r>
              <a:rPr lang="en-US" altLang="en-US" sz="1800" dirty="0">
                <a:solidFill>
                  <a:schemeClr val="accent4">
                    <a:lumMod val="75000"/>
                  </a:schemeClr>
                </a:solidFill>
                <a:latin typeface="IBM Plex Sans" panose="020B0604020202020204" charset="0"/>
              </a:rPr>
              <a:t>(max, numbers[</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a:t>
            </a:r>
          </a:p>
          <a:p>
            <a:pPr>
              <a:spcBef>
                <a:spcPct val="0"/>
              </a:spcBef>
              <a:buNone/>
            </a:pPr>
            <a:r>
              <a:rPr lang="en-US" altLang="en-US" sz="1800" dirty="0">
                <a:solidFill>
                  <a:schemeClr val="accent4">
                    <a:lumMod val="75000"/>
                  </a:schemeClr>
                </a:solidFill>
                <a:latin typeface="IBM Plex Sans" panose="020B0604020202020204" charset="0"/>
              </a:rPr>
              <a:t>    return max;</a:t>
            </a:r>
          </a:p>
          <a:p>
            <a:pPr>
              <a:spcBef>
                <a:spcPct val="0"/>
              </a:spcBef>
              <a:buNone/>
            </a:pPr>
            <a:r>
              <a:rPr lang="en-US" altLang="en-US" sz="1800" dirty="0">
                <a:solidFill>
                  <a:schemeClr val="accent4">
                    <a:lumMod val="75000"/>
                  </a:schemeClr>
                </a:solidFill>
                <a:latin typeface="IBM Plex Sans" panose="020B0604020202020204" charset="0"/>
              </a:rPr>
              <a:t> }</a:t>
            </a:r>
          </a:p>
          <a:p>
            <a:pPr>
              <a:spcBef>
                <a:spcPct val="0"/>
              </a:spcBef>
              <a:buNone/>
            </a:pPr>
            <a:r>
              <a:rPr lang="en-US" altLang="en-US" sz="1800" dirty="0">
                <a:solidFill>
                  <a:srgbClr val="00B050"/>
                </a:solidFill>
                <a:latin typeface="IBM Plex Sans" panose="020B0604020202020204" charset="0"/>
              </a:rPr>
              <a:t>// in main</a:t>
            </a:r>
          </a:p>
          <a:p>
            <a:pPr>
              <a:spcBef>
                <a:spcPct val="0"/>
              </a:spcBef>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(max(5, -33, 40));</a:t>
            </a:r>
          </a:p>
          <a:p>
            <a:pPr>
              <a:spcBef>
                <a:spcPct val="0"/>
              </a:spcBef>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(max(4,2,4,6,5,4,222,41));</a:t>
            </a:r>
          </a:p>
          <a:p>
            <a:pPr>
              <a:spcBef>
                <a:spcPct val="0"/>
              </a:spcBef>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(max(5,3));</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784375" y="3106724"/>
            <a:ext cx="1533519" cy="123110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40</a:t>
            </a:r>
          </a:p>
          <a:p>
            <a:pPr>
              <a:spcBef>
                <a:spcPct val="0"/>
              </a:spcBef>
              <a:buNone/>
            </a:pPr>
            <a:r>
              <a:rPr lang="en-US" altLang="en-US" sz="1800" dirty="0">
                <a:solidFill>
                  <a:schemeClr val="bg1"/>
                </a:solidFill>
                <a:latin typeface="Tahoma" panose="020B0604030504040204" pitchFamily="34" charset="0"/>
              </a:rPr>
              <a:t>222</a:t>
            </a:r>
          </a:p>
          <a:p>
            <a:pPr>
              <a:spcBef>
                <a:spcPct val="0"/>
              </a:spcBef>
              <a:buNone/>
            </a:pPr>
            <a:r>
              <a:rPr lang="en-US" altLang="en-US" sz="1800" dirty="0">
                <a:solidFill>
                  <a:schemeClr val="bg1"/>
                </a:solidFill>
                <a:latin typeface="Tahoma" panose="020B0604030504040204" pitchFamily="34" charset="0"/>
              </a:rPr>
              <a:t>5</a:t>
            </a:r>
          </a:p>
          <a:p>
            <a:pPr>
              <a:spcBef>
                <a:spcPct val="0"/>
              </a:spcBef>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6683022" y="2935111"/>
            <a:ext cx="1849588" cy="190133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58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Varargs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87126"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accent4">
                    <a:lumMod val="75000"/>
                  </a:schemeClr>
                </a:solidFill>
                <a:latin typeface="IBM Plex Sans" panose="020B0604020202020204" charset="0"/>
              </a:rPr>
              <a:t> public static int sum(int... </a:t>
            </a:r>
            <a:r>
              <a:rPr lang="en-US" altLang="en-US" sz="1800" dirty="0" err="1">
                <a:solidFill>
                  <a:schemeClr val="accent4">
                    <a:lumMod val="75000"/>
                  </a:schemeClr>
                </a:solidFill>
                <a:latin typeface="IBM Plex Sans" panose="020B0604020202020204" charset="0"/>
              </a:rPr>
              <a:t>args</a:t>
            </a: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a:solidFill>
                  <a:schemeClr val="accent4">
                    <a:lumMod val="75000"/>
                  </a:schemeClr>
                </a:solidFill>
                <a:latin typeface="IBM Plex Sans" panose="020B0604020202020204" charset="0"/>
              </a:rPr>
              <a:t>        int sum = 0;</a:t>
            </a:r>
          </a:p>
          <a:p>
            <a:pPr>
              <a:spcBef>
                <a:spcPct val="0"/>
              </a:spcBef>
              <a:buNone/>
            </a:pPr>
            <a:r>
              <a:rPr lang="en-US" altLang="en-US" sz="1800" dirty="0">
                <a:solidFill>
                  <a:schemeClr val="accent4">
                    <a:lumMod val="75000"/>
                  </a:schemeClr>
                </a:solidFill>
                <a:latin typeface="IBM Plex Sans" panose="020B0604020202020204" charset="0"/>
              </a:rPr>
              <a:t>        for(int n: </a:t>
            </a:r>
            <a:r>
              <a:rPr lang="en-US" altLang="en-US" sz="1800" dirty="0" err="1">
                <a:solidFill>
                  <a:schemeClr val="accent4">
                    <a:lumMod val="75000"/>
                  </a:schemeClr>
                </a:solidFill>
                <a:latin typeface="IBM Plex Sans" panose="020B0604020202020204" charset="0"/>
              </a:rPr>
              <a:t>args</a:t>
            </a: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a:solidFill>
                  <a:schemeClr val="accent4">
                    <a:lumMod val="75000"/>
                  </a:schemeClr>
                </a:solidFill>
                <a:latin typeface="IBM Plex Sans" panose="020B0604020202020204" charset="0"/>
              </a:rPr>
              <a:t>            sum += n;</a:t>
            </a:r>
          </a:p>
          <a:p>
            <a:pPr>
              <a:spcBef>
                <a:spcPct val="0"/>
              </a:spcBef>
              <a:buNone/>
            </a:pPr>
            <a:r>
              <a:rPr lang="en-US" altLang="en-US" sz="1800" dirty="0">
                <a:solidFill>
                  <a:schemeClr val="accent4">
                    <a:lumMod val="75000"/>
                  </a:schemeClr>
                </a:solidFill>
                <a:latin typeface="IBM Plex Sans" panose="020B0604020202020204" charset="0"/>
              </a:rPr>
              <a:t>        return sum;</a:t>
            </a:r>
          </a:p>
          <a:p>
            <a:pPr>
              <a:spcBef>
                <a:spcPct val="0"/>
              </a:spcBef>
              <a:buNone/>
            </a:pP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a:solidFill>
                  <a:schemeClr val="accent4">
                    <a:lumMod val="75000"/>
                  </a:schemeClr>
                </a:solidFill>
                <a:latin typeface="IBM Plex Sans" panose="020B0604020202020204" charset="0"/>
              </a:rPr>
              <a:t>public static void main(String[] </a:t>
            </a:r>
            <a:r>
              <a:rPr lang="en-US" altLang="en-US" sz="1800" dirty="0" err="1">
                <a:solidFill>
                  <a:schemeClr val="accent4">
                    <a:lumMod val="75000"/>
                  </a:schemeClr>
                </a:solidFill>
                <a:latin typeface="IBM Plex Sans" panose="020B0604020202020204" charset="0"/>
              </a:rPr>
              <a:t>args</a:t>
            </a: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(sum());</a:t>
            </a:r>
          </a:p>
          <a:p>
            <a:pPr>
              <a:spcBef>
                <a:spcPct val="0"/>
              </a:spcBef>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(sum(5,3));</a:t>
            </a:r>
          </a:p>
          <a:p>
            <a:pPr>
              <a:spcBef>
                <a:spcPct val="0"/>
              </a:spcBef>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(sum(0,5,10,20,30));</a:t>
            </a:r>
          </a:p>
          <a:p>
            <a:pPr>
              <a:spcBef>
                <a:spcPct val="0"/>
              </a:spcBef>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(sum(new int[]{1,2,3,4}));</a:t>
            </a:r>
          </a:p>
          <a:p>
            <a:pPr>
              <a:spcBef>
                <a:spcPct val="0"/>
              </a:spcBef>
              <a:buNone/>
            </a:pPr>
            <a:r>
              <a:rPr lang="en-US" altLang="en-US" sz="1800" dirty="0">
                <a:solidFill>
                  <a:schemeClr val="accent4">
                    <a:lumMod val="75000"/>
                  </a:schemeClr>
                </a:solidFill>
                <a:latin typeface="IBM Plex Sans" panose="020B0604020202020204" charset="0"/>
              </a:rPr>
              <a:t>}</a:t>
            </a: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784375" y="3106724"/>
            <a:ext cx="1533519" cy="150810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0</a:t>
            </a:r>
          </a:p>
          <a:p>
            <a:pPr>
              <a:spcBef>
                <a:spcPct val="0"/>
              </a:spcBef>
              <a:buNone/>
            </a:pPr>
            <a:r>
              <a:rPr lang="en-US" altLang="en-US" sz="1800" dirty="0">
                <a:solidFill>
                  <a:schemeClr val="bg1"/>
                </a:solidFill>
                <a:latin typeface="Tahoma" panose="020B0604030504040204" pitchFamily="34" charset="0"/>
              </a:rPr>
              <a:t>8</a:t>
            </a:r>
          </a:p>
          <a:p>
            <a:pPr>
              <a:spcBef>
                <a:spcPct val="0"/>
              </a:spcBef>
              <a:buNone/>
            </a:pPr>
            <a:r>
              <a:rPr lang="en-US" altLang="en-US" sz="1800" dirty="0">
                <a:solidFill>
                  <a:schemeClr val="bg1"/>
                </a:solidFill>
                <a:latin typeface="Tahoma" panose="020B0604030504040204" pitchFamily="34" charset="0"/>
              </a:rPr>
              <a:t>65</a:t>
            </a:r>
          </a:p>
          <a:p>
            <a:pPr>
              <a:spcBef>
                <a:spcPct val="0"/>
              </a:spcBef>
              <a:buNone/>
            </a:pPr>
            <a:r>
              <a:rPr lang="en-US" altLang="en-US" sz="1800" dirty="0">
                <a:solidFill>
                  <a:schemeClr val="bg1"/>
                </a:solidFill>
                <a:latin typeface="Tahoma" panose="020B0604030504040204" pitchFamily="34" charset="0"/>
              </a:rPr>
              <a:t>10</a:t>
            </a:r>
          </a:p>
          <a:p>
            <a:pPr>
              <a:spcBef>
                <a:spcPct val="0"/>
              </a:spcBef>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6683022" y="2935111"/>
            <a:ext cx="1849588" cy="190133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3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main(String[] </a:t>
            </a:r>
            <a:r>
              <a:rPr lang="en-US" dirty="0" err="1">
                <a:solidFill>
                  <a:schemeClr val="lt1"/>
                </a:solidFill>
              </a:rPr>
              <a:t>args</a:t>
            </a:r>
            <a:r>
              <a:rPr lang="en-US" dirty="0">
                <a:solidFill>
                  <a:schemeClr val="lt1"/>
                </a:solidFill>
              </a:rPr>
              <a:t>)</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389810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Declaring and Initializing</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96327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String[] </a:t>
            </a:r>
            <a:r>
              <a:rPr lang="en-US" sz="2400" dirty="0" err="1">
                <a:solidFill>
                  <a:srgbClr val="00ECEC"/>
                </a:solidFill>
                <a:latin typeface="IBM Plex Sans"/>
                <a:ea typeface="IBM Plex Sans"/>
                <a:cs typeface="IBM Plex Sans"/>
                <a:sym typeface="IBM Plex Sans"/>
              </a:rPr>
              <a:t>args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57187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err="1">
                <a:solidFill>
                  <a:schemeClr val="bg1"/>
                </a:solidFill>
                <a:latin typeface="IBM Plex Sans" panose="020B0604020202020204" charset="0"/>
                <a:ea typeface="Tahoma" panose="020B0604030504040204" pitchFamily="34" charset="0"/>
                <a:cs typeface="Tahoma" panose="020B0604030504040204" pitchFamily="34" charset="0"/>
              </a:rPr>
              <a:t>args</a:t>
            </a:r>
            <a:r>
              <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rPr>
              <a:t> contains the given command-line arguments as an array of String objects.</a:t>
            </a:r>
          </a:p>
          <a:p>
            <a:pPr eaLnBrk="1" hangingPunct="1">
              <a:spcBef>
                <a:spcPct val="0"/>
              </a:spcBef>
              <a:buFontTx/>
              <a:buNone/>
            </a:pPr>
            <a:endPar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endParaRPr>
          </a:p>
          <a:p>
            <a:pPr>
              <a:spcBef>
                <a:spcPct val="0"/>
              </a:spcBef>
              <a:buNone/>
            </a:pPr>
            <a:r>
              <a:rPr lang="en-US" altLang="en-US" sz="1600" dirty="0">
                <a:solidFill>
                  <a:schemeClr val="accent4">
                    <a:lumMod val="75000"/>
                  </a:schemeClr>
                </a:solidFill>
                <a:latin typeface="IBM Plex Sans" panose="020B0604020202020204" charset="0"/>
              </a:rPr>
              <a:t>public class </a:t>
            </a:r>
            <a:r>
              <a:rPr lang="en-US" altLang="en-US" sz="1600" dirty="0" err="1">
                <a:solidFill>
                  <a:schemeClr val="accent4">
                    <a:lumMod val="75000"/>
                  </a:schemeClr>
                </a:solidFill>
                <a:latin typeface="IBM Plex Sans" panose="020B0604020202020204" charset="0"/>
              </a:rPr>
              <a:t>CommandLine</a:t>
            </a:r>
            <a:r>
              <a:rPr lang="en-US" altLang="en-US" sz="1600" dirty="0">
                <a:solidFill>
                  <a:schemeClr val="accent4">
                    <a:lumMod val="75000"/>
                  </a:schemeClr>
                </a:solidFill>
                <a:latin typeface="IBM Plex Sans" panose="020B0604020202020204" charset="0"/>
              </a:rPr>
              <a:t>{</a:t>
            </a:r>
          </a:p>
          <a:p>
            <a:pPr>
              <a:spcBef>
                <a:spcPct val="0"/>
              </a:spcBef>
              <a:buNone/>
            </a:pPr>
            <a:r>
              <a:rPr lang="en-US" altLang="en-US" sz="1600" dirty="0">
                <a:solidFill>
                  <a:schemeClr val="accent4">
                    <a:lumMod val="75000"/>
                  </a:schemeClr>
                </a:solidFill>
                <a:latin typeface="IBM Plex Sans" panose="020B0604020202020204" charset="0"/>
              </a:rPr>
              <a:t>    public static void main(String[] </a:t>
            </a:r>
            <a:r>
              <a:rPr lang="en-US" altLang="en-US" sz="1600" dirty="0" err="1">
                <a:solidFill>
                  <a:schemeClr val="accent4">
                    <a:lumMod val="75000"/>
                  </a:schemeClr>
                </a:solidFill>
                <a:latin typeface="IBM Plex Sans" panose="020B0604020202020204" charset="0"/>
              </a:rPr>
              <a:t>args</a:t>
            </a:r>
            <a:r>
              <a:rPr lang="en-US" altLang="en-US" sz="1600" dirty="0">
                <a:solidFill>
                  <a:schemeClr val="accent4">
                    <a:lumMod val="75000"/>
                  </a:schemeClr>
                </a:solidFill>
                <a:latin typeface="IBM Plex Sans" panose="020B0604020202020204" charset="0"/>
              </a:rPr>
              <a:t>){</a:t>
            </a:r>
          </a:p>
          <a:p>
            <a:pPr>
              <a:spcBef>
                <a:spcPct val="0"/>
              </a:spcBef>
              <a:buNone/>
            </a:pPr>
            <a:r>
              <a:rPr lang="en-US" altLang="en-US" sz="1600" dirty="0">
                <a:solidFill>
                  <a:schemeClr val="accent4">
                    <a:lumMod val="75000"/>
                  </a:schemeClr>
                </a:solidFill>
                <a:latin typeface="IBM Plex Sans" panose="020B0604020202020204" charset="0"/>
              </a:rPr>
              <a:t>        for(int </a:t>
            </a:r>
            <a:r>
              <a:rPr lang="en-US" altLang="en-US" sz="1600" dirty="0" err="1">
                <a:solidFill>
                  <a:schemeClr val="accent4">
                    <a:lumMod val="75000"/>
                  </a:schemeClr>
                </a:solidFill>
                <a:latin typeface="IBM Plex Sans" panose="020B0604020202020204" charset="0"/>
              </a:rPr>
              <a:t>i</a:t>
            </a:r>
            <a:r>
              <a:rPr lang="en-US" altLang="en-US" sz="1600" dirty="0">
                <a:solidFill>
                  <a:schemeClr val="accent4">
                    <a:lumMod val="75000"/>
                  </a:schemeClr>
                </a:solidFill>
                <a:latin typeface="IBM Plex Sans" panose="020B0604020202020204" charset="0"/>
              </a:rPr>
              <a:t> = 0; </a:t>
            </a:r>
            <a:r>
              <a:rPr lang="en-US" altLang="en-US" sz="1600" dirty="0" err="1">
                <a:solidFill>
                  <a:schemeClr val="accent4">
                    <a:lumMod val="75000"/>
                  </a:schemeClr>
                </a:solidFill>
                <a:latin typeface="IBM Plex Sans" panose="020B0604020202020204" charset="0"/>
              </a:rPr>
              <a:t>i</a:t>
            </a:r>
            <a:r>
              <a:rPr lang="en-US" altLang="en-US" sz="1600" dirty="0">
                <a:solidFill>
                  <a:schemeClr val="accent4">
                    <a:lumMod val="75000"/>
                  </a:schemeClr>
                </a:solidFill>
                <a:latin typeface="IBM Plex Sans" panose="020B0604020202020204" charset="0"/>
              </a:rPr>
              <a:t> &lt; </a:t>
            </a:r>
            <a:r>
              <a:rPr lang="en-US" altLang="en-US" sz="1600" dirty="0" err="1">
                <a:solidFill>
                  <a:schemeClr val="accent4">
                    <a:lumMod val="75000"/>
                  </a:schemeClr>
                </a:solidFill>
                <a:latin typeface="IBM Plex Sans" panose="020B0604020202020204" charset="0"/>
              </a:rPr>
              <a:t>args.length</a:t>
            </a:r>
            <a:r>
              <a:rPr lang="en-US" altLang="en-US" sz="1600" dirty="0">
                <a:solidFill>
                  <a:schemeClr val="accent4">
                    <a:lumMod val="75000"/>
                  </a:schemeClr>
                </a:solidFill>
                <a:latin typeface="IBM Plex Sans" panose="020B0604020202020204" charset="0"/>
              </a:rPr>
              <a:t>; </a:t>
            </a:r>
            <a:r>
              <a:rPr lang="en-US" altLang="en-US" sz="1600" dirty="0" err="1">
                <a:solidFill>
                  <a:schemeClr val="accent4">
                    <a:lumMod val="75000"/>
                  </a:schemeClr>
                </a:solidFill>
                <a:latin typeface="IBM Plex Sans" panose="020B0604020202020204" charset="0"/>
              </a:rPr>
              <a:t>i</a:t>
            </a:r>
            <a:r>
              <a:rPr lang="en-US" altLang="en-US" sz="1600" dirty="0">
                <a:solidFill>
                  <a:schemeClr val="accent4">
                    <a:lumMod val="75000"/>
                  </a:schemeClr>
                </a:solidFill>
                <a:latin typeface="IBM Plex Sans" panose="020B0604020202020204" charset="0"/>
              </a:rPr>
              <a:t>++)</a:t>
            </a:r>
          </a:p>
          <a:p>
            <a:pPr>
              <a:spcBef>
                <a:spcPct val="0"/>
              </a:spcBef>
              <a:buNone/>
            </a:pPr>
            <a:r>
              <a:rPr lang="en-US" altLang="en-US" sz="1600" dirty="0">
                <a:solidFill>
                  <a:schemeClr val="accent4">
                    <a:lumMod val="75000"/>
                  </a:schemeClr>
                </a:solidFill>
                <a:latin typeface="IBM Plex Sans" panose="020B0604020202020204" charset="0"/>
              </a:rPr>
              <a:t>            </a:t>
            </a:r>
            <a:r>
              <a:rPr lang="en-US" altLang="en-US" sz="1600" dirty="0" err="1">
                <a:solidFill>
                  <a:schemeClr val="accent4">
                    <a:lumMod val="75000"/>
                  </a:schemeClr>
                </a:solidFill>
                <a:latin typeface="IBM Plex Sans" panose="020B0604020202020204" charset="0"/>
              </a:rPr>
              <a:t>System.out.println</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args</a:t>
            </a:r>
            <a:r>
              <a:rPr lang="en-US" altLang="en-US" sz="1600" dirty="0">
                <a:solidFill>
                  <a:schemeClr val="accent4">
                    <a:lumMod val="75000"/>
                  </a:schemeClr>
                </a:solidFill>
                <a:latin typeface="IBM Plex Sans" panose="020B0604020202020204" charset="0"/>
              </a:rPr>
              <a:t>[</a:t>
            </a:r>
            <a:r>
              <a:rPr lang="en-US" altLang="en-US" sz="1600" dirty="0" err="1">
                <a:solidFill>
                  <a:schemeClr val="accent4">
                    <a:lumMod val="75000"/>
                  </a:schemeClr>
                </a:solidFill>
                <a:latin typeface="IBM Plex Sans" panose="020B0604020202020204" charset="0"/>
              </a:rPr>
              <a:t>i</a:t>
            </a:r>
            <a:r>
              <a:rPr lang="en-US" altLang="en-US" sz="1600" dirty="0">
                <a:solidFill>
                  <a:schemeClr val="accent4">
                    <a:lumMod val="75000"/>
                  </a:schemeClr>
                </a:solidFill>
                <a:latin typeface="IBM Plex Sans" panose="020B0604020202020204" charset="0"/>
              </a:rPr>
              <a:t>]);</a:t>
            </a:r>
          </a:p>
          <a:p>
            <a:pPr>
              <a:spcBef>
                <a:spcPct val="0"/>
              </a:spcBef>
              <a:buNone/>
            </a:pPr>
            <a:r>
              <a:rPr lang="en-US" altLang="en-US" sz="1600" dirty="0">
                <a:solidFill>
                  <a:schemeClr val="accent4">
                    <a:lumMod val="75000"/>
                  </a:schemeClr>
                </a:solidFill>
                <a:latin typeface="IBM Plex Sans" panose="020B0604020202020204" charset="0"/>
              </a:rPr>
              <a:t>    }</a:t>
            </a:r>
          </a:p>
          <a:p>
            <a:pPr>
              <a:spcBef>
                <a:spcPct val="0"/>
              </a:spcBef>
              <a:buNone/>
            </a:pPr>
            <a:r>
              <a:rPr lang="en-US" altLang="en-US" sz="1600" dirty="0">
                <a:solidFill>
                  <a:schemeClr val="accent4">
                    <a:lumMod val="75000"/>
                  </a:schemeClr>
                </a:solidFill>
                <a:latin typeface="IBM Plex Sans" panose="020B0604020202020204" charset="0"/>
              </a:rPr>
              <a:t>}</a:t>
            </a:r>
          </a:p>
          <a:p>
            <a:pPr>
              <a:spcBef>
                <a:spcPct val="0"/>
              </a:spcBef>
              <a:buNone/>
            </a:pPr>
            <a:r>
              <a:rPr lang="en-US" altLang="en-US" sz="1600" dirty="0">
                <a:solidFill>
                  <a:srgbClr val="00B050"/>
                </a:solidFill>
                <a:latin typeface="IBM Plex Sans" panose="020B0604020202020204" charset="0"/>
              </a:rPr>
              <a:t>// from the command line</a:t>
            </a:r>
          </a:p>
          <a:p>
            <a:pPr>
              <a:spcBef>
                <a:spcPct val="0"/>
              </a:spcBef>
              <a:buNone/>
            </a:pPr>
            <a:r>
              <a:rPr lang="en-US" altLang="en-US" sz="1600" dirty="0">
                <a:solidFill>
                  <a:schemeClr val="bg1"/>
                </a:solidFill>
                <a:latin typeface="IBM Plex Sans" panose="020B0604020202020204" charset="0"/>
              </a:rPr>
              <a:t>C:\Users\Hulett\Desktop&gt;javac CommandLine.java</a:t>
            </a:r>
          </a:p>
          <a:p>
            <a:pPr>
              <a:spcBef>
                <a:spcPct val="0"/>
              </a:spcBef>
              <a:buNone/>
            </a:pPr>
            <a:endParaRPr lang="en-US" altLang="en-US" sz="1600" dirty="0">
              <a:solidFill>
                <a:schemeClr val="accent4">
                  <a:lumMod val="75000"/>
                </a:schemeClr>
              </a:solidFill>
              <a:latin typeface="IBM Plex Sans" panose="020B0604020202020204" charset="0"/>
            </a:endParaRPr>
          </a:p>
          <a:p>
            <a:pPr>
              <a:spcBef>
                <a:spcPct val="0"/>
              </a:spcBef>
              <a:buNone/>
            </a:pPr>
            <a:r>
              <a:rPr lang="en-US" altLang="en-US" sz="1600" dirty="0">
                <a:solidFill>
                  <a:schemeClr val="bg1"/>
                </a:solidFill>
                <a:latin typeface="IBM Plex Sans" panose="020B0604020202020204" charset="0"/>
              </a:rPr>
              <a:t>C:\Users\Hulett\Desktop&gt;java </a:t>
            </a:r>
            <a:r>
              <a:rPr lang="en-US" altLang="en-US" sz="1600" dirty="0" err="1">
                <a:solidFill>
                  <a:schemeClr val="bg1"/>
                </a:solidFill>
                <a:latin typeface="IBM Plex Sans" panose="020B0604020202020204" charset="0"/>
              </a:rPr>
              <a:t>CommandLine</a:t>
            </a:r>
            <a:r>
              <a:rPr lang="en-US" altLang="en-US" sz="1600" dirty="0">
                <a:solidFill>
                  <a:schemeClr val="bg1"/>
                </a:solidFill>
                <a:latin typeface="IBM Plex Sans" panose="020B0604020202020204" charset="0"/>
              </a:rPr>
              <a:t> The starting point is always with main which allows you to provide information.</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828179" y="1133618"/>
            <a:ext cx="1670337" cy="289310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The</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starting</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point</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is</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always</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with</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main</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which</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allows</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you</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to</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provide</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information.</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6644640" y="893183"/>
            <a:ext cx="1853876" cy="393208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44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Words of Wisdom</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478605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Don’t fall behind.</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Visualize and comprehend the problem before writing any code.</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Stress test your code thoroughly.</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Be patient and take a break if you’ve been stuck for a while.</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Break out the rubber duck.</a:t>
            </a:r>
          </a:p>
        </p:txBody>
      </p:sp>
      <p:pic>
        <p:nvPicPr>
          <p:cNvPr id="8" name="Picture 7">
            <a:extLst>
              <a:ext uri="{FF2B5EF4-FFF2-40B4-BE49-F238E27FC236}">
                <a16:creationId xmlns:a16="http://schemas.microsoft.com/office/drawing/2014/main" id="{A5C1B712-E3E7-483E-B511-9A954327FE6B}"/>
              </a:ext>
            </a:extLst>
          </p:cNvPr>
          <p:cNvPicPr>
            <a:picLocks noChangeAspect="1"/>
          </p:cNvPicPr>
          <p:nvPr/>
        </p:nvPicPr>
        <p:blipFill>
          <a:blip r:embed="rId3"/>
          <a:stretch>
            <a:fillRect/>
          </a:stretch>
        </p:blipFill>
        <p:spPr>
          <a:xfrm>
            <a:off x="5849196" y="1506862"/>
            <a:ext cx="2533650" cy="2581275"/>
          </a:xfrm>
          <a:prstGeom prst="rect">
            <a:avLst/>
          </a:prstGeom>
        </p:spPr>
      </p:pic>
    </p:spTree>
    <p:extLst>
      <p:ext uri="{BB962C8B-B14F-4D97-AF65-F5344CB8AC3E}">
        <p14:creationId xmlns:p14="http://schemas.microsoft.com/office/powerpoint/2010/main" val="86947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40">
            <a:extLst>
              <a:ext uri="{FF2B5EF4-FFF2-40B4-BE49-F238E27FC236}">
                <a16:creationId xmlns:a16="http://schemas.microsoft.com/office/drawing/2014/main" id="{DA6F9712-BD3E-45BF-B01C-03E7E46C667A}"/>
              </a:ext>
            </a:extLst>
          </p:cNvPr>
          <p:cNvSpPr/>
          <p:nvPr/>
        </p:nvSpPr>
        <p:spPr>
          <a:xfrm>
            <a:off x="811350" y="5041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2400" dirty="0">
                <a:solidFill>
                  <a:srgbClr val="FFFFFF"/>
                </a:solidFill>
                <a:latin typeface="PT Mono"/>
                <a:ea typeface="PT Mono"/>
                <a:cs typeface="PT Mono"/>
                <a:sym typeface="PT Mono"/>
              </a:rPr>
              <a:t>What is an array?</a:t>
            </a:r>
          </a:p>
          <a:p>
            <a:pPr marL="0" lvl="0" indent="0" algn="ctr" rtl="0">
              <a:lnSpc>
                <a:spcPct val="150000"/>
              </a:lnSpc>
              <a:spcBef>
                <a:spcPts val="0"/>
              </a:spcBef>
              <a:spcAft>
                <a:spcPts val="0"/>
              </a:spcAft>
              <a:buNone/>
            </a:pPr>
            <a:r>
              <a:rPr lang="en-US" sz="2400" dirty="0">
                <a:solidFill>
                  <a:srgbClr val="FFFFFF"/>
                </a:solidFill>
                <a:latin typeface="PT Mono"/>
                <a:ea typeface="PT Mono"/>
                <a:cs typeface="PT Mono"/>
                <a:sym typeface="PT Mono"/>
              </a:rPr>
              <a:t>Declare, Create, Access Items</a:t>
            </a:r>
          </a:p>
          <a:p>
            <a:pPr marL="0" lvl="0" indent="0" algn="ctr" rtl="0">
              <a:lnSpc>
                <a:spcPct val="150000"/>
              </a:lnSpc>
              <a:spcBef>
                <a:spcPts val="0"/>
              </a:spcBef>
              <a:spcAft>
                <a:spcPts val="0"/>
              </a:spcAft>
              <a:buNone/>
            </a:pPr>
            <a:r>
              <a:rPr lang="en-US" sz="2400" dirty="0">
                <a:solidFill>
                  <a:srgbClr val="FFFFFF"/>
                </a:solidFill>
                <a:latin typeface="PT Mono"/>
                <a:ea typeface="PT Mono"/>
                <a:cs typeface="PT Mono"/>
                <a:sym typeface="PT Mono"/>
              </a:rPr>
              <a:t>Traditional and For-Each Loops</a:t>
            </a:r>
          </a:p>
          <a:p>
            <a:pPr marL="0" lvl="0" indent="0" algn="ctr" rtl="0">
              <a:lnSpc>
                <a:spcPct val="150000"/>
              </a:lnSpc>
              <a:spcBef>
                <a:spcPts val="0"/>
              </a:spcBef>
              <a:spcAft>
                <a:spcPts val="0"/>
              </a:spcAft>
              <a:buNone/>
            </a:pPr>
            <a:r>
              <a:rPr lang="en-US" sz="2400" dirty="0">
                <a:solidFill>
                  <a:srgbClr val="FFFFFF"/>
                </a:solidFill>
                <a:latin typeface="PT Mono"/>
                <a:ea typeface="PT Mono"/>
                <a:cs typeface="PT Mono"/>
                <a:sym typeface="PT Mono"/>
              </a:rPr>
              <a:t>Arrays utility class</a:t>
            </a:r>
          </a:p>
          <a:p>
            <a:pPr marL="0" lvl="0" indent="0" algn="ctr" rtl="0">
              <a:lnSpc>
                <a:spcPct val="150000"/>
              </a:lnSpc>
              <a:spcBef>
                <a:spcPts val="0"/>
              </a:spcBef>
              <a:spcAft>
                <a:spcPts val="0"/>
              </a:spcAft>
              <a:buNone/>
            </a:pPr>
            <a:r>
              <a:rPr lang="en-US" sz="2400" dirty="0" err="1">
                <a:solidFill>
                  <a:srgbClr val="FFFFFF"/>
                </a:solidFill>
                <a:latin typeface="PT Mono"/>
                <a:ea typeface="PT Mono"/>
                <a:cs typeface="PT Mono"/>
                <a:sym typeface="PT Mono"/>
              </a:rPr>
              <a:t>Varargs</a:t>
            </a:r>
            <a:r>
              <a:rPr lang="en-US" sz="2400" dirty="0">
                <a:solidFill>
                  <a:srgbClr val="FFFFFF"/>
                </a:solidFill>
                <a:latin typeface="PT Mono"/>
                <a:ea typeface="PT Mono"/>
                <a:cs typeface="PT Mono"/>
                <a:sym typeface="PT Mono"/>
              </a:rPr>
              <a:t> and main</a:t>
            </a:r>
            <a:endParaRPr sz="24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Tree>
    <p:extLst>
      <p:ext uri="{BB962C8B-B14F-4D97-AF65-F5344CB8AC3E}">
        <p14:creationId xmlns:p14="http://schemas.microsoft.com/office/powerpoint/2010/main" val="316123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a:lnSpc>
                <a:spcPct val="150000"/>
              </a:lnSpc>
              <a:buClr>
                <a:srgbClr val="FFFFFF"/>
              </a:buClr>
              <a:buSzPts val="1800"/>
            </a:pPr>
            <a:r>
              <a:rPr lang="en-US" sz="1800" dirty="0">
                <a:solidFill>
                  <a:srgbClr val="FFFFFF"/>
                </a:solidFill>
                <a:latin typeface="IBM Plex Sans"/>
                <a:ea typeface="IBM Plex Sans"/>
                <a:cs typeface="IBM Plex Sans"/>
                <a:sym typeface="IBM Plex Sans"/>
              </a:rPr>
              <a:t>A fixed size data structure of a sequential group of elements(same type). </a:t>
            </a:r>
          </a:p>
          <a:p>
            <a:pPr marL="182880" indent="-251459">
              <a:lnSpc>
                <a:spcPct val="150000"/>
              </a:lnSpc>
              <a:buClr>
                <a:srgbClr val="FFFFFF"/>
              </a:buClr>
              <a:buSzPts val="1800"/>
              <a:buFont typeface="IBM Plex Sans"/>
              <a:buChar char="●"/>
            </a:pPr>
            <a:r>
              <a:rPr lang="en-US" sz="1800" u="sng" dirty="0">
                <a:solidFill>
                  <a:srgbClr val="FFFFFF"/>
                </a:solidFill>
                <a:latin typeface="IBM Plex Sans"/>
                <a:ea typeface="IBM Plex Sans"/>
                <a:cs typeface="IBM Plex Sans"/>
                <a:sym typeface="IBM Plex Sans"/>
              </a:rPr>
              <a:t>element </a:t>
            </a:r>
            <a:r>
              <a:rPr lang="en-US" sz="1800" dirty="0">
                <a:solidFill>
                  <a:srgbClr val="FFFFFF"/>
                </a:solidFill>
                <a:latin typeface="IBM Plex Sans"/>
                <a:ea typeface="IBM Plex Sans"/>
                <a:cs typeface="IBM Plex Sans"/>
                <a:sym typeface="IBM Plex Sans"/>
              </a:rPr>
              <a:t>: One value in an array.</a:t>
            </a:r>
          </a:p>
          <a:p>
            <a:pPr marL="182880" indent="-251459">
              <a:lnSpc>
                <a:spcPct val="150000"/>
              </a:lnSpc>
              <a:buClr>
                <a:srgbClr val="FFFFFF"/>
              </a:buClr>
              <a:buSzPts val="1800"/>
              <a:buFont typeface="IBM Plex Sans"/>
              <a:buChar char="●"/>
            </a:pPr>
            <a:r>
              <a:rPr lang="en-US" sz="1800" u="sng" dirty="0">
                <a:solidFill>
                  <a:srgbClr val="FFFFFF"/>
                </a:solidFill>
                <a:latin typeface="IBM Plex Sans"/>
                <a:ea typeface="IBM Plex Sans"/>
                <a:cs typeface="IBM Plex Sans"/>
                <a:sym typeface="IBM Plex Sans"/>
              </a:rPr>
              <a:t>index</a:t>
            </a:r>
            <a:r>
              <a:rPr lang="en-US" sz="1800" dirty="0">
                <a:solidFill>
                  <a:srgbClr val="FFFFFF"/>
                </a:solidFill>
                <a:latin typeface="IBM Plex Sans"/>
                <a:ea typeface="IBM Plex Sans"/>
                <a:cs typeface="IBM Plex Sans"/>
                <a:sym typeface="IBM Plex Sans"/>
              </a:rPr>
              <a:t> : A 0-based integer to access an element from an array.</a:t>
            </a:r>
          </a:p>
          <a:p>
            <a:pPr marL="182880" indent="-251459">
              <a:lnSpc>
                <a:spcPct val="150000"/>
              </a:lnSpc>
              <a:buClr>
                <a:srgbClr val="FFFFFF"/>
              </a:buClr>
              <a:buSzPts val="1800"/>
              <a:buFont typeface="IBM Plex Sans"/>
              <a:buChar char="●"/>
            </a:pPr>
            <a:r>
              <a:rPr lang="en-US" sz="1800" u="sng" dirty="0">
                <a:solidFill>
                  <a:srgbClr val="FFFFFF"/>
                </a:solidFill>
                <a:latin typeface="IBM Plex Sans"/>
                <a:ea typeface="IBM Plex Sans"/>
                <a:cs typeface="IBM Plex Sans"/>
                <a:sym typeface="IBM Plex Sans"/>
              </a:rPr>
              <a:t>length</a:t>
            </a:r>
            <a:r>
              <a:rPr lang="en-US" sz="1800" dirty="0">
                <a:solidFill>
                  <a:srgbClr val="FFFFFF"/>
                </a:solidFill>
                <a:latin typeface="IBM Plex Sans"/>
                <a:ea typeface="IBM Plex Sans"/>
                <a:cs typeface="IBM Plex Sans"/>
                <a:sym typeface="IBM Plex Sans"/>
              </a:rPr>
              <a:t> : is a fixed size and can not change</a:t>
            </a: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Array</a:t>
            </a:r>
            <a:endParaRPr sz="2400" dirty="0">
              <a:solidFill>
                <a:srgbClr val="00ECEC"/>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pic>
        <p:nvPicPr>
          <p:cNvPr id="2" name="Picture 1">
            <a:extLst>
              <a:ext uri="{FF2B5EF4-FFF2-40B4-BE49-F238E27FC236}">
                <a16:creationId xmlns:a16="http://schemas.microsoft.com/office/drawing/2014/main" id="{37638554-7B3F-4405-A646-D6B46C61CDBB}"/>
              </a:ext>
            </a:extLst>
          </p:cNvPr>
          <p:cNvPicPr>
            <a:picLocks noChangeAspect="1"/>
          </p:cNvPicPr>
          <p:nvPr/>
        </p:nvPicPr>
        <p:blipFill>
          <a:blip r:embed="rId3"/>
          <a:stretch>
            <a:fillRect/>
          </a:stretch>
        </p:blipFill>
        <p:spPr>
          <a:xfrm>
            <a:off x="1188436" y="2571750"/>
            <a:ext cx="6547671" cy="2139881"/>
          </a:xfrm>
          <a:prstGeom prst="rect">
            <a:avLst/>
          </a:prstGeom>
        </p:spPr>
      </p:pic>
    </p:spTree>
    <p:extLst>
      <p:ext uri="{BB962C8B-B14F-4D97-AF65-F5344CB8AC3E}">
        <p14:creationId xmlns:p14="http://schemas.microsoft.com/office/powerpoint/2010/main" val="172190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Declaration and Creation</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An array is a group of items of the same type which are accessed through a single identifier (variable name).</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General format:        </a:t>
            </a: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type[] identifier = new type[length];</a:t>
            </a:r>
          </a:p>
          <a:p>
            <a:pPr>
              <a:spcBef>
                <a:spcPct val="0"/>
              </a:spcBef>
              <a:buFontTx/>
              <a:buNone/>
            </a:pPr>
            <a:r>
              <a:rPr lang="en-US" altLang="en-US" sz="1800" dirty="0">
                <a:solidFill>
                  <a:schemeClr val="accent1">
                    <a:lumMod val="75000"/>
                  </a:schemeClr>
                </a:solidFill>
                <a:latin typeface="IBM Plex Sans" panose="020B0604020202020204" charset="0"/>
              </a:rPr>
              <a:t>     double[] </a:t>
            </a:r>
            <a:r>
              <a:rPr lang="en-US" altLang="en-US" sz="1800" dirty="0" err="1">
                <a:solidFill>
                  <a:schemeClr val="accent1">
                    <a:lumMod val="75000"/>
                  </a:schemeClr>
                </a:solidFill>
                <a:latin typeface="IBM Plex Sans" panose="020B0604020202020204" charset="0"/>
              </a:rPr>
              <a:t>ary</a:t>
            </a:r>
            <a:r>
              <a:rPr lang="en-US" altLang="en-US" sz="1800" dirty="0">
                <a:solidFill>
                  <a:schemeClr val="accent1">
                    <a:lumMod val="75000"/>
                  </a:schemeClr>
                </a:solidFill>
                <a:latin typeface="IBM Plex Sans" panose="020B0604020202020204" charset="0"/>
              </a:rPr>
              <a:t> = new double[10];</a:t>
            </a:r>
          </a:p>
          <a:p>
            <a:pPr>
              <a:spcBef>
                <a:spcPct val="0"/>
              </a:spcBef>
              <a:buFontTx/>
              <a:buNone/>
            </a:pPr>
            <a:r>
              <a:rPr lang="en-US" altLang="en-US" sz="1800" dirty="0">
                <a:solidFill>
                  <a:schemeClr val="accent1">
                    <a:lumMod val="75000"/>
                  </a:schemeClr>
                </a:solidFill>
                <a:latin typeface="IBM Plex Sans" panose="020B0604020202020204" charset="0"/>
              </a:rPr>
              <a:t>     int </a:t>
            </a:r>
            <a:r>
              <a:rPr lang="en-US" altLang="en-US" sz="1800" dirty="0" err="1">
                <a:solidFill>
                  <a:schemeClr val="accent1">
                    <a:lumMod val="75000"/>
                  </a:schemeClr>
                </a:solidFill>
                <a:latin typeface="IBM Plex Sans" panose="020B0604020202020204" charset="0"/>
              </a:rPr>
              <a:t>ary</a:t>
            </a:r>
            <a:r>
              <a:rPr lang="en-US" altLang="en-US" sz="1800" dirty="0">
                <a:solidFill>
                  <a:schemeClr val="accent1">
                    <a:lumMod val="75000"/>
                  </a:schemeClr>
                </a:solidFill>
                <a:latin typeface="IBM Plex Sans" panose="020B0604020202020204" charset="0"/>
              </a:rPr>
              <a:t>[] = new int[10];               </a:t>
            </a:r>
            <a:r>
              <a:rPr lang="en-US" altLang="en-US" sz="1800" dirty="0">
                <a:solidFill>
                  <a:srgbClr val="00B050"/>
                </a:solidFill>
                <a:latin typeface="IBM Plex Sans" panose="020B0604020202020204" charset="0"/>
              </a:rPr>
              <a:t>// legal but not the standard convention</a:t>
            </a:r>
          </a:p>
        </p:txBody>
      </p:sp>
      <p:graphicFrame>
        <p:nvGraphicFramePr>
          <p:cNvPr id="9" name="Group 4">
            <a:extLst>
              <a:ext uri="{FF2B5EF4-FFF2-40B4-BE49-F238E27FC236}">
                <a16:creationId xmlns:a16="http://schemas.microsoft.com/office/drawing/2014/main" id="{6B54C882-6A8A-463C-B834-382354ABB1BA}"/>
              </a:ext>
            </a:extLst>
          </p:cNvPr>
          <p:cNvGraphicFramePr>
            <a:graphicFrameLocks noGrp="1"/>
          </p:cNvGraphicFramePr>
          <p:nvPr>
            <p:extLst>
              <p:ext uri="{D42A27DB-BD31-4B8C-83A1-F6EECF244321}">
                <p14:modId xmlns:p14="http://schemas.microsoft.com/office/powerpoint/2010/main" val="1235510044"/>
              </p:ext>
            </p:extLst>
          </p:nvPr>
        </p:nvGraphicFramePr>
        <p:xfrm>
          <a:off x="2310569" y="3150440"/>
          <a:ext cx="4522862" cy="1645920"/>
        </p:xfrm>
        <a:graphic>
          <a:graphicData uri="http://schemas.openxmlformats.org/drawingml/2006/table">
            <a:tbl>
              <a:tblPr/>
              <a:tblGrid>
                <a:gridCol w="1642313">
                  <a:extLst>
                    <a:ext uri="{9D8B030D-6E8A-4147-A177-3AD203B41FA5}">
                      <a16:colId xmlns:a16="http://schemas.microsoft.com/office/drawing/2014/main" val="1330025883"/>
                    </a:ext>
                  </a:extLst>
                </a:gridCol>
                <a:gridCol w="2880549">
                  <a:extLst>
                    <a:ext uri="{9D8B030D-6E8A-4147-A177-3AD203B41FA5}">
                      <a16:colId xmlns:a16="http://schemas.microsoft.com/office/drawing/2014/main" val="1773589072"/>
                    </a:ext>
                  </a:extLst>
                </a:gridCol>
              </a:tblGrid>
              <a:tr h="26492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bg1"/>
                          </a:solidFill>
                          <a:effectLst/>
                          <a:latin typeface="Tahoma" panose="020B0604030504040204" pitchFamily="34" charset="0"/>
                        </a:rPr>
                        <a:t>Type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bg1"/>
                          </a:solidFill>
                          <a:effectLst/>
                          <a:latin typeface="Tahoma" panose="020B0604030504040204" pitchFamily="34" charset="0"/>
                        </a:rPr>
                        <a:t>Default value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2578833"/>
                  </a:ext>
                </a:extLst>
              </a:tr>
              <a:tr h="26492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err="1">
                          <a:ln>
                            <a:noFill/>
                          </a:ln>
                          <a:solidFill>
                            <a:schemeClr val="bg1"/>
                          </a:solidFill>
                          <a:effectLst/>
                          <a:latin typeface="Courier New" panose="02070309020205020404" pitchFamily="49" charset="0"/>
                        </a:rPr>
                        <a:t>int</a:t>
                      </a:r>
                      <a:endParaRPr kumimoji="0" lang="en-US" altLang="en-US" sz="1200" b="0" i="0" u="none" strike="noStrike" cap="none" normalizeH="0" baseline="0" dirty="0">
                        <a:ln>
                          <a:noFill/>
                        </a:ln>
                        <a:solidFill>
                          <a:schemeClr val="bg1"/>
                        </a:solidFill>
                        <a:effectLst/>
                        <a:latin typeface="Courier New" panose="020703090202050204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ourier New" panose="02070309020205020404" pitchFamily="49"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5144986"/>
                  </a:ext>
                </a:extLst>
              </a:tr>
              <a:tr h="2649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ourier New" panose="02070309020205020404" pitchFamily="49"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ourier New" panose="02070309020205020404" pitchFamily="49" charset="0"/>
                        </a:rPr>
                        <a:t>‘\u0000’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0153935"/>
                  </a:ext>
                </a:extLst>
              </a:tr>
              <a:tr h="26492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ourier New" panose="02070309020205020404" pitchFamily="49"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ourier New" panose="02070309020205020404" pitchFamily="49" charset="0"/>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131856"/>
                  </a:ext>
                </a:extLst>
              </a:tr>
              <a:tr h="26492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err="1">
                          <a:ln>
                            <a:noFill/>
                          </a:ln>
                          <a:solidFill>
                            <a:schemeClr val="bg1"/>
                          </a:solidFill>
                          <a:effectLst/>
                          <a:latin typeface="Courier New" panose="02070309020205020404" pitchFamily="49" charset="0"/>
                        </a:rPr>
                        <a:t>boolean</a:t>
                      </a:r>
                      <a:endParaRPr kumimoji="0" lang="en-US" altLang="en-US" sz="1200" b="0" i="0" u="none" strike="noStrike" cap="none" normalizeH="0" baseline="0" dirty="0">
                        <a:ln>
                          <a:noFill/>
                        </a:ln>
                        <a:solidFill>
                          <a:schemeClr val="bg1"/>
                        </a:solidFill>
                        <a:effectLst/>
                        <a:latin typeface="Courier New" panose="02070309020205020404"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ourier New" panose="02070309020205020404" pitchFamily="49" charset="0"/>
                        </a:rPr>
                        <a:t>false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56770541"/>
                  </a:ext>
                </a:extLst>
              </a:tr>
              <a:tr h="264920">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ourier New" panose="02070309020205020404" pitchFamily="49" charset="0"/>
                        </a:rPr>
                        <a:t>Object</a:t>
                      </a:r>
                      <a:endParaRPr kumimoji="0" lang="en-US" altLang="en-US" sz="1200" b="0" i="0" u="none" strike="noStrike" cap="none" normalizeH="0" baseline="0" dirty="0">
                        <a:ln>
                          <a:noFill/>
                        </a:ln>
                        <a:solidFill>
                          <a:schemeClr val="bg1"/>
                        </a:solidFill>
                        <a:effectLst/>
                        <a:latin typeface="Tahom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93700" algn="l">
                        <a:spcBef>
                          <a:spcPct val="20000"/>
                        </a:spcBef>
                        <a:defRPr sz="2000">
                          <a:solidFill>
                            <a:schemeClr val="tx1"/>
                          </a:solidFill>
                          <a:latin typeface="Tahoma" panose="020B0604030504040204" pitchFamily="34" charset="0"/>
                        </a:defRPr>
                      </a:lvl2pPr>
                      <a:lvl3pPr marL="668338" algn="l">
                        <a:spcBef>
                          <a:spcPct val="20000"/>
                        </a:spcBef>
                        <a:defRPr>
                          <a:solidFill>
                            <a:schemeClr val="tx1"/>
                          </a:solidFill>
                          <a:latin typeface="Tahoma" panose="020B0604030504040204" pitchFamily="34" charset="0"/>
                        </a:defRPr>
                      </a:lvl3pPr>
                      <a:lvl4pPr marL="977900" algn="l">
                        <a:spcBef>
                          <a:spcPct val="20000"/>
                        </a:spcBef>
                        <a:defRPr sz="1600">
                          <a:solidFill>
                            <a:schemeClr val="tx1"/>
                          </a:solidFill>
                          <a:latin typeface="Tahoma" panose="020B0604030504040204" pitchFamily="34" charset="0"/>
                        </a:defRPr>
                      </a:lvl4pPr>
                      <a:lvl5pPr marL="1252538" algn="l">
                        <a:spcBef>
                          <a:spcPct val="20000"/>
                        </a:spcBef>
                        <a:defRPr sz="1600">
                          <a:solidFill>
                            <a:schemeClr val="tx1"/>
                          </a:solidFill>
                          <a:latin typeface="Tahoma" panose="020B0604030504040204" pitchFamily="34" charset="0"/>
                        </a:defRPr>
                      </a:lvl5pPr>
                      <a:lvl6pPr marL="1709738" fontAlgn="base">
                        <a:spcBef>
                          <a:spcPct val="20000"/>
                        </a:spcBef>
                        <a:spcAft>
                          <a:spcPct val="0"/>
                        </a:spcAft>
                        <a:defRPr sz="1600">
                          <a:solidFill>
                            <a:schemeClr val="tx1"/>
                          </a:solidFill>
                          <a:latin typeface="Tahoma" panose="020B0604030504040204" pitchFamily="34" charset="0"/>
                        </a:defRPr>
                      </a:lvl6pPr>
                      <a:lvl7pPr marL="2166938" fontAlgn="base">
                        <a:spcBef>
                          <a:spcPct val="20000"/>
                        </a:spcBef>
                        <a:spcAft>
                          <a:spcPct val="0"/>
                        </a:spcAft>
                        <a:defRPr sz="1600">
                          <a:solidFill>
                            <a:schemeClr val="tx1"/>
                          </a:solidFill>
                          <a:latin typeface="Tahoma" panose="020B0604030504040204" pitchFamily="34" charset="0"/>
                        </a:defRPr>
                      </a:lvl7pPr>
                      <a:lvl8pPr marL="2624138" fontAlgn="base">
                        <a:spcBef>
                          <a:spcPct val="20000"/>
                        </a:spcBef>
                        <a:spcAft>
                          <a:spcPct val="0"/>
                        </a:spcAft>
                        <a:defRPr sz="1600">
                          <a:solidFill>
                            <a:schemeClr val="tx1"/>
                          </a:solidFill>
                          <a:latin typeface="Tahoma" panose="020B0604030504040204" pitchFamily="34" charset="0"/>
                        </a:defRPr>
                      </a:lvl8pPr>
                      <a:lvl9pPr marL="3081338"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ourier New" panose="02070309020205020404" pitchFamily="49" charset="0"/>
                        </a:rPr>
                        <a:t>null</a:t>
                      </a:r>
                      <a:r>
                        <a:rPr kumimoji="0" lang="en-US" altLang="en-US" sz="1200" b="0" i="0" u="none" strike="noStrike" cap="none" normalizeH="0" baseline="0" dirty="0">
                          <a:ln>
                            <a:noFill/>
                          </a:ln>
                          <a:solidFill>
                            <a:schemeClr val="bg1"/>
                          </a:solidFill>
                          <a:effectLst/>
                          <a:latin typeface="Tahoma" panose="020B0604030504040204" pitchFamily="34" charset="0"/>
                        </a:rPr>
                        <a:t> (means, "no object")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0440280"/>
                  </a:ext>
                </a:extLst>
              </a:tr>
            </a:tbl>
          </a:graphicData>
        </a:graphic>
      </p:graphicFrame>
    </p:spTree>
    <p:extLst>
      <p:ext uri="{BB962C8B-B14F-4D97-AF65-F5344CB8AC3E}">
        <p14:creationId xmlns:p14="http://schemas.microsoft.com/office/powerpoint/2010/main" val="220328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Multiple Declarations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We can declare multiple array reference variables.</a:t>
            </a: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None/>
            </a:pPr>
            <a:r>
              <a:rPr lang="en-US" altLang="en-US" sz="1800" dirty="0">
                <a:solidFill>
                  <a:schemeClr val="accent4">
                    <a:lumMod val="75000"/>
                  </a:schemeClr>
                </a:solidFill>
                <a:latin typeface="IBM Plex Sans" panose="020B0604020202020204" charset="0"/>
              </a:rPr>
              <a:t>int[] a, b, c;        </a:t>
            </a:r>
            <a:r>
              <a:rPr lang="en-US" altLang="en-US" sz="1800" dirty="0">
                <a:solidFill>
                  <a:srgbClr val="00B050"/>
                </a:solidFill>
                <a:latin typeface="IBM Plex Sans" panose="020B0604020202020204" charset="0"/>
              </a:rPr>
              <a:t>// a, b, and c are arrays of type int and are </a:t>
            </a:r>
            <a:r>
              <a:rPr lang="en-US" altLang="en-US" sz="1800" dirty="0" err="1">
                <a:solidFill>
                  <a:srgbClr val="00B050"/>
                </a:solidFill>
                <a:latin typeface="IBM Plex Sans" panose="020B0604020202020204" charset="0"/>
              </a:rPr>
              <a:t>null</a:t>
            </a:r>
            <a:r>
              <a:rPr lang="en-US" altLang="en-US" sz="1800" dirty="0" err="1">
                <a:solidFill>
                  <a:srgbClr val="181818"/>
                </a:solidFill>
                <a:latin typeface="IBM Plex Sans" panose="020B0604020202020204" charset="0"/>
              </a:rPr>
              <a:t>a</a:t>
            </a:r>
            <a:r>
              <a:rPr lang="en-US" altLang="en-US" sz="1800" dirty="0">
                <a:solidFill>
                  <a:srgbClr val="181818"/>
                </a:solidFill>
                <a:latin typeface="IBM Plex Sans" panose="020B0604020202020204" charset="0"/>
              </a:rPr>
              <a:t>, b and</a:t>
            </a:r>
          </a:p>
          <a:p>
            <a:pPr>
              <a:spcBef>
                <a:spcPct val="0"/>
              </a:spcBef>
              <a:buNone/>
            </a:pPr>
            <a:r>
              <a:rPr lang="en-US" altLang="en-US" sz="1800" dirty="0">
                <a:solidFill>
                  <a:schemeClr val="accent4">
                    <a:lumMod val="75000"/>
                  </a:schemeClr>
                </a:solidFill>
                <a:latin typeface="IBM Plex Sans" panose="020B0604020202020204" charset="0"/>
              </a:rPr>
              <a:t>a = new int[5];</a:t>
            </a:r>
            <a:r>
              <a:rPr lang="en-US" altLang="en-US" sz="1800" dirty="0">
                <a:solidFill>
                  <a:srgbClr val="181818"/>
                </a:solidFill>
                <a:latin typeface="IBM Plex Sans" panose="020B0604020202020204" charset="0"/>
              </a:rPr>
              <a:t>  </a:t>
            </a:r>
            <a:r>
              <a:rPr lang="en-US" altLang="en-US" sz="1800" dirty="0">
                <a:solidFill>
                  <a:srgbClr val="00B050"/>
                </a:solidFill>
                <a:latin typeface="IBM Plex Sans" panose="020B0604020202020204" charset="0"/>
              </a:rPr>
              <a:t>// creates the array object with 5 zeros and binds to </a:t>
            </a:r>
            <a:r>
              <a:rPr lang="en-US" altLang="en-US" sz="1800" dirty="0" err="1">
                <a:solidFill>
                  <a:srgbClr val="00B050"/>
                </a:solidFill>
                <a:latin typeface="IBM Plex Sans" panose="020B0604020202020204" charset="0"/>
              </a:rPr>
              <a:t>a</a:t>
            </a:r>
            <a:r>
              <a:rPr lang="en-US" altLang="en-US" sz="1800" dirty="0" err="1">
                <a:solidFill>
                  <a:srgbClr val="181818"/>
                </a:solidFill>
                <a:latin typeface="IBM Plex Sans" panose="020B0604020202020204" charset="0"/>
              </a:rPr>
              <a:t>ays</a:t>
            </a:r>
            <a:endParaRPr lang="en-US" altLang="en-US" sz="1800" dirty="0">
              <a:solidFill>
                <a:srgbClr val="181818"/>
              </a:solidFill>
              <a:latin typeface="IBM Plex Sans" panose="020B0604020202020204" charset="0"/>
            </a:endParaRP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int d[], e, f[];   	</a:t>
            </a:r>
            <a:r>
              <a:rPr lang="en-US" altLang="en-US" sz="1800" dirty="0">
                <a:solidFill>
                  <a:srgbClr val="00B050"/>
                </a:solidFill>
                <a:latin typeface="IBM Plex Sans" panose="020B0604020202020204" charset="0"/>
              </a:rPr>
              <a:t>// e is not an array</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bg1"/>
                </a:solidFill>
                <a:latin typeface="IBM Plex Sans" panose="020B0604020202020204" charset="0"/>
              </a:rPr>
              <a:t>Don’t do either of these approaches and declare each array on one line for clarity.</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int[] </a:t>
            </a:r>
            <a:r>
              <a:rPr lang="en-US" altLang="en-US" sz="1800" dirty="0" err="1">
                <a:solidFill>
                  <a:schemeClr val="accent4">
                    <a:lumMod val="75000"/>
                  </a:schemeClr>
                </a:solidFill>
                <a:latin typeface="IBM Plex Sans" panose="020B0604020202020204" charset="0"/>
              </a:rPr>
              <a:t>ary</a:t>
            </a:r>
            <a:r>
              <a:rPr lang="en-US" altLang="en-US" sz="1800" dirty="0">
                <a:solidFill>
                  <a:schemeClr val="accent4">
                    <a:lumMod val="75000"/>
                  </a:schemeClr>
                </a:solidFill>
                <a:latin typeface="IBM Plex Sans" panose="020B0604020202020204" charset="0"/>
              </a:rPr>
              <a:t> = new int[10]; 	</a:t>
            </a:r>
            <a:r>
              <a:rPr lang="en-US" altLang="en-US" sz="1800" dirty="0">
                <a:solidFill>
                  <a:srgbClr val="00B050"/>
                </a:solidFill>
                <a:latin typeface="IBM Plex Sans" panose="020B0604020202020204" charset="0"/>
              </a:rPr>
              <a:t>// preferred approach - one at a time</a:t>
            </a:r>
          </a:p>
          <a:p>
            <a:pPr>
              <a:spcBef>
                <a:spcPct val="0"/>
              </a:spcBef>
              <a:buFontTx/>
              <a:buNone/>
            </a:pPr>
            <a:r>
              <a:rPr lang="en-US" altLang="en-US" sz="2000" dirty="0">
                <a:solidFill>
                  <a:schemeClr val="accent4">
                    <a:lumMod val="75000"/>
                  </a:schemeClr>
                </a:solidFill>
                <a:latin typeface="IBM Plex Sans" panose="020B0604020202020204" charset="0"/>
              </a:rPr>
              <a:t>int[] scores = new int[20];</a:t>
            </a:r>
            <a:endParaRPr lang="en-US" altLang="en-US" sz="2000" dirty="0">
              <a:solidFill>
                <a:schemeClr val="accent4">
                  <a:lumMod val="75000"/>
                </a:schemeClr>
              </a:solidFill>
              <a:latin typeface="Tahoma" panose="020B0604030504040204" pitchFamily="34" charset="0"/>
            </a:endParaRPr>
          </a:p>
        </p:txBody>
      </p:sp>
    </p:spTree>
    <p:extLst>
      <p:ext uri="{BB962C8B-B14F-4D97-AF65-F5344CB8AC3E}">
        <p14:creationId xmlns:p14="http://schemas.microsoft.com/office/powerpoint/2010/main" val="254153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Array References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dirty="0">
                <a:solidFill>
                  <a:schemeClr val="bg1"/>
                </a:solidFill>
                <a:latin typeface="IBM Plex Sans" panose="020B0604020202020204" charset="0"/>
              </a:rPr>
              <a:t>A reference variable is used to store the location of an object.  You can think of the variable pointing to the beginning of the object in memory.  </a:t>
            </a:r>
            <a:endParaRPr lang="pt-BR" altLang="en-US" sz="2000" dirty="0">
              <a:solidFill>
                <a:schemeClr val="accent5">
                  <a:lumMod val="60000"/>
                  <a:lumOff val="40000"/>
                </a:schemeClr>
              </a:solidFill>
              <a:latin typeface="IBM Plex Sans" panose="020B0604020202020204" charset="0"/>
            </a:endParaRP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r>
              <a:rPr lang="en-US" altLang="en-US" sz="2000" dirty="0">
                <a:solidFill>
                  <a:schemeClr val="accent4">
                    <a:lumMod val="75000"/>
                  </a:schemeClr>
                </a:solidFill>
                <a:latin typeface="IBM Plex Sans" panose="020B0604020202020204" charset="0"/>
              </a:rPr>
              <a:t>int[] </a:t>
            </a:r>
            <a:r>
              <a:rPr lang="en-US" altLang="en-US" sz="2000" dirty="0" err="1">
                <a:solidFill>
                  <a:schemeClr val="accent4">
                    <a:lumMod val="75000"/>
                  </a:schemeClr>
                </a:solidFill>
                <a:latin typeface="IBM Plex Sans" panose="020B0604020202020204" charset="0"/>
              </a:rPr>
              <a:t>nums</a:t>
            </a:r>
            <a:r>
              <a:rPr lang="en-US" altLang="en-US" sz="2000" dirty="0">
                <a:solidFill>
                  <a:schemeClr val="accent4">
                    <a:lumMod val="75000"/>
                  </a:schemeClr>
                </a:solidFill>
                <a:latin typeface="IBM Plex Sans" panose="020B0604020202020204" charset="0"/>
              </a:rPr>
              <a:t> = new int[5];</a:t>
            </a: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endParaRPr lang="en-US" altLang="en-US" sz="2000" dirty="0">
              <a:solidFill>
                <a:schemeClr val="bg1"/>
              </a:solidFill>
              <a:latin typeface="IBM Plex Sans" panose="020B0604020202020204" charset="0"/>
            </a:endParaRPr>
          </a:p>
          <a:p>
            <a:pPr>
              <a:spcBef>
                <a:spcPct val="0"/>
              </a:spcBef>
              <a:buFontTx/>
              <a:buNone/>
            </a:pPr>
            <a:r>
              <a:rPr lang="en-US" altLang="en-US" sz="2000" dirty="0">
                <a:solidFill>
                  <a:schemeClr val="bg1"/>
                </a:solidFill>
                <a:latin typeface="IBM Plex Sans" panose="020B0604020202020204" charset="0"/>
              </a:rPr>
              <a:t>The constructor invocation new int[5] will create an array in memory and return a pointer (reference) to the array. </a:t>
            </a:r>
          </a:p>
          <a:p>
            <a:pPr>
              <a:spcBef>
                <a:spcPct val="0"/>
              </a:spcBef>
              <a:buFontTx/>
              <a:buNone/>
            </a:pPr>
            <a:endParaRPr lang="en-US" altLang="en-US" sz="2000" dirty="0">
              <a:solidFill>
                <a:schemeClr val="bg1"/>
              </a:solidFill>
              <a:latin typeface="IBM Plex Sans" panose="020B0604020202020204" charset="0"/>
            </a:endParaRPr>
          </a:p>
          <a:p>
            <a:pPr>
              <a:spcBef>
                <a:spcPct val="0"/>
              </a:spcBef>
              <a:buFontTx/>
              <a:buNone/>
            </a:pPr>
            <a:r>
              <a:rPr lang="en-US" altLang="en-US" sz="2000" dirty="0">
                <a:solidFill>
                  <a:schemeClr val="bg1"/>
                </a:solidFill>
                <a:latin typeface="IBM Plex Sans" panose="020B0604020202020204" charset="0"/>
              </a:rPr>
              <a:t>In the example, </a:t>
            </a:r>
            <a:r>
              <a:rPr lang="en-US" altLang="en-US" sz="2000" dirty="0" err="1">
                <a:solidFill>
                  <a:schemeClr val="bg1"/>
                </a:solidFill>
                <a:latin typeface="IBM Plex Sans" panose="020B0604020202020204" charset="0"/>
              </a:rPr>
              <a:t>nums</a:t>
            </a:r>
            <a:r>
              <a:rPr lang="en-US" altLang="en-US" sz="2000" dirty="0">
                <a:solidFill>
                  <a:schemeClr val="bg1"/>
                </a:solidFill>
                <a:latin typeface="IBM Plex Sans" panose="020B0604020202020204" charset="0"/>
              </a:rPr>
              <a:t> stores the reference that is returned.</a:t>
            </a:r>
          </a:p>
          <a:p>
            <a:pPr>
              <a:spcBef>
                <a:spcPct val="0"/>
              </a:spcBef>
              <a:buFontTx/>
              <a:buNone/>
            </a:pPr>
            <a:endParaRPr lang="en-US" altLang="en-US" sz="2000" dirty="0">
              <a:solidFill>
                <a:schemeClr val="accent4">
                  <a:lumMod val="75000"/>
                </a:schemeClr>
              </a:solidFill>
              <a:latin typeface="IBM Plex Sans" panose="020B0604020202020204" charset="0"/>
            </a:endParaRPr>
          </a:p>
        </p:txBody>
      </p:sp>
      <p:sp>
        <p:nvSpPr>
          <p:cNvPr id="8" name="Line 4">
            <a:extLst>
              <a:ext uri="{FF2B5EF4-FFF2-40B4-BE49-F238E27FC236}">
                <a16:creationId xmlns:a16="http://schemas.microsoft.com/office/drawing/2014/main" id="{F31C1FA6-F0CB-4D94-B3D7-F52F8B00E411}"/>
              </a:ext>
            </a:extLst>
          </p:cNvPr>
          <p:cNvSpPr>
            <a:spLocks noChangeShapeType="1"/>
          </p:cNvSpPr>
          <p:nvPr/>
        </p:nvSpPr>
        <p:spPr bwMode="auto">
          <a:xfrm>
            <a:off x="1886020" y="2316479"/>
            <a:ext cx="2826964" cy="584199"/>
          </a:xfrm>
          <a:prstGeom prst="line">
            <a:avLst/>
          </a:prstGeom>
          <a:noFill/>
          <a:ln w="38100">
            <a:solidFill>
              <a:schemeClr val="bg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p>
        </p:txBody>
      </p:sp>
      <p:sp>
        <p:nvSpPr>
          <p:cNvPr id="9" name="Text Box 6">
            <a:extLst>
              <a:ext uri="{FF2B5EF4-FFF2-40B4-BE49-F238E27FC236}">
                <a16:creationId xmlns:a16="http://schemas.microsoft.com/office/drawing/2014/main" id="{F126ADD2-3584-4146-8C2C-2FB9AFBC4B99}"/>
              </a:ext>
            </a:extLst>
          </p:cNvPr>
          <p:cNvSpPr txBox="1">
            <a:spLocks noChangeArrowheads="1"/>
          </p:cNvSpPr>
          <p:nvPr/>
        </p:nvSpPr>
        <p:spPr bwMode="auto">
          <a:xfrm>
            <a:off x="4849368" y="2792257"/>
            <a:ext cx="6858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eaLnBrk="0" fontAlgn="base" hangingPunct="0">
              <a:spcBef>
                <a:spcPct val="0"/>
              </a:spcBef>
              <a:spcAft>
                <a:spcPct val="0"/>
              </a:spcAft>
              <a:defRPr sz="2400" b="1">
                <a:solidFill>
                  <a:schemeClr val="tx1"/>
                </a:solidFill>
                <a:latin typeface="Tahoma" pitchFamily="34" charset="0"/>
              </a:defRPr>
            </a:lvl6pPr>
            <a:lvl7pPr marL="2971800" indent="-228600" eaLnBrk="0" fontAlgn="base" hangingPunct="0">
              <a:spcBef>
                <a:spcPct val="0"/>
              </a:spcBef>
              <a:spcAft>
                <a:spcPct val="0"/>
              </a:spcAft>
              <a:defRPr sz="2400" b="1">
                <a:solidFill>
                  <a:schemeClr val="tx1"/>
                </a:solidFill>
                <a:latin typeface="Tahoma" pitchFamily="34" charset="0"/>
              </a:defRPr>
            </a:lvl7pPr>
            <a:lvl8pPr marL="3429000" indent="-228600" eaLnBrk="0" fontAlgn="base" hangingPunct="0">
              <a:spcBef>
                <a:spcPct val="0"/>
              </a:spcBef>
              <a:spcAft>
                <a:spcPct val="0"/>
              </a:spcAft>
              <a:defRPr sz="2400" b="1">
                <a:solidFill>
                  <a:schemeClr val="tx1"/>
                </a:solidFill>
                <a:latin typeface="Tahoma" pitchFamily="34" charset="0"/>
              </a:defRPr>
            </a:lvl8pPr>
            <a:lvl9pPr marL="3886200" indent="-228600" eaLnBrk="0" fontAlgn="base" hangingPunct="0">
              <a:spcBef>
                <a:spcPct val="0"/>
              </a:spcBef>
              <a:spcAft>
                <a:spcPct val="0"/>
              </a:spcAft>
              <a:defRPr sz="2400" b="1">
                <a:solidFill>
                  <a:schemeClr val="tx1"/>
                </a:solidFill>
                <a:latin typeface="Tahoma" pitchFamily="34" charset="0"/>
              </a:defRPr>
            </a:lvl9pPr>
          </a:lstStyle>
          <a:p>
            <a:pPr eaLnBrk="1" hangingPunct="1"/>
            <a:r>
              <a:rPr lang="en-US" sz="1050" dirty="0">
                <a:solidFill>
                  <a:schemeClr val="bg1"/>
                </a:solidFill>
              </a:rPr>
              <a:t>0x213</a:t>
            </a:r>
          </a:p>
        </p:txBody>
      </p:sp>
      <p:graphicFrame>
        <p:nvGraphicFramePr>
          <p:cNvPr id="10" name="Group 8">
            <a:extLst>
              <a:ext uri="{FF2B5EF4-FFF2-40B4-BE49-F238E27FC236}">
                <a16:creationId xmlns:a16="http://schemas.microsoft.com/office/drawing/2014/main" id="{A60BB0B1-12E6-45ED-BB23-0AFBF6BE4EC3}"/>
              </a:ext>
            </a:extLst>
          </p:cNvPr>
          <p:cNvGraphicFramePr>
            <a:graphicFrameLocks noGrp="1"/>
          </p:cNvGraphicFramePr>
          <p:nvPr>
            <p:extLst>
              <p:ext uri="{D42A27DB-BD31-4B8C-83A1-F6EECF244321}">
                <p14:modId xmlns:p14="http://schemas.microsoft.com/office/powerpoint/2010/main" val="307615600"/>
              </p:ext>
            </p:extLst>
          </p:nvPr>
        </p:nvGraphicFramePr>
        <p:xfrm>
          <a:off x="4849368" y="2149226"/>
          <a:ext cx="3390900" cy="584200"/>
        </p:xfrm>
        <a:graphic>
          <a:graphicData uri="http://schemas.openxmlformats.org/drawingml/2006/table">
            <a:tbl>
              <a:tblPr>
                <a:tableStyleId>{3C2FFA5D-87B4-456A-9821-1D502468CF0F}</a:tableStyleId>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w="25400">
                            <a:solidFill>
                              <a:schemeClr val="tx1"/>
                            </a:solidFill>
                          </a:ln>
                          <a:effectLst/>
                        </a:rPr>
                        <a:t>0</a:t>
                      </a:r>
                      <a:endParaRPr kumimoji="0" lang="en-US" sz="2800" b="1" i="0" u="none" strike="noStrike" cap="none" normalizeH="0" baseline="0" dirty="0">
                        <a:ln w="25400">
                          <a:solidFill>
                            <a:schemeClr val="tx1"/>
                          </a:solidFill>
                        </a:ln>
                        <a:solidFill>
                          <a:srgbClr val="00206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CE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w="25400">
                            <a:solidFill>
                              <a:schemeClr val="tx1"/>
                            </a:solidFill>
                          </a:ln>
                          <a:effectLst/>
                        </a:rPr>
                        <a:t>0</a:t>
                      </a:r>
                      <a:endParaRPr kumimoji="0" lang="en-US" sz="2800" b="1" i="0" u="none" strike="noStrike" cap="none" normalizeH="0" baseline="0" dirty="0">
                        <a:ln w="25400">
                          <a:solidFill>
                            <a:schemeClr val="tx1"/>
                          </a:solidFill>
                        </a:ln>
                        <a:solidFill>
                          <a:srgbClr val="00206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CE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w="25400">
                            <a:solidFill>
                              <a:schemeClr val="tx1"/>
                            </a:solidFill>
                          </a:ln>
                          <a:effectLst/>
                        </a:rPr>
                        <a:t>0</a:t>
                      </a:r>
                      <a:endParaRPr kumimoji="0" lang="en-US" sz="2800" b="1" i="0" u="none" strike="noStrike" cap="none" normalizeH="0" baseline="0" dirty="0">
                        <a:ln w="25400">
                          <a:solidFill>
                            <a:schemeClr val="tx1"/>
                          </a:solidFill>
                        </a:ln>
                        <a:solidFill>
                          <a:srgbClr val="00206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CE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w="25400">
                            <a:solidFill>
                              <a:schemeClr val="tx1"/>
                            </a:solidFill>
                          </a:ln>
                          <a:effectLst/>
                        </a:rPr>
                        <a:t>0</a:t>
                      </a:r>
                      <a:endParaRPr kumimoji="0" lang="en-US" sz="2800" b="1" i="0" u="none" strike="noStrike" cap="none" normalizeH="0" baseline="0" dirty="0">
                        <a:ln w="25400">
                          <a:solidFill>
                            <a:schemeClr val="tx1"/>
                          </a:solidFill>
                        </a:ln>
                        <a:solidFill>
                          <a:srgbClr val="00206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CE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w="25400">
                            <a:solidFill>
                              <a:schemeClr val="tx1"/>
                            </a:solidFill>
                          </a:ln>
                          <a:effectLst/>
                        </a:rPr>
                        <a:t>0</a:t>
                      </a:r>
                      <a:endParaRPr kumimoji="0" lang="en-US" sz="2800" b="1" i="0" u="none" strike="noStrike" cap="none" normalizeH="0" baseline="0" dirty="0">
                        <a:ln w="25400">
                          <a:solidFill>
                            <a:schemeClr val="tx1"/>
                          </a:solidFill>
                        </a:ln>
                        <a:solidFill>
                          <a:srgbClr val="002060"/>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ECE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1342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Array Initializer</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Arrays may be initialized with specific elements by using a comma-separated list of expressions enclosed by braces {}.</a:t>
            </a:r>
          </a:p>
          <a:p>
            <a:pPr>
              <a:spcBef>
                <a:spcPct val="0"/>
              </a:spcBef>
              <a:buFontTx/>
              <a:buNone/>
            </a:pPr>
            <a:endParaRPr lang="pt-BR" altLang="en-US" sz="2000" dirty="0">
              <a:solidFill>
                <a:schemeClr val="accent5">
                  <a:lumMod val="60000"/>
                  <a:lumOff val="40000"/>
                </a:schemeClr>
              </a:solidFill>
              <a:latin typeface="IBM Plex Sans" panose="020B0604020202020204" charset="0"/>
            </a:endParaRPr>
          </a:p>
          <a:p>
            <a:pPr>
              <a:spcBef>
                <a:spcPct val="0"/>
              </a:spcBef>
              <a:buFontTx/>
              <a:buNone/>
            </a:pPr>
            <a:r>
              <a:rPr lang="en-US" altLang="en-US" sz="2000" dirty="0">
                <a:solidFill>
                  <a:schemeClr val="accent4">
                    <a:lumMod val="75000"/>
                  </a:schemeClr>
                </a:solidFill>
                <a:latin typeface="IBM Plex Sans" panose="020B0604020202020204" charset="0"/>
              </a:rPr>
              <a:t>double[] </a:t>
            </a:r>
            <a:r>
              <a:rPr lang="en-US" altLang="en-US" sz="2000" dirty="0" err="1">
                <a:solidFill>
                  <a:schemeClr val="accent4">
                    <a:lumMod val="75000"/>
                  </a:schemeClr>
                </a:solidFill>
                <a:latin typeface="IBM Plex Sans" panose="020B0604020202020204" charset="0"/>
              </a:rPr>
              <a:t>ary</a:t>
            </a:r>
            <a:r>
              <a:rPr lang="en-US" altLang="en-US" sz="2000" dirty="0">
                <a:solidFill>
                  <a:schemeClr val="accent4">
                    <a:lumMod val="75000"/>
                  </a:schemeClr>
                </a:solidFill>
                <a:latin typeface="IBM Plex Sans" panose="020B0604020202020204" charset="0"/>
              </a:rPr>
              <a:t> = {3.14, 2.72, 1.62};</a:t>
            </a:r>
          </a:p>
          <a:p>
            <a:pPr>
              <a:spcBef>
                <a:spcPct val="0"/>
              </a:spcBef>
              <a:buFontTx/>
              <a:buNone/>
            </a:pPr>
            <a:r>
              <a:rPr lang="en-US" altLang="en-US" sz="2000" dirty="0">
                <a:solidFill>
                  <a:schemeClr val="accent4">
                    <a:lumMod val="75000"/>
                  </a:schemeClr>
                </a:solidFill>
                <a:latin typeface="IBM Plex Sans" panose="020B0604020202020204" charset="0"/>
              </a:rPr>
              <a:t>int[] primes = {2, 3, 5, 7, 11};</a:t>
            </a: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r>
              <a:rPr lang="en-US" altLang="en-US" sz="2000" dirty="0">
                <a:solidFill>
                  <a:schemeClr val="bg1"/>
                </a:solidFill>
                <a:latin typeface="IBM Plex Sans" panose="020B0604020202020204" charset="0"/>
              </a:rPr>
              <a:t>This shorthand notation must be done on one line or a syntax error will result. To create a new array with a previously declared reference do the following:</a:t>
            </a: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r>
              <a:rPr lang="en-US" altLang="en-US" sz="2000" dirty="0" err="1">
                <a:solidFill>
                  <a:schemeClr val="accent4">
                    <a:lumMod val="75000"/>
                  </a:schemeClr>
                </a:solidFill>
                <a:latin typeface="IBM Plex Sans" panose="020B0604020202020204" charset="0"/>
              </a:rPr>
              <a:t>ary</a:t>
            </a:r>
            <a:r>
              <a:rPr lang="en-US" altLang="en-US" sz="2000" dirty="0">
                <a:solidFill>
                  <a:schemeClr val="accent4">
                    <a:lumMod val="75000"/>
                  </a:schemeClr>
                </a:solidFill>
                <a:latin typeface="IBM Plex Sans" panose="020B0604020202020204" charset="0"/>
              </a:rPr>
              <a:t> = new double[]{1.0, 2.0, 4.0, 8.0};</a:t>
            </a:r>
          </a:p>
        </p:txBody>
      </p:sp>
    </p:spTree>
    <p:extLst>
      <p:ext uri="{BB962C8B-B14F-4D97-AF65-F5344CB8AC3E}">
        <p14:creationId xmlns:p14="http://schemas.microsoft.com/office/powerpoint/2010/main" val="360091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o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18655</TotalTime>
  <Words>5108</Words>
  <Application>Microsoft Office PowerPoint</Application>
  <PresentationFormat>On-screen Show (16:9)</PresentationFormat>
  <Paragraphs>769</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Tahoma</vt:lpstr>
      <vt:lpstr>Arial</vt:lpstr>
      <vt:lpstr>Wingdings</vt:lpstr>
      <vt:lpstr>IBM Plex Sans</vt:lpstr>
      <vt:lpstr>PT Mono</vt:lpstr>
      <vt:lpstr>Courier New</vt:lpstr>
      <vt:lpstr>Good</vt:lpstr>
      <vt:lpstr>PowerPoint Presentation</vt:lpstr>
      <vt:lpstr>Student Learning Objectives</vt:lpstr>
      <vt:lpstr>PowerPoint Presentation</vt:lpstr>
      <vt:lpstr>Declaring and Initializing</vt:lpstr>
      <vt:lpstr>PowerPoint Presentation</vt:lpstr>
      <vt:lpstr>PowerPoint Presentation</vt:lpstr>
      <vt:lpstr>PowerPoint Presentation</vt:lpstr>
      <vt:lpstr>PowerPoint Presentation</vt:lpstr>
      <vt:lpstr>PowerPoint Presentation</vt:lpstr>
      <vt:lpstr>Array Elements</vt:lpstr>
      <vt:lpstr>PowerPoint Presentation</vt:lpstr>
      <vt:lpstr>PowerPoint Presentation</vt:lpstr>
      <vt:lpstr>PowerPoint Presentation</vt:lpstr>
      <vt:lpstr>Traditional Loop</vt:lpstr>
      <vt:lpstr>PowerPoint Presentation</vt:lpstr>
      <vt:lpstr>PowerPoint Presentation</vt:lpstr>
      <vt:lpstr>PowerPoint Presentation</vt:lpstr>
      <vt:lpstr>PowerPoint Presentation</vt:lpstr>
      <vt:lpstr>Enhanced For Loop or For-Each Loop</vt:lpstr>
      <vt:lpstr>PowerPoint Presentation</vt:lpstr>
      <vt:lpstr>PowerPoint Presentation</vt:lpstr>
      <vt:lpstr>PowerPoint Presentation</vt:lpstr>
      <vt:lpstr>PowerPoint Presentation</vt:lpstr>
      <vt:lpstr>Arrays Class</vt:lpstr>
      <vt:lpstr>PowerPoint Presentation</vt:lpstr>
      <vt:lpstr>PowerPoint Presentation</vt:lpstr>
      <vt:lpstr>PowerPoint Presentation</vt:lpstr>
      <vt:lpstr>PowerPoint Presentation</vt:lpstr>
      <vt:lpstr>Array Processing</vt:lpstr>
      <vt:lpstr>PowerPoint Presentation</vt:lpstr>
      <vt:lpstr>PowerPoint Presentation</vt:lpstr>
      <vt:lpstr>PowerPoint Presentation</vt:lpstr>
      <vt:lpstr>PowerPoint Presentation</vt:lpstr>
      <vt:lpstr>Limitations</vt:lpstr>
      <vt:lpstr>PowerPoint Presentation</vt:lpstr>
      <vt:lpstr>Variable Length Argument Lists</vt:lpstr>
      <vt:lpstr>PowerPoint Presentation</vt:lpstr>
      <vt:lpstr>PowerPoint Presentation</vt:lpstr>
      <vt:lpstr>main(String[] args)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Syntax, Semantics and Output  Unit 01 </dc:title>
  <cp:lastModifiedBy>Bryce Hulett</cp:lastModifiedBy>
  <cp:revision>337</cp:revision>
  <dcterms:modified xsi:type="dcterms:W3CDTF">2021-04-12T18:23:33Z</dcterms:modified>
</cp:coreProperties>
</file>