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5"/>
  </p:notesMasterIdLst>
  <p:handoutMasterIdLst>
    <p:handoutMasterId r:id="rId36"/>
  </p:handoutMasterIdLst>
  <p:sldIdLst>
    <p:sldId id="303" r:id="rId2"/>
    <p:sldId id="300" r:id="rId3"/>
    <p:sldId id="258" r:id="rId4"/>
    <p:sldId id="359" r:id="rId5"/>
    <p:sldId id="355" r:id="rId6"/>
    <p:sldId id="358" r:id="rId7"/>
    <p:sldId id="272" r:id="rId8"/>
    <p:sldId id="378" r:id="rId9"/>
    <p:sldId id="457" r:id="rId10"/>
    <p:sldId id="454" r:id="rId11"/>
    <p:sldId id="455" r:id="rId12"/>
    <p:sldId id="456" r:id="rId13"/>
    <p:sldId id="458" r:id="rId14"/>
    <p:sldId id="459" r:id="rId15"/>
    <p:sldId id="460" r:id="rId16"/>
    <p:sldId id="344" r:id="rId17"/>
    <p:sldId id="377" r:id="rId18"/>
    <p:sldId id="371" r:id="rId19"/>
    <p:sldId id="382" r:id="rId20"/>
    <p:sldId id="384" r:id="rId21"/>
    <p:sldId id="383" r:id="rId22"/>
    <p:sldId id="385" r:id="rId23"/>
    <p:sldId id="386" r:id="rId24"/>
    <p:sldId id="343" r:id="rId25"/>
    <p:sldId id="387" r:id="rId26"/>
    <p:sldId id="462" r:id="rId27"/>
    <p:sldId id="461" r:id="rId28"/>
    <p:sldId id="463" r:id="rId29"/>
    <p:sldId id="450" r:id="rId30"/>
    <p:sldId id="388" r:id="rId31"/>
    <p:sldId id="464" r:id="rId32"/>
    <p:sldId id="465" r:id="rId33"/>
    <p:sldId id="302" r:id="rId34"/>
  </p:sldIdLst>
  <p:sldSz cx="9144000" cy="5143500" type="screen16x9"/>
  <p:notesSz cx="6858000" cy="9144000"/>
  <p:embeddedFontLst>
    <p:embeddedFont>
      <p:font typeface="IBM Plex Sans" panose="020B0604020202020204" charset="0"/>
      <p:regular r:id="rId37"/>
      <p:bold r:id="rId38"/>
      <p:italic r:id="rId39"/>
      <p:boldItalic r:id="rId40"/>
    </p:embeddedFont>
    <p:embeddedFont>
      <p:font typeface="PT Mono" panose="020B0604020202020204" charset="0"/>
      <p:regular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46">
          <p15:clr>
            <a:srgbClr val="A4A3A4"/>
          </p15:clr>
        </p15:guide>
        <p15:guide id="3" pos="2880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pos="5242">
          <p15:clr>
            <a:srgbClr val="9AA0A6"/>
          </p15:clr>
        </p15:guide>
        <p15:guide id="6" orient="horz" pos="2995">
          <p15:clr>
            <a:srgbClr val="9AA0A6"/>
          </p15:clr>
        </p15:guide>
        <p15:guide id="7" orient="horz" pos="58">
          <p15:clr>
            <a:srgbClr val="9AA0A6"/>
          </p15:clr>
        </p15:guide>
        <p15:guide id="8" pos="864">
          <p15:clr>
            <a:srgbClr val="9AA0A6"/>
          </p15:clr>
        </p15:guide>
        <p15:guide id="9" pos="5472">
          <p15:clr>
            <a:srgbClr val="9AA0A6"/>
          </p15:clr>
        </p15:guide>
        <p15:guide id="10" orient="horz" pos="288">
          <p15:clr>
            <a:srgbClr val="9AA0A6"/>
          </p15:clr>
        </p15:guide>
        <p15:guide id="11" pos="3168">
          <p15:clr>
            <a:srgbClr val="9AA0A6"/>
          </p15:clr>
        </p15:guide>
        <p15:guide id="12" pos="288">
          <p15:clr>
            <a:srgbClr val="9AA0A6"/>
          </p15:clr>
        </p15:guide>
        <p15:guide id="13" pos="518">
          <p15:clr>
            <a:srgbClr val="9AA0A6"/>
          </p15:clr>
        </p15:guide>
        <p15:guide id="14" pos="3456">
          <p15:clr>
            <a:srgbClr val="9AA0A6"/>
          </p15:clr>
        </p15:guide>
        <p15:guide id="15" orient="horz" pos="432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FF00"/>
    <a:srgbClr val="181818"/>
    <a:srgbClr val="111111"/>
    <a:srgbClr val="08C310"/>
    <a:srgbClr val="FF00FF"/>
    <a:srgbClr val="FF5A35"/>
    <a:srgbClr val="0039F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0141" autoAdjust="0"/>
  </p:normalViewPr>
  <p:slideViewPr>
    <p:cSldViewPr snapToGrid="0">
      <p:cViewPr varScale="1">
        <p:scale>
          <a:sx n="120" d="100"/>
          <a:sy n="120" d="100"/>
        </p:scale>
        <p:origin x="258" y="108"/>
      </p:cViewPr>
      <p:guideLst>
        <p:guide orient="horz" pos="1728"/>
        <p:guide pos="346"/>
        <p:guide pos="2880"/>
        <p:guide orient="horz" pos="576"/>
        <p:guide pos="5242"/>
        <p:guide orient="horz" pos="2995"/>
        <p:guide orient="horz" pos="58"/>
        <p:guide pos="864"/>
        <p:guide pos="5472"/>
        <p:guide orient="horz" pos="288"/>
        <p:guide pos="3168"/>
        <p:guide pos="288"/>
        <p:guide pos="518"/>
        <p:guide pos="3456"/>
        <p:guide orient="horz"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BF7B6-37D8-453A-A8B1-FB02380F58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1472D-E4D9-4E8E-9BF1-F2577B826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55FB7-E56B-4894-8ED1-619BAFF7E1C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30788-7FCA-4AC1-AEAD-E8AF522E3D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91A2-C47D-49A7-BF5F-61676A3F0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4609-6213-4232-8D55-EE6845CC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PowerPoint will provide the syntax and semantics to conditionals in Java</a:t>
            </a:r>
            <a:r>
              <a:rPr lang="en-US" baseline="0" dirty="0"/>
              <a:t>.</a:t>
            </a: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aabee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aabee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13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3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aabee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aabee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4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0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7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606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274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aabee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aabee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53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23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13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2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431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Deciding whether to use if-then-else statements or a switch statement is based on readability and the expression that the statement is testing. An if-then-else statement can test expressions based on ranges of values or conditions, whereas a switch statement tests expressions based only on a single integer, enumerated value, or String object.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 break statements are necessary because without them, statements in switch blocks fall through: All statements after the matching case label are executed in sequence, regardless of the expression of subsequent case labels, until a break statement is encountered.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The case values must be literals or a compile time constant such as 4 or final int x =4 and using x.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1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switch statement can be very useful in compressing your code, </a:t>
            </a:r>
            <a:r>
              <a:rPr lang="en-US" sz="1200" baseline="0" dirty="0"/>
              <a:t>and making it more readable.  Contrast this solution to one using if’s or if-else-if’s.</a:t>
            </a:r>
            <a:endParaRPr 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893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95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9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6bee75e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6bee75e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86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8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04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Slides adapted from Tim Clark, John Cargill and Stacey Armstrong</a:t>
            </a:r>
          </a:p>
        </p:txBody>
      </p:sp>
    </p:spTree>
    <p:extLst>
      <p:ext uri="{BB962C8B-B14F-4D97-AF65-F5344CB8AC3E}">
        <p14:creationId xmlns:p14="http://schemas.microsoft.com/office/powerpoint/2010/main" val="22729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26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13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aabee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aabee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3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50075" y="907500"/>
            <a:ext cx="7470900" cy="3847500"/>
          </a:xfrm>
          <a:prstGeom prst="rightArrowCallout">
            <a:avLst>
              <a:gd name="adj1" fmla="val 9832"/>
              <a:gd name="adj2" fmla="val 12379"/>
              <a:gd name="adj3" fmla="val 10555"/>
              <a:gd name="adj4" fmla="val 87952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T Mono"/>
              <a:buNone/>
              <a:defRPr sz="4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ECEC"/>
              </a:buClr>
              <a:buSzPts val="2400"/>
              <a:buFont typeface="IBM Plex Sans"/>
              <a:buNone/>
              <a:defRPr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28F"/>
              </a:buClr>
              <a:buSzPts val="2400"/>
              <a:buFont typeface="IBM Plex Sans"/>
              <a:buNone/>
              <a:defRPr sz="2400">
                <a:solidFill>
                  <a:srgbClr val="F4E28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55950" y="91450"/>
            <a:ext cx="753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4675" y="1152475"/>
            <a:ext cx="777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  <a:defRPr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0;p40">
            <a:extLst>
              <a:ext uri="{FF2B5EF4-FFF2-40B4-BE49-F238E27FC236}">
                <a16:creationId xmlns:a16="http://schemas.microsoft.com/office/drawing/2014/main" id="{BBE075DD-FD14-48FE-85A4-CF17B09DF42F}"/>
              </a:ext>
            </a:extLst>
          </p:cNvPr>
          <p:cNvSpPr/>
          <p:nvPr/>
        </p:nvSpPr>
        <p:spPr>
          <a:xfrm>
            <a:off x="811350" y="8089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81F6A-2198-41C3-A4A1-0217166F9E1F}"/>
              </a:ext>
            </a:extLst>
          </p:cNvPr>
          <p:cNvSpPr/>
          <p:nvPr/>
        </p:nvSpPr>
        <p:spPr>
          <a:xfrm>
            <a:off x="2275764" y="1740753"/>
            <a:ext cx="4592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lt1"/>
                </a:solidFill>
                <a:latin typeface="PT Mono" panose="020B0604020202020204" charset="0"/>
                <a:cs typeface="PT Mono" panose="020B0604020202020204" charset="0"/>
              </a:rPr>
              <a:t>Conditionals</a:t>
            </a:r>
            <a:endParaRPr lang="en-US" sz="4800" dirty="0">
              <a:latin typeface="PT Mono" panose="020B0604020202020204" charset="0"/>
              <a:cs typeface="PT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4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the if/else control flow statement</a:t>
            </a: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3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4">
            <a:extLst>
              <a:ext uri="{FF2B5EF4-FFF2-40B4-BE49-F238E27FC236}">
                <a16:creationId xmlns:a16="http://schemas.microsoft.com/office/drawing/2014/main" id="{64885B97-9CDC-44B2-9807-DCFEF08A23DA}"/>
              </a:ext>
            </a:extLst>
          </p:cNvPr>
          <p:cNvSpPr/>
          <p:nvPr/>
        </p:nvSpPr>
        <p:spPr>
          <a:xfrm flipH="1">
            <a:off x="548700" y="685800"/>
            <a:ext cx="8125800" cy="42285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lvl="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rgbClr val="FFFFFF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The if-else statement allows us to execute a block of code if a condition is true or another block of code if the condition is false.</a:t>
            </a:r>
          </a:p>
          <a:p>
            <a:pPr marL="182880" lvl="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endParaRPr lang="en" sz="1800" dirty="0">
              <a:solidFill>
                <a:schemeClr val="accent4">
                  <a:lumMod val="75000"/>
                </a:schemeClr>
              </a:solidFill>
              <a:latin typeface="PT Mono" panose="020B0604020202020204" charset="0"/>
              <a:ea typeface="PT Mono"/>
              <a:cs typeface="PT Mono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if(boolean condition){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[statement]*		</a:t>
            </a:r>
            <a:endParaRPr lang="en" sz="1800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}else{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</a:t>
            </a: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[statement]*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</a:t>
            </a: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if/else control flow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C4E96E-8932-4AA2-991D-4F069D7C9E37}"/>
              </a:ext>
            </a:extLst>
          </p:cNvPr>
          <p:cNvSpPr txBox="1"/>
          <p:nvPr/>
        </p:nvSpPr>
        <p:spPr>
          <a:xfrm>
            <a:off x="5745459" y="2396406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E1B061-A40F-4CEA-BC7B-08266B21180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885295" y="1712794"/>
            <a:ext cx="0" cy="663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79E091C6-5856-4C21-8CAE-C684D9BBFBB8}"/>
              </a:ext>
            </a:extLst>
          </p:cNvPr>
          <p:cNvSpPr/>
          <p:nvPr/>
        </p:nvSpPr>
        <p:spPr>
          <a:xfrm>
            <a:off x="6447148" y="2376227"/>
            <a:ext cx="876293" cy="685800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68722B-2A42-445F-8E01-4673C4A53049}"/>
              </a:ext>
            </a:extLst>
          </p:cNvPr>
          <p:cNvCxnSpPr>
            <a:cxnSpLocks/>
          </p:cNvCxnSpPr>
          <p:nvPr/>
        </p:nvCxnSpPr>
        <p:spPr>
          <a:xfrm flipH="1">
            <a:off x="6885294" y="4127048"/>
            <a:ext cx="1" cy="535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FBD84-AF3E-439D-A1E3-7F2A1F23AAEE}"/>
              </a:ext>
            </a:extLst>
          </p:cNvPr>
          <p:cNvSpPr/>
          <p:nvPr/>
        </p:nvSpPr>
        <p:spPr>
          <a:xfrm>
            <a:off x="7717764" y="3163960"/>
            <a:ext cx="781051" cy="50984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B905A3-77E6-424B-9C40-DBAA0A91FC27}"/>
              </a:ext>
            </a:extLst>
          </p:cNvPr>
          <p:cNvSpPr txBox="1"/>
          <p:nvPr/>
        </p:nvSpPr>
        <p:spPr>
          <a:xfrm>
            <a:off x="7323441" y="2385971"/>
            <a:ext cx="4924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5" name="Straight Arrow Connector 40">
            <a:extLst>
              <a:ext uri="{FF2B5EF4-FFF2-40B4-BE49-F238E27FC236}">
                <a16:creationId xmlns:a16="http://schemas.microsoft.com/office/drawing/2014/main" id="{82C498EA-8D7B-4031-8C93-521B537E2935}"/>
              </a:ext>
            </a:extLst>
          </p:cNvPr>
          <p:cNvCxnSpPr>
            <a:cxnSpLocks/>
          </p:cNvCxnSpPr>
          <p:nvPr/>
        </p:nvCxnSpPr>
        <p:spPr>
          <a:xfrm>
            <a:off x="7292935" y="2717841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0">
            <a:extLst>
              <a:ext uri="{FF2B5EF4-FFF2-40B4-BE49-F238E27FC236}">
                <a16:creationId xmlns:a16="http://schemas.microsoft.com/office/drawing/2014/main" id="{805F420E-A731-4B92-AA92-4DE0BE11C2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7803" y="3673804"/>
            <a:ext cx="1027312" cy="453244"/>
          </a:xfrm>
          <a:prstGeom prst="bentConnector3">
            <a:avLst>
              <a:gd name="adj1" fmla="val -4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73FE2-473A-45A9-B41E-8E100003BE14}"/>
              </a:ext>
            </a:extLst>
          </p:cNvPr>
          <p:cNvSpPr/>
          <p:nvPr/>
        </p:nvSpPr>
        <p:spPr>
          <a:xfrm>
            <a:off x="5297483" y="3163960"/>
            <a:ext cx="781051" cy="50984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40">
            <a:extLst>
              <a:ext uri="{FF2B5EF4-FFF2-40B4-BE49-F238E27FC236}">
                <a16:creationId xmlns:a16="http://schemas.microsoft.com/office/drawing/2014/main" id="{2E147E6A-216D-4FDA-AC8A-075DA77047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5168" y="3688296"/>
            <a:ext cx="1027312" cy="453244"/>
          </a:xfrm>
          <a:prstGeom prst="bentConnector3">
            <a:avLst>
              <a:gd name="adj1" fmla="val -483"/>
            </a:avLst>
          </a:prstGeom>
          <a:ln w="3810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0">
            <a:extLst>
              <a:ext uri="{FF2B5EF4-FFF2-40B4-BE49-F238E27FC236}">
                <a16:creationId xmlns:a16="http://schemas.microsoft.com/office/drawing/2014/main" id="{C4EC394F-0632-4E4D-8801-3D2130940752}"/>
              </a:ext>
            </a:extLst>
          </p:cNvPr>
          <p:cNvCxnSpPr>
            <a:cxnSpLocks/>
          </p:cNvCxnSpPr>
          <p:nvPr/>
        </p:nvCxnSpPr>
        <p:spPr>
          <a:xfrm>
            <a:off x="5555513" y="2717841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rgbClr val="FF0000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4">
            <a:extLst>
              <a:ext uri="{FF2B5EF4-FFF2-40B4-BE49-F238E27FC236}">
                <a16:creationId xmlns:a16="http://schemas.microsoft.com/office/drawing/2014/main" id="{64885B97-9CDC-44B2-9807-DCFEF08A23DA}"/>
              </a:ext>
            </a:extLst>
          </p:cNvPr>
          <p:cNvSpPr/>
          <p:nvPr/>
        </p:nvSpPr>
        <p:spPr>
          <a:xfrm flipH="1">
            <a:off x="548700" y="685800"/>
            <a:ext cx="8125800" cy="42285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PT Mono"/>
                <a:cs typeface="PT Mono"/>
                <a:sym typeface="PT Mono"/>
              </a:rPr>
              <a:t>  int age = 96;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if(age &gt;= 62){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out.print(“You can collect Social Security”);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}else{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out.println(“Must wait ” + (62 – age) + “ years”);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</a:t>
            </a: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if/else control flow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29234F95-477C-4B99-8A26-065C3BD8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902" y="3566130"/>
            <a:ext cx="46594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You can collect Social Security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768B46EE-D959-4156-A80C-F4E852F26AA3}"/>
              </a:ext>
            </a:extLst>
          </p:cNvPr>
          <p:cNvSpPr/>
          <p:nvPr/>
        </p:nvSpPr>
        <p:spPr>
          <a:xfrm>
            <a:off x="3562066" y="3398293"/>
            <a:ext cx="4898304" cy="143824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24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the if/else if control flow statement</a:t>
            </a: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66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4">
            <a:extLst>
              <a:ext uri="{FF2B5EF4-FFF2-40B4-BE49-F238E27FC236}">
                <a16:creationId xmlns:a16="http://schemas.microsoft.com/office/drawing/2014/main" id="{64885B97-9CDC-44B2-9807-DCFEF08A23DA}"/>
              </a:ext>
            </a:extLst>
          </p:cNvPr>
          <p:cNvSpPr/>
          <p:nvPr/>
        </p:nvSpPr>
        <p:spPr>
          <a:xfrm flipH="1">
            <a:off x="548700" y="685800"/>
            <a:ext cx="8125800" cy="42285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lvl="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rgbClr val="FFFFFF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The if-else-if statement allows us to execute a particular block of code if and only if a condition is true and all preceding conditions in the if-else-if (if any) are false.</a:t>
            </a:r>
            <a:endParaRPr lang="en" sz="1800" dirty="0">
              <a:solidFill>
                <a:schemeClr val="accent4">
                  <a:lumMod val="75000"/>
                </a:schemeClr>
              </a:solidFill>
              <a:latin typeface="PT Mono" panose="020B0604020202020204" charset="0"/>
              <a:ea typeface="PT Mono"/>
              <a:cs typeface="PT Mono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if(boolean condition){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[statement]*</a:t>
            </a:r>
            <a:endParaRPr lang="en" sz="1800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}else if(boolean condition){    </a:t>
            </a:r>
            <a:endParaRPr lang="en" sz="1800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</a:t>
            </a: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[statement]*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}else{	</a:t>
            </a:r>
            <a:r>
              <a:rPr lang="en" sz="1800" dirty="0">
                <a:solidFill>
                  <a:srgbClr val="008000"/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// optional</a:t>
            </a: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		</a:t>
            </a:r>
            <a:endParaRPr lang="en" sz="1800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[statement]*</a:t>
            </a:r>
            <a:endParaRPr lang="en" sz="1800" dirty="0">
              <a:solidFill>
                <a:schemeClr val="accent4">
                  <a:lumMod val="75000"/>
                </a:schemeClr>
              </a:solidFill>
              <a:latin typeface="PT Mono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</a:t>
            </a: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if/else if control flow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94D9E3-9824-4D28-AAB3-E92AFE6D8D0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46989" y="1630907"/>
            <a:ext cx="0" cy="29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FA708C79-D801-445F-85DB-D5CB234996C0}"/>
              </a:ext>
            </a:extLst>
          </p:cNvPr>
          <p:cNvSpPr/>
          <p:nvPr/>
        </p:nvSpPr>
        <p:spPr>
          <a:xfrm>
            <a:off x="5400767" y="1921947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937F47-476E-4E17-AE8F-9451EBEE649B}"/>
              </a:ext>
            </a:extLst>
          </p:cNvPr>
          <p:cNvCxnSpPr>
            <a:cxnSpLocks/>
          </p:cNvCxnSpPr>
          <p:nvPr/>
        </p:nvCxnSpPr>
        <p:spPr>
          <a:xfrm>
            <a:off x="5647938" y="2338526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C9C4C4-3CDF-4956-A885-2F77691426C4}"/>
              </a:ext>
            </a:extLst>
          </p:cNvPr>
          <p:cNvSpPr/>
          <p:nvPr/>
        </p:nvSpPr>
        <p:spPr>
          <a:xfrm>
            <a:off x="6493875" y="1974199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5C351-EBF4-499A-B6F5-DB6E4114FEE4}"/>
              </a:ext>
            </a:extLst>
          </p:cNvPr>
          <p:cNvSpPr txBox="1"/>
          <p:nvPr/>
        </p:nvSpPr>
        <p:spPr>
          <a:xfrm>
            <a:off x="6001432" y="1807379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3D9A40-0E97-4630-946F-89B02C1D234D}"/>
              </a:ext>
            </a:extLst>
          </p:cNvPr>
          <p:cNvCxnSpPr>
            <a:cxnSpLocks/>
          </p:cNvCxnSpPr>
          <p:nvPr/>
        </p:nvCxnSpPr>
        <p:spPr>
          <a:xfrm>
            <a:off x="5893628" y="2130236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D4C2033C-2BCF-49F4-8FC0-EF48D0573468}"/>
              </a:ext>
            </a:extLst>
          </p:cNvPr>
          <p:cNvSpPr/>
          <p:nvPr/>
        </p:nvSpPr>
        <p:spPr>
          <a:xfrm>
            <a:off x="5400767" y="2629491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3EED3F-B5D1-4353-BB55-0FDE89B9816F}"/>
              </a:ext>
            </a:extLst>
          </p:cNvPr>
          <p:cNvCxnSpPr>
            <a:cxnSpLocks/>
          </p:cNvCxnSpPr>
          <p:nvPr/>
        </p:nvCxnSpPr>
        <p:spPr>
          <a:xfrm>
            <a:off x="5647938" y="3046070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0C2588B-766F-4C7F-83BA-4E08508DB173}"/>
              </a:ext>
            </a:extLst>
          </p:cNvPr>
          <p:cNvSpPr/>
          <p:nvPr/>
        </p:nvSpPr>
        <p:spPr>
          <a:xfrm>
            <a:off x="6493875" y="2681743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DD3B65-44E5-4162-9E61-2CD854A492DD}"/>
              </a:ext>
            </a:extLst>
          </p:cNvPr>
          <p:cNvSpPr txBox="1"/>
          <p:nvPr/>
        </p:nvSpPr>
        <p:spPr>
          <a:xfrm>
            <a:off x="6001432" y="2514923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E10849-2A69-440E-B5F1-4531BD164848}"/>
              </a:ext>
            </a:extLst>
          </p:cNvPr>
          <p:cNvCxnSpPr>
            <a:cxnSpLocks/>
          </p:cNvCxnSpPr>
          <p:nvPr/>
        </p:nvCxnSpPr>
        <p:spPr>
          <a:xfrm>
            <a:off x="5893628" y="2837780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7712286A-4143-4815-8417-6EBB55727AC7}"/>
              </a:ext>
            </a:extLst>
          </p:cNvPr>
          <p:cNvSpPr/>
          <p:nvPr/>
        </p:nvSpPr>
        <p:spPr>
          <a:xfrm>
            <a:off x="5400767" y="3361753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090411-DB38-4B92-A506-0C1FD0B01280}"/>
              </a:ext>
            </a:extLst>
          </p:cNvPr>
          <p:cNvCxnSpPr>
            <a:cxnSpLocks/>
          </p:cNvCxnSpPr>
          <p:nvPr/>
        </p:nvCxnSpPr>
        <p:spPr>
          <a:xfrm>
            <a:off x="5647938" y="3778332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CB59240-A899-4361-A915-5AAC4C618BC9}"/>
              </a:ext>
            </a:extLst>
          </p:cNvPr>
          <p:cNvSpPr/>
          <p:nvPr/>
        </p:nvSpPr>
        <p:spPr>
          <a:xfrm>
            <a:off x="6493875" y="3414005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D80BAA-A1DF-4B63-AC4D-9977520EC79E}"/>
              </a:ext>
            </a:extLst>
          </p:cNvPr>
          <p:cNvSpPr txBox="1"/>
          <p:nvPr/>
        </p:nvSpPr>
        <p:spPr>
          <a:xfrm>
            <a:off x="6001432" y="3247185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FF67FD-FE75-498B-814E-700B0A34A102}"/>
              </a:ext>
            </a:extLst>
          </p:cNvPr>
          <p:cNvCxnSpPr>
            <a:cxnSpLocks/>
          </p:cNvCxnSpPr>
          <p:nvPr/>
        </p:nvCxnSpPr>
        <p:spPr>
          <a:xfrm>
            <a:off x="5893628" y="3570042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78B094E-D4DD-4CC2-9034-1C0EDBAF0576}"/>
              </a:ext>
            </a:extLst>
          </p:cNvPr>
          <p:cNvSpPr/>
          <p:nvPr/>
        </p:nvSpPr>
        <p:spPr>
          <a:xfrm>
            <a:off x="5427261" y="4090823"/>
            <a:ext cx="439455" cy="2747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4ED4E2-1030-496C-8AC5-8D7A6B4D078F}"/>
              </a:ext>
            </a:extLst>
          </p:cNvPr>
          <p:cNvCxnSpPr>
            <a:cxnSpLocks/>
          </p:cNvCxnSpPr>
          <p:nvPr/>
        </p:nvCxnSpPr>
        <p:spPr>
          <a:xfrm>
            <a:off x="7048093" y="2837780"/>
            <a:ext cx="802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0C84DA-F467-4E58-9AE8-EE8B6C003E66}"/>
              </a:ext>
            </a:extLst>
          </p:cNvPr>
          <p:cNvCxnSpPr>
            <a:cxnSpLocks/>
          </p:cNvCxnSpPr>
          <p:nvPr/>
        </p:nvCxnSpPr>
        <p:spPr>
          <a:xfrm flipV="1">
            <a:off x="7048092" y="3554962"/>
            <a:ext cx="802819" cy="15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599A023-F09A-4671-9C9A-65453DB1A3D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52527" y="2130236"/>
            <a:ext cx="798384" cy="232746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8CF270-E073-4AC0-8627-05202068284E}"/>
              </a:ext>
            </a:extLst>
          </p:cNvPr>
          <p:cNvCxnSpPr>
            <a:cxnSpLocks/>
          </p:cNvCxnSpPr>
          <p:nvPr/>
        </p:nvCxnSpPr>
        <p:spPr>
          <a:xfrm>
            <a:off x="5667499" y="4365598"/>
            <a:ext cx="0" cy="49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0F70E9-3A2F-4AC4-9BC5-616F13D57E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52531" y="4442344"/>
            <a:ext cx="2098380" cy="173167"/>
          </a:xfrm>
          <a:prstGeom prst="bentConnector3">
            <a:avLst>
              <a:gd name="adj1" fmla="val -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4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4">
            <a:extLst>
              <a:ext uri="{FF2B5EF4-FFF2-40B4-BE49-F238E27FC236}">
                <a16:creationId xmlns:a16="http://schemas.microsoft.com/office/drawing/2014/main" id="{64885B97-9CDC-44B2-9807-DCFEF08A23DA}"/>
              </a:ext>
            </a:extLst>
          </p:cNvPr>
          <p:cNvSpPr/>
          <p:nvPr/>
        </p:nvSpPr>
        <p:spPr>
          <a:xfrm flipH="1">
            <a:off x="548700" y="685800"/>
            <a:ext cx="8125800" cy="42285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if(dateBorn &lt; 1928) 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out.println(“Greatest Generation”);</a:t>
            </a:r>
            <a:endParaRPr lang="en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} else if(dateBorn &lt; 1946) {    </a:t>
            </a:r>
            <a:endParaRPr lang="en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out.println(“Silent Generation”);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else if(dateBorn &lt; 1965) {    </a:t>
            </a:r>
            <a:endParaRPr lang="en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out.println(“Baby Boomers”);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else if(dateBorn &lt; 1980) {    </a:t>
            </a:r>
            <a:endParaRPr lang="en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out.println(“Gen X”);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else if(dateBorn &lt; 1995){    </a:t>
            </a:r>
            <a:endParaRPr lang="en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out.println(“Gen Y or Millennials”);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}else{			</a:t>
            </a:r>
            <a:endParaRPr lang="en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 out.println(“Gen Z”);</a:t>
            </a:r>
            <a:endParaRPr lang="en" dirty="0">
              <a:solidFill>
                <a:schemeClr val="accent4">
                  <a:lumMod val="75000"/>
                </a:schemeClr>
              </a:solidFill>
              <a:latin typeface="PT Mono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}</a:t>
            </a:r>
            <a:endParaRPr lang="en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if/else if/ else control flow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7421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nesting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95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196918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Nesting occurs anytime a control structure is inside another. This can be very useful and powerful but sometimes at a cost of readability. Flatter is better.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</a:t>
            </a: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if(a &gt; 0){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if(a &lt; 10)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   </a:t>
            </a:r>
            <a:r>
              <a:rPr lang="en-US" sz="16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(“0 &lt; a &lt; 10”);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} else{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</a:t>
            </a:r>
            <a:r>
              <a:rPr lang="en-US" sz="16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(“a &lt;= 0”);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}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The version below is much cleaner than the nested if’s above.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if(a &gt; 0 &amp;&amp; a &lt; 10)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nesting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5590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dangling else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185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In an absence of curly braces designating blocks of code, an else always goes with the preceding if.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 int score = 40;</a:t>
            </a:r>
            <a:b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</a:b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 if(score &gt; 20) 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    if(score &lt; 30)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System.out.println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(“20 &lt; score &lt; 30");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 else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System.out.println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(“score &lt;= 20");</a:t>
            </a:r>
            <a:endParaRPr lang="en-US" sz="1600" dirty="0">
              <a:solidFill>
                <a:schemeClr val="bg1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Watch out for those 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dang</a:t>
            </a: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ling </a:t>
            </a:r>
            <a:r>
              <a:rPr lang="en-US" sz="1600" dirty="0" err="1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elses</a:t>
            </a: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.</a:t>
            </a: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Always use curly braces and proper code indentation.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dangling else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22F8-2786-4A73-ADDF-E295EF4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296" y="3244381"/>
            <a:ext cx="19119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score &lt;= 20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FA9D29CD-3370-43E1-9618-6C050EBD5166}"/>
              </a:ext>
            </a:extLst>
          </p:cNvPr>
          <p:cNvSpPr/>
          <p:nvPr/>
        </p:nvSpPr>
        <p:spPr>
          <a:xfrm>
            <a:off x="6475862" y="3132700"/>
            <a:ext cx="2066392" cy="152695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2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Student Learning Objectives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 dirty="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13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ternary operator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961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The only conditional operator that takes 3 operands. Used frequently in many languages and is a one-liner replacement for conditionals.</a:t>
            </a: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600" dirty="0">
              <a:solidFill>
                <a:schemeClr val="bg1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The general form is :	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boolean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? expression1 : expression2</a:t>
            </a:r>
          </a:p>
          <a:p>
            <a:pPr>
              <a:lnSpc>
                <a:spcPct val="115000"/>
              </a:lnSpc>
              <a:buClr>
                <a:srgbClr val="FFFFFF"/>
              </a:buClr>
              <a:buSzPts val="1800"/>
            </a:pPr>
            <a:endParaRPr lang="en-US" sz="1600" dirty="0">
              <a:solidFill>
                <a:schemeClr val="bg1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Return expression1 if </a:t>
            </a:r>
            <a:r>
              <a:rPr lang="en-US" sz="1600" dirty="0" err="1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boolean</a:t>
            </a: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 condition is true, otherwise  expression2.</a:t>
            </a: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600" dirty="0">
              <a:solidFill>
                <a:schemeClr val="bg1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String s = n &gt; 0 ? “positive” : “negative”;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char c = ‘4’;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s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Character.isDigit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(c) ? : “ is”, “ is not”;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(c + s + “ a digit”;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(55 + “ is ” + (55%2==0 ? “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even”:”odd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”));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int n = 0;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(n &gt; 0 ? “pos” : c &lt; 0 ? “neg”: “zero”);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ternary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22F8-2786-4A73-ADDF-E295EF4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224" y="3484565"/>
            <a:ext cx="1465772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</a:rPr>
              <a:t>4 is a digit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</a:rPr>
              <a:t>55 is odd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bg1"/>
                </a:solidFill>
                <a:latin typeface="Tahoma" panose="020B0604030504040204" pitchFamily="34" charset="0"/>
              </a:rPr>
              <a:t>zero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FA9D29CD-3370-43E1-9618-6C050EBD5166}"/>
              </a:ext>
            </a:extLst>
          </p:cNvPr>
          <p:cNvSpPr/>
          <p:nvPr/>
        </p:nvSpPr>
        <p:spPr>
          <a:xfrm>
            <a:off x="7352224" y="3409012"/>
            <a:ext cx="1258978" cy="131630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5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FFFFFF"/>
              </a:buClr>
              <a:buSzPts val="1800"/>
            </a:pP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boolean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? expression1 : expression2</a:t>
            </a:r>
          </a:p>
          <a:p>
            <a:pPr>
              <a:lnSpc>
                <a:spcPct val="115000"/>
              </a:lnSpc>
              <a:buClr>
                <a:srgbClr val="FFFFFF"/>
              </a:buClr>
              <a:buSzPts val="1800"/>
            </a:pPr>
            <a:endParaRPr lang="en-US" sz="1600" dirty="0">
              <a:solidFill>
                <a:schemeClr val="bg1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public static int max(int a, int b){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 return a &gt; b ? a : b;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}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public static int max(int a, int b, int c){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 return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a &gt; b ? (a &gt; c ? a : c) : (b &gt; c ? b : c);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 </a:t>
            </a:r>
            <a:r>
              <a:rPr lang="pt-BR" sz="1600" dirty="0">
                <a:solidFill>
                  <a:srgbClr val="008000"/>
                </a:solidFill>
                <a:latin typeface="PT Mono"/>
                <a:ea typeface="IBM Plex Sans"/>
                <a:cs typeface="IBM Plex Sans"/>
                <a:sym typeface="PT Mono"/>
              </a:rPr>
              <a:t>// return max(a, max(b,c));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}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(max(13, 8));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(max(4, 19, 8));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ternary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22F8-2786-4A73-ADDF-E295EF4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490" y="3606232"/>
            <a:ext cx="70286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13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19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FA9D29CD-3370-43E1-9618-6C050EBD5166}"/>
              </a:ext>
            </a:extLst>
          </p:cNvPr>
          <p:cNvSpPr/>
          <p:nvPr/>
        </p:nvSpPr>
        <p:spPr>
          <a:xfrm>
            <a:off x="6755641" y="3493827"/>
            <a:ext cx="1771419" cy="118576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4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switch statement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81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switch statement allows us to execute a particular section (block) of code if (and only if) a particular condition is true and all preceding conditions in the switch (if any) are false, and allows for process continuance.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switch(var){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 case value1: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     [statement;]* [break;]? 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// ? denotes zero or once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 case value2: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     [statement;]* [break;]?   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 ...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}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 switch works with the byte, short, char, and int primitive data types. It also works with enumerated types, the String class, and a few special classes that wrap certain primitive types: Character, Byte, Short, and Integer.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3090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int month = 8;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String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switch (month) {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1: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"January";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2: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"February";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3: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"March"; break; 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4: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"April";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5: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"May";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6: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"June";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7: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"July";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8: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"August";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9: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"September";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10: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"October";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11: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"November";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12: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"December";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default: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"Invalid month";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}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monthString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81998305-A21C-48EA-A758-35870475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404" y="3685317"/>
            <a:ext cx="12403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August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1F506DD8-9EB8-43E5-880B-20D9C299F0B3}"/>
              </a:ext>
            </a:extLst>
          </p:cNvPr>
          <p:cNvSpPr/>
          <p:nvPr/>
        </p:nvSpPr>
        <p:spPr>
          <a:xfrm>
            <a:off x="6885296" y="3598332"/>
            <a:ext cx="1595544" cy="10973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09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6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5D08D-D144-4B10-871A-FE7DEE125EE0}"/>
              </a:ext>
            </a:extLst>
          </p:cNvPr>
          <p:cNvSpPr txBox="1"/>
          <p:nvPr/>
        </p:nvSpPr>
        <p:spPr>
          <a:xfrm>
            <a:off x="683811" y="899004"/>
            <a:ext cx="376096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If a case does not have a break statement, execution will continue until a break or the end of the switch is encountered (process continuance).</a:t>
            </a:r>
            <a:endParaRPr lang="en-US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Mono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This may not seem significant, but it is a very powerful ability of the switch statement.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Taking advantage of this feature of the switch statement allows you to reduce the complexity of your code when solving certain types of problems.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B10139-8112-4C8C-B89A-D29BF7D12D3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72060" y="818984"/>
            <a:ext cx="0" cy="443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DCF74D94-1CCE-4904-A627-7547755ED4F7}"/>
              </a:ext>
            </a:extLst>
          </p:cNvPr>
          <p:cNvSpPr/>
          <p:nvPr/>
        </p:nvSpPr>
        <p:spPr>
          <a:xfrm>
            <a:off x="5225838" y="1261989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424B17-0907-4AD2-B7B8-BA833BC5D093}"/>
              </a:ext>
            </a:extLst>
          </p:cNvPr>
          <p:cNvCxnSpPr>
            <a:cxnSpLocks/>
          </p:cNvCxnSpPr>
          <p:nvPr/>
        </p:nvCxnSpPr>
        <p:spPr>
          <a:xfrm>
            <a:off x="5473009" y="1678568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F192EC-DD2C-4560-9EAB-759F7010E567}"/>
              </a:ext>
            </a:extLst>
          </p:cNvPr>
          <p:cNvSpPr/>
          <p:nvPr/>
        </p:nvSpPr>
        <p:spPr>
          <a:xfrm>
            <a:off x="6318946" y="1314241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151F0-4ADD-43E8-84A3-F7CE7EA35294}"/>
              </a:ext>
            </a:extLst>
          </p:cNvPr>
          <p:cNvSpPr txBox="1"/>
          <p:nvPr/>
        </p:nvSpPr>
        <p:spPr>
          <a:xfrm>
            <a:off x="5826503" y="114742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0D1F17-9C6A-4C68-84A6-9D4659C2F31D}"/>
              </a:ext>
            </a:extLst>
          </p:cNvPr>
          <p:cNvCxnSpPr>
            <a:cxnSpLocks/>
          </p:cNvCxnSpPr>
          <p:nvPr/>
        </p:nvCxnSpPr>
        <p:spPr>
          <a:xfrm>
            <a:off x="5718699" y="1470278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9C46EA11-8F99-4091-A3C1-675CC34E1A7E}"/>
              </a:ext>
            </a:extLst>
          </p:cNvPr>
          <p:cNvSpPr/>
          <p:nvPr/>
        </p:nvSpPr>
        <p:spPr>
          <a:xfrm>
            <a:off x="5225838" y="1969533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52DD97-C316-4F1A-9221-B18CC56E56E3}"/>
              </a:ext>
            </a:extLst>
          </p:cNvPr>
          <p:cNvCxnSpPr>
            <a:cxnSpLocks/>
          </p:cNvCxnSpPr>
          <p:nvPr/>
        </p:nvCxnSpPr>
        <p:spPr>
          <a:xfrm>
            <a:off x="5473009" y="2386112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C9B1C-A535-42E0-9C42-0571C7DE13A0}"/>
              </a:ext>
            </a:extLst>
          </p:cNvPr>
          <p:cNvSpPr/>
          <p:nvPr/>
        </p:nvSpPr>
        <p:spPr>
          <a:xfrm>
            <a:off x="6318946" y="2021785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B7797-1D57-4AEF-9F94-DF765B306A11}"/>
              </a:ext>
            </a:extLst>
          </p:cNvPr>
          <p:cNvSpPr txBox="1"/>
          <p:nvPr/>
        </p:nvSpPr>
        <p:spPr>
          <a:xfrm>
            <a:off x="5826503" y="1854965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0D6CD3-0FB7-49D2-B368-878C913380B2}"/>
              </a:ext>
            </a:extLst>
          </p:cNvPr>
          <p:cNvCxnSpPr>
            <a:cxnSpLocks/>
          </p:cNvCxnSpPr>
          <p:nvPr/>
        </p:nvCxnSpPr>
        <p:spPr>
          <a:xfrm>
            <a:off x="5718699" y="2177822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F3DD941-574D-4129-AD1C-C0589262FDDE}"/>
              </a:ext>
            </a:extLst>
          </p:cNvPr>
          <p:cNvSpPr/>
          <p:nvPr/>
        </p:nvSpPr>
        <p:spPr>
          <a:xfrm>
            <a:off x="5225838" y="2701795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42ED6B-72C8-44E7-AB8D-35E25543907F}"/>
              </a:ext>
            </a:extLst>
          </p:cNvPr>
          <p:cNvCxnSpPr>
            <a:cxnSpLocks/>
          </p:cNvCxnSpPr>
          <p:nvPr/>
        </p:nvCxnSpPr>
        <p:spPr>
          <a:xfrm>
            <a:off x="5473009" y="3118374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068774-3D4A-4DE0-B707-BCA411304EE0}"/>
              </a:ext>
            </a:extLst>
          </p:cNvPr>
          <p:cNvSpPr/>
          <p:nvPr/>
        </p:nvSpPr>
        <p:spPr>
          <a:xfrm>
            <a:off x="6318946" y="2754047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1C9F5-7992-48F8-B08D-64A5DDFDDD9D}"/>
              </a:ext>
            </a:extLst>
          </p:cNvPr>
          <p:cNvSpPr txBox="1"/>
          <p:nvPr/>
        </p:nvSpPr>
        <p:spPr>
          <a:xfrm>
            <a:off x="5826503" y="2587227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B1B405-90A7-428A-918F-C6674A20F8EA}"/>
              </a:ext>
            </a:extLst>
          </p:cNvPr>
          <p:cNvCxnSpPr>
            <a:cxnSpLocks/>
          </p:cNvCxnSpPr>
          <p:nvPr/>
        </p:nvCxnSpPr>
        <p:spPr>
          <a:xfrm>
            <a:off x="5718699" y="2910084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9B44D5-F77A-4258-B09E-23B3F62C60AA}"/>
              </a:ext>
            </a:extLst>
          </p:cNvPr>
          <p:cNvCxnSpPr>
            <a:cxnSpLocks/>
          </p:cNvCxnSpPr>
          <p:nvPr/>
        </p:nvCxnSpPr>
        <p:spPr>
          <a:xfrm>
            <a:off x="6873164" y="2177822"/>
            <a:ext cx="8028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62FB0-33DA-4A7F-98AE-123349DB6B35}"/>
              </a:ext>
            </a:extLst>
          </p:cNvPr>
          <p:cNvCxnSpPr>
            <a:cxnSpLocks/>
          </p:cNvCxnSpPr>
          <p:nvPr/>
        </p:nvCxnSpPr>
        <p:spPr>
          <a:xfrm flipV="1">
            <a:off x="6873163" y="2895004"/>
            <a:ext cx="802819" cy="15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AF34F3-582D-406D-BF17-4A2DBCDC9C7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877598" y="1470278"/>
            <a:ext cx="798384" cy="259525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75FA1E-8E11-406B-8F2C-A0F04D5B69DD}"/>
              </a:ext>
            </a:extLst>
          </p:cNvPr>
          <p:cNvCxnSpPr>
            <a:cxnSpLocks/>
          </p:cNvCxnSpPr>
          <p:nvPr/>
        </p:nvCxnSpPr>
        <p:spPr>
          <a:xfrm>
            <a:off x="5472060" y="3955553"/>
            <a:ext cx="0" cy="499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8EB3078-5F3D-4F32-900A-649FBB379A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7602" y="3958083"/>
            <a:ext cx="2098380" cy="173167"/>
          </a:xfrm>
          <a:prstGeom prst="bentConnector3">
            <a:avLst>
              <a:gd name="adj1" fmla="val -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616696-D9C1-4DD6-928A-0F71CBEF4DB2}"/>
              </a:ext>
            </a:extLst>
          </p:cNvPr>
          <p:cNvCxnSpPr>
            <a:cxnSpLocks/>
          </p:cNvCxnSpPr>
          <p:nvPr/>
        </p:nvCxnSpPr>
        <p:spPr>
          <a:xfrm>
            <a:off x="6611370" y="1678568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7F02B6-E3C9-41D7-9391-3C0CAD9CCE3E}"/>
              </a:ext>
            </a:extLst>
          </p:cNvPr>
          <p:cNvCxnSpPr>
            <a:cxnSpLocks/>
          </p:cNvCxnSpPr>
          <p:nvPr/>
        </p:nvCxnSpPr>
        <p:spPr>
          <a:xfrm>
            <a:off x="6611370" y="2386112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0996214E-8DD3-4BC6-AB9F-BC80A6070BEA}"/>
              </a:ext>
            </a:extLst>
          </p:cNvPr>
          <p:cNvSpPr/>
          <p:nvPr/>
        </p:nvSpPr>
        <p:spPr>
          <a:xfrm>
            <a:off x="5225838" y="3451942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F01329-EB3D-45C0-BFE7-006C8B57B026}"/>
              </a:ext>
            </a:extLst>
          </p:cNvPr>
          <p:cNvSpPr/>
          <p:nvPr/>
        </p:nvSpPr>
        <p:spPr>
          <a:xfrm>
            <a:off x="6332044" y="3489971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9E3A9-9AF2-4C70-8023-2998B0EF2C62}"/>
              </a:ext>
            </a:extLst>
          </p:cNvPr>
          <p:cNvCxnSpPr>
            <a:cxnSpLocks/>
          </p:cNvCxnSpPr>
          <p:nvPr/>
        </p:nvCxnSpPr>
        <p:spPr>
          <a:xfrm>
            <a:off x="5731797" y="3646008"/>
            <a:ext cx="6002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31C2B4-3498-44A4-A872-6C0C83EBF4F3}"/>
              </a:ext>
            </a:extLst>
          </p:cNvPr>
          <p:cNvCxnSpPr>
            <a:cxnSpLocks/>
          </p:cNvCxnSpPr>
          <p:nvPr/>
        </p:nvCxnSpPr>
        <p:spPr>
          <a:xfrm flipV="1">
            <a:off x="6886261" y="3630928"/>
            <a:ext cx="802819" cy="15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786360-E8B5-44B3-B606-284EE96E0497}"/>
              </a:ext>
            </a:extLst>
          </p:cNvPr>
          <p:cNvSpPr txBox="1"/>
          <p:nvPr/>
        </p:nvSpPr>
        <p:spPr>
          <a:xfrm>
            <a:off x="5604094" y="3294770"/>
            <a:ext cx="895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29C650-11AD-4384-B0F4-4F3B066038ED}"/>
              </a:ext>
            </a:extLst>
          </p:cNvPr>
          <p:cNvCxnSpPr>
            <a:cxnSpLocks/>
          </p:cNvCxnSpPr>
          <p:nvPr/>
        </p:nvCxnSpPr>
        <p:spPr>
          <a:xfrm>
            <a:off x="6611370" y="3156620"/>
            <a:ext cx="0" cy="295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8DE9A8-30FD-4818-B144-22EB97E1E6A7}"/>
              </a:ext>
            </a:extLst>
          </p:cNvPr>
          <p:cNvSpPr txBox="1"/>
          <p:nvPr/>
        </p:nvSpPr>
        <p:spPr>
          <a:xfrm>
            <a:off x="6980379" y="1197120"/>
            <a:ext cx="67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883766-35B1-4D2C-B635-0C9DEC611925}"/>
              </a:ext>
            </a:extLst>
          </p:cNvPr>
          <p:cNvSpPr txBox="1"/>
          <p:nvPr/>
        </p:nvSpPr>
        <p:spPr>
          <a:xfrm>
            <a:off x="6974127" y="1916450"/>
            <a:ext cx="67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CC0E80-881E-4A65-9570-51D26BD2D07B}"/>
              </a:ext>
            </a:extLst>
          </p:cNvPr>
          <p:cNvSpPr txBox="1"/>
          <p:nvPr/>
        </p:nvSpPr>
        <p:spPr>
          <a:xfrm>
            <a:off x="6973926" y="2650226"/>
            <a:ext cx="67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3000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Suppose you want to construct a string that contains the future months remaining in the current year.  Let’s assume the current month is March.</a:t>
            </a:r>
          </a:p>
          <a:p>
            <a:pPr>
              <a:buClr>
                <a:srgbClr val="FFFFFF"/>
              </a:buClr>
              <a:buSzPts val="1800"/>
            </a:pPr>
            <a:endParaRPr lang="en-US" sz="1200" kern="1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Mono" panose="020B0604020202020204" charset="0"/>
              <a:cs typeface="Calibri" pitchFamily="34" charset="0"/>
            </a:endParaRP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int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currentMonth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Calendar.getInstance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().get(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Calendar.MONTH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String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switch (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currentMonth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 { 		</a:t>
            </a:r>
            <a:r>
              <a:rPr lang="en-US" sz="12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// </a:t>
            </a:r>
            <a:r>
              <a:rPr lang="en-US" sz="1200" kern="12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currentMonth</a:t>
            </a:r>
            <a:r>
              <a:rPr lang="en-US" sz="12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is 0-11 for Jan-Dec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0: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"February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1: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"March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2: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"April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3: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"May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4: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"June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5: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"July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6: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"August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7: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"September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8: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"October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9: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"November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10: 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"December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}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System.out.println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</a:t>
            </a:r>
            <a:r>
              <a:rPr lang="en-US" sz="12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sz="12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);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5677829D-5625-4E44-B4E1-E6198031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95" y="3686588"/>
            <a:ext cx="324413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April May June July August September October November December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2643AACC-4B2C-4DA0-9F82-38AD05219561}"/>
              </a:ext>
            </a:extLst>
          </p:cNvPr>
          <p:cNvSpPr/>
          <p:nvPr/>
        </p:nvSpPr>
        <p:spPr>
          <a:xfrm>
            <a:off x="4945711" y="3598332"/>
            <a:ext cx="3535129" cy="109730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7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String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"";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(“Enter the current month: 1-12”);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int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currentMonth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(new Scanner(System.in)).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nextInt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();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switch (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currentMonth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 {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1: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"February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2: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"March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3: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"April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4: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"May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5: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"June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6: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"July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7: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"August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8: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"September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 9: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"October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10: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"November 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11: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"December 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case 12: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“None"; break;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default: </a:t>
            </a:r>
            <a:r>
              <a:rPr lang="en-US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futureMonths</a:t>
            </a: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+= "Invalid month entered.";</a:t>
            </a:r>
          </a:p>
          <a:p>
            <a:pPr>
              <a:buClr>
                <a:srgbClr val="FFFFFF"/>
              </a:buClr>
              <a:buSzPts val="1800"/>
            </a:pPr>
            <a:r>
              <a:rPr lang="en-US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}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641621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Common mistakes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61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the end of this lesson, you should be able to: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boolean expressions</a:t>
            </a: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decisions in your programs utilizing various control flow structures</a:t>
            </a:r>
          </a:p>
          <a:p>
            <a:pPr marL="182880" lvl="2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if</a:t>
            </a: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if/else and ternary</a:t>
            </a: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</a:t>
            </a: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f/else if/ else and switch statements</a:t>
            </a:r>
          </a:p>
        </p:txBody>
      </p:sp>
      <p:sp>
        <p:nvSpPr>
          <p:cNvPr id="75" name="Google Shape;75;p12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 Learning Objectives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 dirty="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Don’t put a semicolon after the close-parenthesis for an if!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if(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youDoThis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())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;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("This will ALWAYS print");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}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if(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youDoThis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())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   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;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("This will ALWAYS print");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}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mistakes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22F8-2786-4A73-ADDF-E295EF4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64" y="3844545"/>
            <a:ext cx="301717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This will ALWAYS print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This will ALWAYS print</a:t>
            </a:r>
            <a:endParaRPr lang="en-US" altLang="en-US" sz="16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FA9D29CD-3370-43E1-9618-6C050EBD5166}"/>
              </a:ext>
            </a:extLst>
          </p:cNvPr>
          <p:cNvSpPr/>
          <p:nvPr/>
        </p:nvSpPr>
        <p:spPr>
          <a:xfrm>
            <a:off x="5144494" y="3768918"/>
            <a:ext cx="3450806" cy="93603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4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Watch out for assignment statements.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PT Mono"/>
              <a:ea typeface="IBM Plex Sans"/>
              <a:cs typeface="IBM Plex Sans"/>
              <a:sym typeface="PT Mon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b = false;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if(b = true)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("This will ALWAYS print");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}</a:t>
            </a: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It’s poor style to say b == true. This is like saying true == true. </a:t>
            </a: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Use b or !b. </a:t>
            </a:r>
          </a:p>
          <a:p>
            <a:pPr>
              <a:lnSpc>
                <a:spcPct val="115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b = false;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if(!b) {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(“Much Cleaner");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}</a:t>
            </a:r>
            <a:endParaRPr lang="en-US" sz="1600" dirty="0">
              <a:solidFill>
                <a:schemeClr val="bg1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PT Mono"/>
              <a:ea typeface="IBM Plex Sans"/>
              <a:cs typeface="IBM Plex Sans"/>
              <a:sym typeface="PT Mon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mistakes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22F8-2786-4A73-ADDF-E295EF4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629" y="3613713"/>
            <a:ext cx="301717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This will ALWAYS print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Much Cleaner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FA9D29CD-3370-43E1-9618-6C050EBD5166}"/>
              </a:ext>
            </a:extLst>
          </p:cNvPr>
          <p:cNvSpPr/>
          <p:nvPr/>
        </p:nvSpPr>
        <p:spPr>
          <a:xfrm>
            <a:off x="5257800" y="3568918"/>
            <a:ext cx="3337500" cy="113603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87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Watch out for the dangling else.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PT Mono"/>
              <a:ea typeface="IBM Plex Sans"/>
              <a:cs typeface="IBM Plex Sans"/>
              <a:sym typeface="PT Mon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int grade = 82;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if(grade &gt; 70)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("You passed!");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if(grade &gt; 90)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("You aced it!");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else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("Sorry, you failed.");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600" dirty="0">
              <a:solidFill>
                <a:schemeClr val="accent4">
                  <a:lumMod val="75000"/>
                </a:schemeClr>
              </a:solidFill>
              <a:latin typeface="PT Mono"/>
              <a:ea typeface="IBM Plex Sans"/>
              <a:cs typeface="IBM Plex Sans"/>
              <a:sym typeface="PT Mono"/>
            </a:endParaRPr>
          </a:p>
          <a:p>
            <a:pPr marL="182880" indent="-251459">
              <a:lnSpc>
                <a:spcPct val="115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Always use braces.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PT Mono"/>
              <a:ea typeface="IBM Plex Sans"/>
              <a:cs typeface="IBM Plex Sans"/>
              <a:sym typeface="PT Mono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mistakes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C34A22F8-2786-4A73-ADDF-E295EF4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832" y="3669372"/>
            <a:ext cx="244025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You passed!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PT Mono"/>
                <a:ea typeface="IBM Plex Sans"/>
                <a:cs typeface="IBM Plex Sans"/>
                <a:sym typeface="PT Mono"/>
              </a:rPr>
              <a:t>Sorry, you failed.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FA9D29CD-3370-43E1-9618-6C050EBD5166}"/>
              </a:ext>
            </a:extLst>
          </p:cNvPr>
          <p:cNvSpPr/>
          <p:nvPr/>
        </p:nvSpPr>
        <p:spPr>
          <a:xfrm>
            <a:off x="5931672" y="3568918"/>
            <a:ext cx="2663627" cy="113603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4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40">
            <a:extLst>
              <a:ext uri="{FF2B5EF4-FFF2-40B4-BE49-F238E27FC236}">
                <a16:creationId xmlns:a16="http://schemas.microsoft.com/office/drawing/2014/main" id="{DA6F9712-BD3E-45BF-B01C-03E7E46C667A}"/>
              </a:ext>
            </a:extLst>
          </p:cNvPr>
          <p:cNvSpPr/>
          <p:nvPr/>
        </p:nvSpPr>
        <p:spPr>
          <a:xfrm>
            <a:off x="811350" y="5041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boolean</a:t>
            </a: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 expressions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if/else if/else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ternary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s</a:t>
            </a:r>
            <a:r>
              <a:rPr lang="en-US" sz="32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witch </a:t>
            </a: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statement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1612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boolean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 dirty="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4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simplest </a:t>
            </a:r>
            <a:r>
              <a:rPr lang="en-US" sz="18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boolean</a:t>
            </a: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expression is true or false. We can also build complex expressions with and (&amp;&amp;) and or (||).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(true);</a:t>
            </a: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boolean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isOdd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= 45 % 2 != 0;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isOdd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(!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isOdd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int x = 1, y = 2, z = 3;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(x == y &amp;&amp; x &lt;= z || y &lt; z);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</a:t>
            </a:r>
            <a:r>
              <a:rPr lang="en-US" sz="1800" kern="12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8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(x != y || x &gt;= z);</a:t>
            </a: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booleans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21980334-1F0C-4A39-A306-201F0AB0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128" y="2641223"/>
            <a:ext cx="120813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true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true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false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true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true</a:t>
            </a:r>
          </a:p>
        </p:txBody>
      </p:sp>
      <p:sp>
        <p:nvSpPr>
          <p:cNvPr id="9" name="Google Shape;4030;p35">
            <a:extLst>
              <a:ext uri="{FF2B5EF4-FFF2-40B4-BE49-F238E27FC236}">
                <a16:creationId xmlns:a16="http://schemas.microsoft.com/office/drawing/2014/main" id="{6270BB8D-99EC-4A6E-8C7D-83EFFF33F747}"/>
              </a:ext>
            </a:extLst>
          </p:cNvPr>
          <p:cNvSpPr/>
          <p:nvPr/>
        </p:nvSpPr>
        <p:spPr>
          <a:xfrm>
            <a:off x="6858000" y="2571750"/>
            <a:ext cx="1622840" cy="206848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196918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Its important to remember that &amp;&amp; has higher precedence than ||.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</a:t>
            </a: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x == y || a == b &amp;&amp; b == c</a:t>
            </a:r>
          </a:p>
          <a:p>
            <a:pPr lvl="3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x == y || (a == b &amp;&amp; b == c)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Java does short-circuit evaluation.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(true || 3/0)		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// the 3/0 never occurs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int x = 4;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(false &amp;&amp; x++ &gt; 1);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(x);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out.println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Mono" panose="020B0604020202020204" charset="0"/>
                <a:cs typeface="Calibri" pitchFamily="34" charset="0"/>
              </a:rPr>
              <a:t>(!(a &amp;&amp; b) == !a &amp;&amp; !b);</a:t>
            </a:r>
            <a:endParaRPr lang="en-US" sz="1600" kern="1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T Mono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booleans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29234F95-477C-4B99-8A26-065C3BD8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812" y="3062225"/>
            <a:ext cx="1128853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true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false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4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false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768B46EE-D959-4156-A80C-F4E852F26AA3}"/>
              </a:ext>
            </a:extLst>
          </p:cNvPr>
          <p:cNvSpPr/>
          <p:nvPr/>
        </p:nvSpPr>
        <p:spPr>
          <a:xfrm>
            <a:off x="6926240" y="2947916"/>
            <a:ext cx="1554600" cy="18492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9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the if control flow statement</a:t>
            </a: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0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4">
            <a:extLst>
              <a:ext uri="{FF2B5EF4-FFF2-40B4-BE49-F238E27FC236}">
                <a16:creationId xmlns:a16="http://schemas.microsoft.com/office/drawing/2014/main" id="{64885B97-9CDC-44B2-9807-DCFEF08A23DA}"/>
              </a:ext>
            </a:extLst>
          </p:cNvPr>
          <p:cNvSpPr/>
          <p:nvPr/>
        </p:nvSpPr>
        <p:spPr>
          <a:xfrm flipH="1">
            <a:off x="548700" y="685800"/>
            <a:ext cx="8125800" cy="42285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lvl="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Tells your program to execute a block of code if and only if a condition is met.   	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rgbClr val="FFFFFF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  </a:t>
            </a:r>
            <a:r>
              <a:rPr lang="en" sz="1800" dirty="0">
                <a:solidFill>
                  <a:srgbClr val="008000"/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// * denotes zero or more</a:t>
            </a: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if(boolean condition){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[statement]*		</a:t>
            </a:r>
            <a:endParaRPr lang="en" sz="1800" dirty="0">
              <a:solidFill>
                <a:srgbClr val="008000"/>
              </a:solidFill>
              <a:latin typeface="PT Mono" panose="020B0604020202020204" charset="0"/>
              <a:ea typeface="IBM Plex Sans"/>
              <a:cs typeface="IBM Plex Sans"/>
              <a:sym typeface="PT Mono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}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if(boolean condition)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[statement]</a:t>
            </a: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control flow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CD7133-B9FF-44EC-B1ED-2E0DC22E807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78471" y="1378424"/>
            <a:ext cx="0" cy="663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400C77E0-18A3-4098-AE23-1A9C06368764}"/>
              </a:ext>
            </a:extLst>
          </p:cNvPr>
          <p:cNvSpPr/>
          <p:nvPr/>
        </p:nvSpPr>
        <p:spPr>
          <a:xfrm>
            <a:off x="6440324" y="2041857"/>
            <a:ext cx="876293" cy="685800"/>
          </a:xfrm>
          <a:prstGeom prst="diamond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21925D-9E86-41F1-BB64-5D3B5BD020E0}"/>
              </a:ext>
            </a:extLst>
          </p:cNvPr>
          <p:cNvCxnSpPr>
            <a:cxnSpLocks/>
          </p:cNvCxnSpPr>
          <p:nvPr/>
        </p:nvCxnSpPr>
        <p:spPr>
          <a:xfrm>
            <a:off x="6878470" y="2727657"/>
            <a:ext cx="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4A0F0-990C-4480-9F6E-255BFDF42058}"/>
              </a:ext>
            </a:extLst>
          </p:cNvPr>
          <p:cNvSpPr/>
          <p:nvPr/>
        </p:nvSpPr>
        <p:spPr>
          <a:xfrm>
            <a:off x="7710940" y="2829590"/>
            <a:ext cx="781051" cy="50984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C3C3F-B193-4155-AC51-B03B5B14A0E5}"/>
              </a:ext>
            </a:extLst>
          </p:cNvPr>
          <p:cNvSpPr txBox="1"/>
          <p:nvPr/>
        </p:nvSpPr>
        <p:spPr>
          <a:xfrm>
            <a:off x="7316617" y="205160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EE92C4-92FA-4169-BE18-C9EA6AC1BC4C}"/>
              </a:ext>
            </a:extLst>
          </p:cNvPr>
          <p:cNvCxnSpPr>
            <a:cxnSpLocks/>
          </p:cNvCxnSpPr>
          <p:nvPr/>
        </p:nvCxnSpPr>
        <p:spPr>
          <a:xfrm>
            <a:off x="7286111" y="2383471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0">
            <a:extLst>
              <a:ext uri="{FF2B5EF4-FFF2-40B4-BE49-F238E27FC236}">
                <a16:creationId xmlns:a16="http://schemas.microsoft.com/office/drawing/2014/main" id="{01277A93-05D4-41C7-BE21-05F6E2EEF3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60979" y="3339434"/>
            <a:ext cx="1027312" cy="453244"/>
          </a:xfrm>
          <a:prstGeom prst="bentConnector3">
            <a:avLst>
              <a:gd name="adj1" fmla="val -4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4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8;p14">
            <a:extLst>
              <a:ext uri="{FF2B5EF4-FFF2-40B4-BE49-F238E27FC236}">
                <a16:creationId xmlns:a16="http://schemas.microsoft.com/office/drawing/2014/main" id="{64885B97-9CDC-44B2-9807-DCFEF08A23DA}"/>
              </a:ext>
            </a:extLst>
          </p:cNvPr>
          <p:cNvSpPr/>
          <p:nvPr/>
        </p:nvSpPr>
        <p:spPr>
          <a:xfrm flipH="1">
            <a:off x="548700" y="685800"/>
            <a:ext cx="8125800" cy="42285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lvl="0" indent="-2514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 panose="020B0604020202020204" charset="0"/>
                <a:ea typeface="IBM Plex Sans"/>
                <a:cs typeface="IBM Plex Sans"/>
                <a:sym typeface="IBM Plex Sans"/>
              </a:rPr>
              <a:t>Tells your program to execute a block of code only if a condition is met.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PT Mono"/>
                <a:cs typeface="PT Mono"/>
                <a:sym typeface="PT Mono"/>
              </a:rPr>
              <a:t>  int speed = 99, age = 75;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if(speed &gt; 70){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	speed = 70;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}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PT Mono"/>
              </a:rPr>
              <a:t>  out.println(speed);</a:t>
            </a:r>
            <a:endParaRPr lang="en" sz="1800" dirty="0">
              <a:solidFill>
                <a:schemeClr val="accent4">
                  <a:lumMod val="75000"/>
                </a:schemeClr>
              </a:solidFill>
              <a:latin typeface="PT Mono" panose="020B0604020202020204" charset="0"/>
              <a:ea typeface="IBM Plex Sans"/>
              <a:cs typeface="IBM Plex Sans"/>
              <a:sym typeface="IBM Plex Sans"/>
            </a:endParaRP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boolean oldDriver = age &gt; 65;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  if(oldDriver)</a:t>
            </a:r>
          </a:p>
          <a:p>
            <a:pPr lvl="0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" sz="1800" dirty="0">
                <a:solidFill>
                  <a:schemeClr val="accent4">
                    <a:lumMod val="75000"/>
                  </a:schemeClr>
                </a:solidFill>
                <a:latin typeface="PT Mono" panose="020B0604020202020204" charset="0"/>
                <a:ea typeface="IBM Plex Sans"/>
                <a:cs typeface="IBM Plex Sans"/>
                <a:sym typeface="IBM Plex Sans"/>
              </a:rPr>
              <a:t>	out.println(“speed up”);</a:t>
            </a:r>
            <a:endParaRPr lang="en" sz="1800" dirty="0">
              <a:solidFill>
                <a:srgbClr val="FFFFFF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control flow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29234F95-477C-4B99-8A26-065C3BD8A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389" y="3245753"/>
            <a:ext cx="209072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70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speed up</a:t>
            </a:r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768B46EE-D959-4156-A80C-F4E852F26AA3}"/>
              </a:ext>
            </a:extLst>
          </p:cNvPr>
          <p:cNvSpPr/>
          <p:nvPr/>
        </p:nvSpPr>
        <p:spPr>
          <a:xfrm>
            <a:off x="6018663" y="3118512"/>
            <a:ext cx="2462177" cy="167025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o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10938</TotalTime>
  <Words>2296</Words>
  <Application>Microsoft Office PowerPoint</Application>
  <PresentationFormat>On-screen Show (16:9)</PresentationFormat>
  <Paragraphs>333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IBM Plex Sans</vt:lpstr>
      <vt:lpstr>Arial</vt:lpstr>
      <vt:lpstr>PT Mono</vt:lpstr>
      <vt:lpstr>Courier New</vt:lpstr>
      <vt:lpstr>Tahoma</vt:lpstr>
      <vt:lpstr>Good</vt:lpstr>
      <vt:lpstr>PowerPoint Presentation</vt:lpstr>
      <vt:lpstr>Student Learning Objectives</vt:lpstr>
      <vt:lpstr>PowerPoint Presentation</vt:lpstr>
      <vt:lpstr>boolean</vt:lpstr>
      <vt:lpstr>PowerPoint Presentation</vt:lpstr>
      <vt:lpstr>PowerPoint Presentation</vt:lpstr>
      <vt:lpstr>the if control flow statement</vt:lpstr>
      <vt:lpstr>PowerPoint Presentation</vt:lpstr>
      <vt:lpstr>PowerPoint Presentation</vt:lpstr>
      <vt:lpstr>the if/else control flow statement</vt:lpstr>
      <vt:lpstr>PowerPoint Presentation</vt:lpstr>
      <vt:lpstr>PowerPoint Presentation</vt:lpstr>
      <vt:lpstr>the if/else if control flow statement</vt:lpstr>
      <vt:lpstr>PowerPoint Presentation</vt:lpstr>
      <vt:lpstr>PowerPoint Presentation</vt:lpstr>
      <vt:lpstr>nesting</vt:lpstr>
      <vt:lpstr>PowerPoint Presentation</vt:lpstr>
      <vt:lpstr>dangling else</vt:lpstr>
      <vt:lpstr>PowerPoint Presentation</vt:lpstr>
      <vt:lpstr>ternary operator</vt:lpstr>
      <vt:lpstr>PowerPoint Presentation</vt:lpstr>
      <vt:lpstr>PowerPoint Presentation</vt:lpstr>
      <vt:lpstr>switch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mistakes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Syntax, Semantics and Output  Unit 01</dc:title>
  <dc:creator>BRYCE HULETT</dc:creator>
  <cp:lastModifiedBy>Bryce Hulett</cp:lastModifiedBy>
  <cp:revision>440</cp:revision>
  <dcterms:modified xsi:type="dcterms:W3CDTF">2021-02-24T18:35:03Z</dcterms:modified>
</cp:coreProperties>
</file>