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18"/>
  </p:notesMasterIdLst>
  <p:handoutMasterIdLst>
    <p:handoutMasterId r:id="rId19"/>
  </p:handoutMasterIdLst>
  <p:sldIdLst>
    <p:sldId id="303" r:id="rId2"/>
    <p:sldId id="359" r:id="rId3"/>
    <p:sldId id="358" r:id="rId4"/>
    <p:sldId id="365" r:id="rId5"/>
    <p:sldId id="272" r:id="rId6"/>
    <p:sldId id="363" r:id="rId7"/>
    <p:sldId id="369" r:id="rId8"/>
    <p:sldId id="372" r:id="rId9"/>
    <p:sldId id="373" r:id="rId10"/>
    <p:sldId id="374" r:id="rId11"/>
    <p:sldId id="375" r:id="rId12"/>
    <p:sldId id="377" r:id="rId13"/>
    <p:sldId id="378" r:id="rId14"/>
    <p:sldId id="380" r:id="rId15"/>
    <p:sldId id="379" r:id="rId16"/>
    <p:sldId id="302" r:id="rId17"/>
  </p:sldIdLst>
  <p:sldSz cx="9144000" cy="5143500" type="screen16x9"/>
  <p:notesSz cx="6858000" cy="9144000"/>
  <p:embeddedFontLst>
    <p:embeddedFont>
      <p:font typeface="Consolas" panose="020B0609020204030204" pitchFamily="49" charset="0"/>
      <p:regular r:id="rId20"/>
      <p:bold r:id="rId21"/>
      <p:italic r:id="rId22"/>
      <p:boldItalic r:id="rId23"/>
    </p:embeddedFont>
    <p:embeddedFont>
      <p:font typeface="IBM Plex Sans" panose="020B0503050203000203" pitchFamily="34" charset="0"/>
      <p:regular r:id="rId24"/>
      <p:bold r:id="rId25"/>
      <p:italic r:id="rId26"/>
      <p:boldItalic r:id="rId27"/>
    </p:embeddedFont>
    <p:embeddedFont>
      <p:font typeface="PT Mono" panose="020B0604020202020204" charset="0"/>
      <p:regular r:id="rId28"/>
    </p:embeddedFont>
    <p:embeddedFont>
      <p:font typeface="Tahoma" panose="020B0604030504040204" pitchFamily="3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28">
          <p15:clr>
            <a:srgbClr val="A4A3A4"/>
          </p15:clr>
        </p15:guide>
        <p15:guide id="2" pos="346">
          <p15:clr>
            <a:srgbClr val="A4A3A4"/>
          </p15:clr>
        </p15:guide>
        <p15:guide id="3" pos="2880">
          <p15:clr>
            <a:srgbClr val="9AA0A6"/>
          </p15:clr>
        </p15:guide>
        <p15:guide id="4" orient="horz" pos="576">
          <p15:clr>
            <a:srgbClr val="9AA0A6"/>
          </p15:clr>
        </p15:guide>
        <p15:guide id="5" pos="5242">
          <p15:clr>
            <a:srgbClr val="9AA0A6"/>
          </p15:clr>
        </p15:guide>
        <p15:guide id="6" orient="horz" pos="2995">
          <p15:clr>
            <a:srgbClr val="9AA0A6"/>
          </p15:clr>
        </p15:guide>
        <p15:guide id="7" orient="horz" pos="58">
          <p15:clr>
            <a:srgbClr val="9AA0A6"/>
          </p15:clr>
        </p15:guide>
        <p15:guide id="8" pos="864">
          <p15:clr>
            <a:srgbClr val="9AA0A6"/>
          </p15:clr>
        </p15:guide>
        <p15:guide id="9" pos="5472">
          <p15:clr>
            <a:srgbClr val="9AA0A6"/>
          </p15:clr>
        </p15:guide>
        <p15:guide id="10" orient="horz" pos="288">
          <p15:clr>
            <a:srgbClr val="9AA0A6"/>
          </p15:clr>
        </p15:guide>
        <p15:guide id="11" pos="3168">
          <p15:clr>
            <a:srgbClr val="9AA0A6"/>
          </p15:clr>
        </p15:guide>
        <p15:guide id="12" pos="288">
          <p15:clr>
            <a:srgbClr val="9AA0A6"/>
          </p15:clr>
        </p15:guide>
        <p15:guide id="13" pos="518">
          <p15:clr>
            <a:srgbClr val="9AA0A6"/>
          </p15:clr>
        </p15:guide>
        <p15:guide id="14" pos="3456">
          <p15:clr>
            <a:srgbClr val="9AA0A6"/>
          </p15:clr>
        </p15:guide>
        <p15:guide id="15" orient="horz" pos="432">
          <p15:clr>
            <a:srgbClr val="9AA0A6"/>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181818"/>
    <a:srgbClr val="111111"/>
    <a:srgbClr val="08C310"/>
    <a:srgbClr val="FF00FF"/>
    <a:srgbClr val="FF5A35"/>
    <a:srgbClr val="0039F0"/>
    <a:srgbClr val="FF0000"/>
    <a:srgbClr val="FFFF00"/>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7" autoAdjust="0"/>
    <p:restoredTop sz="79238" autoAdjust="0"/>
  </p:normalViewPr>
  <p:slideViewPr>
    <p:cSldViewPr snapToGrid="0">
      <p:cViewPr varScale="1">
        <p:scale>
          <a:sx n="150" d="100"/>
          <a:sy n="150" d="100"/>
        </p:scale>
        <p:origin x="282" y="126"/>
      </p:cViewPr>
      <p:guideLst>
        <p:guide orient="horz" pos="1728"/>
        <p:guide pos="346"/>
        <p:guide pos="2880"/>
        <p:guide orient="horz" pos="576"/>
        <p:guide pos="5242"/>
        <p:guide orient="horz" pos="2995"/>
        <p:guide orient="horz" pos="58"/>
        <p:guide pos="864"/>
        <p:guide pos="5472"/>
        <p:guide orient="horz" pos="288"/>
        <p:guide pos="3168"/>
        <p:guide pos="288"/>
        <p:guide pos="518"/>
        <p:guide pos="3456"/>
        <p:guide orient="horz" pos="432"/>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1" d="100"/>
          <a:sy n="91" d="100"/>
        </p:scale>
        <p:origin x="375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BF7B6-37D8-453A-A8B1-FB02380F58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11472D-E4D9-4E8E-9BF1-F2577B826E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455FB7-E56B-4894-8ED1-619BAFF7E1CF}" type="datetimeFigureOut">
              <a:rPr lang="en-US" smtClean="0"/>
              <a:t>1/21/2022</a:t>
            </a:fld>
            <a:endParaRPr lang="en-US"/>
          </a:p>
        </p:txBody>
      </p:sp>
      <p:sp>
        <p:nvSpPr>
          <p:cNvPr id="4" name="Footer Placeholder 3">
            <a:extLst>
              <a:ext uri="{FF2B5EF4-FFF2-40B4-BE49-F238E27FC236}">
                <a16:creationId xmlns:a16="http://schemas.microsoft.com/office/drawing/2014/main" id="{FF230788-7FCA-4AC1-AEAD-E8AF522E3D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E5691A2-C47D-49A7-BF5F-61676A3F08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E74609-6213-4232-8D55-EE6845CC9E18}" type="slidenum">
              <a:rPr lang="en-US" smtClean="0"/>
              <a:t>‹#›</a:t>
            </a:fld>
            <a:endParaRPr lang="en-US"/>
          </a:p>
        </p:txBody>
      </p:sp>
    </p:spTree>
    <p:extLst>
      <p:ext uri="{BB962C8B-B14F-4D97-AF65-F5344CB8AC3E}">
        <p14:creationId xmlns:p14="http://schemas.microsoft.com/office/powerpoint/2010/main" val="1445282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PowerPoint will provide a</a:t>
            </a:r>
            <a:r>
              <a:rPr lang="en-US" baseline="0" dirty="0"/>
              <a:t> review of Object-Oriented Programming (OOP) in Java.</a:t>
            </a:r>
            <a:endParaRPr lang="en-US" dirty="0"/>
          </a:p>
          <a:p>
            <a:pPr marL="158750" indent="0">
              <a:buNone/>
            </a:pPr>
            <a:endParaRPr lang="en-US" dirty="0"/>
          </a:p>
        </p:txBody>
      </p:sp>
    </p:spTree>
    <p:extLst>
      <p:ext uri="{BB962C8B-B14F-4D97-AF65-F5344CB8AC3E}">
        <p14:creationId xmlns:p14="http://schemas.microsoft.com/office/powerpoint/2010/main" val="557434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p:txBody>
      </p:sp>
    </p:spTree>
    <p:extLst>
      <p:ext uri="{BB962C8B-B14F-4D97-AF65-F5344CB8AC3E}">
        <p14:creationId xmlns:p14="http://schemas.microsoft.com/office/powerpoint/2010/main" val="3652872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5caabee28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5caabee28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6330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166216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176058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5caabee28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5caabee28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544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924438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Slides adapted from Tim Clark, John Cargill and Stacey Armstrong</a:t>
            </a:r>
          </a:p>
        </p:txBody>
      </p:sp>
    </p:spTree>
    <p:extLst>
      <p:ext uri="{BB962C8B-B14F-4D97-AF65-F5344CB8AC3E}">
        <p14:creationId xmlns:p14="http://schemas.microsoft.com/office/powerpoint/2010/main" val="227297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2268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55131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956514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5caabee28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5caabee28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6839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
                <a:srgbClr val="FFFFFF"/>
              </a:buClr>
              <a:buSzPts val="1800"/>
              <a:buFont typeface="Arial"/>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p:txBody>
      </p:sp>
    </p:spTree>
    <p:extLst>
      <p:ext uri="{BB962C8B-B14F-4D97-AF65-F5344CB8AC3E}">
        <p14:creationId xmlns:p14="http://schemas.microsoft.com/office/powerpoint/2010/main" val="4020114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p:txBody>
      </p:sp>
    </p:spTree>
    <p:extLst>
      <p:ext uri="{BB962C8B-B14F-4D97-AF65-F5344CB8AC3E}">
        <p14:creationId xmlns:p14="http://schemas.microsoft.com/office/powerpoint/2010/main" val="2446775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p:txBody>
      </p:sp>
    </p:spTree>
    <p:extLst>
      <p:ext uri="{BB962C8B-B14F-4D97-AF65-F5344CB8AC3E}">
        <p14:creationId xmlns:p14="http://schemas.microsoft.com/office/powerpoint/2010/main" val="4116751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p:txBody>
      </p:sp>
    </p:spTree>
    <p:extLst>
      <p:ext uri="{BB962C8B-B14F-4D97-AF65-F5344CB8AC3E}">
        <p14:creationId xmlns:p14="http://schemas.microsoft.com/office/powerpoint/2010/main" val="1535605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type="secHead">
  <p:cSld name="SECTION_HEADER">
    <p:spTree>
      <p:nvGrpSpPr>
        <p:cNvPr id="1" name="Shape 23"/>
        <p:cNvGrpSpPr/>
        <p:nvPr/>
      </p:nvGrpSpPr>
      <p:grpSpPr>
        <a:xfrm>
          <a:off x="0" y="0"/>
          <a:ext cx="0" cy="0"/>
          <a:chOff x="0" y="0"/>
          <a:chExt cx="0" cy="0"/>
        </a:xfrm>
      </p:grpSpPr>
      <p:sp>
        <p:nvSpPr>
          <p:cNvPr id="24" name="Google Shape;24;p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25" name="Google Shape;25;p4"/>
          <p:cNvSpPr/>
          <p:nvPr/>
        </p:nvSpPr>
        <p:spPr>
          <a:xfrm>
            <a:off x="850075" y="907500"/>
            <a:ext cx="7470900" cy="3847500"/>
          </a:xfrm>
          <a:prstGeom prst="rightArrowCallout">
            <a:avLst>
              <a:gd name="adj1" fmla="val 9832"/>
              <a:gd name="adj2" fmla="val 12379"/>
              <a:gd name="adj3" fmla="val 10555"/>
              <a:gd name="adj4" fmla="val 87952"/>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endParaRPr sz="4800"/>
          </a:p>
        </p:txBody>
      </p:sp>
      <p:sp>
        <p:nvSpPr>
          <p:cNvPr id="26" name="Google Shape;26;p4"/>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rgbClr val="FFFFFF"/>
              </a:buClr>
              <a:buSzPts val="4800"/>
              <a:buFont typeface="PT Mono"/>
              <a:buNone/>
              <a:defRPr sz="4800">
                <a:solidFill>
                  <a:srgbClr val="FFFFFF"/>
                </a:solidFill>
                <a:latin typeface="PT Mono"/>
                <a:ea typeface="PT Mono"/>
                <a:cs typeface="PT Mono"/>
                <a:sym typeface="PT Mono"/>
              </a:defRPr>
            </a:lvl1pPr>
            <a:lvl2pPr lvl="1" algn="ctr" rtl="0">
              <a:lnSpc>
                <a:spcPct val="150000"/>
              </a:lnSpc>
              <a:spcBef>
                <a:spcPts val="0"/>
              </a:spcBef>
              <a:spcAft>
                <a:spcPts val="0"/>
              </a:spcAft>
              <a:buSzPts val="4800"/>
              <a:buFont typeface="PT Mono"/>
              <a:buNone/>
              <a:defRPr sz="4800">
                <a:latin typeface="PT Mono"/>
                <a:ea typeface="PT Mono"/>
                <a:cs typeface="PT Mono"/>
                <a:sym typeface="PT Mono"/>
              </a:defRPr>
            </a:lvl2pPr>
            <a:lvl3pPr lvl="2" algn="ctr" rtl="0">
              <a:lnSpc>
                <a:spcPct val="150000"/>
              </a:lnSpc>
              <a:spcBef>
                <a:spcPts val="0"/>
              </a:spcBef>
              <a:spcAft>
                <a:spcPts val="0"/>
              </a:spcAft>
              <a:buSzPts val="4800"/>
              <a:buFont typeface="PT Mono"/>
              <a:buNone/>
              <a:defRPr sz="4800">
                <a:latin typeface="PT Mono"/>
                <a:ea typeface="PT Mono"/>
                <a:cs typeface="PT Mono"/>
                <a:sym typeface="PT Mono"/>
              </a:defRPr>
            </a:lvl3pPr>
            <a:lvl4pPr lvl="3" algn="ctr" rtl="0">
              <a:lnSpc>
                <a:spcPct val="150000"/>
              </a:lnSpc>
              <a:spcBef>
                <a:spcPts val="0"/>
              </a:spcBef>
              <a:spcAft>
                <a:spcPts val="0"/>
              </a:spcAft>
              <a:buSzPts val="4800"/>
              <a:buFont typeface="PT Mono"/>
              <a:buNone/>
              <a:defRPr sz="4800">
                <a:latin typeface="PT Mono"/>
                <a:ea typeface="PT Mono"/>
                <a:cs typeface="PT Mono"/>
                <a:sym typeface="PT Mono"/>
              </a:defRPr>
            </a:lvl4pPr>
            <a:lvl5pPr lvl="4" algn="ctr" rtl="0">
              <a:lnSpc>
                <a:spcPct val="150000"/>
              </a:lnSpc>
              <a:spcBef>
                <a:spcPts val="0"/>
              </a:spcBef>
              <a:spcAft>
                <a:spcPts val="0"/>
              </a:spcAft>
              <a:buSzPts val="4800"/>
              <a:buFont typeface="PT Mono"/>
              <a:buNone/>
              <a:defRPr sz="4800">
                <a:latin typeface="PT Mono"/>
                <a:ea typeface="PT Mono"/>
                <a:cs typeface="PT Mono"/>
                <a:sym typeface="PT Mono"/>
              </a:defRPr>
            </a:lvl5pPr>
            <a:lvl6pPr lvl="5" algn="ctr" rtl="0">
              <a:lnSpc>
                <a:spcPct val="150000"/>
              </a:lnSpc>
              <a:spcBef>
                <a:spcPts val="0"/>
              </a:spcBef>
              <a:spcAft>
                <a:spcPts val="0"/>
              </a:spcAft>
              <a:buSzPts val="4800"/>
              <a:buFont typeface="PT Mono"/>
              <a:buNone/>
              <a:defRPr sz="4800">
                <a:latin typeface="PT Mono"/>
                <a:ea typeface="PT Mono"/>
                <a:cs typeface="PT Mono"/>
                <a:sym typeface="PT Mono"/>
              </a:defRPr>
            </a:lvl6pPr>
            <a:lvl7pPr lvl="6" algn="ctr" rtl="0">
              <a:lnSpc>
                <a:spcPct val="150000"/>
              </a:lnSpc>
              <a:spcBef>
                <a:spcPts val="0"/>
              </a:spcBef>
              <a:spcAft>
                <a:spcPts val="0"/>
              </a:spcAft>
              <a:buSzPts val="4800"/>
              <a:buFont typeface="PT Mono"/>
              <a:buNone/>
              <a:defRPr sz="4800">
                <a:latin typeface="PT Mono"/>
                <a:ea typeface="PT Mono"/>
                <a:cs typeface="PT Mono"/>
                <a:sym typeface="PT Mono"/>
              </a:defRPr>
            </a:lvl7pPr>
            <a:lvl8pPr lvl="7" algn="ctr" rtl="0">
              <a:lnSpc>
                <a:spcPct val="150000"/>
              </a:lnSpc>
              <a:spcBef>
                <a:spcPts val="0"/>
              </a:spcBef>
              <a:spcAft>
                <a:spcPts val="0"/>
              </a:spcAft>
              <a:buSzPts val="4800"/>
              <a:buFont typeface="PT Mono"/>
              <a:buNone/>
              <a:defRPr sz="4800">
                <a:latin typeface="PT Mono"/>
                <a:ea typeface="PT Mono"/>
                <a:cs typeface="PT Mono"/>
                <a:sym typeface="PT Mono"/>
              </a:defRPr>
            </a:lvl8pPr>
            <a:lvl9pPr lvl="8" algn="ctr" rtl="0">
              <a:lnSpc>
                <a:spcPct val="150000"/>
              </a:lnSpc>
              <a:spcBef>
                <a:spcPts val="0"/>
              </a:spcBef>
              <a:spcAft>
                <a:spcPts val="0"/>
              </a:spcAft>
              <a:buSzPts val="4800"/>
              <a:buFont typeface="PT Mono"/>
              <a:buNone/>
              <a:defRPr sz="4800">
                <a:latin typeface="PT Mono"/>
                <a:ea typeface="PT Mono"/>
                <a:cs typeface="PT Mono"/>
                <a:sym typeface="PT Mon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36"/>
        <p:cNvGrpSpPr/>
        <p:nvPr/>
      </p:nvGrpSpPr>
      <p:grpSpPr>
        <a:xfrm>
          <a:off x="0" y="0"/>
          <a:ext cx="0" cy="0"/>
          <a:chOff x="0" y="0"/>
          <a:chExt cx="0" cy="0"/>
        </a:xfrm>
      </p:grpSpPr>
      <p:sp>
        <p:nvSpPr>
          <p:cNvPr id="37" name="Google Shape;37;p6"/>
          <p:cNvSpPr/>
          <p:nvPr/>
        </p:nvSpPr>
        <p:spPr>
          <a:xfrm>
            <a:off x="1371600" y="91450"/>
            <a:ext cx="7302900" cy="365700"/>
          </a:xfrm>
          <a:prstGeom prst="chevron">
            <a:avLst>
              <a:gd name="adj" fmla="val 91093"/>
            </a:avLst>
          </a:prstGeom>
          <a:solidFill>
            <a:srgbClr val="181818"/>
          </a:solidFill>
          <a:ln w="19050"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ECEC"/>
              </a:solidFill>
              <a:latin typeface="IBM Plex Sans"/>
              <a:ea typeface="IBM Plex Sans"/>
              <a:cs typeface="IBM Plex Sans"/>
              <a:sym typeface="IBM Plex Sans"/>
            </a:endParaRPr>
          </a:p>
        </p:txBody>
      </p:sp>
      <p:sp>
        <p:nvSpPr>
          <p:cNvPr id="38" name="Google Shape;38;p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39" name="Google Shape;39;p6"/>
          <p:cNvSpPr txBox="1">
            <a:spLocks noGrp="1"/>
          </p:cNvSpPr>
          <p:nvPr>
            <p:ph type="title"/>
          </p:nvPr>
        </p:nvSpPr>
        <p:spPr>
          <a:xfrm>
            <a:off x="1371600" y="91450"/>
            <a:ext cx="6938700" cy="393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4E28F"/>
              </a:buClr>
              <a:buSzPts val="2400"/>
              <a:buFont typeface="IBM Plex Sans"/>
              <a:buNone/>
              <a:defRPr sz="2400">
                <a:solidFill>
                  <a:srgbClr val="F4E28F"/>
                </a:solidFill>
                <a:latin typeface="IBM Plex Sans"/>
                <a:ea typeface="IBM Plex Sans"/>
                <a:cs typeface="IBM Plex Sans"/>
                <a:sym typeface="IBM Plex Sans"/>
              </a:defRPr>
            </a:lvl1pPr>
            <a:lvl2pPr lvl="1" rtl="0">
              <a:spcBef>
                <a:spcPts val="0"/>
              </a:spcBef>
              <a:spcAft>
                <a:spcPts val="0"/>
              </a:spcAft>
              <a:buSzPts val="2400"/>
              <a:buFont typeface="IBM Plex Sans"/>
              <a:buNone/>
              <a:defRPr sz="2400">
                <a:latin typeface="IBM Plex Sans"/>
                <a:ea typeface="IBM Plex Sans"/>
                <a:cs typeface="IBM Plex Sans"/>
                <a:sym typeface="IBM Plex Sans"/>
              </a:defRPr>
            </a:lvl2pPr>
            <a:lvl3pPr lvl="2" rtl="0">
              <a:spcBef>
                <a:spcPts val="0"/>
              </a:spcBef>
              <a:spcAft>
                <a:spcPts val="0"/>
              </a:spcAft>
              <a:buSzPts val="2400"/>
              <a:buFont typeface="IBM Plex Sans"/>
              <a:buNone/>
              <a:defRPr sz="2400">
                <a:latin typeface="IBM Plex Sans"/>
                <a:ea typeface="IBM Plex Sans"/>
                <a:cs typeface="IBM Plex Sans"/>
                <a:sym typeface="IBM Plex Sans"/>
              </a:defRPr>
            </a:lvl3pPr>
            <a:lvl4pPr lvl="3" rtl="0">
              <a:spcBef>
                <a:spcPts val="0"/>
              </a:spcBef>
              <a:spcAft>
                <a:spcPts val="0"/>
              </a:spcAft>
              <a:buSzPts val="2400"/>
              <a:buFont typeface="IBM Plex Sans"/>
              <a:buNone/>
              <a:defRPr sz="2400">
                <a:latin typeface="IBM Plex Sans"/>
                <a:ea typeface="IBM Plex Sans"/>
                <a:cs typeface="IBM Plex Sans"/>
                <a:sym typeface="IBM Plex Sans"/>
              </a:defRPr>
            </a:lvl4pPr>
            <a:lvl5pPr lvl="4" rtl="0">
              <a:spcBef>
                <a:spcPts val="0"/>
              </a:spcBef>
              <a:spcAft>
                <a:spcPts val="0"/>
              </a:spcAft>
              <a:buSzPts val="2400"/>
              <a:buFont typeface="IBM Plex Sans"/>
              <a:buNone/>
              <a:defRPr sz="2400">
                <a:latin typeface="IBM Plex Sans"/>
                <a:ea typeface="IBM Plex Sans"/>
                <a:cs typeface="IBM Plex Sans"/>
                <a:sym typeface="IBM Plex Sans"/>
              </a:defRPr>
            </a:lvl5pPr>
            <a:lvl6pPr lvl="5" rtl="0">
              <a:spcBef>
                <a:spcPts val="0"/>
              </a:spcBef>
              <a:spcAft>
                <a:spcPts val="0"/>
              </a:spcAft>
              <a:buSzPts val="2400"/>
              <a:buFont typeface="IBM Plex Sans"/>
              <a:buNone/>
              <a:defRPr sz="2400">
                <a:latin typeface="IBM Plex Sans"/>
                <a:ea typeface="IBM Plex Sans"/>
                <a:cs typeface="IBM Plex Sans"/>
                <a:sym typeface="IBM Plex Sans"/>
              </a:defRPr>
            </a:lvl6pPr>
            <a:lvl7pPr lvl="6" rtl="0">
              <a:spcBef>
                <a:spcPts val="0"/>
              </a:spcBef>
              <a:spcAft>
                <a:spcPts val="0"/>
              </a:spcAft>
              <a:buSzPts val="2400"/>
              <a:buFont typeface="IBM Plex Sans"/>
              <a:buNone/>
              <a:defRPr sz="2400">
                <a:latin typeface="IBM Plex Sans"/>
                <a:ea typeface="IBM Plex Sans"/>
                <a:cs typeface="IBM Plex Sans"/>
                <a:sym typeface="IBM Plex Sans"/>
              </a:defRPr>
            </a:lvl7pPr>
            <a:lvl8pPr lvl="7" rtl="0">
              <a:spcBef>
                <a:spcPts val="0"/>
              </a:spcBef>
              <a:spcAft>
                <a:spcPts val="0"/>
              </a:spcAft>
              <a:buSzPts val="2400"/>
              <a:buFont typeface="IBM Plex Sans"/>
              <a:buNone/>
              <a:defRPr sz="2400">
                <a:latin typeface="IBM Plex Sans"/>
                <a:ea typeface="IBM Plex Sans"/>
                <a:cs typeface="IBM Plex Sans"/>
                <a:sym typeface="IBM Plex Sans"/>
              </a:defRPr>
            </a:lvl8pPr>
            <a:lvl9pPr lvl="8" rtl="0">
              <a:spcBef>
                <a:spcPts val="0"/>
              </a:spcBef>
              <a:spcAft>
                <a:spcPts val="0"/>
              </a:spcAft>
              <a:buSzPts val="2400"/>
              <a:buFont typeface="IBM Plex Sans"/>
              <a:buNone/>
              <a:defRPr sz="2400">
                <a:latin typeface="IBM Plex Sans"/>
                <a:ea typeface="IBM Plex Sans"/>
                <a:cs typeface="IBM Plex Sans"/>
                <a:sym typeface="IBM Plex Sans"/>
              </a:defRPr>
            </a:lvl9pPr>
          </a:lstStyle>
          <a:p>
            <a:endParaRPr/>
          </a:p>
        </p:txBody>
      </p:sp>
      <p:sp>
        <p:nvSpPr>
          <p:cNvPr id="40" name="Google Shape;40;p6"/>
          <p:cNvSpPr txBox="1">
            <a:spLocks noGrp="1"/>
          </p:cNvSpPr>
          <p:nvPr>
            <p:ph type="body" idx="1"/>
          </p:nvPr>
        </p:nvSpPr>
        <p:spPr>
          <a:xfrm>
            <a:off x="548575" y="719025"/>
            <a:ext cx="8125800" cy="3804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0"/>
              </a:spcBef>
              <a:spcAft>
                <a:spcPts val="0"/>
              </a:spcAft>
              <a:buSzPts val="1600"/>
              <a:buChar char="○"/>
              <a:defRPr sz="1600"/>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46"/>
        <p:cNvGrpSpPr/>
        <p:nvPr/>
      </p:nvGrpSpPr>
      <p:grpSpPr>
        <a:xfrm>
          <a:off x="0" y="0"/>
          <a:ext cx="0" cy="0"/>
          <a:chOff x="0" y="0"/>
          <a:chExt cx="0" cy="0"/>
        </a:xfrm>
      </p:grpSpPr>
      <p:sp>
        <p:nvSpPr>
          <p:cNvPr id="47" name="Google Shape;47;p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8" name="Google Shape;48;p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 name="Google Shape;4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3">
  <p:cSld name="TITLE_3">
    <p:spTree>
      <p:nvGrpSpPr>
        <p:cNvPr id="1" name="Shape 50"/>
        <p:cNvGrpSpPr/>
        <p:nvPr/>
      </p:nvGrpSpPr>
      <p:grpSpPr>
        <a:xfrm>
          <a:off x="0" y="0"/>
          <a:ext cx="0" cy="0"/>
          <a:chOff x="0" y="0"/>
          <a:chExt cx="0" cy="0"/>
        </a:xfrm>
      </p:grpSpPr>
      <p:sp>
        <p:nvSpPr>
          <p:cNvPr id="51" name="Google Shape;51;p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2" name="Google Shape;52;p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 name="Google Shape;5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55950" y="91450"/>
            <a:ext cx="7533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1pPr>
            <a:lvl2pPr lvl="1"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2pPr>
            <a:lvl3pPr lvl="2"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3pPr>
            <a:lvl4pPr lvl="3"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4pPr>
            <a:lvl5pPr lvl="4"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5pPr>
            <a:lvl6pPr lvl="5"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6pPr>
            <a:lvl7pPr lvl="6"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7pPr>
            <a:lvl8pPr lvl="7"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8pPr>
            <a:lvl9pPr lvl="8"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9pPr>
          </a:lstStyle>
          <a:p>
            <a:endParaRPr/>
          </a:p>
        </p:txBody>
      </p:sp>
      <p:sp>
        <p:nvSpPr>
          <p:cNvPr id="7" name="Google Shape;7;p1"/>
          <p:cNvSpPr txBox="1">
            <a:spLocks noGrp="1"/>
          </p:cNvSpPr>
          <p:nvPr>
            <p:ph type="body" idx="1"/>
          </p:nvPr>
        </p:nvSpPr>
        <p:spPr>
          <a:xfrm>
            <a:off x="824675" y="1152475"/>
            <a:ext cx="777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FFFFFF"/>
              </a:buClr>
              <a:buSzPts val="1800"/>
              <a:buFont typeface="IBM Plex Sans"/>
              <a:buChar char="●"/>
              <a:defRPr sz="1800">
                <a:solidFill>
                  <a:srgbClr val="FFFFFF"/>
                </a:solidFill>
                <a:latin typeface="IBM Plex Sans"/>
                <a:ea typeface="IBM Plex Sans"/>
                <a:cs typeface="IBM Plex Sans"/>
                <a:sym typeface="IBM Plex Sans"/>
              </a:defRPr>
            </a:lvl1pPr>
            <a:lvl2pPr marL="914400" lvl="1"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2pPr>
            <a:lvl3pPr marL="1371600" lvl="2"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3pPr>
            <a:lvl4pPr marL="1828800" lvl="3"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4pPr>
            <a:lvl5pPr marL="2286000" lvl="4"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5pPr>
            <a:lvl6pPr marL="2743200" lvl="5"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6pPr>
            <a:lvl7pPr marL="3200400" lvl="6"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7pPr>
            <a:lvl8pPr marL="3657600" lvl="7"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8pPr>
            <a:lvl9pPr marL="4114800" lvl="8"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9pPr>
          </a:lstStyle>
          <a:p>
            <a:endParaRPr/>
          </a:p>
        </p:txBody>
      </p:sp>
      <p:sp>
        <p:nvSpPr>
          <p:cNvPr id="9" name="Google Shape;9;p1"/>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5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90;p40">
            <a:extLst>
              <a:ext uri="{FF2B5EF4-FFF2-40B4-BE49-F238E27FC236}">
                <a16:creationId xmlns:a16="http://schemas.microsoft.com/office/drawing/2014/main" id="{BBE075DD-FD14-48FE-85A4-CF17B09DF42F}"/>
              </a:ext>
            </a:extLst>
          </p:cNvPr>
          <p:cNvSpPr/>
          <p:nvPr/>
        </p:nvSpPr>
        <p:spPr>
          <a:xfrm>
            <a:off x="811350" y="808944"/>
            <a:ext cx="7521300" cy="3810300"/>
          </a:xfrm>
          <a:prstGeom prst="upArrowCallout">
            <a:avLst>
              <a:gd name="adj1" fmla="val 11358"/>
              <a:gd name="adj2" fmla="val 15321"/>
              <a:gd name="adj3" fmla="val 10045"/>
              <a:gd name="adj4" fmla="val 80879"/>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a:scene3d>
            <a:camera prst="orthographicFront">
              <a:rot lat="0" lon="0" rev="10800000"/>
            </a:camera>
            <a:lightRig rig="threePt" dir="t"/>
          </a:scene3d>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endParaRPr sz="4800" dirty="0">
              <a:solidFill>
                <a:srgbClr val="FFFFFF"/>
              </a:solidFill>
              <a:latin typeface="PT Mono"/>
              <a:ea typeface="PT Mono"/>
              <a:cs typeface="PT Mono"/>
              <a:sym typeface="PT Mono"/>
            </a:endParaRPr>
          </a:p>
          <a:p>
            <a:pPr marL="0" lvl="0" indent="0" algn="l" rtl="0">
              <a:lnSpc>
                <a:spcPct val="150000"/>
              </a:lnSpc>
              <a:spcBef>
                <a:spcPts val="0"/>
              </a:spcBef>
              <a:spcAft>
                <a:spcPts val="0"/>
              </a:spcAft>
              <a:buNone/>
            </a:pPr>
            <a:endParaRPr sz="600" dirty="0">
              <a:solidFill>
                <a:srgbClr val="FFFFFF"/>
              </a:solidFill>
              <a:latin typeface="PT Mono"/>
              <a:ea typeface="PT Mono"/>
              <a:cs typeface="PT Mono"/>
              <a:sym typeface="PT Mono"/>
            </a:endParaRPr>
          </a:p>
          <a:p>
            <a:pPr marL="1371600" lvl="0" indent="457200" algn="r" rtl="0">
              <a:lnSpc>
                <a:spcPct val="150000"/>
              </a:lnSpc>
              <a:spcBef>
                <a:spcPts val="0"/>
              </a:spcBef>
              <a:spcAft>
                <a:spcPts val="0"/>
              </a:spcAft>
              <a:buNone/>
            </a:pPr>
            <a:endParaRPr sz="600" dirty="0">
              <a:solidFill>
                <a:srgbClr val="008080"/>
              </a:solidFill>
              <a:latin typeface="PT Mono"/>
              <a:ea typeface="PT Mono"/>
              <a:cs typeface="PT Mono"/>
              <a:sym typeface="PT Mono"/>
            </a:endParaRPr>
          </a:p>
          <a:p>
            <a:pPr marL="0" lvl="0" indent="0" algn="l" rtl="0">
              <a:spcBef>
                <a:spcPts val="0"/>
              </a:spcBef>
              <a:spcAft>
                <a:spcPts val="0"/>
              </a:spcAft>
              <a:buNone/>
            </a:pPr>
            <a:endParaRPr dirty="0">
              <a:latin typeface="PT Mono"/>
              <a:ea typeface="PT Mono"/>
              <a:cs typeface="PT Mono"/>
              <a:sym typeface="PT Mono"/>
            </a:endParaRPr>
          </a:p>
        </p:txBody>
      </p:sp>
      <p:sp>
        <p:nvSpPr>
          <p:cNvPr id="10" name="Rectangle 9">
            <a:extLst>
              <a:ext uri="{FF2B5EF4-FFF2-40B4-BE49-F238E27FC236}">
                <a16:creationId xmlns:a16="http://schemas.microsoft.com/office/drawing/2014/main" id="{A7381F6A-2198-41C3-A4A1-0217166F9E1F}"/>
              </a:ext>
            </a:extLst>
          </p:cNvPr>
          <p:cNvSpPr/>
          <p:nvPr/>
        </p:nvSpPr>
        <p:spPr>
          <a:xfrm>
            <a:off x="887006" y="1144434"/>
            <a:ext cx="7620499" cy="1569660"/>
          </a:xfrm>
          <a:prstGeom prst="rect">
            <a:avLst/>
          </a:prstGeom>
        </p:spPr>
        <p:txBody>
          <a:bodyPr wrap="square">
            <a:spAutoFit/>
          </a:bodyPr>
          <a:lstStyle/>
          <a:p>
            <a:r>
              <a:rPr lang="en-US" sz="4800" dirty="0">
                <a:solidFill>
                  <a:schemeClr val="lt1"/>
                </a:solidFill>
                <a:latin typeface="PT Mono" panose="020B0604020202020204" charset="0"/>
                <a:cs typeface="PT Mono" panose="020B0604020202020204" charset="0"/>
              </a:rPr>
              <a:t>Object Oriented Programming - OOP</a:t>
            </a:r>
            <a:endParaRPr lang="en-US" sz="4800" dirty="0">
              <a:latin typeface="PT Mono" panose="020B0604020202020204" charset="0"/>
              <a:cs typeface="PT Mono" panose="020B0604020202020204" charset="0"/>
            </a:endParaRPr>
          </a:p>
        </p:txBody>
      </p:sp>
    </p:spTree>
    <p:extLst>
      <p:ext uri="{BB962C8B-B14F-4D97-AF65-F5344CB8AC3E}">
        <p14:creationId xmlns:p14="http://schemas.microsoft.com/office/powerpoint/2010/main" val="3957140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09100" y="685800"/>
            <a:ext cx="8125800" cy="41910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600" dirty="0">
                <a:solidFill>
                  <a:schemeClr val="bg1"/>
                </a:solidFill>
                <a:latin typeface="IBM Plex Sans" panose="020B0604020202020204" charset="0"/>
              </a:rPr>
              <a:t>The </a:t>
            </a:r>
            <a:r>
              <a:rPr lang="en-US" sz="1600" dirty="0" err="1">
                <a:solidFill>
                  <a:schemeClr val="bg1"/>
                </a:solidFill>
                <a:latin typeface="IBM Plex Sans" panose="020B0604020202020204" charset="0"/>
              </a:rPr>
              <a:t>toString</a:t>
            </a:r>
            <a:r>
              <a:rPr lang="en-US" sz="1600" dirty="0">
                <a:solidFill>
                  <a:schemeClr val="bg1"/>
                </a:solidFill>
                <a:latin typeface="IBM Plex Sans" panose="020B0604020202020204" charset="0"/>
              </a:rPr>
              <a:t> is a String representation of an object. Typically, you return an appropriate representation of the instance variables that is informative and easy to read. This function is being overridden from the parent class Object. The parent’s class implementation returns the name of the class, the ‘@’ character and the </a:t>
            </a:r>
            <a:r>
              <a:rPr lang="en-US" sz="1600" dirty="0" err="1">
                <a:solidFill>
                  <a:schemeClr val="bg1"/>
                </a:solidFill>
                <a:latin typeface="IBM Plex Sans" panose="020B0604020202020204" charset="0"/>
              </a:rPr>
              <a:t>hashcode</a:t>
            </a:r>
            <a:r>
              <a:rPr lang="en-US" sz="1600" dirty="0">
                <a:solidFill>
                  <a:schemeClr val="bg1"/>
                </a:solidFill>
                <a:latin typeface="IBM Plex Sans" panose="020B0604020202020204" charset="0"/>
              </a:rPr>
              <a:t> of the object. It is recommended to always override this method. The method signature is:</a:t>
            </a:r>
          </a:p>
          <a:p>
            <a:r>
              <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String</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toString</a:t>
            </a:r>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this never changes</a:t>
            </a:r>
            <a:endParaRPr lang="en-US" sz="1600" dirty="0">
              <a:solidFill>
                <a:srgbClr val="D4D4D4"/>
              </a:solidFill>
              <a:latin typeface="Consolas" panose="020B0609020204030204" pitchFamily="49" charset="0"/>
            </a:endParaRPr>
          </a:p>
          <a:p>
            <a:pPr lvl="4">
              <a:lnSpc>
                <a:spcPct val="150000"/>
              </a:lnSpc>
              <a:buClr>
                <a:srgbClr val="FFFFFF"/>
              </a:buClr>
              <a:buSzPts val="1800"/>
            </a:pPr>
            <a:endPar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String</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toString</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"Pen is "</a:t>
            </a:r>
            <a:r>
              <a:rPr lang="en-US" sz="1600" dirty="0">
                <a:solidFill>
                  <a:srgbClr val="D4D4D4"/>
                </a:solidFill>
                <a:latin typeface="Consolas" panose="020B0609020204030204" pitchFamily="49" charset="0"/>
              </a:rPr>
              <a:t> + color + </a:t>
            </a:r>
            <a:r>
              <a:rPr lang="en-US" sz="1600" dirty="0">
                <a:solidFill>
                  <a:srgbClr val="CE9178"/>
                </a:solidFill>
                <a:latin typeface="Consolas" panose="020B0609020204030204" pitchFamily="49" charset="0"/>
              </a:rPr>
              <a:t>" and erasable is "</a:t>
            </a:r>
            <a:r>
              <a:rPr lang="en-US" sz="1600" dirty="0">
                <a:solidFill>
                  <a:srgbClr val="D4D4D4"/>
                </a:solidFill>
                <a:latin typeface="Consolas" panose="020B0609020204030204" pitchFamily="49" charset="0"/>
              </a:rPr>
              <a:t> + erasable;</a:t>
            </a:r>
          </a:p>
          <a:p>
            <a:r>
              <a:rPr lang="en-US" sz="1600" dirty="0">
                <a:solidFill>
                  <a:srgbClr val="D4D4D4"/>
                </a:solidFill>
                <a:latin typeface="Consolas" panose="020B0609020204030204" pitchFamily="49" charset="0"/>
              </a:rPr>
              <a:t>}</a:t>
            </a:r>
          </a:p>
          <a:p>
            <a:pPr>
              <a:lnSpc>
                <a:spcPct val="150000"/>
              </a:lnSpc>
              <a:buClr>
                <a:srgbClr val="FFFFFF"/>
              </a:buClr>
              <a:buSzPts val="1800"/>
            </a:pPr>
            <a:endParaRPr lang="en-US"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err="1">
                <a:solidFill>
                  <a:schemeClr val="bg1"/>
                </a:solidFill>
                <a:latin typeface="IBM Plex Sans"/>
                <a:ea typeface="IBM Plex Sans"/>
                <a:cs typeface="IBM Plex Sans"/>
                <a:sym typeface="IBM Plex Sans"/>
              </a:rPr>
              <a:t>toString</a:t>
            </a:r>
            <a:endParaRPr sz="2400" dirty="0">
              <a:solidFill>
                <a:schemeClr val="bg1"/>
              </a:solidFill>
              <a:latin typeface="IBM Plex Sans"/>
              <a:ea typeface="IBM Plex Sans"/>
              <a:cs typeface="IBM Plex Sans"/>
              <a:sym typeface="IBM Plex Sans"/>
            </a:endParaRPr>
          </a:p>
        </p:txBody>
      </p:sp>
    </p:spTree>
    <p:extLst>
      <p:ext uri="{BB962C8B-B14F-4D97-AF65-F5344CB8AC3E}">
        <p14:creationId xmlns:p14="http://schemas.microsoft.com/office/powerpoint/2010/main" val="126148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Class Band</a:t>
            </a:r>
            <a:endParaRPr dirty="0"/>
          </a:p>
        </p:txBody>
      </p:sp>
      <p:sp>
        <p:nvSpPr>
          <p:cNvPr id="186" name="Google Shape;186;p2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187" name="Google Shape;187;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
        <p:nvSpPr>
          <p:cNvPr id="188" name="Google Shape;188;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424484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196918"/>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600" dirty="0">
                <a:solidFill>
                  <a:schemeClr val="bg1"/>
                </a:solidFill>
                <a:latin typeface="IBM Plex Sans" panose="020B0604020202020204" charset="0"/>
              </a:rPr>
              <a:t>Create a Band class. </a:t>
            </a:r>
          </a:p>
          <a:p>
            <a:pPr marL="182880" indent="-251459">
              <a:lnSpc>
                <a:spcPct val="150000"/>
              </a:lnSpc>
              <a:buClr>
                <a:srgbClr val="FFFFFF"/>
              </a:buClr>
              <a:buSzPts val="1800"/>
              <a:buFont typeface="IBM Plex Sans"/>
              <a:buChar char="●"/>
            </a:pPr>
            <a:r>
              <a:rPr lang="en-US" sz="1600" dirty="0">
                <a:solidFill>
                  <a:schemeClr val="bg1"/>
                </a:solidFill>
                <a:latin typeface="IBM Plex Sans" panose="020B0604020202020204" charset="0"/>
              </a:rPr>
              <a:t>Each Band object will have a name and a year founded.</a:t>
            </a:r>
          </a:p>
          <a:p>
            <a:pPr marL="182880" indent="-251459">
              <a:lnSpc>
                <a:spcPct val="150000"/>
              </a:lnSpc>
              <a:buClr>
                <a:srgbClr val="FFFFFF"/>
              </a:buClr>
              <a:buSzPts val="1800"/>
              <a:buFont typeface="IBM Plex Sans"/>
              <a:buChar char="●"/>
            </a:pPr>
            <a:r>
              <a:rPr lang="en-US" sz="1600" dirty="0">
                <a:solidFill>
                  <a:schemeClr val="bg1"/>
                </a:solidFill>
                <a:latin typeface="IBM Plex Sans" panose="020B0604020202020204" charset="0"/>
              </a:rPr>
              <a:t>Required:</a:t>
            </a:r>
          </a:p>
          <a:p>
            <a:pPr>
              <a:lnSpc>
                <a:spcPct val="150000"/>
              </a:lnSpc>
              <a:buClr>
                <a:srgbClr val="FFFFFF"/>
              </a:buClr>
              <a:buSzPts val="1800"/>
            </a:pPr>
            <a:r>
              <a:rPr lang="en-US" sz="1600" dirty="0">
                <a:solidFill>
                  <a:schemeClr val="bg1"/>
                </a:solidFill>
                <a:latin typeface="IBM Plex Sans" panose="020B0604020202020204" charset="0"/>
              </a:rPr>
              <a:t>    2 instance variables(String and int)</a:t>
            </a:r>
          </a:p>
          <a:p>
            <a:pPr>
              <a:lnSpc>
                <a:spcPct val="150000"/>
              </a:lnSpc>
              <a:buClr>
                <a:srgbClr val="FFFFFF"/>
              </a:buClr>
              <a:buSzPts val="1800"/>
            </a:pPr>
            <a:r>
              <a:rPr lang="en-US" sz="1600" dirty="0">
                <a:solidFill>
                  <a:schemeClr val="bg1"/>
                </a:solidFill>
                <a:latin typeface="IBM Plex Sans" panose="020B0604020202020204" charset="0"/>
              </a:rPr>
              <a:t>    default constructor – use </a:t>
            </a:r>
            <a:r>
              <a:rPr lang="en-US" altLang="en-US" sz="1600" dirty="0">
                <a:solidFill>
                  <a:schemeClr val="bg1"/>
                </a:solidFill>
                <a:latin typeface="Tahoma" panose="020B0604030504040204" pitchFamily="34" charset="0"/>
              </a:rPr>
              <a:t>"</a:t>
            </a:r>
            <a:r>
              <a:rPr lang="en-US" sz="1600" dirty="0">
                <a:solidFill>
                  <a:schemeClr val="bg1"/>
                </a:solidFill>
                <a:latin typeface="IBM Plex Sans" panose="020B0604020202020204" charset="0"/>
              </a:rPr>
              <a:t>The Beatles</a:t>
            </a:r>
            <a:r>
              <a:rPr lang="en-US" altLang="en-US" sz="1600" dirty="0">
                <a:solidFill>
                  <a:schemeClr val="bg1"/>
                </a:solidFill>
                <a:latin typeface="Tahoma" panose="020B0604030504040204" pitchFamily="34" charset="0"/>
              </a:rPr>
              <a:t>"</a:t>
            </a:r>
            <a:r>
              <a:rPr lang="en-US" altLang="en-US" sz="1600" dirty="0">
                <a:solidFill>
                  <a:schemeClr val="bg1"/>
                </a:solidFill>
                <a:latin typeface="IBM Plex Sans" panose="020B0604020202020204" charset="0"/>
              </a:rPr>
              <a:t> and </a:t>
            </a:r>
            <a:r>
              <a:rPr lang="en-US" sz="1600" dirty="0">
                <a:solidFill>
                  <a:schemeClr val="bg1"/>
                </a:solidFill>
                <a:latin typeface="IBM Plex Sans" panose="020B0604020202020204" charset="0"/>
              </a:rPr>
              <a:t>1960</a:t>
            </a:r>
          </a:p>
          <a:p>
            <a:pPr>
              <a:lnSpc>
                <a:spcPct val="150000"/>
              </a:lnSpc>
              <a:buClr>
                <a:srgbClr val="FFFFFF"/>
              </a:buClr>
              <a:buSzPts val="1800"/>
            </a:pPr>
            <a:r>
              <a:rPr lang="en-US" sz="1600" dirty="0">
                <a:solidFill>
                  <a:schemeClr val="bg1"/>
                </a:solidFill>
                <a:latin typeface="IBM Plex Sans" panose="020B0604020202020204" charset="0"/>
              </a:rPr>
              <a:t>    a constructor which accepts 2 parameters matching the instance variables</a:t>
            </a:r>
          </a:p>
          <a:p>
            <a:pPr>
              <a:lnSpc>
                <a:spcPct val="150000"/>
              </a:lnSpc>
              <a:buClr>
                <a:srgbClr val="FFFFFF"/>
              </a:buClr>
              <a:buSzPts val="1800"/>
            </a:pPr>
            <a:r>
              <a:rPr lang="en-US" sz="1600" dirty="0">
                <a:solidFill>
                  <a:schemeClr val="bg1"/>
                </a:solidFill>
                <a:latin typeface="IBM Plex Sans" panose="020B0604020202020204" charset="0"/>
              </a:rPr>
              <a:t>    2 accessor methods</a:t>
            </a:r>
          </a:p>
          <a:p>
            <a:pPr>
              <a:lnSpc>
                <a:spcPct val="150000"/>
              </a:lnSpc>
              <a:buClr>
                <a:srgbClr val="FFFFFF"/>
              </a:buClr>
              <a:buSzPts val="1800"/>
            </a:pPr>
            <a:r>
              <a:rPr lang="en-US" sz="1600" dirty="0">
                <a:solidFill>
                  <a:schemeClr val="bg1"/>
                </a:solidFill>
                <a:latin typeface="IBM Plex Sans" panose="020B0604020202020204" charset="0"/>
              </a:rPr>
              <a:t>    2 mutator methods</a:t>
            </a:r>
          </a:p>
          <a:p>
            <a:pPr>
              <a:lnSpc>
                <a:spcPct val="150000"/>
              </a:lnSpc>
              <a:buClr>
                <a:srgbClr val="FFFFFF"/>
              </a:buClr>
              <a:buSzPts val="1800"/>
            </a:pPr>
            <a:r>
              <a:rPr lang="en-US" sz="1600" dirty="0">
                <a:solidFill>
                  <a:schemeClr val="bg1"/>
                </a:solidFill>
                <a:latin typeface="IBM Plex Sans" panose="020B0604020202020204" charset="0"/>
              </a:rPr>
              <a:t>    a </a:t>
            </a:r>
            <a:r>
              <a:rPr lang="en-US" sz="1600" dirty="0" err="1">
                <a:solidFill>
                  <a:schemeClr val="bg1"/>
                </a:solidFill>
                <a:latin typeface="IBM Plex Sans" panose="020B0604020202020204" charset="0"/>
              </a:rPr>
              <a:t>toString</a:t>
            </a:r>
            <a:r>
              <a:rPr lang="en-US" sz="1600" dirty="0">
                <a:solidFill>
                  <a:schemeClr val="bg1"/>
                </a:solidFill>
                <a:latin typeface="IBM Plex Sans" panose="020B0604020202020204" charset="0"/>
              </a:rPr>
              <a:t>()</a:t>
            </a: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Band</a:t>
            </a:r>
            <a:endParaRPr sz="2400" dirty="0">
              <a:solidFill>
                <a:schemeClr val="bg1"/>
              </a:solidFill>
              <a:latin typeface="IBM Plex Sans"/>
              <a:ea typeface="IBM Plex Sans"/>
              <a:cs typeface="IBM Plex Sans"/>
              <a:sym typeface="IBM Plex Sans"/>
            </a:endParaRPr>
          </a:p>
        </p:txBody>
      </p:sp>
    </p:spTree>
    <p:extLst>
      <p:ext uri="{BB962C8B-B14F-4D97-AF65-F5344CB8AC3E}">
        <p14:creationId xmlns:p14="http://schemas.microsoft.com/office/powerpoint/2010/main" val="1490332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r>
              <a:rPr lang="en-US" sz="1800" b="0" dirty="0">
                <a:solidFill>
                  <a:srgbClr val="569CD6"/>
                </a:solidFill>
                <a:effectLst/>
                <a:latin typeface="Consolas" panose="020B0609020204030204" pitchFamily="49" charset="0"/>
              </a:rPr>
              <a:t>public</a:t>
            </a: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static</a:t>
            </a: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void</a:t>
            </a: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main</a:t>
            </a:r>
            <a:r>
              <a:rPr lang="en-US" sz="1800" b="0" dirty="0">
                <a:solidFill>
                  <a:srgbClr val="D4D4D4"/>
                </a:solidFill>
                <a:effectLst/>
                <a:latin typeface="Consolas" panose="020B0609020204030204" pitchFamily="49" charset="0"/>
              </a:rPr>
              <a:t>(</a:t>
            </a:r>
            <a:r>
              <a:rPr lang="en-US" sz="1800" b="0" dirty="0">
                <a:solidFill>
                  <a:srgbClr val="4EC9B0"/>
                </a:solidFill>
                <a:effectLst/>
                <a:latin typeface="Consolas" panose="020B0609020204030204" pitchFamily="49" charset="0"/>
              </a:rPr>
              <a:t>String</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args</a:t>
            </a:r>
            <a:r>
              <a:rPr lang="en-US" sz="1800" b="0" dirty="0">
                <a:solidFill>
                  <a:srgbClr val="D4D4D4"/>
                </a:solidFill>
                <a:effectLst/>
                <a:latin typeface="Consolas" panose="020B0609020204030204" pitchFamily="49" charset="0"/>
              </a:rPr>
              <a:t>) {</a:t>
            </a:r>
          </a:p>
          <a:p>
            <a:r>
              <a:rPr lang="en-US" sz="1800" dirty="0">
                <a:solidFill>
                  <a:srgbClr val="D4D4D4"/>
                </a:solidFill>
                <a:latin typeface="Consolas" panose="020B0609020204030204" pitchFamily="49" charset="0"/>
              </a:rPr>
              <a:t>    </a:t>
            </a:r>
            <a:r>
              <a:rPr lang="en-US" sz="1800" b="0" dirty="0">
                <a:solidFill>
                  <a:srgbClr val="6A9955"/>
                </a:solidFill>
                <a:effectLst/>
                <a:latin typeface="Consolas" panose="020B0609020204030204" pitchFamily="49" charset="0"/>
              </a:rPr>
              <a:t>// invoke default constructor</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Band</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greatest</a:t>
            </a:r>
            <a:r>
              <a:rPr lang="en-US" sz="1800" b="0" dirty="0">
                <a:solidFill>
                  <a:srgbClr val="D4D4D4"/>
                </a:solidFill>
                <a:effectLst/>
                <a:latin typeface="Consolas" panose="020B0609020204030204" pitchFamily="49" charset="0"/>
              </a:rPr>
              <a:t> = </a:t>
            </a:r>
            <a:r>
              <a:rPr lang="en-US" sz="1800" b="0" dirty="0">
                <a:solidFill>
                  <a:srgbClr val="C586C0"/>
                </a:solidFill>
                <a:effectLst/>
                <a:latin typeface="Consolas" panose="020B0609020204030204" pitchFamily="49" charset="0"/>
              </a:rPr>
              <a:t>new</a:t>
            </a: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Band</a:t>
            </a:r>
            <a:r>
              <a:rPr lang="en-US" sz="1800" b="0" dirty="0">
                <a:solidFill>
                  <a:srgbClr val="D4D4D4"/>
                </a:solidFill>
                <a:effectLst/>
                <a:latin typeface="Consolas" panose="020B0609020204030204" pitchFamily="49" charset="0"/>
              </a:rPr>
              <a:t>();</a:t>
            </a:r>
          </a:p>
          <a:p>
            <a:endParaRPr lang="en-US" sz="1800" b="0" dirty="0">
              <a:solidFill>
                <a:srgbClr val="D4D4D4"/>
              </a:solidFill>
              <a:effectLst/>
              <a:latin typeface="Consolas" panose="020B0609020204030204" pitchFamily="49" charset="0"/>
            </a:endParaRPr>
          </a:p>
          <a:p>
            <a:r>
              <a:rPr lang="en-US" sz="1800" dirty="0">
                <a:solidFill>
                  <a:srgbClr val="D4D4D4"/>
                </a:solidFill>
                <a:latin typeface="Consolas" panose="020B0609020204030204" pitchFamily="49" charset="0"/>
              </a:rPr>
              <a:t>    </a:t>
            </a:r>
            <a:r>
              <a:rPr lang="en-US" sz="1800" b="0" dirty="0">
                <a:solidFill>
                  <a:srgbClr val="6A9955"/>
                </a:solidFill>
                <a:effectLst/>
                <a:latin typeface="Consolas" panose="020B0609020204030204" pitchFamily="49" charset="0"/>
              </a:rPr>
              <a:t>// invoke initialization constructor</a:t>
            </a:r>
            <a:r>
              <a:rPr lang="en-US" sz="1800" b="0" dirty="0">
                <a:solidFill>
                  <a:srgbClr val="D4D4D4"/>
                </a:solidFill>
                <a:effectLst/>
                <a:latin typeface="Consolas" panose="020B0609020204030204" pitchFamily="49" charset="0"/>
              </a:rPr>
              <a:t> </a:t>
            </a:r>
          </a:p>
          <a:p>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Band</a:t>
            </a:r>
            <a:r>
              <a:rPr lang="en-US" sz="1800" b="0" dirty="0">
                <a:solidFill>
                  <a:srgbClr val="D4D4D4"/>
                </a:solidFill>
                <a:effectLst/>
                <a:latin typeface="Consolas" panose="020B0609020204030204" pitchFamily="49" charset="0"/>
              </a:rPr>
              <a:t> </a:t>
            </a:r>
            <a:r>
              <a:rPr lang="en-US" sz="1800" b="0" dirty="0">
                <a:solidFill>
                  <a:srgbClr val="9CDCFE"/>
                </a:solidFill>
                <a:effectLst/>
                <a:latin typeface="Consolas" panose="020B0609020204030204" pitchFamily="49" charset="0"/>
              </a:rPr>
              <a:t>fav</a:t>
            </a:r>
            <a:r>
              <a:rPr lang="en-US" sz="1800" b="0" dirty="0">
                <a:solidFill>
                  <a:srgbClr val="D4D4D4"/>
                </a:solidFill>
                <a:effectLst/>
                <a:latin typeface="Consolas" panose="020B0609020204030204" pitchFamily="49" charset="0"/>
              </a:rPr>
              <a:t> = </a:t>
            </a:r>
            <a:r>
              <a:rPr lang="en-US" sz="1800" b="0" dirty="0">
                <a:solidFill>
                  <a:srgbClr val="C586C0"/>
                </a:solidFill>
                <a:effectLst/>
                <a:latin typeface="Consolas" panose="020B0609020204030204" pitchFamily="49" charset="0"/>
              </a:rPr>
              <a:t>new</a:t>
            </a:r>
            <a:r>
              <a:rPr lang="en-US" sz="1800" b="0" dirty="0">
                <a:solidFill>
                  <a:srgbClr val="D4D4D4"/>
                </a:solidFill>
                <a:effectLst/>
                <a:latin typeface="Consolas" panose="020B0609020204030204" pitchFamily="49" charset="0"/>
              </a:rPr>
              <a:t> </a:t>
            </a:r>
            <a:r>
              <a:rPr lang="en-US" sz="1800" b="0" dirty="0">
                <a:solidFill>
                  <a:srgbClr val="DCDCAA"/>
                </a:solidFill>
                <a:effectLst/>
                <a:latin typeface="Consolas" panose="020B0609020204030204" pitchFamily="49" charset="0"/>
              </a:rPr>
              <a:t>Band</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"U2"</a:t>
            </a:r>
            <a:r>
              <a:rPr lang="en-US" sz="1800" b="0" dirty="0">
                <a:solidFill>
                  <a:srgbClr val="D4D4D4"/>
                </a:solidFill>
                <a:effectLst/>
                <a:latin typeface="Consolas" panose="020B0609020204030204" pitchFamily="49" charset="0"/>
              </a:rPr>
              <a:t>, </a:t>
            </a:r>
            <a:r>
              <a:rPr lang="en-US" sz="1800" b="0" dirty="0">
                <a:solidFill>
                  <a:srgbClr val="B5CEA8"/>
                </a:solidFill>
                <a:effectLst/>
                <a:latin typeface="Consolas" panose="020B0609020204030204" pitchFamily="49" charset="0"/>
              </a:rPr>
              <a:t>1976</a:t>
            </a:r>
            <a:r>
              <a:rPr lang="en-US" sz="1800" b="0" dirty="0">
                <a:solidFill>
                  <a:srgbClr val="D4D4D4"/>
                </a:solidFill>
                <a:effectLst/>
                <a:latin typeface="Consolas" panose="020B0609020204030204" pitchFamily="49" charset="0"/>
              </a:rPr>
              <a:t>); </a:t>
            </a:r>
          </a:p>
          <a:p>
            <a:br>
              <a:rPr lang="en-US" sz="1800" b="0" dirty="0">
                <a:solidFill>
                  <a:srgbClr val="D4D4D4"/>
                </a:solidFill>
                <a:effectLst/>
                <a:latin typeface="Consolas" panose="020B0609020204030204" pitchFamily="49" charset="0"/>
              </a:rPr>
            </a:br>
            <a:r>
              <a:rPr lang="en-US" sz="1800" b="0" dirty="0">
                <a:solidFill>
                  <a:srgbClr val="D4D4D4"/>
                </a:solidFill>
                <a:effectLst/>
                <a:latin typeface="Consolas" panose="020B0609020204030204" pitchFamily="49" charset="0"/>
              </a:rPr>
              <a:t>    </a:t>
            </a:r>
            <a:r>
              <a:rPr lang="en-US" sz="1800" b="0" dirty="0" err="1">
                <a:solidFill>
                  <a:srgbClr val="9CDCFE"/>
                </a:solidFill>
                <a:effectLst/>
                <a:latin typeface="Consolas" panose="020B0609020204030204" pitchFamily="49" charset="0"/>
              </a:rPr>
              <a:t>out</a:t>
            </a:r>
            <a:r>
              <a:rPr lang="en-US" sz="1800" b="0" dirty="0" err="1">
                <a:solidFill>
                  <a:srgbClr val="D4D4D4"/>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println</a:t>
            </a:r>
            <a:r>
              <a:rPr lang="en-US" sz="1800" b="0" dirty="0">
                <a:solidFill>
                  <a:srgbClr val="D4D4D4"/>
                </a:solidFill>
                <a:effectLst/>
                <a:latin typeface="Consolas" panose="020B0609020204030204" pitchFamily="49" charset="0"/>
              </a:rPr>
              <a:t>(greatest);  </a:t>
            </a:r>
            <a:r>
              <a:rPr lang="en-US" sz="1800" b="0" dirty="0">
                <a:solidFill>
                  <a:srgbClr val="6A9955"/>
                </a:solidFill>
                <a:effectLst/>
                <a:latin typeface="Consolas" panose="020B0609020204030204" pitchFamily="49" charset="0"/>
              </a:rPr>
              <a:t>// same as </a:t>
            </a:r>
            <a:r>
              <a:rPr lang="en-US" sz="1800" b="0" dirty="0" err="1">
                <a:solidFill>
                  <a:srgbClr val="6A9955"/>
                </a:solidFill>
                <a:effectLst/>
                <a:latin typeface="Consolas" panose="020B0609020204030204" pitchFamily="49" charset="0"/>
              </a:rPr>
              <a:t>greatest.toString</a:t>
            </a:r>
            <a:r>
              <a:rPr lang="en-US" sz="1800" b="0" dirty="0">
                <a:solidFill>
                  <a:srgbClr val="6A9955"/>
                </a:solidFill>
                <a:effectLst/>
                <a:latin typeface="Consolas" panose="020B0609020204030204" pitchFamily="49" charset="0"/>
              </a:rPr>
              <a:t>()</a:t>
            </a:r>
            <a:endParaRPr lang="en-US" sz="1800" b="0" dirty="0">
              <a:solidFill>
                <a:srgbClr val="D4D4D4"/>
              </a:solidFill>
              <a:effectLst/>
              <a:latin typeface="Consolas" panose="020B0609020204030204" pitchFamily="49" charset="0"/>
            </a:endParaRPr>
          </a:p>
          <a:p>
            <a:r>
              <a:rPr lang="en-US" sz="1800" b="0" dirty="0">
                <a:solidFill>
                  <a:srgbClr val="D4D4D4"/>
                </a:solidFill>
                <a:effectLst/>
                <a:latin typeface="Consolas" panose="020B0609020204030204" pitchFamily="49" charset="0"/>
              </a:rPr>
              <a:t>    </a:t>
            </a:r>
            <a:r>
              <a:rPr lang="en-US" sz="1800" b="0" dirty="0" err="1">
                <a:solidFill>
                  <a:srgbClr val="9CDCFE"/>
                </a:solidFill>
                <a:effectLst/>
                <a:latin typeface="Consolas" panose="020B0609020204030204" pitchFamily="49" charset="0"/>
              </a:rPr>
              <a:t>out</a:t>
            </a:r>
            <a:r>
              <a:rPr lang="en-US" sz="1800" b="0" dirty="0" err="1">
                <a:solidFill>
                  <a:srgbClr val="D4D4D4"/>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println</a:t>
            </a:r>
            <a:r>
              <a:rPr lang="en-US" sz="1800" b="0" dirty="0">
                <a:solidFill>
                  <a:srgbClr val="D4D4D4"/>
                </a:solidFill>
                <a:effectLst/>
                <a:latin typeface="Consolas" panose="020B0609020204030204" pitchFamily="49" charset="0"/>
              </a:rPr>
              <a:t>(fav);</a:t>
            </a:r>
          </a:p>
          <a:p>
            <a:r>
              <a:rPr lang="en-US" sz="1800" b="0" dirty="0">
                <a:solidFill>
                  <a:srgbClr val="D4D4D4"/>
                </a:solidFill>
                <a:effectLst/>
                <a:latin typeface="Consolas" panose="020B0609020204030204" pitchFamily="49" charset="0"/>
              </a:rPr>
              <a:t>}</a:t>
            </a: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err="1">
                <a:solidFill>
                  <a:schemeClr val="bg1"/>
                </a:solidFill>
                <a:latin typeface="IBM Plex Sans"/>
                <a:ea typeface="IBM Plex Sans"/>
                <a:cs typeface="IBM Plex Sans"/>
                <a:sym typeface="IBM Plex Sans"/>
              </a:rPr>
              <a:t>BandRunner</a:t>
            </a:r>
            <a:endParaRPr sz="2400" dirty="0">
              <a:solidFill>
                <a:schemeClr val="bg1"/>
              </a:solidFill>
              <a:latin typeface="IBM Plex Sans"/>
              <a:ea typeface="IBM Plex Sans"/>
              <a:cs typeface="IBM Plex Sans"/>
              <a:sym typeface="IBM Plex Sans"/>
            </a:endParaRPr>
          </a:p>
        </p:txBody>
      </p:sp>
      <p:sp>
        <p:nvSpPr>
          <p:cNvPr id="4" name="Text Box 11">
            <a:extLst>
              <a:ext uri="{FF2B5EF4-FFF2-40B4-BE49-F238E27FC236}">
                <a16:creationId xmlns:a16="http://schemas.microsoft.com/office/drawing/2014/main" id="{F309E797-9BFB-4CDC-A815-8D763AD3AFA2}"/>
              </a:ext>
            </a:extLst>
          </p:cNvPr>
          <p:cNvSpPr txBox="1">
            <a:spLocks noChangeArrowheads="1"/>
          </p:cNvSpPr>
          <p:nvPr/>
        </p:nvSpPr>
        <p:spPr bwMode="auto">
          <a:xfrm>
            <a:off x="4126577" y="3388926"/>
            <a:ext cx="4696400" cy="707886"/>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2000" dirty="0">
                <a:solidFill>
                  <a:schemeClr val="bg1"/>
                </a:solidFill>
                <a:latin typeface="Tahoma" panose="020B0604030504040204" pitchFamily="34" charset="0"/>
              </a:rPr>
              <a:t>"The Beatles" was founded in 1960.</a:t>
            </a:r>
          </a:p>
          <a:p>
            <a:pPr>
              <a:spcBef>
                <a:spcPct val="0"/>
              </a:spcBef>
              <a:buNone/>
            </a:pPr>
            <a:r>
              <a:rPr lang="en-US" altLang="en-US" sz="2000" dirty="0">
                <a:solidFill>
                  <a:schemeClr val="bg1"/>
                </a:solidFill>
                <a:latin typeface="Tahoma" panose="020B0604030504040204" pitchFamily="34" charset="0"/>
              </a:rPr>
              <a:t>"U2" was founded in 1976.</a:t>
            </a:r>
          </a:p>
        </p:txBody>
      </p:sp>
      <p:sp>
        <p:nvSpPr>
          <p:cNvPr id="5" name="Google Shape;4030;p35">
            <a:extLst>
              <a:ext uri="{FF2B5EF4-FFF2-40B4-BE49-F238E27FC236}">
                <a16:creationId xmlns:a16="http://schemas.microsoft.com/office/drawing/2014/main" id="{934E2729-CCB6-4027-8652-CA80430C3798}"/>
              </a:ext>
            </a:extLst>
          </p:cNvPr>
          <p:cNvSpPr/>
          <p:nvPr/>
        </p:nvSpPr>
        <p:spPr>
          <a:xfrm>
            <a:off x="3898900" y="3244200"/>
            <a:ext cx="4696400" cy="1461037"/>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194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Write Band.java!</a:t>
            </a:r>
            <a:endParaRPr dirty="0"/>
          </a:p>
        </p:txBody>
      </p:sp>
      <p:sp>
        <p:nvSpPr>
          <p:cNvPr id="186" name="Google Shape;186;p2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187" name="Google Shape;187;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188" name="Google Shape;188;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277544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r>
              <a:rPr lang="en-US" sz="1000" b="0">
                <a:solidFill>
                  <a:srgbClr val="569CD6"/>
                </a:solidFill>
                <a:effectLst/>
                <a:latin typeface="Consolas" panose="020B0609020204030204" pitchFamily="49" charset="0"/>
              </a:rPr>
              <a:t>public</a:t>
            </a:r>
            <a:r>
              <a:rPr lang="en-US" sz="1000" b="0">
                <a:solidFill>
                  <a:srgbClr val="D4D4D4"/>
                </a:solidFill>
                <a:effectLst/>
                <a:latin typeface="Consolas" panose="020B0609020204030204" pitchFamily="49" charset="0"/>
              </a:rPr>
              <a:t> </a:t>
            </a:r>
            <a:r>
              <a:rPr lang="en-US" sz="1000" b="0">
                <a:solidFill>
                  <a:srgbClr val="569CD6"/>
                </a:solidFill>
                <a:effectLst/>
                <a:latin typeface="Consolas" panose="020B0609020204030204" pitchFamily="49" charset="0"/>
              </a:rPr>
              <a:t>class</a:t>
            </a:r>
            <a:r>
              <a:rPr lang="en-US" sz="1000" b="0">
                <a:solidFill>
                  <a:srgbClr val="D4D4D4"/>
                </a:solidFill>
                <a:effectLst/>
                <a:latin typeface="Consolas" panose="020B0609020204030204" pitchFamily="49" charset="0"/>
              </a:rPr>
              <a:t> </a:t>
            </a:r>
            <a:r>
              <a:rPr lang="en-US" sz="1000" b="0">
                <a:solidFill>
                  <a:srgbClr val="4EC9B0"/>
                </a:solidFill>
                <a:effectLst/>
                <a:latin typeface="Consolas" panose="020B0609020204030204" pitchFamily="49" charset="0"/>
              </a:rPr>
              <a:t>Band</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569CD6"/>
                </a:solidFill>
                <a:effectLst/>
                <a:latin typeface="Consolas" panose="020B0609020204030204" pitchFamily="49" charset="0"/>
              </a:rPr>
              <a:t>private</a:t>
            </a:r>
            <a:r>
              <a:rPr lang="en-US" sz="1000" b="0">
                <a:solidFill>
                  <a:srgbClr val="D4D4D4"/>
                </a:solidFill>
                <a:effectLst/>
                <a:latin typeface="Consolas" panose="020B0609020204030204" pitchFamily="49" charset="0"/>
              </a:rPr>
              <a:t> </a:t>
            </a:r>
            <a:r>
              <a:rPr lang="en-US" sz="1000" b="0">
                <a:solidFill>
                  <a:srgbClr val="4EC9B0"/>
                </a:solidFill>
                <a:effectLst/>
                <a:latin typeface="Consolas" panose="020B0609020204030204" pitchFamily="49" charset="0"/>
              </a:rPr>
              <a:t>String</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name</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569CD6"/>
                </a:solidFill>
                <a:effectLst/>
                <a:latin typeface="Consolas" panose="020B0609020204030204" pitchFamily="49" charset="0"/>
              </a:rPr>
              <a:t>private</a:t>
            </a:r>
            <a:r>
              <a:rPr lang="en-US" sz="1000" b="0">
                <a:solidFill>
                  <a:srgbClr val="D4D4D4"/>
                </a:solidFill>
                <a:effectLst/>
                <a:latin typeface="Consolas" panose="020B0609020204030204" pitchFamily="49" charset="0"/>
              </a:rPr>
              <a:t> </a:t>
            </a:r>
            <a:r>
              <a:rPr lang="en-US" sz="1000" b="0">
                <a:solidFill>
                  <a:srgbClr val="4EC9B0"/>
                </a:solidFill>
                <a:effectLst/>
                <a:latin typeface="Consolas" panose="020B0609020204030204" pitchFamily="49" charset="0"/>
              </a:rPr>
              <a:t>int</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yearFounded</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p>
          <a:p>
            <a:r>
              <a:rPr lang="en-US" sz="1000" b="0">
                <a:solidFill>
                  <a:srgbClr val="D4D4D4"/>
                </a:solidFill>
                <a:effectLst/>
                <a:latin typeface="Consolas" panose="020B0609020204030204" pitchFamily="49" charset="0"/>
              </a:rPr>
              <a:t>   </a:t>
            </a:r>
            <a:r>
              <a:rPr lang="en-US" sz="1000" b="0">
                <a:solidFill>
                  <a:srgbClr val="569CD6"/>
                </a:solidFill>
                <a:effectLst/>
                <a:latin typeface="Consolas" panose="020B0609020204030204" pitchFamily="49" charset="0"/>
              </a:rPr>
              <a:t>public</a:t>
            </a:r>
            <a:r>
              <a:rPr lang="en-US" sz="1000" b="0">
                <a:solidFill>
                  <a:srgbClr val="D4D4D4"/>
                </a:solidFill>
                <a:effectLst/>
                <a:latin typeface="Consolas" panose="020B0609020204030204" pitchFamily="49" charset="0"/>
              </a:rPr>
              <a:t> </a:t>
            </a:r>
            <a:r>
              <a:rPr lang="en-US" sz="1000" b="0">
                <a:solidFill>
                  <a:srgbClr val="DCDCAA"/>
                </a:solidFill>
                <a:effectLst/>
                <a:latin typeface="Consolas" panose="020B0609020204030204" pitchFamily="49" charset="0"/>
              </a:rPr>
              <a:t>Band</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569CD6"/>
                </a:solidFill>
                <a:effectLst/>
                <a:latin typeface="Consolas" panose="020B0609020204030204" pitchFamily="49" charset="0"/>
              </a:rPr>
              <a:t>this</a:t>
            </a:r>
            <a:r>
              <a:rPr lang="en-US" sz="1000" b="0">
                <a:solidFill>
                  <a:srgbClr val="D4D4D4"/>
                </a:solidFill>
                <a:effectLst/>
                <a:latin typeface="Consolas" panose="020B0609020204030204" pitchFamily="49" charset="0"/>
              </a:rPr>
              <a:t>(</a:t>
            </a:r>
            <a:r>
              <a:rPr lang="en-US" sz="1000" b="0">
                <a:solidFill>
                  <a:srgbClr val="CE9178"/>
                </a:solidFill>
                <a:effectLst/>
                <a:latin typeface="Consolas" panose="020B0609020204030204" pitchFamily="49" charset="0"/>
              </a:rPr>
              <a:t>"The Beatles"</a:t>
            </a:r>
            <a:r>
              <a:rPr lang="en-US" sz="1000" b="0">
                <a:solidFill>
                  <a:srgbClr val="D4D4D4"/>
                </a:solidFill>
                <a:effectLst/>
                <a:latin typeface="Consolas" panose="020B0609020204030204" pitchFamily="49" charset="0"/>
              </a:rPr>
              <a:t>, </a:t>
            </a:r>
            <a:r>
              <a:rPr lang="en-US" sz="1000" b="0">
                <a:solidFill>
                  <a:srgbClr val="B5CEA8"/>
                </a:solidFill>
                <a:effectLst/>
                <a:latin typeface="Consolas" panose="020B0609020204030204" pitchFamily="49" charset="0"/>
              </a:rPr>
              <a:t>1960</a:t>
            </a:r>
            <a:r>
              <a:rPr lang="en-US" sz="1000" b="0">
                <a:solidFill>
                  <a:srgbClr val="D4D4D4"/>
                </a:solidFill>
                <a:effectLst/>
                <a:latin typeface="Consolas" panose="020B0609020204030204" pitchFamily="49" charset="0"/>
              </a:rPr>
              <a:t>); </a:t>
            </a:r>
          </a:p>
          <a:p>
            <a:r>
              <a:rPr lang="en-US" sz="1000" b="0">
                <a:solidFill>
                  <a:srgbClr val="D4D4D4"/>
                </a:solidFill>
                <a:effectLst/>
                <a:latin typeface="Consolas" panose="020B0609020204030204" pitchFamily="49" charset="0"/>
              </a:rPr>
              <a:t>   }</a:t>
            </a:r>
          </a:p>
          <a:p>
            <a:r>
              <a:rPr lang="en-US" sz="1000" b="0">
                <a:solidFill>
                  <a:srgbClr val="D4D4D4"/>
                </a:solidFill>
                <a:effectLst/>
                <a:latin typeface="Consolas" panose="020B0609020204030204" pitchFamily="49" charset="0"/>
              </a:rPr>
              <a:t>   </a:t>
            </a:r>
          </a:p>
          <a:p>
            <a:r>
              <a:rPr lang="en-US" sz="1000" b="0">
                <a:solidFill>
                  <a:srgbClr val="D4D4D4"/>
                </a:solidFill>
                <a:effectLst/>
                <a:latin typeface="Consolas" panose="020B0609020204030204" pitchFamily="49" charset="0"/>
              </a:rPr>
              <a:t>   </a:t>
            </a:r>
            <a:r>
              <a:rPr lang="en-US" sz="1000" b="0">
                <a:solidFill>
                  <a:srgbClr val="569CD6"/>
                </a:solidFill>
                <a:effectLst/>
                <a:latin typeface="Consolas" panose="020B0609020204030204" pitchFamily="49" charset="0"/>
              </a:rPr>
              <a:t>public</a:t>
            </a:r>
            <a:r>
              <a:rPr lang="en-US" sz="1000" b="0">
                <a:solidFill>
                  <a:srgbClr val="D4D4D4"/>
                </a:solidFill>
                <a:effectLst/>
                <a:latin typeface="Consolas" panose="020B0609020204030204" pitchFamily="49" charset="0"/>
              </a:rPr>
              <a:t> </a:t>
            </a:r>
            <a:r>
              <a:rPr lang="en-US" sz="1000" b="0">
                <a:solidFill>
                  <a:srgbClr val="DCDCAA"/>
                </a:solidFill>
                <a:effectLst/>
                <a:latin typeface="Consolas" panose="020B0609020204030204" pitchFamily="49" charset="0"/>
              </a:rPr>
              <a:t>Band</a:t>
            </a:r>
            <a:r>
              <a:rPr lang="en-US" sz="1000" b="0">
                <a:solidFill>
                  <a:srgbClr val="D4D4D4"/>
                </a:solidFill>
                <a:effectLst/>
                <a:latin typeface="Consolas" panose="020B0609020204030204" pitchFamily="49" charset="0"/>
              </a:rPr>
              <a:t>(</a:t>
            </a:r>
            <a:r>
              <a:rPr lang="en-US" sz="1000" b="0">
                <a:solidFill>
                  <a:srgbClr val="4EC9B0"/>
                </a:solidFill>
                <a:effectLst/>
                <a:latin typeface="Consolas" panose="020B0609020204030204" pitchFamily="49" charset="0"/>
              </a:rPr>
              <a:t>String</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name</a:t>
            </a:r>
            <a:r>
              <a:rPr lang="en-US" sz="1000" b="0">
                <a:solidFill>
                  <a:srgbClr val="D4D4D4"/>
                </a:solidFill>
                <a:effectLst/>
                <a:latin typeface="Consolas" panose="020B0609020204030204" pitchFamily="49" charset="0"/>
              </a:rPr>
              <a:t>, </a:t>
            </a:r>
            <a:r>
              <a:rPr lang="en-US" sz="1000" b="0">
                <a:solidFill>
                  <a:srgbClr val="4EC9B0"/>
                </a:solidFill>
                <a:effectLst/>
                <a:latin typeface="Consolas" panose="020B0609020204030204" pitchFamily="49" charset="0"/>
              </a:rPr>
              <a:t>int</a:t>
            </a:r>
            <a:r>
              <a:rPr lang="en-US" sz="1000" b="0">
                <a:solidFill>
                  <a:srgbClr val="D4D4D4"/>
                </a:solidFill>
                <a:effectLst/>
                <a:latin typeface="Consolas" panose="020B0609020204030204" pitchFamily="49" charset="0"/>
              </a:rPr>
              <a:t> </a:t>
            </a:r>
            <a:r>
              <a:rPr lang="en-US" sz="1000" b="0">
                <a:solidFill>
                  <a:srgbClr val="9CDCFE"/>
                </a:solidFill>
                <a:effectLst/>
                <a:latin typeface="Consolas" panose="020B0609020204030204" pitchFamily="49" charset="0"/>
              </a:rPr>
              <a:t>yearFounded</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569CD6"/>
                </a:solidFill>
                <a:effectLst/>
                <a:latin typeface="Consolas" panose="020B0609020204030204" pitchFamily="49" charset="0"/>
              </a:rPr>
              <a:t>this</a:t>
            </a:r>
            <a:r>
              <a:rPr lang="en-US" sz="1000" b="0">
                <a:solidFill>
                  <a:srgbClr val="D4D4D4"/>
                </a:solidFill>
                <a:effectLst/>
                <a:latin typeface="Consolas" panose="020B0609020204030204" pitchFamily="49" charset="0"/>
              </a:rPr>
              <a:t>.</a:t>
            </a:r>
            <a:r>
              <a:rPr lang="en-US" sz="1000" b="0">
                <a:solidFill>
                  <a:srgbClr val="9CDCFE"/>
                </a:solidFill>
                <a:effectLst/>
                <a:latin typeface="Consolas" panose="020B0609020204030204" pitchFamily="49" charset="0"/>
              </a:rPr>
              <a:t>name</a:t>
            </a:r>
            <a:r>
              <a:rPr lang="en-US" sz="1000" b="0">
                <a:solidFill>
                  <a:srgbClr val="D4D4D4"/>
                </a:solidFill>
                <a:effectLst/>
                <a:latin typeface="Consolas" panose="020B0609020204030204" pitchFamily="49" charset="0"/>
              </a:rPr>
              <a:t> = name;</a:t>
            </a:r>
          </a:p>
          <a:p>
            <a:r>
              <a:rPr lang="en-US" sz="1000" b="0">
                <a:solidFill>
                  <a:srgbClr val="D4D4D4"/>
                </a:solidFill>
                <a:effectLst/>
                <a:latin typeface="Consolas" panose="020B0609020204030204" pitchFamily="49" charset="0"/>
              </a:rPr>
              <a:t>       </a:t>
            </a:r>
            <a:r>
              <a:rPr lang="en-US" sz="1000" b="0">
                <a:solidFill>
                  <a:srgbClr val="569CD6"/>
                </a:solidFill>
                <a:effectLst/>
                <a:latin typeface="Consolas" panose="020B0609020204030204" pitchFamily="49" charset="0"/>
              </a:rPr>
              <a:t>this</a:t>
            </a:r>
            <a:r>
              <a:rPr lang="en-US" sz="1000" b="0">
                <a:solidFill>
                  <a:srgbClr val="D4D4D4"/>
                </a:solidFill>
                <a:effectLst/>
                <a:latin typeface="Consolas" panose="020B0609020204030204" pitchFamily="49" charset="0"/>
              </a:rPr>
              <a:t>.</a:t>
            </a:r>
            <a:r>
              <a:rPr lang="en-US" sz="1000" b="0">
                <a:solidFill>
                  <a:srgbClr val="9CDCFE"/>
                </a:solidFill>
                <a:effectLst/>
                <a:latin typeface="Consolas" panose="020B0609020204030204" pitchFamily="49" charset="0"/>
              </a:rPr>
              <a:t>yearFounded</a:t>
            </a:r>
            <a:r>
              <a:rPr lang="en-US" sz="1000" b="0">
                <a:solidFill>
                  <a:srgbClr val="D4D4D4"/>
                </a:solidFill>
                <a:effectLst/>
                <a:latin typeface="Consolas" panose="020B0609020204030204" pitchFamily="49" charset="0"/>
              </a:rPr>
              <a:t> = yearFounded;</a:t>
            </a:r>
          </a:p>
          <a:p>
            <a:r>
              <a:rPr lang="en-US" sz="1000" b="0">
                <a:solidFill>
                  <a:srgbClr val="D4D4D4"/>
                </a:solidFill>
                <a:effectLst/>
                <a:latin typeface="Consolas" panose="020B0609020204030204" pitchFamily="49" charset="0"/>
              </a:rPr>
              <a:t>   }</a:t>
            </a:r>
          </a:p>
          <a:p>
            <a:r>
              <a:rPr lang="en-US" sz="1000" b="0">
                <a:solidFill>
                  <a:srgbClr val="D4D4D4"/>
                </a:solidFill>
                <a:effectLst/>
                <a:latin typeface="Consolas" panose="020B0609020204030204" pitchFamily="49" charset="0"/>
              </a:rPr>
              <a:t>   </a:t>
            </a:r>
          </a:p>
          <a:p>
            <a:r>
              <a:rPr lang="en-US" sz="1000" b="0">
                <a:solidFill>
                  <a:srgbClr val="D4D4D4"/>
                </a:solidFill>
                <a:effectLst/>
                <a:latin typeface="Consolas" panose="020B0609020204030204" pitchFamily="49" charset="0"/>
              </a:rPr>
              <a:t>   </a:t>
            </a:r>
            <a:r>
              <a:rPr lang="en-US" sz="1000" b="0">
                <a:solidFill>
                  <a:srgbClr val="569CD6"/>
                </a:solidFill>
                <a:effectLst/>
                <a:latin typeface="Consolas" panose="020B0609020204030204" pitchFamily="49" charset="0"/>
              </a:rPr>
              <a:t>public</a:t>
            </a:r>
            <a:r>
              <a:rPr lang="en-US" sz="1000" b="0">
                <a:solidFill>
                  <a:srgbClr val="D4D4D4"/>
                </a:solidFill>
                <a:effectLst/>
                <a:latin typeface="Consolas" panose="020B0609020204030204" pitchFamily="49" charset="0"/>
              </a:rPr>
              <a:t> </a:t>
            </a:r>
            <a:r>
              <a:rPr lang="en-US" sz="1000" b="0">
                <a:solidFill>
                  <a:srgbClr val="4EC9B0"/>
                </a:solidFill>
                <a:effectLst/>
                <a:latin typeface="Consolas" panose="020B0609020204030204" pitchFamily="49" charset="0"/>
              </a:rPr>
              <a:t>String</a:t>
            </a:r>
            <a:r>
              <a:rPr lang="en-US" sz="1000" b="0">
                <a:solidFill>
                  <a:srgbClr val="D4D4D4"/>
                </a:solidFill>
                <a:effectLst/>
                <a:latin typeface="Consolas" panose="020B0609020204030204" pitchFamily="49" charset="0"/>
              </a:rPr>
              <a:t> </a:t>
            </a:r>
            <a:r>
              <a:rPr lang="en-US" sz="1000" b="0">
                <a:solidFill>
                  <a:srgbClr val="DCDCAA"/>
                </a:solidFill>
                <a:effectLst/>
                <a:latin typeface="Consolas" panose="020B0609020204030204" pitchFamily="49" charset="0"/>
              </a:rPr>
              <a:t>getName</a:t>
            </a:r>
            <a:r>
              <a:rPr lang="en-US" sz="1000" b="0">
                <a:solidFill>
                  <a:srgbClr val="D4D4D4"/>
                </a:solidFill>
                <a:effectLst/>
                <a:latin typeface="Consolas" panose="020B0609020204030204" pitchFamily="49" charset="0"/>
              </a:rPr>
              <a:t>(){</a:t>
            </a:r>
          </a:p>
          <a:p>
            <a:r>
              <a:rPr lang="en-US" sz="1000" b="0">
                <a:solidFill>
                  <a:srgbClr val="D4D4D4"/>
                </a:solidFill>
                <a:effectLst/>
                <a:latin typeface="Consolas" panose="020B0609020204030204" pitchFamily="49" charset="0"/>
              </a:rPr>
              <a:t>       </a:t>
            </a:r>
            <a:r>
              <a:rPr lang="en-US" sz="1000" b="0">
                <a:solidFill>
                  <a:srgbClr val="C586C0"/>
                </a:solidFill>
                <a:effectLst/>
                <a:latin typeface="Consolas" panose="020B0609020204030204" pitchFamily="49" charset="0"/>
              </a:rPr>
              <a:t>return</a:t>
            </a:r>
            <a:r>
              <a:rPr lang="en-US" sz="1000" b="0">
                <a:solidFill>
                  <a:srgbClr val="D4D4D4"/>
                </a:solidFill>
                <a:effectLst/>
                <a:latin typeface="Consolas" panose="020B0609020204030204" pitchFamily="49" charset="0"/>
              </a:rPr>
              <a:t> name; </a:t>
            </a:r>
          </a:p>
          <a:p>
            <a:r>
              <a:rPr lang="en-US" sz="1000" b="0">
                <a:solidFill>
                  <a:srgbClr val="D4D4D4"/>
                </a:solidFill>
                <a:effectLst/>
                <a:latin typeface="Consolas" panose="020B0609020204030204" pitchFamily="49" charset="0"/>
              </a:rPr>
              <a:t>   }   </a:t>
            </a:r>
          </a:p>
          <a:p>
            <a:r>
              <a:rPr lang="en-US" sz="1000" b="0">
                <a:solidFill>
                  <a:srgbClr val="6A9955"/>
                </a:solidFill>
                <a:effectLst/>
                <a:latin typeface="Consolas" panose="020B0609020204030204" pitchFamily="49" charset="0"/>
              </a:rPr>
              <a:t>// continued to the right</a:t>
            </a:r>
            <a:endParaRPr lang="en-US" sz="1000" b="0">
              <a:solidFill>
                <a:srgbClr val="D4D4D4"/>
              </a:solidFill>
              <a:effectLst/>
              <a:latin typeface="Consolas" panose="020B0609020204030204" pitchFamily="49" charset="0"/>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Band</a:t>
            </a:r>
            <a:endParaRPr sz="2400" dirty="0">
              <a:solidFill>
                <a:schemeClr val="bg1"/>
              </a:solidFill>
              <a:latin typeface="IBM Plex Sans"/>
              <a:ea typeface="IBM Plex Sans"/>
              <a:cs typeface="IBM Plex Sans"/>
              <a:sym typeface="IBM Plex Sans"/>
            </a:endParaRPr>
          </a:p>
        </p:txBody>
      </p:sp>
      <p:sp>
        <p:nvSpPr>
          <p:cNvPr id="8" name="Google Shape;90;p14">
            <a:extLst>
              <a:ext uri="{FF2B5EF4-FFF2-40B4-BE49-F238E27FC236}">
                <a16:creationId xmlns:a16="http://schemas.microsoft.com/office/drawing/2014/main" id="{10B5FE51-B35A-4F83-880E-7EBA126B6CC8}"/>
              </a:ext>
            </a:extLst>
          </p:cNvPr>
          <p:cNvSpPr/>
          <p:nvPr/>
        </p:nvSpPr>
        <p:spPr>
          <a:xfrm flipH="1">
            <a:off x="4147850" y="781050"/>
            <a:ext cx="4526650" cy="398055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public</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int</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getYearFounded</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yearFounded</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p>
          <a:p>
            <a:br>
              <a:rPr lang="en-US" sz="1100" b="0" dirty="0">
                <a:solidFill>
                  <a:srgbClr val="D4D4D4"/>
                </a:solidFill>
                <a:effectLst/>
                <a:latin typeface="Consolas" panose="020B0609020204030204" pitchFamily="49" charset="0"/>
              </a:rPr>
            </a:br>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public</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void</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setName</a:t>
            </a:r>
            <a:r>
              <a:rPr lang="en-US" sz="1100" b="0" dirty="0">
                <a:solidFill>
                  <a:srgbClr val="D4D4D4"/>
                </a:solidFill>
                <a:effectLst/>
                <a:latin typeface="Consolas" panose="020B0609020204030204" pitchFamily="49" charset="0"/>
              </a:rPr>
              <a:t>(</a:t>
            </a:r>
            <a:r>
              <a:rPr lang="en-US" sz="1100" b="0" dirty="0">
                <a:solidFill>
                  <a:srgbClr val="4EC9B0"/>
                </a:solidFill>
                <a:effectLst/>
                <a:latin typeface="Consolas" panose="020B0609020204030204" pitchFamily="49" charset="0"/>
              </a:rPr>
              <a:t>String</a:t>
            </a:r>
            <a:r>
              <a:rPr lang="en-US" sz="1100" b="0" dirty="0">
                <a:solidFill>
                  <a:srgbClr val="D4D4D4"/>
                </a:solidFill>
                <a:effectLst/>
                <a:latin typeface="Consolas" panose="020B0609020204030204" pitchFamily="49" charset="0"/>
              </a:rPr>
              <a:t> name){</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this</a:t>
            </a:r>
            <a:r>
              <a:rPr lang="en-US" sz="1100" b="0" dirty="0">
                <a:solidFill>
                  <a:srgbClr val="D4D4D4"/>
                </a:solidFill>
                <a:effectLst/>
                <a:latin typeface="Consolas" panose="020B0609020204030204" pitchFamily="49" charset="0"/>
              </a:rPr>
              <a:t>.</a:t>
            </a:r>
            <a:r>
              <a:rPr lang="en-US" sz="1100" b="0" dirty="0">
                <a:solidFill>
                  <a:srgbClr val="9CDCFE"/>
                </a:solidFill>
                <a:effectLst/>
                <a:latin typeface="Consolas" panose="020B0609020204030204" pitchFamily="49" charset="0"/>
              </a:rPr>
              <a:t>name</a:t>
            </a:r>
            <a:r>
              <a:rPr lang="en-US" sz="1100" b="0" dirty="0">
                <a:solidFill>
                  <a:srgbClr val="D4D4D4"/>
                </a:solidFill>
                <a:effectLst/>
                <a:latin typeface="Consolas" panose="020B0609020204030204" pitchFamily="49" charset="0"/>
              </a:rPr>
              <a:t> = name;</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r>
              <a:rPr lang="en-US" sz="1100" b="0" dirty="0">
                <a:solidFill>
                  <a:srgbClr val="569CD6"/>
                </a:solidFill>
                <a:effectLst/>
                <a:latin typeface="Consolas" panose="020B0609020204030204" pitchFamily="49" charset="0"/>
              </a:rPr>
              <a:t>public</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void</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setYearFounded</a:t>
            </a:r>
            <a:r>
              <a:rPr lang="en-US" sz="1100" b="0" dirty="0">
                <a:solidFill>
                  <a:srgbClr val="D4D4D4"/>
                </a:solidFill>
                <a:effectLst/>
                <a:latin typeface="Consolas" panose="020B0609020204030204" pitchFamily="49" charset="0"/>
              </a:rPr>
              <a:t>(</a:t>
            </a:r>
            <a:r>
              <a:rPr lang="en-US" sz="1100" b="0" dirty="0">
                <a:solidFill>
                  <a:srgbClr val="4EC9B0"/>
                </a:solidFill>
                <a:effectLst/>
                <a:latin typeface="Consolas" panose="020B0609020204030204" pitchFamily="49" charset="0"/>
              </a:rPr>
              <a:t>int</a:t>
            </a:r>
            <a:r>
              <a:rPr lang="en-US" sz="1100" b="0" dirty="0">
                <a:solidFill>
                  <a:srgbClr val="D4D4D4"/>
                </a:solidFill>
                <a:effectLst/>
                <a:latin typeface="Consolas" panose="020B0609020204030204" pitchFamily="49" charset="0"/>
              </a:rPr>
              <a:t> </a:t>
            </a:r>
            <a:r>
              <a:rPr lang="en-US" sz="1100" b="0" dirty="0" err="1">
                <a:solidFill>
                  <a:srgbClr val="D4D4D4"/>
                </a:solidFill>
                <a:effectLst/>
                <a:latin typeface="Consolas" panose="020B0609020204030204" pitchFamily="49" charset="0"/>
              </a:rPr>
              <a:t>yearFounded</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err="1">
                <a:solidFill>
                  <a:srgbClr val="569CD6"/>
                </a:solidFill>
                <a:effectLst/>
                <a:latin typeface="Consolas" panose="020B0609020204030204" pitchFamily="49" charset="0"/>
              </a:rPr>
              <a:t>this</a:t>
            </a:r>
            <a:r>
              <a:rPr lang="en-US" sz="1100" b="0" dirty="0" err="1">
                <a:solidFill>
                  <a:srgbClr val="D4D4D4"/>
                </a:solidFill>
                <a:effectLst/>
                <a:latin typeface="Consolas" panose="020B0609020204030204" pitchFamily="49" charset="0"/>
              </a:rPr>
              <a:t>.</a:t>
            </a:r>
            <a:r>
              <a:rPr lang="en-US" sz="1100" b="0" dirty="0" err="1">
                <a:solidFill>
                  <a:srgbClr val="9CDCFE"/>
                </a:solidFill>
                <a:effectLst/>
                <a:latin typeface="Consolas" panose="020B0609020204030204" pitchFamily="49" charset="0"/>
              </a:rPr>
              <a:t>yearFounded</a:t>
            </a:r>
            <a:r>
              <a:rPr lang="en-US" sz="1100" b="0" dirty="0">
                <a:solidFill>
                  <a:srgbClr val="D4D4D4"/>
                </a:solidFill>
                <a:effectLst/>
                <a:latin typeface="Consolas" panose="020B0609020204030204" pitchFamily="49" charset="0"/>
              </a:rPr>
              <a:t> = </a:t>
            </a:r>
            <a:r>
              <a:rPr lang="en-US" sz="1100" b="0" dirty="0" err="1">
                <a:solidFill>
                  <a:srgbClr val="D4D4D4"/>
                </a:solidFill>
                <a:effectLst/>
                <a:latin typeface="Consolas" panose="020B0609020204030204" pitchFamily="49" charset="0"/>
              </a:rPr>
              <a:t>yearFounded</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p>
          <a:p>
            <a:r>
              <a:rPr lang="en-US" sz="1100" b="0" dirty="0">
                <a:solidFill>
                  <a:srgbClr val="569CD6"/>
                </a:solidFill>
                <a:effectLst/>
                <a:latin typeface="Consolas" panose="020B0609020204030204" pitchFamily="49" charset="0"/>
              </a:rPr>
              <a:t>   public</a:t>
            </a:r>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String</a:t>
            </a:r>
            <a:r>
              <a:rPr lang="en-US" sz="1100" b="0" dirty="0">
                <a:solidFill>
                  <a:srgbClr val="D4D4D4"/>
                </a:solidFill>
                <a:effectLst/>
                <a:latin typeface="Consolas" panose="020B0609020204030204" pitchFamily="49" charset="0"/>
              </a:rPr>
              <a:t> </a:t>
            </a:r>
            <a:r>
              <a:rPr lang="en-US" sz="1100" b="0" dirty="0" err="1">
                <a:solidFill>
                  <a:srgbClr val="DCDCAA"/>
                </a:solidFill>
                <a:effectLst/>
                <a:latin typeface="Consolas" panose="020B0609020204030204" pitchFamily="49" charset="0"/>
              </a:rPr>
              <a:t>toString</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4EC9B0"/>
                </a:solidFill>
                <a:effectLst/>
                <a:latin typeface="Consolas" panose="020B0609020204030204" pitchFamily="49" charset="0"/>
              </a:rPr>
              <a:t>String</a:t>
            </a:r>
            <a:r>
              <a:rPr lang="en-US" sz="1100" b="0" dirty="0">
                <a:solidFill>
                  <a:srgbClr val="D4D4D4"/>
                </a:solidFill>
                <a:effectLst/>
                <a:latin typeface="Consolas" panose="020B0609020204030204" pitchFamily="49" charset="0"/>
              </a:rPr>
              <a:t> </a:t>
            </a:r>
            <a:r>
              <a:rPr lang="en-US" sz="1100" b="0" dirty="0">
                <a:solidFill>
                  <a:srgbClr val="9CDCFE"/>
                </a:solidFill>
                <a:effectLst/>
                <a:latin typeface="Consolas" panose="020B0609020204030204" pitchFamily="49" charset="0"/>
              </a:rPr>
              <a:t>res</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a:t>
            </a:r>
            <a:r>
              <a:rPr lang="en-US" sz="1100" b="0" dirty="0">
                <a:solidFill>
                  <a:srgbClr val="D7BA7D"/>
                </a:solidFill>
                <a:effectLst/>
                <a:latin typeface="Consolas" panose="020B0609020204030204" pitchFamily="49" charset="0"/>
              </a:rPr>
              <a:t>\"</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 + name + </a:t>
            </a:r>
            <a:r>
              <a:rPr lang="en-US" sz="1100" b="0" dirty="0">
                <a:solidFill>
                  <a:srgbClr val="CE9178"/>
                </a:solidFill>
                <a:effectLst/>
                <a:latin typeface="Consolas" panose="020B0609020204030204" pitchFamily="49" charset="0"/>
              </a:rPr>
              <a:t>"</a:t>
            </a:r>
            <a:r>
              <a:rPr lang="en-US" sz="1100" b="0" dirty="0">
                <a:solidFill>
                  <a:srgbClr val="D7BA7D"/>
                </a:solidFill>
                <a:effectLst/>
                <a:latin typeface="Consolas" panose="020B0609020204030204" pitchFamily="49" charset="0"/>
              </a:rPr>
              <a:t>\"</a:t>
            </a:r>
            <a:r>
              <a:rPr lang="en-US" sz="1100" b="0" dirty="0">
                <a:solidFill>
                  <a:srgbClr val="CE9178"/>
                </a:solidFill>
                <a:effectLst/>
                <a:latin typeface="Consolas" panose="020B0609020204030204" pitchFamily="49" charset="0"/>
              </a:rPr>
              <a:t> was founded in "</a:t>
            </a:r>
            <a:r>
              <a:rPr lang="en-US" sz="1100" b="0" dirty="0">
                <a:solidFill>
                  <a:srgbClr val="D4D4D4"/>
                </a:solidFill>
                <a:effectLst/>
                <a:latin typeface="Consolas" panose="020B0609020204030204" pitchFamily="49" charset="0"/>
              </a:rPr>
              <a:t>;</a:t>
            </a:r>
          </a:p>
          <a:p>
            <a:r>
              <a:rPr lang="en-US" sz="1100" b="0" dirty="0">
                <a:solidFill>
                  <a:srgbClr val="D4D4D4"/>
                </a:solidFill>
                <a:effectLst/>
                <a:latin typeface="Consolas" panose="020B0609020204030204" pitchFamily="49" charset="0"/>
              </a:rPr>
              <a:t>       </a:t>
            </a:r>
            <a:r>
              <a:rPr lang="en-US" sz="1100" b="0" dirty="0">
                <a:solidFill>
                  <a:srgbClr val="C586C0"/>
                </a:solidFill>
                <a:effectLst/>
                <a:latin typeface="Consolas" panose="020B0609020204030204" pitchFamily="49" charset="0"/>
              </a:rPr>
              <a:t>return</a:t>
            </a:r>
            <a:r>
              <a:rPr lang="en-US" sz="1100" b="0" dirty="0">
                <a:solidFill>
                  <a:srgbClr val="D4D4D4"/>
                </a:solidFill>
                <a:effectLst/>
                <a:latin typeface="Consolas" panose="020B0609020204030204" pitchFamily="49" charset="0"/>
              </a:rPr>
              <a:t> res + </a:t>
            </a:r>
            <a:r>
              <a:rPr lang="en-US" sz="1100" b="0" dirty="0" err="1">
                <a:solidFill>
                  <a:srgbClr val="D4D4D4"/>
                </a:solidFill>
                <a:effectLst/>
                <a:latin typeface="Consolas" panose="020B0609020204030204" pitchFamily="49" charset="0"/>
              </a:rPr>
              <a:t>yearFounded</a:t>
            </a:r>
            <a:r>
              <a:rPr lang="en-US" sz="1100" b="0" dirty="0">
                <a:solidFill>
                  <a:srgbClr val="D4D4D4"/>
                </a:solidFill>
                <a:effectLst/>
                <a:latin typeface="Consolas" panose="020B0609020204030204" pitchFamily="49" charset="0"/>
              </a:rPr>
              <a:t> + </a:t>
            </a:r>
            <a:r>
              <a:rPr lang="en-US" sz="1100" b="0" dirty="0">
                <a:solidFill>
                  <a:srgbClr val="CE9178"/>
                </a:solidFill>
                <a:effectLst/>
                <a:latin typeface="Consolas" panose="020B0609020204030204" pitchFamily="49" charset="0"/>
              </a:rPr>
              <a:t>"."</a:t>
            </a:r>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   </a:t>
            </a:r>
          </a:p>
          <a:p>
            <a:r>
              <a:rPr lang="en-US" sz="11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27147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0;p40">
            <a:extLst>
              <a:ext uri="{FF2B5EF4-FFF2-40B4-BE49-F238E27FC236}">
                <a16:creationId xmlns:a16="http://schemas.microsoft.com/office/drawing/2014/main" id="{DA6F9712-BD3E-45BF-B01C-03E7E46C667A}"/>
              </a:ext>
            </a:extLst>
          </p:cNvPr>
          <p:cNvSpPr/>
          <p:nvPr/>
        </p:nvSpPr>
        <p:spPr>
          <a:xfrm>
            <a:off x="811350" y="504144"/>
            <a:ext cx="7521300" cy="3810300"/>
          </a:xfrm>
          <a:prstGeom prst="upArrowCallout">
            <a:avLst>
              <a:gd name="adj1" fmla="val 11358"/>
              <a:gd name="adj2" fmla="val 15321"/>
              <a:gd name="adj3" fmla="val 10045"/>
              <a:gd name="adj4" fmla="val 80879"/>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3200" dirty="0">
                <a:solidFill>
                  <a:srgbClr val="FFFFFF"/>
                </a:solidFill>
                <a:latin typeface="PT Mono"/>
                <a:ea typeface="PT Mono"/>
                <a:cs typeface="PT Mono"/>
                <a:sym typeface="PT Mono"/>
              </a:rPr>
              <a:t>OOP</a:t>
            </a:r>
          </a:p>
          <a:p>
            <a:pPr marL="0" lvl="0" indent="0" algn="ctr" rtl="0">
              <a:lnSpc>
                <a:spcPct val="150000"/>
              </a:lnSpc>
              <a:spcBef>
                <a:spcPts val="0"/>
              </a:spcBef>
              <a:spcAft>
                <a:spcPts val="0"/>
              </a:spcAft>
              <a:buNone/>
            </a:pPr>
            <a:r>
              <a:rPr lang="en-US" sz="3200" dirty="0">
                <a:solidFill>
                  <a:srgbClr val="FFFFFF"/>
                </a:solidFill>
                <a:latin typeface="PT Mono"/>
                <a:ea typeface="PT Mono"/>
                <a:cs typeface="PT Mono"/>
                <a:sym typeface="PT Mono"/>
              </a:rPr>
              <a:t>Constructors</a:t>
            </a:r>
          </a:p>
          <a:p>
            <a:pPr marL="0" lvl="0" indent="0" algn="ctr" rtl="0">
              <a:lnSpc>
                <a:spcPct val="150000"/>
              </a:lnSpc>
              <a:spcBef>
                <a:spcPts val="0"/>
              </a:spcBef>
              <a:spcAft>
                <a:spcPts val="0"/>
              </a:spcAft>
              <a:buNone/>
            </a:pPr>
            <a:r>
              <a:rPr lang="en-US" sz="3200" dirty="0">
                <a:solidFill>
                  <a:srgbClr val="FFFFFF"/>
                </a:solidFill>
                <a:latin typeface="PT Mono"/>
                <a:ea typeface="PT Mono"/>
                <a:cs typeface="PT Mono"/>
                <a:sym typeface="PT Mono"/>
              </a:rPr>
              <a:t>Setters/Getters</a:t>
            </a:r>
          </a:p>
          <a:p>
            <a:pPr marL="0" lvl="0" indent="0" algn="ctr" rtl="0">
              <a:lnSpc>
                <a:spcPct val="150000"/>
              </a:lnSpc>
              <a:spcBef>
                <a:spcPts val="0"/>
              </a:spcBef>
              <a:spcAft>
                <a:spcPts val="0"/>
              </a:spcAft>
              <a:buNone/>
            </a:pPr>
            <a:r>
              <a:rPr lang="en-US" sz="3200" dirty="0" err="1">
                <a:solidFill>
                  <a:srgbClr val="FFFFFF"/>
                </a:solidFill>
                <a:latin typeface="PT Mono"/>
                <a:ea typeface="PT Mono"/>
                <a:cs typeface="PT Mono"/>
                <a:sym typeface="PT Mono"/>
              </a:rPr>
              <a:t>toString</a:t>
            </a:r>
            <a:endParaRPr lang="en-US" sz="3200" dirty="0">
              <a:solidFill>
                <a:srgbClr val="FFFFFF"/>
              </a:solidFill>
              <a:latin typeface="PT Mono"/>
              <a:ea typeface="PT Mono"/>
              <a:cs typeface="PT Mono"/>
              <a:sym typeface="PT Mono"/>
            </a:endParaRPr>
          </a:p>
          <a:p>
            <a:pPr marL="0" lvl="0" indent="0" algn="ctr" rtl="0">
              <a:lnSpc>
                <a:spcPct val="150000"/>
              </a:lnSpc>
              <a:spcBef>
                <a:spcPts val="0"/>
              </a:spcBef>
              <a:spcAft>
                <a:spcPts val="0"/>
              </a:spcAft>
              <a:buNone/>
            </a:pPr>
            <a:endParaRPr sz="4800" dirty="0">
              <a:solidFill>
                <a:srgbClr val="FFFFFF"/>
              </a:solidFill>
              <a:latin typeface="PT Mono"/>
              <a:ea typeface="PT Mono"/>
              <a:cs typeface="PT Mono"/>
              <a:sym typeface="PT Mono"/>
            </a:endParaRPr>
          </a:p>
          <a:p>
            <a:pPr marL="0" lvl="0" indent="0" algn="l" rtl="0">
              <a:lnSpc>
                <a:spcPct val="150000"/>
              </a:lnSpc>
              <a:spcBef>
                <a:spcPts val="0"/>
              </a:spcBef>
              <a:spcAft>
                <a:spcPts val="0"/>
              </a:spcAft>
              <a:buNone/>
            </a:pPr>
            <a:endParaRPr sz="600" dirty="0">
              <a:solidFill>
                <a:srgbClr val="FFFFFF"/>
              </a:solidFill>
              <a:latin typeface="PT Mono"/>
              <a:ea typeface="PT Mono"/>
              <a:cs typeface="PT Mono"/>
              <a:sym typeface="PT Mono"/>
            </a:endParaRPr>
          </a:p>
          <a:p>
            <a:pPr marL="1371600" lvl="0" indent="457200" algn="r" rtl="0">
              <a:lnSpc>
                <a:spcPct val="150000"/>
              </a:lnSpc>
              <a:spcBef>
                <a:spcPts val="0"/>
              </a:spcBef>
              <a:spcAft>
                <a:spcPts val="0"/>
              </a:spcAft>
              <a:buNone/>
            </a:pPr>
            <a:endParaRPr sz="600" dirty="0">
              <a:solidFill>
                <a:srgbClr val="008080"/>
              </a:solidFill>
              <a:latin typeface="PT Mono"/>
              <a:ea typeface="PT Mono"/>
              <a:cs typeface="PT Mono"/>
              <a:sym typeface="PT Mono"/>
            </a:endParaRPr>
          </a:p>
          <a:p>
            <a:pPr marL="0" lvl="0" indent="0" algn="l" rtl="0">
              <a:spcBef>
                <a:spcPts val="0"/>
              </a:spcBef>
              <a:spcAft>
                <a:spcPts val="0"/>
              </a:spcAft>
              <a:buNone/>
            </a:pPr>
            <a:endParaRPr dirty="0">
              <a:latin typeface="PT Mono"/>
              <a:ea typeface="PT Mono"/>
              <a:cs typeface="PT Mono"/>
              <a:sym typeface="PT Mono"/>
            </a:endParaRPr>
          </a:p>
        </p:txBody>
      </p:sp>
    </p:spTree>
    <p:extLst>
      <p:ext uri="{BB962C8B-B14F-4D97-AF65-F5344CB8AC3E}">
        <p14:creationId xmlns:p14="http://schemas.microsoft.com/office/powerpoint/2010/main" val="316123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Pen</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9" name="Google Shape;71;p11">
            <a:extLst>
              <a:ext uri="{FF2B5EF4-FFF2-40B4-BE49-F238E27FC236}">
                <a16:creationId xmlns:a16="http://schemas.microsoft.com/office/drawing/2014/main" id="{85BB044C-C3E0-4311-93A2-08D8FC3F5915}"/>
              </a:ext>
            </a:extLst>
          </p:cNvPr>
          <p:cNvPicPr preferRelativeResize="0"/>
          <p:nvPr/>
        </p:nvPicPr>
        <p:blipFill>
          <a:blip r:embed="rId3">
            <a:alphaModFix/>
          </a:blip>
          <a:stretch>
            <a:fillRect/>
          </a:stretch>
        </p:blipFill>
        <p:spPr>
          <a:xfrm>
            <a:off x="998101" y="1502100"/>
            <a:ext cx="1767874" cy="2658299"/>
          </a:xfrm>
          <a:prstGeom prst="rect">
            <a:avLst/>
          </a:prstGeom>
          <a:noFill/>
          <a:ln>
            <a:noFill/>
          </a:ln>
        </p:spPr>
      </p:pic>
      <p:pic>
        <p:nvPicPr>
          <p:cNvPr id="10" name="Google Shape;70;p11">
            <a:extLst>
              <a:ext uri="{FF2B5EF4-FFF2-40B4-BE49-F238E27FC236}">
                <a16:creationId xmlns:a16="http://schemas.microsoft.com/office/drawing/2014/main" id="{9449B454-F62A-4167-A07D-C220EAC4CC3B}"/>
              </a:ext>
            </a:extLst>
          </p:cNvPr>
          <p:cNvPicPr preferRelativeResize="0"/>
          <p:nvPr/>
        </p:nvPicPr>
        <p:blipFill>
          <a:blip r:embed="rId4">
            <a:alphaModFix/>
          </a:blip>
          <a:stretch>
            <a:fillRect/>
          </a:stretch>
        </p:blipFill>
        <p:spPr>
          <a:xfrm>
            <a:off x="5279006" y="3280326"/>
            <a:ext cx="2015648" cy="1349649"/>
          </a:xfrm>
          <a:prstGeom prst="rect">
            <a:avLst/>
          </a:prstGeom>
          <a:noFill/>
          <a:ln>
            <a:noFill/>
          </a:ln>
        </p:spPr>
      </p:pic>
    </p:spTree>
    <p:extLst>
      <p:ext uri="{BB962C8B-B14F-4D97-AF65-F5344CB8AC3E}">
        <p14:creationId xmlns:p14="http://schemas.microsoft.com/office/powerpoint/2010/main" val="1918462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196918"/>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600" dirty="0">
                <a:solidFill>
                  <a:schemeClr val="bg1"/>
                </a:solidFill>
                <a:latin typeface="IBM Plex Sans" panose="020B0604020202020204" charset="0"/>
              </a:rPr>
              <a:t>Create a Pen class. </a:t>
            </a:r>
          </a:p>
          <a:p>
            <a:pPr marL="182880" indent="-251459">
              <a:lnSpc>
                <a:spcPct val="150000"/>
              </a:lnSpc>
              <a:buClr>
                <a:srgbClr val="FFFFFF"/>
              </a:buClr>
              <a:buSzPts val="1800"/>
              <a:buFont typeface="IBM Plex Sans"/>
              <a:buChar char="●"/>
            </a:pPr>
            <a:r>
              <a:rPr lang="en-US" sz="1600" dirty="0">
                <a:solidFill>
                  <a:schemeClr val="bg1"/>
                </a:solidFill>
                <a:latin typeface="IBM Plex Sans" panose="020B0604020202020204" charset="0"/>
              </a:rPr>
              <a:t>Each Pen object will have a color and a property to tell if it is erasable.</a:t>
            </a:r>
          </a:p>
          <a:p>
            <a:pPr marL="182880" indent="-251459">
              <a:lnSpc>
                <a:spcPct val="150000"/>
              </a:lnSpc>
              <a:buClr>
                <a:srgbClr val="FFFFFF"/>
              </a:buClr>
              <a:buSzPts val="1800"/>
              <a:buFont typeface="IBM Plex Sans"/>
              <a:buChar char="●"/>
            </a:pPr>
            <a:r>
              <a:rPr lang="en-US" sz="1600" dirty="0">
                <a:solidFill>
                  <a:schemeClr val="bg1"/>
                </a:solidFill>
                <a:latin typeface="IBM Plex Sans" panose="020B0604020202020204" charset="0"/>
              </a:rPr>
              <a:t>Required:</a:t>
            </a:r>
          </a:p>
          <a:p>
            <a:pPr>
              <a:lnSpc>
                <a:spcPct val="150000"/>
              </a:lnSpc>
              <a:buClr>
                <a:srgbClr val="FFFFFF"/>
              </a:buClr>
              <a:buSzPts val="1800"/>
            </a:pPr>
            <a:r>
              <a:rPr lang="en-US" sz="1600" dirty="0">
                <a:solidFill>
                  <a:schemeClr val="bg1"/>
                </a:solidFill>
                <a:latin typeface="IBM Plex Sans" panose="020B0604020202020204" charset="0"/>
              </a:rPr>
              <a:t>    2 instance variables (String, </a:t>
            </a:r>
            <a:r>
              <a:rPr lang="en-US" sz="1600" dirty="0" err="1">
                <a:solidFill>
                  <a:schemeClr val="bg1"/>
                </a:solidFill>
                <a:latin typeface="IBM Plex Sans" panose="020B0604020202020204" charset="0"/>
              </a:rPr>
              <a:t>boolean</a:t>
            </a:r>
            <a:r>
              <a:rPr lang="en-US" sz="1600" dirty="0">
                <a:solidFill>
                  <a:schemeClr val="bg1"/>
                </a:solidFill>
                <a:latin typeface="IBM Plex Sans" panose="020B0604020202020204" charset="0"/>
              </a:rPr>
              <a:t>)</a:t>
            </a:r>
          </a:p>
          <a:p>
            <a:pPr>
              <a:lnSpc>
                <a:spcPct val="150000"/>
              </a:lnSpc>
              <a:buClr>
                <a:srgbClr val="FFFFFF"/>
              </a:buClr>
              <a:buSzPts val="1800"/>
            </a:pPr>
            <a:r>
              <a:rPr lang="en-US" sz="1600" dirty="0">
                <a:solidFill>
                  <a:schemeClr val="bg1"/>
                </a:solidFill>
                <a:latin typeface="IBM Plex Sans" panose="020B0604020202020204" charset="0"/>
              </a:rPr>
              <a:t>    default constructor – use "black" and false</a:t>
            </a:r>
          </a:p>
          <a:p>
            <a:pPr>
              <a:lnSpc>
                <a:spcPct val="150000"/>
              </a:lnSpc>
              <a:buClr>
                <a:srgbClr val="FFFFFF"/>
              </a:buClr>
              <a:buSzPts val="1800"/>
            </a:pPr>
            <a:r>
              <a:rPr lang="en-US" sz="1600" dirty="0">
                <a:solidFill>
                  <a:schemeClr val="bg1"/>
                </a:solidFill>
                <a:latin typeface="IBM Plex Sans" panose="020B0604020202020204" charset="0"/>
              </a:rPr>
              <a:t>    a constructor which accepts 2 parameters matching the instance variables</a:t>
            </a:r>
          </a:p>
          <a:p>
            <a:pPr>
              <a:lnSpc>
                <a:spcPct val="150000"/>
              </a:lnSpc>
              <a:buClr>
                <a:srgbClr val="FFFFFF"/>
              </a:buClr>
              <a:buSzPts val="1800"/>
            </a:pPr>
            <a:r>
              <a:rPr lang="en-US" sz="1600" dirty="0">
                <a:solidFill>
                  <a:schemeClr val="bg1"/>
                </a:solidFill>
                <a:latin typeface="IBM Plex Sans" panose="020B0604020202020204" charset="0"/>
              </a:rPr>
              <a:t>    2 accessor methods</a:t>
            </a:r>
          </a:p>
          <a:p>
            <a:pPr>
              <a:lnSpc>
                <a:spcPct val="150000"/>
              </a:lnSpc>
              <a:buClr>
                <a:srgbClr val="FFFFFF"/>
              </a:buClr>
              <a:buSzPts val="1800"/>
            </a:pPr>
            <a:r>
              <a:rPr lang="en-US" sz="1600" dirty="0">
                <a:solidFill>
                  <a:schemeClr val="bg1"/>
                </a:solidFill>
                <a:latin typeface="IBM Plex Sans" panose="020B0604020202020204" charset="0"/>
              </a:rPr>
              <a:t>    2 mutator methods</a:t>
            </a:r>
          </a:p>
          <a:p>
            <a:pPr>
              <a:lnSpc>
                <a:spcPct val="150000"/>
              </a:lnSpc>
              <a:buClr>
                <a:srgbClr val="FFFFFF"/>
              </a:buClr>
              <a:buSzPts val="1800"/>
            </a:pPr>
            <a:r>
              <a:rPr lang="en-US" sz="1600" dirty="0">
                <a:solidFill>
                  <a:schemeClr val="bg1"/>
                </a:solidFill>
                <a:latin typeface="IBM Plex Sans" panose="020B0604020202020204" charset="0"/>
              </a:rPr>
              <a:t>    a </a:t>
            </a:r>
            <a:r>
              <a:rPr lang="en-US" sz="1600" dirty="0" err="1">
                <a:solidFill>
                  <a:schemeClr val="bg1"/>
                </a:solidFill>
                <a:latin typeface="IBM Plex Sans" panose="020B0604020202020204" charset="0"/>
              </a:rPr>
              <a:t>toString</a:t>
            </a:r>
            <a:r>
              <a:rPr lang="en-US" sz="1600" dirty="0">
                <a:solidFill>
                  <a:schemeClr val="bg1"/>
                </a:solidFill>
                <a:latin typeface="IBM Plex Sans" panose="020B0604020202020204" charset="0"/>
              </a:rPr>
              <a:t>()</a:t>
            </a: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Pen</a:t>
            </a:r>
            <a:endParaRPr sz="2400" dirty="0">
              <a:solidFill>
                <a:schemeClr val="bg1"/>
              </a:solidFill>
              <a:latin typeface="IBM Plex Sans"/>
              <a:ea typeface="IBM Plex Sans"/>
              <a:cs typeface="IBM Plex Sans"/>
              <a:sym typeface="IBM Plex Sans"/>
            </a:endParaRPr>
          </a:p>
        </p:txBody>
      </p:sp>
    </p:spTree>
    <p:extLst>
      <p:ext uri="{BB962C8B-B14F-4D97-AF65-F5344CB8AC3E}">
        <p14:creationId xmlns:p14="http://schemas.microsoft.com/office/powerpoint/2010/main" val="348898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r>
              <a:rPr lang="en-US" sz="1600" dirty="0">
                <a:solidFill>
                  <a:srgbClr val="4EC9B0"/>
                </a:solidFill>
                <a:latin typeface="Consolas" panose="020B0609020204030204" pitchFamily="49" charset="0"/>
              </a:rPr>
              <a:t>Pen</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favPen</a:t>
            </a:r>
            <a:r>
              <a:rPr lang="en-US" sz="1600" dirty="0">
                <a:solidFill>
                  <a:srgbClr val="D4D4D4"/>
                </a:solidFill>
                <a:latin typeface="Consolas" panose="020B0609020204030204" pitchFamily="49" charset="0"/>
              </a:rPr>
              <a:t> = </a:t>
            </a:r>
            <a:r>
              <a:rPr lang="en-US" sz="1600" dirty="0">
                <a:solidFill>
                  <a:srgbClr val="C586C0"/>
                </a:solidFill>
                <a:latin typeface="Consolas" panose="020B0609020204030204" pitchFamily="49" charset="0"/>
              </a:rPr>
              <a:t>new</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Pen</a:t>
            </a:r>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default constructor with “black” and false</a:t>
            </a:r>
            <a:endParaRPr lang="en-US" sz="1600" dirty="0">
              <a:solidFill>
                <a:srgbClr val="D4D4D4"/>
              </a:solidFill>
              <a:latin typeface="Consolas" panose="020B0609020204030204" pitchFamily="49" charset="0"/>
            </a:endParaRPr>
          </a:p>
          <a:p>
            <a:r>
              <a:rPr lang="en-US" sz="1600" dirty="0">
                <a:solidFill>
                  <a:srgbClr val="4EC9B0"/>
                </a:solidFill>
                <a:latin typeface="Consolas" panose="020B0609020204030204" pitchFamily="49" charset="0"/>
              </a:rPr>
              <a:t>Pen</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gradingPen</a:t>
            </a:r>
            <a:r>
              <a:rPr lang="en-US" sz="1600" dirty="0">
                <a:solidFill>
                  <a:srgbClr val="D4D4D4"/>
                </a:solidFill>
                <a:latin typeface="Consolas" panose="020B0609020204030204" pitchFamily="49" charset="0"/>
              </a:rPr>
              <a:t> = </a:t>
            </a:r>
            <a:r>
              <a:rPr lang="en-US" sz="1600" dirty="0">
                <a:solidFill>
                  <a:srgbClr val="C586C0"/>
                </a:solidFill>
                <a:latin typeface="Consolas" panose="020B0609020204030204" pitchFamily="49" charset="0"/>
              </a:rPr>
              <a:t>new</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Pen</a:t>
            </a:r>
            <a:r>
              <a:rPr lang="en-US" sz="1600" dirty="0">
                <a:solidFill>
                  <a:srgbClr val="D4D4D4"/>
                </a:solidFill>
                <a:latin typeface="Consolas" panose="020B0609020204030204" pitchFamily="49" charset="0"/>
              </a:rPr>
              <a:t>(“red”, </a:t>
            </a:r>
            <a:r>
              <a:rPr lang="en-US" sz="1600" dirty="0">
                <a:solidFill>
                  <a:srgbClr val="569CD6"/>
                </a:solidFill>
                <a:latin typeface="Consolas" panose="020B0609020204030204" pitchFamily="49" charset="0"/>
              </a:rPr>
              <a:t>true</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err="1">
                <a:solidFill>
                  <a:srgbClr val="9CDCFE"/>
                </a:solidFill>
                <a:latin typeface="Consolas" panose="020B0609020204030204" pitchFamily="49" charset="0"/>
              </a:rPr>
              <a:t>out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println</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favPen</a:t>
            </a:r>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same as </a:t>
            </a:r>
            <a:r>
              <a:rPr lang="en-US" sz="1600" dirty="0" err="1">
                <a:solidFill>
                  <a:srgbClr val="6A9955"/>
                </a:solidFill>
                <a:latin typeface="Consolas" panose="020B0609020204030204" pitchFamily="49" charset="0"/>
              </a:rPr>
              <a:t>favPen.toString</a:t>
            </a:r>
            <a:r>
              <a:rPr lang="en-US" sz="1600" dirty="0">
                <a:solidFill>
                  <a:srgbClr val="6A9955"/>
                </a:solidFill>
                <a:latin typeface="Consolas" panose="020B0609020204030204" pitchFamily="49" charset="0"/>
              </a:rPr>
              <a:t>()</a:t>
            </a:r>
            <a:endParaRPr lang="en-US" sz="1600" dirty="0">
              <a:solidFill>
                <a:srgbClr val="D4D4D4"/>
              </a:solidFill>
              <a:latin typeface="Consolas" panose="020B0609020204030204" pitchFamily="49" charset="0"/>
            </a:endParaRPr>
          </a:p>
          <a:p>
            <a:r>
              <a:rPr lang="en-US" sz="1600" dirty="0" err="1">
                <a:solidFill>
                  <a:srgbClr val="9CDCFE"/>
                </a:solidFill>
                <a:latin typeface="Consolas" panose="020B0609020204030204" pitchFamily="49" charset="0"/>
              </a:rPr>
              <a:t>out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println</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gradingPen</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err="1">
                <a:solidFill>
                  <a:srgbClr val="9CDCFE"/>
                </a:solidFill>
                <a:latin typeface="Consolas" panose="020B0609020204030204" pitchFamily="49" charset="0"/>
              </a:rPr>
              <a:t>favPen</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setColor</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"green"</a:t>
            </a:r>
            <a:r>
              <a:rPr lang="en-US" sz="1600" dirty="0">
                <a:solidFill>
                  <a:srgbClr val="D4D4D4"/>
                </a:solidFill>
                <a:latin typeface="Consolas" panose="020B0609020204030204" pitchFamily="49" charset="0"/>
              </a:rPr>
              <a:t>);</a:t>
            </a:r>
          </a:p>
          <a:p>
            <a:r>
              <a:rPr lang="en-US" sz="1600" dirty="0" err="1">
                <a:solidFill>
                  <a:srgbClr val="9CDCFE"/>
                </a:solidFill>
                <a:latin typeface="Consolas" panose="020B0609020204030204" pitchFamily="49" charset="0"/>
              </a:rPr>
              <a:t>out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println</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favPen</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getColor</a:t>
            </a:r>
            <a:r>
              <a:rPr lang="en-US" sz="1600" dirty="0">
                <a:solidFill>
                  <a:srgbClr val="D4D4D4"/>
                </a:solidFill>
                <a:latin typeface="Consolas" panose="020B0609020204030204" pitchFamily="49" charset="0"/>
              </a:rPr>
              <a:t>());</a:t>
            </a:r>
          </a:p>
          <a:p>
            <a:r>
              <a:rPr lang="en-US" sz="1600" dirty="0" err="1">
                <a:solidFill>
                  <a:srgbClr val="9CDCFE"/>
                </a:solidFill>
                <a:latin typeface="Consolas" panose="020B0609020204030204" pitchFamily="49" charset="0"/>
              </a:rPr>
              <a:t>out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println</a:t>
            </a:r>
            <a:r>
              <a:rPr lang="en-US" sz="1600" dirty="0">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favPen</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isErasable</a:t>
            </a:r>
            <a:r>
              <a:rPr lang="en-US" sz="1600" dirty="0">
                <a:solidFill>
                  <a:srgbClr val="D4D4D4"/>
                </a:solidFill>
                <a:latin typeface="Consolas" panose="020B0609020204030204" pitchFamily="49" charset="0"/>
              </a:rPr>
              <a:t>());</a:t>
            </a: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err="1">
                <a:solidFill>
                  <a:schemeClr val="bg1"/>
                </a:solidFill>
                <a:latin typeface="IBM Plex Sans"/>
                <a:ea typeface="IBM Plex Sans"/>
                <a:cs typeface="IBM Plex Sans"/>
                <a:sym typeface="IBM Plex Sans"/>
              </a:rPr>
              <a:t>PenRunner</a:t>
            </a:r>
            <a:endParaRPr sz="2400" dirty="0">
              <a:solidFill>
                <a:schemeClr val="bg1"/>
              </a:solidFill>
              <a:latin typeface="IBM Plex Sans"/>
              <a:ea typeface="IBM Plex Sans"/>
              <a:cs typeface="IBM Plex Sans"/>
              <a:sym typeface="IBM Plex Sans"/>
            </a:endParaRPr>
          </a:p>
        </p:txBody>
      </p:sp>
      <p:sp>
        <p:nvSpPr>
          <p:cNvPr id="4" name="Text Box 11">
            <a:extLst>
              <a:ext uri="{FF2B5EF4-FFF2-40B4-BE49-F238E27FC236}">
                <a16:creationId xmlns:a16="http://schemas.microsoft.com/office/drawing/2014/main" id="{F309E797-9BFB-4CDC-A815-8D763AD3AFA2}"/>
              </a:ext>
            </a:extLst>
          </p:cNvPr>
          <p:cNvSpPr txBox="1">
            <a:spLocks noChangeArrowheads="1"/>
          </p:cNvSpPr>
          <p:nvPr/>
        </p:nvSpPr>
        <p:spPr bwMode="auto">
          <a:xfrm>
            <a:off x="4828834" y="2723700"/>
            <a:ext cx="4127709" cy="1200329"/>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1800" dirty="0">
                <a:solidFill>
                  <a:schemeClr val="bg1"/>
                </a:solidFill>
                <a:latin typeface="Tahoma" panose="020B0604030504040204" pitchFamily="34" charset="0"/>
              </a:rPr>
              <a:t>Pen is black and erasable is false.</a:t>
            </a:r>
          </a:p>
          <a:p>
            <a:pPr>
              <a:spcBef>
                <a:spcPct val="0"/>
              </a:spcBef>
              <a:buNone/>
            </a:pPr>
            <a:r>
              <a:rPr lang="en-US" altLang="en-US" sz="1800" dirty="0">
                <a:solidFill>
                  <a:schemeClr val="bg1"/>
                </a:solidFill>
                <a:latin typeface="Tahoma" panose="020B0604030504040204" pitchFamily="34" charset="0"/>
              </a:rPr>
              <a:t>Pen is red and erasable is true.</a:t>
            </a:r>
          </a:p>
          <a:p>
            <a:pPr>
              <a:spcBef>
                <a:spcPct val="0"/>
              </a:spcBef>
              <a:buNone/>
            </a:pPr>
            <a:r>
              <a:rPr lang="en-US" altLang="en-US" sz="1800" dirty="0">
                <a:solidFill>
                  <a:schemeClr val="bg1"/>
                </a:solidFill>
                <a:latin typeface="Tahoma" panose="020B0604030504040204" pitchFamily="34" charset="0"/>
              </a:rPr>
              <a:t>green</a:t>
            </a:r>
          </a:p>
          <a:p>
            <a:pPr>
              <a:spcBef>
                <a:spcPct val="0"/>
              </a:spcBef>
              <a:buNone/>
            </a:pPr>
            <a:r>
              <a:rPr lang="en-US" altLang="en-US" sz="1800" dirty="0">
                <a:solidFill>
                  <a:schemeClr val="bg1"/>
                </a:solidFill>
                <a:latin typeface="Tahoma" panose="020B0604030504040204" pitchFamily="34" charset="0"/>
              </a:rPr>
              <a:t>false</a:t>
            </a:r>
          </a:p>
        </p:txBody>
      </p:sp>
      <p:sp>
        <p:nvSpPr>
          <p:cNvPr id="5" name="Google Shape;4030;p35">
            <a:extLst>
              <a:ext uri="{FF2B5EF4-FFF2-40B4-BE49-F238E27FC236}">
                <a16:creationId xmlns:a16="http://schemas.microsoft.com/office/drawing/2014/main" id="{934E2729-CCB6-4027-8652-CA80430C3798}"/>
              </a:ext>
            </a:extLst>
          </p:cNvPr>
          <p:cNvSpPr/>
          <p:nvPr/>
        </p:nvSpPr>
        <p:spPr>
          <a:xfrm>
            <a:off x="4637784" y="2571750"/>
            <a:ext cx="3957516" cy="198153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26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Code the Pen class!</a:t>
            </a:r>
            <a:endParaRPr dirty="0"/>
          </a:p>
        </p:txBody>
      </p:sp>
      <p:sp>
        <p:nvSpPr>
          <p:cNvPr id="186" name="Google Shape;186;p2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187" name="Google Shape;187;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188" name="Google Shape;188;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89400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09100" y="685800"/>
            <a:ext cx="8125800" cy="41910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a:lnSpc>
                <a:spcPct val="150000"/>
              </a:lnSpc>
              <a:buClr>
                <a:srgbClr val="FFFFFF"/>
              </a:buClr>
              <a:buSzPts val="1800"/>
            </a:pP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First set up the class… public and name matches the constructor used.</a:t>
            </a:r>
          </a:p>
          <a:p>
            <a:pPr>
              <a:lnSpc>
                <a:spcPct val="150000"/>
              </a:lnSpc>
              <a:buClr>
                <a:srgbClr val="FFFFFF"/>
              </a:buClr>
              <a:buSzPts val="1800"/>
            </a:pP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Add the instance variables and constructors.</a:t>
            </a:r>
            <a:endPar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Pen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private</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String</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color</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private</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boolean</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erasable</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Pen</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this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"black"</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false</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Pen</a:t>
            </a:r>
            <a:r>
              <a:rPr lang="en-US" sz="1600" dirty="0">
                <a:solidFill>
                  <a:srgbClr val="D4D4D4"/>
                </a:solidFill>
                <a:latin typeface="Consolas" panose="020B0609020204030204" pitchFamily="49" charset="0"/>
              </a:rPr>
              <a:t>(</a:t>
            </a:r>
            <a:r>
              <a:rPr lang="en-US" sz="1600" dirty="0">
                <a:solidFill>
                  <a:srgbClr val="4EC9B0"/>
                </a:solidFill>
                <a:latin typeface="Consolas" panose="020B0609020204030204" pitchFamily="49" charset="0"/>
              </a:rPr>
              <a:t>String</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color</a:t>
            </a:r>
            <a:r>
              <a:rPr lang="en-US" sz="1600" dirty="0">
                <a:solidFill>
                  <a:srgbClr val="D4D4D4"/>
                </a:solidFill>
                <a:latin typeface="Consolas" panose="020B0609020204030204" pitchFamily="49" charset="0"/>
              </a:rPr>
              <a:t>, </a:t>
            </a:r>
            <a:r>
              <a:rPr lang="en-US" sz="1600" dirty="0" err="1">
                <a:solidFill>
                  <a:srgbClr val="4EC9B0"/>
                </a:solidFill>
                <a:latin typeface="Consolas" panose="020B0609020204030204" pitchFamily="49" charset="0"/>
              </a:rPr>
              <a:t>boolean</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erasable</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color</a:t>
            </a:r>
            <a:r>
              <a:rPr lang="en-US" sz="1600" dirty="0">
                <a:solidFill>
                  <a:srgbClr val="D4D4D4"/>
                </a:solidFill>
                <a:latin typeface="Consolas" panose="020B0609020204030204" pitchFamily="49" charset="0"/>
              </a:rPr>
              <a:t> = color;</a:t>
            </a:r>
          </a:p>
          <a:p>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erasable</a:t>
            </a:r>
            <a:r>
              <a:rPr lang="en-US" sz="1600" dirty="0">
                <a:solidFill>
                  <a:srgbClr val="D4D4D4"/>
                </a:solidFill>
                <a:latin typeface="Consolas" panose="020B0609020204030204" pitchFamily="49" charset="0"/>
              </a:rPr>
              <a:t> = erasable;</a:t>
            </a:r>
          </a:p>
          <a:p>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a:t>
            </a: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Instance Variables and Constructors</a:t>
            </a:r>
            <a:endParaRPr sz="2400" dirty="0">
              <a:solidFill>
                <a:schemeClr val="bg1"/>
              </a:solidFill>
              <a:latin typeface="IBM Plex Sans"/>
              <a:ea typeface="IBM Plex Sans"/>
              <a:cs typeface="IBM Plex Sans"/>
              <a:sym typeface="IBM Plex Sans"/>
            </a:endParaRPr>
          </a:p>
        </p:txBody>
      </p:sp>
    </p:spTree>
    <p:extLst>
      <p:ext uri="{BB962C8B-B14F-4D97-AF65-F5344CB8AC3E}">
        <p14:creationId xmlns:p14="http://schemas.microsoft.com/office/powerpoint/2010/main" val="18069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09100" y="685800"/>
            <a:ext cx="8125800" cy="41910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altLang="en-US" sz="1600" dirty="0">
                <a:solidFill>
                  <a:schemeClr val="bg1"/>
                </a:solidFill>
                <a:latin typeface="IBM Plex Sans" panose="020B0604020202020204" charset="0"/>
              </a:rPr>
              <a:t>A reference variable is used to store the location of an Object. </a:t>
            </a:r>
          </a:p>
          <a:p>
            <a:pPr marL="182880" indent="-251459">
              <a:lnSpc>
                <a:spcPct val="150000"/>
              </a:lnSpc>
              <a:buClr>
                <a:srgbClr val="FFFFFF"/>
              </a:buClr>
              <a:buSzPts val="1800"/>
              <a:buFont typeface="IBM Plex Sans"/>
              <a:buChar char="●"/>
            </a:pPr>
            <a:r>
              <a:rPr lang="en-US" altLang="en-US" sz="1600" dirty="0">
                <a:solidFill>
                  <a:schemeClr val="bg1"/>
                </a:solidFill>
                <a:latin typeface="IBM Plex Sans" panose="020B0604020202020204" charset="0"/>
              </a:rPr>
              <a:t>All objects of the same class contain the same methods and types of data, but the values will be different from object to object.</a:t>
            </a:r>
          </a:p>
          <a:p>
            <a:pPr>
              <a:lnSpc>
                <a:spcPct val="150000"/>
              </a:lnSpc>
              <a:buClr>
                <a:srgbClr val="FFFFFF"/>
              </a:buClr>
              <a:buSzPts val="1800"/>
            </a:pPr>
            <a:endPar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static</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main</a:t>
            </a:r>
            <a:r>
              <a:rPr lang="en-US" sz="1600" dirty="0">
                <a:solidFill>
                  <a:srgbClr val="D4D4D4"/>
                </a:solidFill>
                <a:latin typeface="Consolas" panose="020B0609020204030204" pitchFamily="49" charset="0"/>
              </a:rPr>
              <a:t>(</a:t>
            </a:r>
            <a:r>
              <a:rPr lang="en-US" sz="1600" dirty="0">
                <a:solidFill>
                  <a:srgbClr val="4EC9B0"/>
                </a:solidFill>
                <a:latin typeface="Consolas" panose="020B0609020204030204" pitchFamily="49" charset="0"/>
              </a:rPr>
              <a:t>String</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args</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Pen</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a</a:t>
            </a:r>
            <a:r>
              <a:rPr lang="en-US" sz="1600" dirty="0">
                <a:solidFill>
                  <a:srgbClr val="D4D4D4"/>
                </a:solidFill>
                <a:latin typeface="Consolas" panose="020B0609020204030204" pitchFamily="49" charset="0"/>
              </a:rPr>
              <a:t> = </a:t>
            </a:r>
            <a:r>
              <a:rPr lang="en-US" sz="1600" dirty="0">
                <a:solidFill>
                  <a:srgbClr val="C586C0"/>
                </a:solidFill>
                <a:latin typeface="Consolas" panose="020B0609020204030204" pitchFamily="49" charset="0"/>
              </a:rPr>
              <a:t>new</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Pen</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Pen</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b</a:t>
            </a:r>
            <a:r>
              <a:rPr lang="en-US" sz="1600" dirty="0">
                <a:solidFill>
                  <a:srgbClr val="D4D4D4"/>
                </a:solidFill>
                <a:latin typeface="Consolas" panose="020B0609020204030204" pitchFamily="49" charset="0"/>
              </a:rPr>
              <a:t> = </a:t>
            </a:r>
            <a:r>
              <a:rPr lang="en-US" sz="1600" dirty="0">
                <a:solidFill>
                  <a:srgbClr val="C586C0"/>
                </a:solidFill>
                <a:latin typeface="Consolas" panose="020B0609020204030204" pitchFamily="49" charset="0"/>
              </a:rPr>
              <a:t>new</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Pen</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"red"</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true</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pPr>
              <a:lnSpc>
                <a:spcPct val="150000"/>
              </a:lnSpc>
              <a:buClr>
                <a:srgbClr val="FFFFFF"/>
              </a:buClr>
              <a:buSzPts val="1800"/>
            </a:pPr>
            <a:endParaRPr lang="en-US"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Constructors</a:t>
            </a:r>
            <a:endParaRPr sz="2400" dirty="0">
              <a:solidFill>
                <a:schemeClr val="bg1"/>
              </a:solidFill>
              <a:latin typeface="IBM Plex Sans"/>
              <a:ea typeface="IBM Plex Sans"/>
              <a:cs typeface="IBM Plex Sans"/>
              <a:sym typeface="IBM Plex Sans"/>
            </a:endParaRPr>
          </a:p>
        </p:txBody>
      </p:sp>
      <p:sp>
        <p:nvSpPr>
          <p:cNvPr id="16" name="Rectangle: Rounded Corners 15">
            <a:extLst>
              <a:ext uri="{FF2B5EF4-FFF2-40B4-BE49-F238E27FC236}">
                <a16:creationId xmlns:a16="http://schemas.microsoft.com/office/drawing/2014/main" id="{C2DAEA5D-6734-4678-BAFC-1D24FB995A4C}"/>
              </a:ext>
            </a:extLst>
          </p:cNvPr>
          <p:cNvSpPr/>
          <p:nvPr/>
        </p:nvSpPr>
        <p:spPr>
          <a:xfrm>
            <a:off x="5281307" y="2175329"/>
            <a:ext cx="1224643" cy="246495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E53E127-48CD-464A-95FB-0EC21A2A9975}"/>
              </a:ext>
            </a:extLst>
          </p:cNvPr>
          <p:cNvSpPr/>
          <p:nvPr/>
        </p:nvSpPr>
        <p:spPr>
          <a:xfrm>
            <a:off x="5599714" y="2825300"/>
            <a:ext cx="473529" cy="365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a</a:t>
            </a:r>
          </a:p>
        </p:txBody>
      </p:sp>
      <p:sp>
        <p:nvSpPr>
          <p:cNvPr id="18" name="Rectangle 17">
            <a:extLst>
              <a:ext uri="{FF2B5EF4-FFF2-40B4-BE49-F238E27FC236}">
                <a16:creationId xmlns:a16="http://schemas.microsoft.com/office/drawing/2014/main" id="{ECD7CE2D-ABC3-4EB6-A8D0-8F695E34E1F0}"/>
              </a:ext>
            </a:extLst>
          </p:cNvPr>
          <p:cNvSpPr/>
          <p:nvPr/>
        </p:nvSpPr>
        <p:spPr>
          <a:xfrm>
            <a:off x="5599714" y="3518529"/>
            <a:ext cx="473529" cy="365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b</a:t>
            </a:r>
          </a:p>
        </p:txBody>
      </p:sp>
      <p:sp>
        <p:nvSpPr>
          <p:cNvPr id="19" name="TextBox 18">
            <a:extLst>
              <a:ext uri="{FF2B5EF4-FFF2-40B4-BE49-F238E27FC236}">
                <a16:creationId xmlns:a16="http://schemas.microsoft.com/office/drawing/2014/main" id="{E47E3D79-3320-4CFA-860F-CB5C47A85BAD}"/>
              </a:ext>
            </a:extLst>
          </p:cNvPr>
          <p:cNvSpPr txBox="1"/>
          <p:nvPr/>
        </p:nvSpPr>
        <p:spPr>
          <a:xfrm>
            <a:off x="5391524" y="2238451"/>
            <a:ext cx="1004207" cy="307777"/>
          </a:xfrm>
          <a:prstGeom prst="rect">
            <a:avLst/>
          </a:prstGeom>
          <a:noFill/>
          <a:ln>
            <a:noFill/>
          </a:ln>
        </p:spPr>
        <p:txBody>
          <a:bodyPr wrap="square" rtlCol="0">
            <a:spAutoFit/>
          </a:bodyPr>
          <a:lstStyle/>
          <a:p>
            <a:r>
              <a:rPr lang="en-US" dirty="0"/>
              <a:t>Call Stack</a:t>
            </a:r>
          </a:p>
        </p:txBody>
      </p:sp>
      <p:sp>
        <p:nvSpPr>
          <p:cNvPr id="20" name="Rectangle: Rounded Corners 19">
            <a:extLst>
              <a:ext uri="{FF2B5EF4-FFF2-40B4-BE49-F238E27FC236}">
                <a16:creationId xmlns:a16="http://schemas.microsoft.com/office/drawing/2014/main" id="{ABD3837D-4353-49C8-9283-F301A58ED2E4}"/>
              </a:ext>
            </a:extLst>
          </p:cNvPr>
          <p:cNvSpPr/>
          <p:nvPr/>
        </p:nvSpPr>
        <p:spPr>
          <a:xfrm>
            <a:off x="6939637" y="2175329"/>
            <a:ext cx="1434096" cy="2464957"/>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B226241-0C8C-43A9-B29E-2DF9063566F5}"/>
              </a:ext>
            </a:extLst>
          </p:cNvPr>
          <p:cNvSpPr/>
          <p:nvPr/>
        </p:nvSpPr>
        <p:spPr>
          <a:xfrm>
            <a:off x="7223718" y="2825362"/>
            <a:ext cx="1019811" cy="4703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"black"</a:t>
            </a:r>
          </a:p>
          <a:p>
            <a:pPr algn="ctr"/>
            <a:r>
              <a:rPr lang="en-US" dirty="0">
                <a:solidFill>
                  <a:schemeClr val="tx1"/>
                </a:solidFill>
              </a:rPr>
              <a:t>false</a:t>
            </a:r>
          </a:p>
        </p:txBody>
      </p:sp>
      <p:sp>
        <p:nvSpPr>
          <p:cNvPr id="22" name="Rectangle 21">
            <a:extLst>
              <a:ext uri="{FF2B5EF4-FFF2-40B4-BE49-F238E27FC236}">
                <a16:creationId xmlns:a16="http://schemas.microsoft.com/office/drawing/2014/main" id="{09AFE3F4-CD9A-429A-B444-ED8EE737D671}"/>
              </a:ext>
            </a:extLst>
          </p:cNvPr>
          <p:cNvSpPr/>
          <p:nvPr/>
        </p:nvSpPr>
        <p:spPr>
          <a:xfrm>
            <a:off x="7223719" y="3511089"/>
            <a:ext cx="1019810" cy="4703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"red"</a:t>
            </a:r>
          </a:p>
          <a:p>
            <a:pPr algn="ctr"/>
            <a:r>
              <a:rPr lang="en-US" dirty="0">
                <a:solidFill>
                  <a:schemeClr val="tx1"/>
                </a:solidFill>
              </a:rPr>
              <a:t>true</a:t>
            </a:r>
          </a:p>
        </p:txBody>
      </p:sp>
      <p:sp>
        <p:nvSpPr>
          <p:cNvPr id="23" name="TextBox 22">
            <a:extLst>
              <a:ext uri="{FF2B5EF4-FFF2-40B4-BE49-F238E27FC236}">
                <a16:creationId xmlns:a16="http://schemas.microsoft.com/office/drawing/2014/main" id="{85F282D8-9A62-491F-9D8B-505530B0A96B}"/>
              </a:ext>
            </a:extLst>
          </p:cNvPr>
          <p:cNvSpPr txBox="1"/>
          <p:nvPr/>
        </p:nvSpPr>
        <p:spPr>
          <a:xfrm>
            <a:off x="7417712" y="2255345"/>
            <a:ext cx="635042" cy="307777"/>
          </a:xfrm>
          <a:prstGeom prst="rect">
            <a:avLst/>
          </a:prstGeom>
          <a:noFill/>
        </p:spPr>
        <p:txBody>
          <a:bodyPr wrap="square" rtlCol="0">
            <a:spAutoFit/>
          </a:bodyPr>
          <a:lstStyle/>
          <a:p>
            <a:r>
              <a:rPr lang="en-US" dirty="0"/>
              <a:t>Heap</a:t>
            </a:r>
          </a:p>
        </p:txBody>
      </p:sp>
      <p:sp>
        <p:nvSpPr>
          <p:cNvPr id="24" name="Line 7">
            <a:extLst>
              <a:ext uri="{FF2B5EF4-FFF2-40B4-BE49-F238E27FC236}">
                <a16:creationId xmlns:a16="http://schemas.microsoft.com/office/drawing/2014/main" id="{C251658F-2882-482B-9F51-8A74340E1CD0}"/>
              </a:ext>
            </a:extLst>
          </p:cNvPr>
          <p:cNvSpPr>
            <a:spLocks noChangeShapeType="1"/>
          </p:cNvSpPr>
          <p:nvPr/>
        </p:nvSpPr>
        <p:spPr bwMode="auto">
          <a:xfrm flipV="1">
            <a:off x="6152932" y="3012522"/>
            <a:ext cx="1004206" cy="7"/>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Line 7">
            <a:extLst>
              <a:ext uri="{FF2B5EF4-FFF2-40B4-BE49-F238E27FC236}">
                <a16:creationId xmlns:a16="http://schemas.microsoft.com/office/drawing/2014/main" id="{29569B26-6604-4054-944A-C0650416DD66}"/>
              </a:ext>
            </a:extLst>
          </p:cNvPr>
          <p:cNvSpPr>
            <a:spLocks noChangeShapeType="1"/>
          </p:cNvSpPr>
          <p:nvPr/>
        </p:nvSpPr>
        <p:spPr bwMode="auto">
          <a:xfrm flipV="1">
            <a:off x="6152931" y="3710191"/>
            <a:ext cx="1004205" cy="8"/>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96903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animBg="1"/>
      <p:bldP spid="22" grpId="0" animBg="1"/>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09100" y="685800"/>
            <a:ext cx="8125800" cy="41910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600" dirty="0">
                <a:solidFill>
                  <a:schemeClr val="bg1"/>
                </a:solidFill>
                <a:latin typeface="IBM Plex Sans" panose="020B0604020202020204" charset="0"/>
              </a:rPr>
              <a:t>Accessor methods return a private property/attribute/instance variable of an object. The method signature is:</a:t>
            </a:r>
          </a:p>
          <a:p>
            <a:r>
              <a:rPr lang="en-US" dirty="0">
                <a:solidFill>
                  <a:srgbClr val="569CD6"/>
                </a:solidFill>
                <a:latin typeface="Consolas" panose="020B0609020204030204" pitchFamily="49" charset="0"/>
              </a:rPr>
              <a:t>	</a:t>
            </a:r>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dataType</a:t>
            </a:r>
            <a:r>
              <a:rPr lang="en-US" sz="1800" dirty="0">
                <a:solidFill>
                  <a:srgbClr val="D4D4D4"/>
                </a:solidFill>
                <a:latin typeface="Consolas" panose="020B0609020204030204" pitchFamily="49" charset="0"/>
              </a:rPr>
              <a:t> </a:t>
            </a:r>
            <a:r>
              <a:rPr lang="en-US" sz="1800" dirty="0" err="1">
                <a:solidFill>
                  <a:srgbClr val="DCDCAA"/>
                </a:solidFill>
                <a:latin typeface="Consolas" panose="020B0609020204030204" pitchFamily="49" charset="0"/>
              </a:rPr>
              <a:t>getVariableName</a:t>
            </a:r>
            <a:r>
              <a:rPr lang="en-US" sz="1800" dirty="0">
                <a:solidFill>
                  <a:srgbClr val="D4D4D4"/>
                </a:solidFill>
                <a:latin typeface="Consolas" panose="020B0609020204030204" pitchFamily="49" charset="0"/>
              </a:rPr>
              <a:t>()</a:t>
            </a:r>
          </a:p>
          <a:p>
            <a:br>
              <a:rPr lang="en-US" sz="1800" dirty="0">
                <a:solidFill>
                  <a:srgbClr val="D4D4D4"/>
                </a:solidFill>
                <a:latin typeface="Consolas" panose="020B0609020204030204" pitchFamily="49" charset="0"/>
              </a:rPr>
            </a:br>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String</a:t>
            </a:r>
            <a:r>
              <a:rPr lang="en-US" sz="1800" dirty="0">
                <a:solidFill>
                  <a:srgbClr val="D4D4D4"/>
                </a:solidFill>
                <a:latin typeface="Consolas" panose="020B0609020204030204" pitchFamily="49" charset="0"/>
              </a:rPr>
              <a:t> </a:t>
            </a:r>
            <a:r>
              <a:rPr lang="en-US" sz="1800" dirty="0" err="1">
                <a:solidFill>
                  <a:srgbClr val="DCDCAA"/>
                </a:solidFill>
                <a:latin typeface="Consolas" panose="020B0609020204030204" pitchFamily="49" charset="0"/>
              </a:rPr>
              <a:t>getColor</a:t>
            </a:r>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r>
              <a:rPr lang="en-US" sz="1800" dirty="0">
                <a:solidFill>
                  <a:srgbClr val="C586C0"/>
                </a:solidFill>
                <a:latin typeface="Consolas" panose="020B0609020204030204" pitchFamily="49" charset="0"/>
              </a:rPr>
              <a:t>return</a:t>
            </a:r>
            <a:r>
              <a:rPr lang="en-US" sz="1800" dirty="0">
                <a:solidFill>
                  <a:srgbClr val="D4D4D4"/>
                </a:solidFill>
                <a:latin typeface="Consolas" panose="020B0609020204030204" pitchFamily="49" charset="0"/>
              </a:rPr>
              <a:t> color;</a:t>
            </a:r>
          </a:p>
          <a:p>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p>
          <a:p>
            <a:r>
              <a:rPr lang="en-US" sz="1800" dirty="0">
                <a:solidFill>
                  <a:srgbClr val="6A9955"/>
                </a:solidFill>
                <a:latin typeface="Consolas" panose="020B0609020204030204" pitchFamily="49" charset="0"/>
              </a:rPr>
              <a:t>// </a:t>
            </a:r>
            <a:r>
              <a:rPr lang="en-US" sz="1800" dirty="0" err="1">
                <a:solidFill>
                  <a:srgbClr val="6A9955"/>
                </a:solidFill>
                <a:latin typeface="Consolas" panose="020B0609020204030204" pitchFamily="49" charset="0"/>
              </a:rPr>
              <a:t>booleans</a:t>
            </a:r>
            <a:r>
              <a:rPr lang="en-US" sz="1800" dirty="0">
                <a:solidFill>
                  <a:srgbClr val="6A9955"/>
                </a:solidFill>
                <a:latin typeface="Consolas" panose="020B0609020204030204" pitchFamily="49" charset="0"/>
              </a:rPr>
              <a:t> use “is” instead of “get”</a:t>
            </a:r>
            <a:endParaRPr lang="en-US" sz="1800" dirty="0">
              <a:solidFill>
                <a:srgbClr val="D4D4D4"/>
              </a:solidFill>
              <a:latin typeface="Consolas" panose="020B0609020204030204" pitchFamily="49" charset="0"/>
            </a:endParaRPr>
          </a:p>
          <a:p>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err="1">
                <a:solidFill>
                  <a:srgbClr val="4EC9B0"/>
                </a:solidFill>
                <a:latin typeface="Consolas" panose="020B0609020204030204" pitchFamily="49" charset="0"/>
              </a:rPr>
              <a:t>boolean</a:t>
            </a:r>
            <a:r>
              <a:rPr lang="en-US" sz="1800" dirty="0">
                <a:solidFill>
                  <a:srgbClr val="D4D4D4"/>
                </a:solidFill>
                <a:latin typeface="Consolas" panose="020B0609020204030204" pitchFamily="49" charset="0"/>
              </a:rPr>
              <a:t> </a:t>
            </a:r>
            <a:r>
              <a:rPr lang="en-US" sz="1800" dirty="0" err="1">
                <a:solidFill>
                  <a:srgbClr val="DCDCAA"/>
                </a:solidFill>
                <a:latin typeface="Consolas" panose="020B0609020204030204" pitchFamily="49" charset="0"/>
              </a:rPr>
              <a:t>isErasable</a:t>
            </a:r>
            <a:r>
              <a:rPr lang="en-US" sz="1800" dirty="0">
                <a:solidFill>
                  <a:srgbClr val="D4D4D4"/>
                </a:solidFill>
                <a:latin typeface="Consolas" panose="020B0609020204030204" pitchFamily="49" charset="0"/>
              </a:rPr>
              <a:t>(){    </a:t>
            </a:r>
          </a:p>
          <a:p>
            <a:r>
              <a:rPr lang="en-US" sz="1800" dirty="0">
                <a:solidFill>
                  <a:srgbClr val="D4D4D4"/>
                </a:solidFill>
                <a:latin typeface="Consolas" panose="020B0609020204030204" pitchFamily="49" charset="0"/>
              </a:rPr>
              <a:t>    </a:t>
            </a:r>
            <a:r>
              <a:rPr lang="en-US" sz="1800" dirty="0">
                <a:solidFill>
                  <a:srgbClr val="C586C0"/>
                </a:solidFill>
                <a:latin typeface="Consolas" panose="020B0609020204030204" pitchFamily="49" charset="0"/>
              </a:rPr>
              <a:t>return</a:t>
            </a:r>
            <a:r>
              <a:rPr lang="en-US" sz="1800" dirty="0">
                <a:solidFill>
                  <a:srgbClr val="D4D4D4"/>
                </a:solidFill>
                <a:latin typeface="Consolas" panose="020B0609020204030204" pitchFamily="49" charset="0"/>
              </a:rPr>
              <a:t> erasable;</a:t>
            </a:r>
          </a:p>
          <a:p>
            <a:r>
              <a:rPr lang="en-US" sz="1800" dirty="0">
                <a:solidFill>
                  <a:srgbClr val="D4D4D4"/>
                </a:solidFill>
                <a:latin typeface="Consolas" panose="020B0609020204030204" pitchFamily="49" charset="0"/>
              </a:rPr>
              <a:t>}</a:t>
            </a: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Accessor/Getter Method</a:t>
            </a:r>
            <a:endParaRPr sz="2400" dirty="0">
              <a:solidFill>
                <a:schemeClr val="bg1"/>
              </a:solidFill>
              <a:latin typeface="IBM Plex Sans"/>
              <a:ea typeface="IBM Plex Sans"/>
              <a:cs typeface="IBM Plex Sans"/>
              <a:sym typeface="IBM Plex Sans"/>
            </a:endParaRPr>
          </a:p>
        </p:txBody>
      </p:sp>
    </p:spTree>
    <p:extLst>
      <p:ext uri="{BB962C8B-B14F-4D97-AF65-F5344CB8AC3E}">
        <p14:creationId xmlns:p14="http://schemas.microsoft.com/office/powerpoint/2010/main" val="176246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09100" y="685800"/>
            <a:ext cx="8125800" cy="41910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600" dirty="0">
                <a:solidFill>
                  <a:schemeClr val="bg1"/>
                </a:solidFill>
                <a:latin typeface="IBM Plex Sans" panose="020B0604020202020204" charset="0"/>
              </a:rPr>
              <a:t>Mutator methods change a property/attributes/instance variable of an object. The method signature is:</a:t>
            </a:r>
          </a:p>
          <a:p>
            <a:r>
              <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void</a:t>
            </a:r>
            <a:r>
              <a:rPr lang="en-US" sz="1800" dirty="0">
                <a:solidFill>
                  <a:srgbClr val="D4D4D4"/>
                </a:solidFill>
                <a:latin typeface="Consolas" panose="020B0609020204030204" pitchFamily="49" charset="0"/>
              </a:rPr>
              <a:t> </a:t>
            </a:r>
            <a:r>
              <a:rPr lang="en-US" sz="1800" dirty="0" err="1">
                <a:solidFill>
                  <a:srgbClr val="DCDCAA"/>
                </a:solidFill>
                <a:latin typeface="Consolas" panose="020B0609020204030204" pitchFamily="49" charset="0"/>
              </a:rPr>
              <a:t>setVariableName</a:t>
            </a:r>
            <a:r>
              <a:rPr lang="en-US" sz="1800" dirty="0">
                <a:solidFill>
                  <a:srgbClr val="D4D4D4"/>
                </a:solidFill>
                <a:latin typeface="Consolas" panose="020B0609020204030204" pitchFamily="49" charset="0"/>
              </a:rPr>
              <a:t>(</a:t>
            </a:r>
            <a:r>
              <a:rPr lang="en-US" sz="1800" dirty="0" err="1">
                <a:solidFill>
                  <a:srgbClr val="D4D4D4"/>
                </a:solidFill>
                <a:latin typeface="Consolas" panose="020B0609020204030204" pitchFamily="49" charset="0"/>
              </a:rPr>
              <a:t>dataType</a:t>
            </a:r>
            <a:r>
              <a:rPr lang="en-US" sz="1800" dirty="0">
                <a:solidFill>
                  <a:srgbClr val="D4D4D4"/>
                </a:solidFill>
                <a:latin typeface="Consolas" panose="020B0609020204030204" pitchFamily="49" charset="0"/>
              </a:rPr>
              <a:t> identifier)</a:t>
            </a:r>
          </a:p>
          <a:p>
            <a:br>
              <a:rPr lang="en-US" sz="1800" dirty="0">
                <a:solidFill>
                  <a:srgbClr val="D4D4D4"/>
                </a:solidFill>
                <a:latin typeface="Consolas" panose="020B0609020204030204" pitchFamily="49" charset="0"/>
              </a:rPr>
            </a:br>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void</a:t>
            </a:r>
            <a:r>
              <a:rPr lang="en-US" sz="1800" dirty="0">
                <a:solidFill>
                  <a:srgbClr val="D4D4D4"/>
                </a:solidFill>
                <a:latin typeface="Consolas" panose="020B0609020204030204" pitchFamily="49" charset="0"/>
              </a:rPr>
              <a:t> </a:t>
            </a:r>
            <a:r>
              <a:rPr lang="en-US" sz="1800" dirty="0" err="1">
                <a:solidFill>
                  <a:srgbClr val="DCDCAA"/>
                </a:solidFill>
                <a:latin typeface="Consolas" panose="020B0609020204030204" pitchFamily="49" charset="0"/>
              </a:rPr>
              <a:t>setColor</a:t>
            </a:r>
            <a:r>
              <a:rPr lang="en-US" sz="1800" dirty="0">
                <a:solidFill>
                  <a:srgbClr val="D4D4D4"/>
                </a:solidFill>
                <a:latin typeface="Consolas" panose="020B0609020204030204" pitchFamily="49" charset="0"/>
              </a:rPr>
              <a:t>(</a:t>
            </a:r>
            <a:r>
              <a:rPr lang="en-US" sz="1800" dirty="0">
                <a:solidFill>
                  <a:srgbClr val="4EC9B0"/>
                </a:solidFill>
                <a:latin typeface="Consolas" panose="020B0609020204030204" pitchFamily="49" charset="0"/>
              </a:rPr>
              <a:t>String</a:t>
            </a:r>
            <a:r>
              <a:rPr lang="en-US" sz="1800" dirty="0">
                <a:solidFill>
                  <a:srgbClr val="D4D4D4"/>
                </a:solidFill>
                <a:latin typeface="Consolas" panose="020B0609020204030204" pitchFamily="49" charset="0"/>
              </a:rPr>
              <a:t> color){ </a:t>
            </a:r>
          </a:p>
          <a:p>
            <a:r>
              <a:rPr lang="en-US" sz="1800" dirty="0">
                <a:solidFill>
                  <a:srgbClr val="D4D4D4"/>
                </a:solidFill>
                <a:latin typeface="Consolas" panose="020B0609020204030204" pitchFamily="49" charset="0"/>
              </a:rPr>
              <a:t>    </a:t>
            </a:r>
            <a:r>
              <a:rPr lang="en-US" sz="1800" dirty="0" err="1">
                <a:solidFill>
                  <a:srgbClr val="569CD6"/>
                </a:solidFill>
                <a:latin typeface="Consolas" panose="020B0609020204030204" pitchFamily="49" charset="0"/>
              </a:rPr>
              <a:t>this</a:t>
            </a:r>
            <a:r>
              <a:rPr lang="en-US" sz="1800" dirty="0" err="1">
                <a:solidFill>
                  <a:srgbClr val="D4D4D4"/>
                </a:solidFill>
                <a:latin typeface="Consolas" panose="020B0609020204030204" pitchFamily="49" charset="0"/>
              </a:rPr>
              <a:t>.</a:t>
            </a:r>
            <a:r>
              <a:rPr lang="en-US" sz="1800" dirty="0" err="1">
                <a:solidFill>
                  <a:srgbClr val="9CDCFE"/>
                </a:solidFill>
                <a:latin typeface="Consolas" panose="020B0609020204030204" pitchFamily="49" charset="0"/>
              </a:rPr>
              <a:t>color</a:t>
            </a:r>
            <a:r>
              <a:rPr lang="en-US" sz="1800" dirty="0">
                <a:solidFill>
                  <a:srgbClr val="D4D4D4"/>
                </a:solidFill>
                <a:latin typeface="Consolas" panose="020B0609020204030204" pitchFamily="49" charset="0"/>
              </a:rPr>
              <a:t> = color;</a:t>
            </a:r>
          </a:p>
          <a:p>
            <a:r>
              <a:rPr lang="en-US" sz="1800" dirty="0">
                <a:solidFill>
                  <a:srgbClr val="D4D4D4"/>
                </a:solidFill>
                <a:latin typeface="Consolas" panose="020B0609020204030204" pitchFamily="49" charset="0"/>
              </a:rPr>
              <a:t>}</a:t>
            </a:r>
          </a:p>
          <a:p>
            <a:br>
              <a:rPr lang="en-US" sz="1800" dirty="0">
                <a:solidFill>
                  <a:srgbClr val="D4D4D4"/>
                </a:solidFill>
                <a:latin typeface="Consolas" panose="020B0609020204030204" pitchFamily="49" charset="0"/>
              </a:rPr>
            </a:br>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void</a:t>
            </a:r>
            <a:r>
              <a:rPr lang="en-US" sz="1800" dirty="0">
                <a:solidFill>
                  <a:srgbClr val="D4D4D4"/>
                </a:solidFill>
                <a:latin typeface="Consolas" panose="020B0609020204030204" pitchFamily="49" charset="0"/>
              </a:rPr>
              <a:t> </a:t>
            </a:r>
            <a:r>
              <a:rPr lang="en-US" sz="1800" dirty="0" err="1">
                <a:solidFill>
                  <a:srgbClr val="DCDCAA"/>
                </a:solidFill>
                <a:latin typeface="Consolas" panose="020B0609020204030204" pitchFamily="49" charset="0"/>
              </a:rPr>
              <a:t>setErasable</a:t>
            </a:r>
            <a:r>
              <a:rPr lang="en-US" sz="1800" dirty="0">
                <a:solidFill>
                  <a:srgbClr val="D4D4D4"/>
                </a:solidFill>
                <a:latin typeface="Consolas" panose="020B0609020204030204" pitchFamily="49" charset="0"/>
              </a:rPr>
              <a:t>(</a:t>
            </a:r>
            <a:r>
              <a:rPr lang="en-US" sz="1800" dirty="0" err="1">
                <a:solidFill>
                  <a:srgbClr val="4EC9B0"/>
                </a:solidFill>
                <a:latin typeface="Consolas" panose="020B0609020204030204" pitchFamily="49" charset="0"/>
              </a:rPr>
              <a:t>boolean</a:t>
            </a:r>
            <a:r>
              <a:rPr lang="en-US" sz="1800" dirty="0">
                <a:solidFill>
                  <a:srgbClr val="D4D4D4"/>
                </a:solidFill>
                <a:latin typeface="Consolas" panose="020B0609020204030204" pitchFamily="49" charset="0"/>
              </a:rPr>
              <a:t> erasable){</a:t>
            </a:r>
          </a:p>
          <a:p>
            <a:r>
              <a:rPr lang="en-US" sz="1800" dirty="0">
                <a:solidFill>
                  <a:srgbClr val="D4D4D4"/>
                </a:solidFill>
                <a:latin typeface="Consolas" panose="020B0609020204030204" pitchFamily="49" charset="0"/>
              </a:rPr>
              <a:t>    </a:t>
            </a:r>
            <a:r>
              <a:rPr lang="en-US" sz="1800" dirty="0" err="1">
                <a:solidFill>
                  <a:srgbClr val="569CD6"/>
                </a:solidFill>
                <a:latin typeface="Consolas" panose="020B0609020204030204" pitchFamily="49" charset="0"/>
              </a:rPr>
              <a:t>this</a:t>
            </a:r>
            <a:r>
              <a:rPr lang="en-US" sz="1800" dirty="0" err="1">
                <a:solidFill>
                  <a:srgbClr val="D4D4D4"/>
                </a:solidFill>
                <a:latin typeface="Consolas" panose="020B0609020204030204" pitchFamily="49" charset="0"/>
              </a:rPr>
              <a:t>.</a:t>
            </a:r>
            <a:r>
              <a:rPr lang="en-US" sz="1800" dirty="0" err="1">
                <a:solidFill>
                  <a:srgbClr val="9CDCFE"/>
                </a:solidFill>
                <a:latin typeface="Consolas" panose="020B0609020204030204" pitchFamily="49" charset="0"/>
              </a:rPr>
              <a:t>erasable</a:t>
            </a:r>
            <a:r>
              <a:rPr lang="en-US" sz="1800" dirty="0">
                <a:solidFill>
                  <a:srgbClr val="D4D4D4"/>
                </a:solidFill>
                <a:latin typeface="Consolas" panose="020B0609020204030204" pitchFamily="49" charset="0"/>
              </a:rPr>
              <a:t> = erasable;</a:t>
            </a:r>
          </a:p>
          <a:p>
            <a:r>
              <a:rPr lang="en-US" sz="1800" dirty="0">
                <a:solidFill>
                  <a:srgbClr val="D4D4D4"/>
                </a:solidFill>
                <a:latin typeface="Consolas" panose="020B0609020204030204" pitchFamily="49" charset="0"/>
              </a:rPr>
              <a:t>}</a:t>
            </a:r>
          </a:p>
          <a:p>
            <a:pPr lvl="4">
              <a:lnSpc>
                <a:spcPct val="150000"/>
              </a:lnSpc>
              <a:buClr>
                <a:srgbClr val="FFFFFF"/>
              </a:buClr>
              <a:buSzPts val="1800"/>
            </a:pPr>
            <a:endParaRPr lang="en-US"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Mutator/Setter Method</a:t>
            </a:r>
            <a:endParaRPr sz="2400" dirty="0">
              <a:solidFill>
                <a:schemeClr val="bg1"/>
              </a:solidFill>
              <a:latin typeface="IBM Plex Sans"/>
              <a:ea typeface="IBM Plex Sans"/>
              <a:cs typeface="IBM Plex Sans"/>
              <a:sym typeface="IBM Plex Sans"/>
            </a:endParaRPr>
          </a:p>
        </p:txBody>
      </p:sp>
    </p:spTree>
    <p:extLst>
      <p:ext uri="{BB962C8B-B14F-4D97-AF65-F5344CB8AC3E}">
        <p14:creationId xmlns:p14="http://schemas.microsoft.com/office/powerpoint/2010/main" val="380588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ood">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8785</TotalTime>
  <Words>1065</Words>
  <Application>Microsoft Office PowerPoint</Application>
  <PresentationFormat>On-screen Show (16:9)</PresentationFormat>
  <Paragraphs>164</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Consolas</vt:lpstr>
      <vt:lpstr>Arial</vt:lpstr>
      <vt:lpstr>IBM Plex Sans</vt:lpstr>
      <vt:lpstr>Tahoma</vt:lpstr>
      <vt:lpstr>PT Mono</vt:lpstr>
      <vt:lpstr>Good</vt:lpstr>
      <vt:lpstr>PowerPoint Presentation</vt:lpstr>
      <vt:lpstr>Pen</vt:lpstr>
      <vt:lpstr>PowerPoint Presentation</vt:lpstr>
      <vt:lpstr>PowerPoint Presentation</vt:lpstr>
      <vt:lpstr>Code the Pen class!</vt:lpstr>
      <vt:lpstr>PowerPoint Presentation</vt:lpstr>
      <vt:lpstr>PowerPoint Presentation</vt:lpstr>
      <vt:lpstr>PowerPoint Presentation</vt:lpstr>
      <vt:lpstr>PowerPoint Presentation</vt:lpstr>
      <vt:lpstr>PowerPoint Presentation</vt:lpstr>
      <vt:lpstr>Class Band</vt:lpstr>
      <vt:lpstr>PowerPoint Presentation</vt:lpstr>
      <vt:lpstr>PowerPoint Presentation</vt:lpstr>
      <vt:lpstr>Write Band.java!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Syntax, Semantics and Output  Unit 01</dc:title>
  <dc:creator>BRYCE HULETT</dc:creator>
  <cp:lastModifiedBy>Bryce Hulett</cp:lastModifiedBy>
  <cp:revision>375</cp:revision>
  <dcterms:modified xsi:type="dcterms:W3CDTF">2022-01-21T18:53:32Z</dcterms:modified>
</cp:coreProperties>
</file>