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7"/>
  </p:notesMasterIdLst>
  <p:handoutMasterIdLst>
    <p:handoutMasterId r:id="rId28"/>
  </p:handoutMasterIdLst>
  <p:sldIdLst>
    <p:sldId id="303" r:id="rId2"/>
    <p:sldId id="300" r:id="rId3"/>
    <p:sldId id="258" r:id="rId4"/>
    <p:sldId id="330" r:id="rId5"/>
    <p:sldId id="344" r:id="rId6"/>
    <p:sldId id="259" r:id="rId7"/>
    <p:sldId id="323" r:id="rId8"/>
    <p:sldId id="306" r:id="rId9"/>
    <p:sldId id="324" r:id="rId10"/>
    <p:sldId id="340" r:id="rId11"/>
    <p:sldId id="341" r:id="rId12"/>
    <p:sldId id="342" r:id="rId13"/>
    <p:sldId id="332" r:id="rId14"/>
    <p:sldId id="325" r:id="rId15"/>
    <p:sldId id="343" r:id="rId16"/>
    <p:sldId id="345" r:id="rId17"/>
    <p:sldId id="314" r:id="rId18"/>
    <p:sldId id="297" r:id="rId19"/>
    <p:sldId id="299" r:id="rId20"/>
    <p:sldId id="304" r:id="rId21"/>
    <p:sldId id="347" r:id="rId22"/>
    <p:sldId id="348" r:id="rId23"/>
    <p:sldId id="349" r:id="rId24"/>
    <p:sldId id="350" r:id="rId25"/>
    <p:sldId id="302" r:id="rId26"/>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IBM Plex Sans" panose="020B0503050203000203" pitchFamily="34" charset="0"/>
      <p:regular r:id="rId33"/>
      <p:bold r:id="rId34"/>
      <p:italic r:id="rId35"/>
      <p:boldItalic r:id="rId36"/>
    </p:embeddedFont>
    <p:embeddedFont>
      <p:font typeface="PT Mono" panose="020B0604020202020204" charset="0"/>
      <p:regular r:id="rId37"/>
    </p:embeddedFont>
    <p:embeddedFont>
      <p:font typeface="Tahoma" panose="020B060403050404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F8600"/>
    <a:srgbClr val="181818"/>
    <a:srgbClr val="271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4607" autoAdjust="0"/>
  </p:normalViewPr>
  <p:slideViewPr>
    <p:cSldViewPr snapToGrid="0">
      <p:cViewPr varScale="1">
        <p:scale>
          <a:sx n="112" d="100"/>
          <a:sy n="112" d="100"/>
        </p:scale>
        <p:origin x="1584" y="102"/>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12/14/2021</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aseline="0" dirty="0"/>
              <a:t>The increment and decrement operators are a handy way to reduce the size of your code and the amount of typing you must do.  They are used quite frequently to increment or decrement index variables in </a:t>
            </a:r>
            <a:r>
              <a:rPr lang="en-US" sz="1100" i="1" baseline="0" dirty="0"/>
              <a:t>for loops</a:t>
            </a:r>
            <a:r>
              <a:rPr lang="en-US" sz="1100" baseline="0" dirty="0"/>
              <a:t>.</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The</a:t>
            </a:r>
            <a:r>
              <a:rPr lang="en-US" b="0" baseline="0" dirty="0"/>
              <a:t> position of (before or after the variable) the increment and decrement operator is a very important consideration in some cases; however, if you are not using the result of the increment/decrement in an expression, it doesn’t matter if you use pre or post increment/decrement.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9580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position of (before or after the variable) the increment and decrement operator is a very important consideration in some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prstClr val="black"/>
                </a:solidFill>
                <a:effectLst/>
                <a:uLnTx/>
                <a:uFillTx/>
                <a:latin typeface="Calibri"/>
                <a:ea typeface="+mn-ea"/>
                <a:cs typeface="+mn-cs"/>
              </a:rPr>
              <a:t>Post-increment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increment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occurs</a:t>
            </a:r>
            <a:r>
              <a:rPr kumimoji="0" lang="es-ES" sz="1200" b="1" i="0" u="none" strike="noStrike" kern="1200" cap="none" spc="0" normalizeH="0" baseline="0" noProof="0" dirty="0">
                <a:ln>
                  <a:noFill/>
                </a:ln>
                <a:solidFill>
                  <a:prstClr val="black"/>
                </a:solidFill>
                <a:effectLst/>
                <a:uLnTx/>
                <a:uFillTx/>
                <a:latin typeface="Calibri"/>
                <a:ea typeface="+mn-ea"/>
                <a:cs typeface="+mn-cs"/>
              </a:rPr>
              <a:t> after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the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value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is</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returned</a:t>
            </a:r>
            <a:r>
              <a:rPr kumimoji="0" lang="es-ES" sz="12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y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2  y =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prstClr val="black"/>
                </a:solidFill>
                <a:effectLst/>
                <a:uLnTx/>
                <a:uFillTx/>
                <a:latin typeface="Calibri"/>
                <a:ea typeface="+mn-ea"/>
                <a:cs typeface="+mn-cs"/>
              </a:rPr>
              <a:t>Post-decrement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decrement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occurs</a:t>
            </a:r>
            <a:r>
              <a:rPr kumimoji="0" lang="es-ES" sz="1200" b="1" i="0" u="none" strike="noStrike" kern="1200" cap="none" spc="0" normalizeH="0" baseline="0" noProof="0" dirty="0">
                <a:ln>
                  <a:noFill/>
                </a:ln>
                <a:solidFill>
                  <a:prstClr val="black"/>
                </a:solidFill>
                <a:effectLst/>
                <a:uLnTx/>
                <a:uFillTx/>
                <a:latin typeface="Calibri"/>
                <a:ea typeface="+mn-ea"/>
                <a:cs typeface="+mn-cs"/>
              </a:rPr>
              <a:t> after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the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value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is</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returned</a:t>
            </a:r>
            <a:r>
              <a:rPr kumimoji="0" lang="es-ES" sz="12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y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0  y =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prstClr val="black"/>
                </a:solidFill>
                <a:effectLst/>
                <a:uLnTx/>
                <a:uFillTx/>
                <a:latin typeface="Calibri"/>
                <a:ea typeface="+mn-ea"/>
                <a:cs typeface="+mn-cs"/>
              </a:rPr>
              <a:t>Pre-increment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increment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occurs</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before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the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value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is</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returned</a:t>
            </a:r>
            <a:r>
              <a:rPr kumimoji="0" lang="es-ES" sz="12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y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2  y =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err="1">
                <a:ln>
                  <a:noFill/>
                </a:ln>
                <a:solidFill>
                  <a:prstClr val="black"/>
                </a:solidFill>
                <a:effectLst/>
                <a:uLnTx/>
                <a:uFillTx/>
                <a:latin typeface="Calibri"/>
                <a:ea typeface="+mn-ea"/>
                <a:cs typeface="+mn-cs"/>
              </a:rPr>
              <a:t>Pre-decrement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deccrement</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occurs</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before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the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value</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is</a:t>
            </a:r>
            <a:r>
              <a:rPr kumimoji="0" lang="es-ES" sz="1200" b="1" i="0" u="none" strike="noStrike" kern="1200" cap="none" spc="0" normalizeH="0" baseline="0" noProof="0" dirty="0">
                <a:ln>
                  <a:noFill/>
                </a:ln>
                <a:solidFill>
                  <a:prstClr val="black"/>
                </a:solidFill>
                <a:effectLst/>
                <a:uLnTx/>
                <a:uFillTx/>
                <a:latin typeface="Calibri"/>
                <a:ea typeface="+mn-ea"/>
                <a:cs typeface="+mn-cs"/>
              </a:rPr>
              <a:t> </a:t>
            </a:r>
            <a:r>
              <a:rPr kumimoji="0" lang="es-ES" sz="1200" b="1" i="0" u="none" strike="noStrike" kern="1200" cap="none" spc="0" normalizeH="0" baseline="0" noProof="0" dirty="0" err="1">
                <a:ln>
                  <a:noFill/>
                </a:ln>
                <a:solidFill>
                  <a:prstClr val="black"/>
                </a:solidFill>
                <a:effectLst/>
                <a:uLnTx/>
                <a:uFillTx/>
                <a:latin typeface="Calibri"/>
                <a:ea typeface="+mn-ea"/>
                <a:cs typeface="+mn-cs"/>
              </a:rPr>
              <a:t>returned</a:t>
            </a:r>
            <a:r>
              <a:rPr kumimoji="0" lang="es-ES" sz="12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y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x = 0  y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alibri"/>
              <a:ea typeface="+mn-ea"/>
              <a:cs typeface="+mn-cs"/>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56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 = 3;</a:t>
            </a:r>
          </a:p>
          <a:p>
            <a:pPr marL="0" lvl="0" indent="0" algn="l" rtl="0">
              <a:spcBef>
                <a:spcPts val="0"/>
              </a:spcBef>
              <a:spcAft>
                <a:spcPts val="0"/>
              </a:spcAft>
              <a:buNone/>
            </a:pPr>
            <a:r>
              <a:rPr lang="en-US" dirty="0"/>
              <a:t>n += (n++ + ++n);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 = 3 + (3 + ++n); // n is not 4</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 = 3 + (3 + 5);     // n is now 5</a:t>
            </a:r>
          </a:p>
          <a:p>
            <a:pPr marL="0" lvl="0" indent="0" algn="l" rtl="0">
              <a:spcBef>
                <a:spcPts val="0"/>
              </a:spcBef>
              <a:spcAft>
                <a:spcPts val="0"/>
              </a:spcAft>
              <a:buNone/>
            </a:pPr>
            <a:r>
              <a:rPr lang="en-US" dirty="0"/>
              <a:t>n = 11;</a:t>
            </a:r>
          </a:p>
        </p:txBody>
      </p:sp>
    </p:spTree>
    <p:extLst>
      <p:ext uri="{BB962C8B-B14F-4D97-AF65-F5344CB8AC3E}">
        <p14:creationId xmlns:p14="http://schemas.microsoft.com/office/powerpoint/2010/main" val="4232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7674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9969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byte has a range of -128 to 127. </a:t>
            </a:r>
          </a:p>
          <a:p>
            <a:pPr marL="0" lvl="0" indent="0" algn="l" rtl="0">
              <a:spcBef>
                <a:spcPts val="0"/>
              </a:spcBef>
              <a:spcAft>
                <a:spcPts val="0"/>
              </a:spcAft>
              <a:buNone/>
            </a:pPr>
            <a:r>
              <a:rPr lang="en-US" dirty="0"/>
              <a:t>And remember overflow; </a:t>
            </a:r>
          </a:p>
          <a:p>
            <a:pPr marL="0" lvl="0" indent="0" algn="l" rtl="0">
              <a:spcBef>
                <a:spcPts val="0"/>
              </a:spcBef>
              <a:spcAft>
                <a:spcPts val="0"/>
              </a:spcAft>
              <a:buNone/>
            </a:pPr>
            <a:r>
              <a:rPr lang="en-US" dirty="0"/>
              <a:t>128 silently wraps around to -128; </a:t>
            </a:r>
          </a:p>
          <a:p>
            <a:pPr marL="0" lvl="0" indent="0" algn="l" rtl="0">
              <a:spcBef>
                <a:spcPts val="0"/>
              </a:spcBef>
              <a:spcAft>
                <a:spcPts val="0"/>
              </a:spcAft>
              <a:buNone/>
            </a:pPr>
            <a:r>
              <a:rPr lang="en-US" dirty="0"/>
              <a:t>129 silently wraps around to -127; </a:t>
            </a:r>
          </a:p>
          <a:p>
            <a:pPr marL="0" lvl="0" indent="0" algn="l" rtl="0">
              <a:spcBef>
                <a:spcPts val="0"/>
              </a:spcBef>
              <a:spcAft>
                <a:spcPts val="0"/>
              </a:spcAft>
              <a:buNone/>
            </a:pPr>
            <a:r>
              <a:rPr lang="en-US" dirty="0"/>
              <a:t>130 silently wraps around to -126</a:t>
            </a:r>
          </a:p>
          <a:p>
            <a:pPr marL="0" lvl="0" indent="0" algn="l" rtl="0">
              <a:spcBef>
                <a:spcPts val="0"/>
              </a:spcBef>
              <a:spcAft>
                <a:spcPts val="0"/>
              </a:spcAft>
              <a:buNone/>
            </a:pPr>
            <a:r>
              <a:rPr lang="en-US" dirty="0"/>
              <a:t>….</a:t>
            </a:r>
          </a:p>
        </p:txBody>
      </p:sp>
    </p:spTree>
    <p:extLst>
      <p:ext uri="{BB962C8B-B14F-4D97-AF65-F5344CB8AC3E}">
        <p14:creationId xmlns:p14="http://schemas.microsoft.com/office/powerpoint/2010/main" val="2047525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If one operand of a binary operator is a real and the other is an integer, or if both operands are a real, then the result is a real.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2.0 / 3 = 0.6666666666666666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3 / 2.0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5.0 / 4.0 = 1.25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Remember machines speak binary; some “special” fractions do not convert well between decimal and binary, for example 1/10.  On the right of the decimal point in binary we have 1/2, 1/4, 1/8, 1/16, 1/32, etc.  To store 1/10 we have to add the available fractions together to approximate 1/10, which doesn’t equate very well.  Computers also have difficulty with repeating fractions like 1/3 or 1/6, they again must approximate the fraction using as much precision as is available.</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088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3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latin typeface="Courier New" pitchFamily="49" charset="0"/>
                <a:cs typeface="Courier New" pitchFamily="49" charset="0"/>
              </a:rPr>
              <a:t>The format method is similar to the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 method (i.e. it has the same parameters).  However, the format method returns a String, which you may store in a variable or simply print immediately.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Courier New" pitchFamily="49" charset="0"/>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ea typeface="+mn-ea"/>
                <a:cs typeface="Courier New" panose="02070309020205020404" pitchFamily="49" charset="0"/>
              </a:rPr>
              <a:t>Width</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ea typeface="+mn-ea"/>
                <a:cs typeface="Courier New" panose="02070309020205020404" pitchFamily="49" charset="0"/>
              </a:rPr>
              <a:t>:</a:t>
            </a:r>
          </a:p>
          <a:p>
            <a:pPr marL="231775"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ea typeface="+mn-ea"/>
                <a:cs typeface="Courier New" panose="02070309020205020404" pitchFamily="49" charset="0"/>
              </a:rPr>
              <a:t>Specifies the field width for formatting the argument and represents the minimum number of characters to be placed in the generated output. Don’t forget to include space for expected commas and a decimal point in the determination of the width for numerical values.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Courier New" pitchFamily="49" charset="0"/>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ea typeface="+mn-ea"/>
                <a:cs typeface="Courier New" panose="02070309020205020404" pitchFamily="49" charset="0"/>
              </a:rPr>
              <a:t>Precision</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ea typeface="+mn-ea"/>
                <a:cs typeface="Courier New" panose="02070309020205020404" pitchFamily="49" charset="0"/>
              </a:rPr>
              <a:t>:</a:t>
            </a:r>
          </a:p>
          <a:p>
            <a:pPr marL="231775"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anose="02070309020205020404" pitchFamily="49" charset="0"/>
                <a:ea typeface="+mn-ea"/>
                <a:cs typeface="Courier New" panose="02070309020205020404" pitchFamily="49" charset="0"/>
              </a:rPr>
              <a:t>Used to restrict the output depending on the conversion. It specifies the number of digits of precision when outputting floating-point values or the length of a substring to extract from a String. Numbers are rounded to the specified precision.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Courier New" pitchFamily="49" charset="0"/>
              <a:cs typeface="Courier New"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70923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96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4357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4779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8892be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8892be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convention is to capitalize all letters and separate words with underscores.</a:t>
            </a:r>
            <a:endParaRPr dirty="0"/>
          </a:p>
        </p:txBody>
      </p:sp>
    </p:spTree>
    <p:extLst>
      <p:ext uri="{BB962C8B-B14F-4D97-AF65-F5344CB8AC3E}">
        <p14:creationId xmlns:p14="http://schemas.microsoft.com/office/powerpoint/2010/main" val="377130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8892be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8892be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would need the following import: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import </a:t>
            </a:r>
            <a:r>
              <a:rPr lang="en-US" dirty="0" err="1"/>
              <a:t>javax.swing.JOptionPane</a:t>
            </a:r>
            <a:r>
              <a:rPr lang="en-US" dirty="0"/>
              <a:t>;</a:t>
            </a:r>
            <a:endParaRPr dirty="0"/>
          </a:p>
        </p:txBody>
      </p:sp>
    </p:spTree>
    <p:extLst>
      <p:ext uri="{BB962C8B-B14F-4D97-AF65-F5344CB8AC3E}">
        <p14:creationId xmlns:p14="http://schemas.microsoft.com/office/powerpoint/2010/main" val="1230265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8892be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8892be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2753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29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951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Math operations can be performed on integers or on reals (numbers with a decimal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An integer divided by an integer results in an integer.  Note that the result is </a:t>
            </a:r>
            <a:r>
              <a:rPr kumimoji="0" lang="en-US" sz="1200" b="1" i="0" u="none" strike="noStrike" kern="1200" cap="none" spc="0" normalizeH="0" baseline="0" noProof="0" dirty="0">
                <a:ln>
                  <a:noFill/>
                </a:ln>
                <a:solidFill>
                  <a:prstClr val="black"/>
                </a:solidFill>
                <a:effectLst/>
                <a:uLnTx/>
                <a:uFillTx/>
                <a:latin typeface="Calibri"/>
                <a:ea typeface="+mn-ea"/>
                <a:cs typeface="+mn-cs"/>
              </a:rPr>
              <a:t>truncated</a:t>
            </a:r>
            <a:r>
              <a:rPr kumimoji="0" lang="en-US" sz="1200" b="0" i="0" u="none" strike="noStrike" kern="1200" cap="none" spc="0" normalizeH="0" baseline="0" noProof="0" dirty="0">
                <a:ln>
                  <a:noFill/>
                </a:ln>
                <a:solidFill>
                  <a:prstClr val="black"/>
                </a:solidFill>
                <a:effectLst/>
                <a:uLnTx/>
                <a:uFillTx/>
                <a:latin typeface="Calibri"/>
                <a:ea typeface="+mn-ea"/>
                <a:cs typeface="+mn-cs"/>
              </a:rPr>
              <a:t>, not rounded.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2/3=0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3/2=1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5/4=1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4/5=0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7/2=3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2/7=0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060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1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An assignment expression returns a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5714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Operators are special symbols that perform specific operations on one, two, or three </a:t>
            </a:r>
            <a:r>
              <a:rPr kumimoji="0" lang="en-US" sz="1200" b="0" i="1" u="none" strike="noStrike" kern="1200" cap="none" spc="0" normalizeH="0" baseline="0" noProof="0" dirty="0">
                <a:ln>
                  <a:noFill/>
                </a:ln>
                <a:solidFill>
                  <a:prstClr val="black"/>
                </a:solidFill>
                <a:effectLst/>
                <a:uLnTx/>
                <a:uFillTx/>
                <a:latin typeface="Calibri"/>
                <a:ea typeface="+mn-ea"/>
                <a:cs typeface="+mn-cs"/>
              </a:rPr>
              <a:t>operands</a:t>
            </a:r>
            <a:r>
              <a:rPr kumimoji="0" lang="en-US" sz="1200" b="0" i="0" u="none" strike="noStrike" kern="1200" cap="none" spc="0" normalizeH="0" baseline="0" noProof="0" dirty="0">
                <a:ln>
                  <a:noFill/>
                </a:ln>
                <a:solidFill>
                  <a:prstClr val="black"/>
                </a:solidFill>
                <a:effectLst/>
                <a:uLnTx/>
                <a:uFillTx/>
                <a:latin typeface="Calibri"/>
                <a:ea typeface="+mn-ea"/>
                <a:cs typeface="+mn-cs"/>
              </a:rPr>
              <a:t>, and then return a result.  Operators that perform operations on one operand are called </a:t>
            </a:r>
            <a:r>
              <a:rPr kumimoji="0" lang="en-US" sz="1200" b="1" i="0" u="none" strike="noStrike" kern="1200" cap="none" spc="0" normalizeH="0" baseline="0" noProof="0" dirty="0">
                <a:ln>
                  <a:noFill/>
                </a:ln>
                <a:solidFill>
                  <a:prstClr val="black"/>
                </a:solidFill>
                <a:effectLst/>
                <a:uLnTx/>
                <a:uFillTx/>
                <a:latin typeface="Calibri"/>
                <a:ea typeface="+mn-ea"/>
                <a:cs typeface="+mn-cs"/>
              </a:rPr>
              <a:t>unary</a:t>
            </a:r>
            <a:r>
              <a:rPr kumimoji="0" lang="en-US" sz="1200" b="0" i="0" u="none" strike="noStrike" kern="1200" cap="none" spc="0" normalizeH="0" baseline="0" noProof="0" dirty="0">
                <a:ln>
                  <a:noFill/>
                </a:ln>
                <a:solidFill>
                  <a:prstClr val="black"/>
                </a:solidFill>
                <a:effectLst/>
                <a:uLnTx/>
                <a:uFillTx/>
                <a:latin typeface="Calibri"/>
                <a:ea typeface="+mn-ea"/>
                <a:cs typeface="+mn-cs"/>
              </a:rPr>
              <a:t> operators, those that perform operations on two operands are called </a:t>
            </a:r>
            <a:r>
              <a:rPr kumimoji="0" lang="en-US" sz="1200" b="1" i="0" u="none" strike="noStrike" kern="1200" cap="none" spc="0" normalizeH="0" baseline="0" noProof="0" dirty="0">
                <a:ln>
                  <a:noFill/>
                </a:ln>
                <a:solidFill>
                  <a:prstClr val="black"/>
                </a:solidFill>
                <a:effectLst/>
                <a:uLnTx/>
                <a:uFillTx/>
                <a:latin typeface="Calibri"/>
                <a:ea typeface="+mn-ea"/>
                <a:cs typeface="+mn-cs"/>
              </a:rPr>
              <a:t>binary</a:t>
            </a:r>
            <a:r>
              <a:rPr kumimoji="0" lang="en-US" sz="1200" b="0" i="0" u="none" strike="noStrike" kern="1200" cap="none" spc="0" normalizeH="0" baseline="0" noProof="0" dirty="0">
                <a:ln>
                  <a:noFill/>
                </a:ln>
                <a:solidFill>
                  <a:prstClr val="black"/>
                </a:solidFill>
                <a:effectLst/>
                <a:uLnTx/>
                <a:uFillTx/>
                <a:latin typeface="Calibri"/>
                <a:ea typeface="+mn-ea"/>
                <a:cs typeface="+mn-cs"/>
              </a:rPr>
              <a:t> operators, and the only operator that performs operations on three operands (the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operator) is called the </a:t>
            </a:r>
            <a:r>
              <a:rPr kumimoji="0" lang="en-US" sz="1200" b="1" i="0" u="none" strike="noStrike" kern="1200" cap="none" spc="0" normalizeH="0" baseline="0" noProof="0" dirty="0">
                <a:ln>
                  <a:noFill/>
                </a:ln>
                <a:solidFill>
                  <a:prstClr val="black"/>
                </a:solidFill>
                <a:effectLst/>
                <a:uLnTx/>
                <a:uFillTx/>
                <a:latin typeface="Calibri"/>
                <a:ea typeface="+mn-ea"/>
                <a:cs typeface="+mn-cs"/>
              </a:rPr>
              <a:t>ternary</a:t>
            </a:r>
            <a:r>
              <a:rPr kumimoji="0" lang="en-US" sz="1200" b="0" i="0" u="none" strike="noStrike" kern="1200" cap="none" spc="0" normalizeH="0" baseline="0" noProof="0" dirty="0">
                <a:ln>
                  <a:noFill/>
                </a:ln>
                <a:solidFill>
                  <a:prstClr val="black"/>
                </a:solidFill>
                <a:effectLst/>
                <a:uLnTx/>
                <a:uFillTx/>
                <a:latin typeface="Calibri"/>
                <a:ea typeface="+mn-ea"/>
                <a:cs typeface="+mn-cs"/>
              </a:rPr>
              <a:t>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Java has many operators, the more common operators are listed in the table in order of precedence: parenthesis </a:t>
            </a:r>
            <a:r>
              <a:rPr kumimoji="0" lang="en-US" sz="1200" b="1" i="0" u="none" strike="noStrike" kern="1200" cap="none" spc="0" normalizeH="0" baseline="0" noProof="0" dirty="0">
                <a:ln>
                  <a:noFill/>
                </a:ln>
                <a:solidFill>
                  <a:prstClr val="black"/>
                </a:solidFill>
                <a:effectLst/>
                <a:uLnTx/>
                <a:uFillTx/>
                <a:latin typeface="Calibri"/>
                <a:ea typeface="+mn-ea"/>
                <a:cs typeface="+mn-cs"/>
              </a:rPr>
              <a:t>( )</a:t>
            </a:r>
            <a:r>
              <a:rPr kumimoji="0" lang="en-US" sz="1200" b="0" i="0" u="none" strike="noStrike" kern="1200" cap="none" spc="0" normalizeH="0" baseline="0" noProof="0" dirty="0">
                <a:ln>
                  <a:noFill/>
                </a:ln>
                <a:solidFill>
                  <a:prstClr val="black"/>
                </a:solidFill>
                <a:effectLst/>
                <a:uLnTx/>
                <a:uFillTx/>
                <a:latin typeface="Calibri"/>
                <a:ea typeface="+mn-ea"/>
                <a:cs typeface="+mn-cs"/>
              </a:rPr>
              <a:t>, not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(or bang), increment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and decrement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multiplication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division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and modulus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addition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and subtraction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relational LT, LE, GT, GE, relational EQ, NE, and assignment operators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r>
              <a:rPr kumimoji="0" lang="en-US" sz="12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When an expression involves several operators that have the same precedence, the operator associativity governs the order in which the operations are performed.  </a:t>
            </a:r>
            <a:r>
              <a:rPr kumimoji="0" lang="en-US" sz="1200" b="1" i="0" u="none" strike="noStrike" kern="1200" cap="none" spc="0" normalizeH="0" baseline="0" noProof="0" dirty="0">
                <a:ln>
                  <a:noFill/>
                </a:ln>
                <a:solidFill>
                  <a:prstClr val="black"/>
                </a:solidFill>
                <a:effectLst/>
                <a:uLnTx/>
                <a:uFillTx/>
                <a:latin typeface="Calibri"/>
                <a:ea typeface="+mn-ea"/>
                <a:cs typeface="+mn-cs"/>
              </a:rPr>
              <a:t>Most operators are left-to-right associative,</a:t>
            </a:r>
            <a:r>
              <a:rPr kumimoji="0" lang="en-US" sz="1200" b="0" i="0" u="none" strike="noStrike" kern="1200" cap="none" spc="0" normalizeH="0" baseline="0" noProof="0" dirty="0">
                <a:ln>
                  <a:noFill/>
                </a:ln>
                <a:solidFill>
                  <a:prstClr val="black"/>
                </a:solidFill>
                <a:effectLst/>
                <a:uLnTx/>
                <a:uFillTx/>
                <a:latin typeface="Calibri"/>
                <a:ea typeface="+mn-ea"/>
                <a:cs typeface="+mn-cs"/>
              </a:rPr>
              <a:t> which means that the operations are performed from left to right. The </a:t>
            </a:r>
            <a:r>
              <a:rPr kumimoji="0" lang="en-US" sz="1200" b="1" i="0" u="none" strike="noStrike" kern="1200" cap="none" spc="0" normalizeH="0" baseline="0" noProof="0" dirty="0">
                <a:ln>
                  <a:noFill/>
                </a:ln>
                <a:solidFill>
                  <a:prstClr val="black"/>
                </a:solidFill>
                <a:effectLst/>
                <a:uLnTx/>
                <a:uFillTx/>
                <a:latin typeface="Calibri"/>
                <a:ea typeface="+mn-ea"/>
                <a:cs typeface="+mn-cs"/>
              </a:rPr>
              <a:t>assignment and unary operators, however, have right-to-left associativity</a:t>
            </a:r>
            <a:r>
              <a:rPr kumimoji="0" lang="en-US" sz="1200" b="0" i="0" u="none" strike="noStrike" kern="1200" cap="none" spc="0" normalizeH="0" baseline="0" noProof="0" dirty="0">
                <a:ln>
                  <a:noFill/>
                </a:ln>
                <a:solidFill>
                  <a:prstClr val="black"/>
                </a:solidFill>
                <a:effectLst/>
                <a:uLnTx/>
                <a:uFillTx/>
                <a:latin typeface="Calibri"/>
                <a:ea typeface="+mn-ea"/>
                <a:cs typeface="+mn-cs"/>
              </a:rPr>
              <a:t>.  As with operator precedence, operator associativity establishes a default order of evaluation for an expression. This default order can be overridden through the use of parentheses. However, the default operator associativity in Java has been chosen to yield a natural expression syntax, and you rarely need to alter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Java has 39 operators; for a complete list of operator precedence visit: http://www.cs.bilkent.edu.tr/~guvenir/courses/CS101/op_precedence.html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095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n starts out at the value of 2.</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Then n is increased by a factor of 6 to become 12.</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Then n is divided by 5. 12/5 is 2.4 but java rounds down to 2 to guarantee type safety. Remember an int / int always results in an int.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Then n is increased by a factor of (2 + 3). 2 * 5 results in 10. Remember the right-hand side of an expression is evaluated first so mentally put parentheses around it. Java performs a narrowing or casting of the result as well.</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rPr>
              <a:t>Lastly a compound statement is an expression and returns the value. 10 + 3 yields 13.</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aseline="0" dirty="0"/>
              <a:t>The </a:t>
            </a:r>
            <a:r>
              <a:rPr lang="en-US" sz="1200" dirty="0"/>
              <a:t>12 assignment operators: = *= /= %= += -= &lt;&lt;= &gt;&gt;= &gt;&gt;&gt;= &amp;= ^= |= all are right-associative </a:t>
            </a:r>
            <a:r>
              <a:rPr lang="en-US" sz="1200" dirty="0" err="1"/>
              <a:t>ie</a:t>
            </a:r>
            <a:r>
              <a:rPr lang="en-US" sz="1200" dirty="0"/>
              <a:t> a=b=c groups as a=(b=c) vs (a=b)=c.  All are used with primitive data types except = and += which can also be used with Strings.</a:t>
            </a:r>
            <a:r>
              <a:rPr lang="en-US" sz="1200" baseline="0" dirty="0"/>
              <a:t>  A</a:t>
            </a:r>
            <a:r>
              <a:rPr lang="en-US" sz="1200" dirty="0"/>
              <a:t>ll operators of the form </a:t>
            </a:r>
            <a:r>
              <a:rPr lang="en-US" sz="1200" i="1" dirty="0"/>
              <a:t>op=</a:t>
            </a:r>
            <a:r>
              <a:rPr lang="en-US" sz="1200" dirty="0"/>
              <a:t> </a:t>
            </a:r>
            <a:r>
              <a:rPr lang="en-US" sz="1200" b="1" dirty="0"/>
              <a:t>cast</a:t>
            </a:r>
            <a:r>
              <a:rPr lang="en-US" sz="1200" dirty="0"/>
              <a:t> their result to the </a:t>
            </a:r>
            <a:r>
              <a:rPr lang="en-US" sz="1200" b="1" dirty="0"/>
              <a:t>type of the left-operand</a:t>
            </a:r>
            <a:r>
              <a:rPr lang="en-US" sz="1200" dirty="0"/>
              <a:t>, however, there is no implicit cast with the simple assignment operator =.  In all cases, x op= y is equivalent to x = x op y.  For Example: x += y is equivalent to x = x + y, and x %= y is equivalent to x = x % y.</a:t>
            </a:r>
            <a:endParaRPr lang="en-US" sz="1200" baseline="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864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7678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2308324"/>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Expressions Operators Casting Formatting </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int n = 2;</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a:t>
            </a:r>
            <a:r>
              <a:rPr lang="en" sz="1800" dirty="0">
                <a:solidFill>
                  <a:srgbClr val="00B050"/>
                </a:solidFill>
                <a:latin typeface="IBM Plex Sans"/>
                <a:ea typeface="IBM Plex Sans"/>
                <a:cs typeface="IBM Plex Sans"/>
                <a:sym typeface="IBM Plex Sans"/>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US" sz="1800" dirty="0">
                <a:solidFill>
                  <a:srgbClr val="00B050"/>
                </a:solidFill>
                <a:latin typeface="IBM Plex Sans" panose="020B0604020202020204" charset="0"/>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a:t>
            </a:r>
            <a:r>
              <a:rPr lang="en" sz="1800" dirty="0">
                <a:solidFill>
                  <a:srgbClr val="FFFFFF"/>
                </a:solidFill>
                <a:latin typeface="IBM Plex Sans"/>
                <a:ea typeface="IBM Plex Sans"/>
                <a:cs typeface="IBM Plex Sans"/>
                <a:sym typeface="IBM Plex Sans"/>
              </a:rPr>
              <a:t> </a:t>
            </a:r>
          </a:p>
          <a:p>
            <a:pPr>
              <a:buClr>
                <a:srgbClr val="FFFFFF"/>
              </a:buClr>
              <a:buSzPts val="1800"/>
            </a:pPr>
            <a:r>
              <a:rPr lang="en" sz="1800" kern="1200" dirty="0">
                <a:solidFill>
                  <a:srgbClr val="FFFFFF"/>
                </a:solidFill>
                <a:effectLst>
                  <a:outerShdw blurRad="38100" dist="38100" dir="2700000" algn="tl">
                    <a:srgbClr val="000000">
                      <a:alpha val="43137"/>
                    </a:srgbClr>
                  </a:outerShdw>
                </a:effectLst>
                <a:latin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 sz="1800" dirty="0">
              <a:solidFill>
                <a:srgbClr val="FFFFFF"/>
              </a:solidFill>
              <a:latin typeface="IBM Plex Sans"/>
              <a:ea typeface="IBM Plex Sans"/>
              <a:cs typeface="IBM Plex Sans"/>
              <a:sym typeface="IBM Plex Sans"/>
            </a:endParaRPr>
          </a:p>
          <a:p>
            <a:pPr>
              <a:defRPr/>
            </a:pPr>
            <a:endParaRPr lang="en" sz="1800" dirty="0">
              <a:solidFill>
                <a:srgbClr val="FFFFFF"/>
              </a:solidFill>
              <a:latin typeface="IBM Plex Sans"/>
              <a:ea typeface="IBM Plex Sans"/>
              <a:cs typeface="IBM Plex Sans"/>
              <a:sym typeface="IBM Plex Sans"/>
            </a:endParaRP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a typeface="IBM Plex Sans"/>
                <a:cs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a typeface="IBM Plex Sans"/>
                <a:cs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endParaRPr lang="en"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Unary Increment (Post++ and ++Pre)</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24D3E02A-A8A4-4022-AC8C-5FAFA377F30B}"/>
              </a:ext>
            </a:extLst>
          </p:cNvPr>
          <p:cNvSpPr/>
          <p:nvPr/>
        </p:nvSpPr>
        <p:spPr>
          <a:xfrm>
            <a:off x="6839712" y="1499616"/>
            <a:ext cx="1558515" cy="31007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11">
            <a:extLst>
              <a:ext uri="{FF2B5EF4-FFF2-40B4-BE49-F238E27FC236}">
                <a16:creationId xmlns:a16="http://schemas.microsoft.com/office/drawing/2014/main" id="{11A75144-888B-4A54-B375-4E9B3DD00221}"/>
              </a:ext>
            </a:extLst>
          </p:cNvPr>
          <p:cNvSpPr txBox="1">
            <a:spLocks noChangeArrowheads="1"/>
          </p:cNvSpPr>
          <p:nvPr/>
        </p:nvSpPr>
        <p:spPr bwMode="auto">
          <a:xfrm>
            <a:off x="7071554" y="1756142"/>
            <a:ext cx="1464809" cy="193899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3</a:t>
            </a:r>
          </a:p>
          <a:p>
            <a:pPr>
              <a:spcBef>
                <a:spcPct val="0"/>
              </a:spcBef>
              <a:buFontTx/>
              <a:buNone/>
            </a:pPr>
            <a:r>
              <a:rPr lang="en-US" altLang="en-US" sz="2000" dirty="0">
                <a:solidFill>
                  <a:schemeClr val="bg1"/>
                </a:solidFill>
                <a:latin typeface="Tahoma" panose="020B0604030504040204" pitchFamily="34" charset="0"/>
              </a:rPr>
              <a:t>4</a:t>
            </a:r>
          </a:p>
          <a:p>
            <a:pPr>
              <a:spcBef>
                <a:spcPct val="0"/>
              </a:spcBef>
              <a:buFontTx/>
              <a:buNone/>
            </a:pPr>
            <a:r>
              <a:rPr lang="en-US" altLang="en-US" sz="2000" dirty="0">
                <a:solidFill>
                  <a:schemeClr val="bg1"/>
                </a:solidFill>
                <a:latin typeface="Tahoma" panose="020B0604030504040204" pitchFamily="34" charset="0"/>
              </a:rPr>
              <a:t>4</a:t>
            </a:r>
          </a:p>
          <a:p>
            <a:pPr>
              <a:spcBef>
                <a:spcPct val="0"/>
              </a:spcBef>
              <a:buFontTx/>
              <a:buNone/>
            </a:pPr>
            <a:r>
              <a:rPr lang="en-US" altLang="en-US" sz="2000" dirty="0">
                <a:solidFill>
                  <a:schemeClr val="bg1"/>
                </a:solidFill>
                <a:latin typeface="Tahoma" panose="020B0604030504040204" pitchFamily="34" charset="0"/>
              </a:rPr>
              <a:t>5</a:t>
            </a:r>
          </a:p>
          <a:p>
            <a:pPr>
              <a:spcBef>
                <a:spcPct val="0"/>
              </a:spcBef>
              <a:buFontTx/>
              <a:buNone/>
            </a:pPr>
            <a:r>
              <a:rPr lang="en-US" altLang="en-US" sz="2000" dirty="0">
                <a:solidFill>
                  <a:schemeClr val="bg1"/>
                </a:solidFill>
                <a:latin typeface="Tahoma" panose="020B0604030504040204" pitchFamily="34" charset="0"/>
              </a:rPr>
              <a:t>6</a:t>
            </a:r>
          </a:p>
        </p:txBody>
      </p:sp>
    </p:spTree>
    <p:extLst>
      <p:ext uri="{BB962C8B-B14F-4D97-AF65-F5344CB8AC3E}">
        <p14:creationId xmlns:p14="http://schemas.microsoft.com/office/powerpoint/2010/main" val="209153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0">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0">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0">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int n = 2;</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a:t>
            </a:r>
            <a:r>
              <a:rPr lang="en" sz="1800" dirty="0">
                <a:solidFill>
                  <a:srgbClr val="00B050"/>
                </a:solidFill>
                <a:latin typeface="IBM Plex Sans"/>
                <a:ea typeface="IBM Plex Sans"/>
                <a:cs typeface="IBM Plex Sans"/>
                <a:sym typeface="IBM Plex Sans"/>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US" sz="1800" dirty="0">
                <a:solidFill>
                  <a:srgbClr val="00B050"/>
                </a:solidFill>
                <a:latin typeface="IBM Plex Sans" panose="020B0604020202020204" charset="0"/>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a:t>
            </a:r>
            <a:r>
              <a:rPr lang="en" sz="1800" dirty="0">
                <a:solidFill>
                  <a:srgbClr val="FFFFFF"/>
                </a:solidFill>
                <a:latin typeface="IBM Plex Sans"/>
                <a:ea typeface="IBM Plex Sans"/>
                <a:cs typeface="IBM Plex Sans"/>
                <a:sym typeface="IBM Plex Sans"/>
              </a:rPr>
              <a:t> </a:t>
            </a:r>
          </a:p>
          <a:p>
            <a:pPr>
              <a:buClr>
                <a:srgbClr val="FFFFFF"/>
              </a:buClr>
              <a:buSzPts val="1800"/>
            </a:pPr>
            <a:r>
              <a:rPr lang="en" sz="1800" kern="1200" dirty="0">
                <a:solidFill>
                  <a:srgbClr val="FFFFFF"/>
                </a:solidFill>
                <a:effectLst>
                  <a:outerShdw blurRad="38100" dist="38100" dir="2700000" algn="tl">
                    <a:srgbClr val="000000">
                      <a:alpha val="43137"/>
                    </a:srgbClr>
                  </a:outerShdw>
                </a:effectLst>
                <a:latin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 sz="1800" dirty="0">
              <a:solidFill>
                <a:srgbClr val="FFFFFF"/>
              </a:solidFill>
              <a:latin typeface="IBM Plex Sans"/>
              <a:ea typeface="IBM Plex Sans"/>
              <a:cs typeface="IBM Plex Sans"/>
              <a:sym typeface="IBM Plex Sans"/>
            </a:endParaRPr>
          </a:p>
          <a:p>
            <a:pPr>
              <a:defRPr/>
            </a:pPr>
            <a:endParaRPr lang="en" sz="1800" dirty="0">
              <a:solidFill>
                <a:srgbClr val="FFFFFF"/>
              </a:solidFill>
              <a:latin typeface="IBM Plex Sans"/>
              <a:ea typeface="IBM Plex Sans"/>
              <a:cs typeface="IBM Plex Sans"/>
              <a:sym typeface="IBM Plex Sans"/>
            </a:endParaRP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a typeface="IBM Plex Sans"/>
                <a:cs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a typeface="IBM Plex Sans"/>
                <a:cs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endParaRPr lang="en"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Unary Decrement (Post++ and ++Pre)</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24D3E02A-A8A4-4022-AC8C-5FAFA377F30B}"/>
              </a:ext>
            </a:extLst>
          </p:cNvPr>
          <p:cNvSpPr/>
          <p:nvPr/>
        </p:nvSpPr>
        <p:spPr>
          <a:xfrm>
            <a:off x="6839712" y="1499616"/>
            <a:ext cx="1558515" cy="31007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11">
            <a:extLst>
              <a:ext uri="{FF2B5EF4-FFF2-40B4-BE49-F238E27FC236}">
                <a16:creationId xmlns:a16="http://schemas.microsoft.com/office/drawing/2014/main" id="{11A75144-888B-4A54-B375-4E9B3DD00221}"/>
              </a:ext>
            </a:extLst>
          </p:cNvPr>
          <p:cNvSpPr txBox="1">
            <a:spLocks noChangeArrowheads="1"/>
          </p:cNvSpPr>
          <p:nvPr/>
        </p:nvSpPr>
        <p:spPr bwMode="auto">
          <a:xfrm>
            <a:off x="7071554" y="1756142"/>
            <a:ext cx="1464809" cy="193899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1</a:t>
            </a:r>
          </a:p>
          <a:p>
            <a:pPr>
              <a:spcBef>
                <a:spcPct val="0"/>
              </a:spcBef>
              <a:buFontTx/>
              <a:buNone/>
            </a:pPr>
            <a:r>
              <a:rPr lang="en-US" altLang="en-US" sz="2000" dirty="0">
                <a:solidFill>
                  <a:schemeClr val="bg1"/>
                </a:solidFill>
                <a:latin typeface="Tahoma" panose="020B0604030504040204" pitchFamily="34" charset="0"/>
              </a:rPr>
              <a:t>0</a:t>
            </a:r>
          </a:p>
          <a:p>
            <a:pPr>
              <a:spcBef>
                <a:spcPct val="0"/>
              </a:spcBef>
              <a:buFontTx/>
              <a:buNone/>
            </a:pPr>
            <a:r>
              <a:rPr lang="en-US" altLang="en-US" sz="2000" dirty="0">
                <a:solidFill>
                  <a:schemeClr val="bg1"/>
                </a:solidFill>
                <a:latin typeface="Tahoma" panose="020B0604030504040204" pitchFamily="34" charset="0"/>
              </a:rPr>
              <a:t>0</a:t>
            </a:r>
          </a:p>
          <a:p>
            <a:pPr>
              <a:spcBef>
                <a:spcPct val="0"/>
              </a:spcBef>
              <a:buFontTx/>
              <a:buNone/>
            </a:pPr>
            <a:r>
              <a:rPr lang="en-US" altLang="en-US" sz="2000" dirty="0">
                <a:solidFill>
                  <a:schemeClr val="bg1"/>
                </a:solidFill>
                <a:latin typeface="Tahoma" panose="020B0604030504040204" pitchFamily="34" charset="0"/>
              </a:rPr>
              <a:t>-1</a:t>
            </a:r>
          </a:p>
          <a:p>
            <a:pPr>
              <a:spcBef>
                <a:spcPct val="0"/>
              </a:spcBef>
              <a:buFontTx/>
              <a:buNone/>
            </a:pPr>
            <a:r>
              <a:rPr lang="en-US" altLang="en-US" sz="2000" dirty="0">
                <a:solidFill>
                  <a:schemeClr val="bg1"/>
                </a:solidFill>
                <a:latin typeface="Tahoma" panose="020B0604030504040204" pitchFamily="34" charset="0"/>
              </a:rPr>
              <a:t>-2</a:t>
            </a:r>
          </a:p>
        </p:txBody>
      </p:sp>
    </p:spTree>
    <p:extLst>
      <p:ext uri="{BB962C8B-B14F-4D97-AF65-F5344CB8AC3E}">
        <p14:creationId xmlns:p14="http://schemas.microsoft.com/office/powerpoint/2010/main" val="368695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0">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0">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0">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int n = 2;</a:t>
            </a:r>
          </a:p>
          <a:p>
            <a:pPr lvl="0">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n = n++;   </a:t>
            </a:r>
            <a:r>
              <a:rPr lang="en-US" sz="1800" kern="1200" dirty="0">
                <a:solidFill>
                  <a:srgbClr val="00B050"/>
                </a:solidFill>
                <a:effectLst>
                  <a:outerShdw blurRad="38100" dist="38100" dir="2700000" algn="tl">
                    <a:srgbClr val="000000">
                      <a:alpha val="43137"/>
                    </a:srgbClr>
                  </a:outerShdw>
                </a:effectLst>
                <a:latin typeface="IBM Plex Sans" panose="020B0604020202020204" charset="0"/>
                <a:cs typeface="Courier New" pitchFamily="49" charset="0"/>
              </a:rPr>
              <a:t>// never do this</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lvl="0">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n  = n++ + 0;  </a:t>
            </a:r>
            <a:endParaRPr lang="en-US" sz="1800" kern="1200" dirty="0">
              <a:solidFill>
                <a:srgbClr val="00B050"/>
              </a:solidFill>
              <a:effectLst>
                <a:outerShdw blurRad="38100" dist="38100" dir="2700000" algn="tl">
                  <a:srgbClr val="000000">
                    <a:alpha val="43137"/>
                  </a:srgbClr>
                </a:outerShdw>
              </a:effectLst>
              <a:latin typeface="IBM Plex Sans" panose="020B0604020202020204" charset="0"/>
              <a:cs typeface="Courier New" pitchFamily="49" charset="0"/>
            </a:endParaRP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 ++n;  </a:t>
            </a:r>
            <a:r>
              <a:rPr lang="en-US" sz="1800" kern="1200" dirty="0">
                <a:solidFill>
                  <a:srgbClr val="00B050"/>
                </a:solidFill>
                <a:effectLst>
                  <a:outerShdw blurRad="38100" dist="38100" dir="2700000" algn="tl">
                    <a:srgbClr val="000000">
                      <a:alpha val="43137"/>
                    </a:srgbClr>
                  </a:outerShdw>
                </a:effectLst>
                <a:latin typeface="IBM Plex Sans" panose="020B0604020202020204" charset="0"/>
              </a:rPr>
              <a:t>// bad but works</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 sz="1800" dirty="0">
                <a:solidFill>
                  <a:srgbClr val="00B050"/>
                </a:solidFill>
                <a:latin typeface="IBM Plex Sans"/>
                <a:ea typeface="IBM Plex Sans"/>
                <a:cs typeface="IBM Plex Sans"/>
                <a:sym typeface="IBM Plex Sans"/>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US" sz="1800" dirty="0">
                <a:solidFill>
                  <a:srgbClr val="00B050"/>
                </a:solidFill>
                <a:latin typeface="IBM Plex Sans" panose="020B0604020202020204" charset="0"/>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 n++ + ++n;  </a:t>
            </a:r>
            <a:r>
              <a:rPr lang="en-US" sz="1800" kern="1200" dirty="0">
                <a:solidFill>
                  <a:srgbClr val="00B050"/>
                </a:solidFill>
                <a:effectLst>
                  <a:outerShdw blurRad="38100" dist="38100" dir="2700000" algn="tl">
                    <a:srgbClr val="000000">
                      <a:alpha val="43137"/>
                    </a:srgbClr>
                  </a:outerShdw>
                </a:effectLst>
                <a:latin typeface="IBM Plex Sans" panose="020B0604020202020204" charset="0"/>
              </a:rPr>
              <a:t>// confusing so avoid</a:t>
            </a:r>
            <a:endParaRPr lang="en" sz="1800" dirty="0">
              <a:solidFill>
                <a:srgbClr val="00B050"/>
              </a:solidFill>
              <a:latin typeface="IBM Plex Sans"/>
              <a:ea typeface="IBM Plex Sans"/>
              <a:cs typeface="IBM Plex Sans"/>
              <a:sym typeface="IBM Plex Sans"/>
            </a:endParaRPr>
          </a:p>
          <a:p>
            <a:pPr>
              <a:buClr>
                <a:srgbClr val="FFFFFF"/>
              </a:buClr>
              <a:buSzPts val="1800"/>
            </a:pPr>
            <a:r>
              <a:rPr lang="en" sz="1800" kern="1200" dirty="0">
                <a:solidFill>
                  <a:srgbClr val="FFFFFF"/>
                </a:solidFill>
                <a:effectLst>
                  <a:outerShdw blurRad="38100" dist="38100" dir="2700000" algn="tl">
                    <a:srgbClr val="000000">
                      <a:alpha val="43137"/>
                    </a:srgbClr>
                  </a:outerShdw>
                </a:effectLst>
                <a:latin typeface="IBM Plex Sans"/>
                <a:sym typeface="IBM Plex Sans"/>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 sz="1800" dirty="0">
              <a:solidFill>
                <a:srgbClr val="FFFFFF"/>
              </a:solidFill>
              <a:latin typeface="IBM Plex Sans"/>
              <a:ea typeface="IBM Plex Sans"/>
              <a:cs typeface="IBM Plex Sans"/>
              <a:sym typeface="IBM Plex Sans"/>
            </a:endParaRPr>
          </a:p>
          <a:p>
            <a:pPr>
              <a:defRPr/>
            </a:pPr>
            <a:endParaRPr lang="en" sz="1800" dirty="0">
              <a:solidFill>
                <a:srgbClr val="FFFFFF"/>
              </a:solidFill>
              <a:latin typeface="IBM Plex Sans"/>
              <a:ea typeface="IBM Plex Sans"/>
              <a:cs typeface="IBM Plex Sans"/>
              <a:sym typeface="IBM Plex Sans"/>
            </a:endParaRP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Unary Operator</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24D3E02A-A8A4-4022-AC8C-5FAFA377F30B}"/>
              </a:ext>
            </a:extLst>
          </p:cNvPr>
          <p:cNvSpPr/>
          <p:nvPr/>
        </p:nvSpPr>
        <p:spPr>
          <a:xfrm>
            <a:off x="6839712" y="2691925"/>
            <a:ext cx="1558515" cy="190841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11">
            <a:extLst>
              <a:ext uri="{FF2B5EF4-FFF2-40B4-BE49-F238E27FC236}">
                <a16:creationId xmlns:a16="http://schemas.microsoft.com/office/drawing/2014/main" id="{11A75144-888B-4A54-B375-4E9B3DD00221}"/>
              </a:ext>
            </a:extLst>
          </p:cNvPr>
          <p:cNvSpPr txBox="1">
            <a:spLocks noChangeArrowheads="1"/>
          </p:cNvSpPr>
          <p:nvPr/>
        </p:nvSpPr>
        <p:spPr bwMode="auto">
          <a:xfrm>
            <a:off x="6917731" y="2790183"/>
            <a:ext cx="978584"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3</a:t>
            </a:r>
          </a:p>
          <a:p>
            <a:pPr>
              <a:spcBef>
                <a:spcPct val="0"/>
              </a:spcBef>
              <a:buFontTx/>
              <a:buNone/>
            </a:pPr>
            <a:r>
              <a:rPr lang="en-US" altLang="en-US" sz="2000" dirty="0">
                <a:solidFill>
                  <a:schemeClr val="bg1"/>
                </a:solidFill>
                <a:latin typeface="Tahoma" panose="020B0604030504040204" pitchFamily="34" charset="0"/>
              </a:rPr>
              <a:t>11</a:t>
            </a:r>
          </a:p>
        </p:txBody>
      </p:sp>
      <p:sp>
        <p:nvSpPr>
          <p:cNvPr id="8" name="Text Box 4">
            <a:extLst>
              <a:ext uri="{FF2B5EF4-FFF2-40B4-BE49-F238E27FC236}">
                <a16:creationId xmlns:a16="http://schemas.microsoft.com/office/drawing/2014/main" id="{381380C4-8DC6-4C49-9F0D-BF7A3EBEC85F}"/>
              </a:ext>
            </a:extLst>
          </p:cNvPr>
          <p:cNvSpPr txBox="1">
            <a:spLocks noChangeArrowheads="1"/>
          </p:cNvSpPr>
          <p:nvPr/>
        </p:nvSpPr>
        <p:spPr bwMode="auto">
          <a:xfrm>
            <a:off x="6839712" y="1492982"/>
            <a:ext cx="1558514" cy="52322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dirty="0">
                <a:solidFill>
                  <a:schemeClr val="bg1"/>
                </a:solidFill>
                <a:latin typeface="Tahoma" panose="020B0604030504040204" pitchFamily="34" charset="0"/>
              </a:rPr>
              <a:t>2</a:t>
            </a:r>
            <a:endParaRPr lang="en-US" altLang="en-US" sz="2800" dirty="0">
              <a:solidFill>
                <a:schemeClr val="bg1"/>
              </a:solidFill>
              <a:latin typeface="Tahoma" panose="020B0604030504040204" pitchFamily="34" charset="0"/>
            </a:endParaRPr>
          </a:p>
        </p:txBody>
      </p:sp>
      <p:sp>
        <p:nvSpPr>
          <p:cNvPr id="9" name="Rectangle 8">
            <a:extLst>
              <a:ext uri="{FF2B5EF4-FFF2-40B4-BE49-F238E27FC236}">
                <a16:creationId xmlns:a16="http://schemas.microsoft.com/office/drawing/2014/main" id="{25937688-FB69-4957-894E-F5AF2B4CA303}"/>
              </a:ext>
            </a:extLst>
          </p:cNvPr>
          <p:cNvSpPr/>
          <p:nvPr/>
        </p:nvSpPr>
        <p:spPr>
          <a:xfrm>
            <a:off x="7353473" y="1062600"/>
            <a:ext cx="376537" cy="400110"/>
          </a:xfrm>
          <a:prstGeom prst="rect">
            <a:avLst/>
          </a:prstGeom>
        </p:spPr>
        <p:txBody>
          <a:bodyPr wrap="square">
            <a:spAutoFit/>
          </a:bodyPr>
          <a:lstStyle/>
          <a:p>
            <a:pPr algn="ctr">
              <a:spcBef>
                <a:spcPct val="0"/>
              </a:spcBef>
              <a:buFontTx/>
              <a:buNone/>
            </a:pPr>
            <a:r>
              <a:rPr lang="en-US" altLang="en-US" sz="2000" dirty="0">
                <a:solidFill>
                  <a:srgbClr val="FF0000"/>
                </a:solidFill>
                <a:latin typeface="Tahoma" panose="020B0604030504040204" pitchFamily="34" charset="0"/>
              </a:rPr>
              <a:t>n</a:t>
            </a:r>
          </a:p>
        </p:txBody>
      </p:sp>
    </p:spTree>
    <p:extLst>
      <p:ext uri="{BB962C8B-B14F-4D97-AF65-F5344CB8AC3E}">
        <p14:creationId xmlns:p14="http://schemas.microsoft.com/office/powerpoint/2010/main" val="114494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Casting</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6777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Java has a very long list of rules for widening and narrowing.</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We just need to know a few and how to work with compatible types.</a:t>
            </a:r>
          </a:p>
          <a:p>
            <a:pPr>
              <a:lnSpc>
                <a:spcPct val="150000"/>
              </a:lnSpc>
              <a:buClr>
                <a:srgbClr val="FFFFFF"/>
              </a:buClr>
              <a:buSzPts val="1800"/>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a:solidFill>
                  <a:srgbClr val="FF0000"/>
                </a:solidFill>
                <a:effectLst>
                  <a:outerShdw blurRad="38100" dist="38100" dir="2700000" algn="tl">
                    <a:srgbClr val="000000">
                      <a:alpha val="43137"/>
                    </a:srgbClr>
                  </a:outerShdw>
                </a:effectLst>
                <a:latin typeface="IBM Plex Sans" panose="020B0604020202020204" charset="0"/>
                <a:cs typeface="Courier New" pitchFamily="49" charset="0"/>
              </a:rPr>
              <a:t>byte -&gt; short -&gt; int -&gt; long -&gt; float -&gt; double</a:t>
            </a:r>
          </a:p>
          <a:p>
            <a:pPr>
              <a:lnSpc>
                <a:spcPct val="150000"/>
              </a:lnSpc>
              <a:buClr>
                <a:srgbClr val="FFFFFF"/>
              </a:buClr>
              <a:buSzPts val="1800"/>
            </a:pPr>
            <a:r>
              <a:rPr lang="en-US" sz="1800" dirty="0">
                <a:solidFill>
                  <a:srgbClr val="FF0000"/>
                </a:solidFill>
                <a:effectLst>
                  <a:outerShdw blurRad="38100" dist="38100" dir="2700000" algn="tl">
                    <a:srgbClr val="000000">
                      <a:alpha val="43137"/>
                    </a:srgbClr>
                  </a:outerShdw>
                </a:effectLst>
                <a:latin typeface="IBM Plex Sans" panose="020B0604020202020204" charset="0"/>
                <a:cs typeface="Courier New" pitchFamily="49" charset="0"/>
              </a:rPr>
              <a:t>                                  char </a:t>
            </a:r>
            <a:endParaRPr lang="en-US" sz="1800" dirty="0">
              <a:solidFill>
                <a:srgbClr val="FF0000"/>
              </a:solidFill>
              <a:effectLst>
                <a:outerShdw blurRad="38100" dist="38100" dir="2700000" algn="tl">
                  <a:srgbClr val="000000">
                    <a:alpha val="43137"/>
                  </a:srgbClr>
                </a:outerShdw>
              </a:effectLst>
              <a:latin typeface="IBM Plex Sans" panose="020B0604020202020204" charset="0"/>
            </a:endParaRP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Java will implicitly widen or promote a smaller data type to a compatible larger data type</a:t>
            </a:r>
          </a:p>
          <a:p>
            <a:pPr>
              <a:lnSpc>
                <a:spcPct val="150000"/>
              </a:lnSpc>
              <a:buClr>
                <a:srgbClr val="FFFFFF"/>
              </a:buClr>
              <a:buSzPts val="1800"/>
            </a:pPr>
            <a:r>
              <a:rPr lang="en-US" sz="1800" dirty="0">
                <a:solidFill>
                  <a:schemeClr val="accent4">
                    <a:lumMod val="50000"/>
                  </a:schemeClr>
                </a:solidFill>
                <a:effectLst>
                  <a:outerShdw blurRad="38100" dist="38100" dir="2700000" algn="tl">
                    <a:srgbClr val="000000">
                      <a:alpha val="43137"/>
                    </a:srgbClr>
                  </a:outerShdw>
                </a:effectLst>
                <a:latin typeface="IBM Plex Sans" panose="020B0604020202020204" charset="0"/>
              </a:rPr>
              <a:t>     </a:t>
            </a:r>
            <a:r>
              <a:rPr lang="en-US" sz="1800" dirty="0">
                <a:solidFill>
                  <a:srgbClr val="EF8600"/>
                </a:solidFill>
                <a:effectLst>
                  <a:outerShdw blurRad="38100" dist="38100" dir="2700000" algn="tl">
                    <a:srgbClr val="000000">
                      <a:alpha val="43137"/>
                    </a:srgbClr>
                  </a:outerShdw>
                </a:effectLst>
                <a:latin typeface="IBM Plex Sans" panose="020B0604020202020204" charset="0"/>
              </a:rPr>
              <a:t>float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flt</a:t>
            </a:r>
            <a:r>
              <a:rPr lang="en-US" sz="1800" dirty="0">
                <a:solidFill>
                  <a:srgbClr val="EF8600"/>
                </a:solidFill>
                <a:effectLst>
                  <a:outerShdw blurRad="38100" dist="38100" dir="2700000" algn="tl">
                    <a:srgbClr val="000000">
                      <a:alpha val="43137"/>
                    </a:srgbClr>
                  </a:outerShdw>
                </a:effectLst>
                <a:latin typeface="IBM Plex Sans" panose="020B0604020202020204" charset="0"/>
              </a:rPr>
              <a:t> = 4;		</a:t>
            </a:r>
            <a:r>
              <a:rPr lang="en-US" sz="1800" dirty="0">
                <a:solidFill>
                  <a:srgbClr val="00B050"/>
                </a:solidFill>
                <a:effectLst>
                  <a:outerShdw blurRad="38100" dist="38100" dir="2700000" algn="tl">
                    <a:srgbClr val="000000">
                      <a:alpha val="43137"/>
                    </a:srgbClr>
                  </a:outerShdw>
                </a:effectLst>
                <a:latin typeface="IBM Plex Sans" panose="020B0604020202020204" charset="0"/>
              </a:rPr>
              <a:t>// widening happens automatically</a:t>
            </a: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float flt2 = (float) 4;	</a:t>
            </a:r>
            <a:r>
              <a:rPr lang="en-US" sz="1800" dirty="0">
                <a:solidFill>
                  <a:srgbClr val="00B050"/>
                </a:solidFill>
                <a:effectLst>
                  <a:outerShdw blurRad="38100" dist="38100" dir="2700000" algn="tl">
                    <a:srgbClr val="000000">
                      <a:alpha val="43137"/>
                    </a:srgbClr>
                  </a:outerShdw>
                </a:effectLst>
                <a:latin typeface="IBM Plex Sans" panose="020B0604020202020204" charset="0"/>
              </a:rPr>
              <a:t>// explicit cast/conversion</a:t>
            </a:r>
          </a:p>
          <a:p>
            <a:pPr>
              <a:lnSpc>
                <a:spcPct val="150000"/>
              </a:lnSpc>
              <a:buClr>
                <a:srgbClr val="FFFFFF"/>
              </a:buClr>
              <a:buSzPts val="1800"/>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US" sz="1800" dirty="0">
              <a:solidFill>
                <a:schemeClr val="accent1"/>
              </a:solidFill>
              <a:effectLst>
                <a:outerShdw blurRad="38100" dist="38100" dir="2700000" algn="tl">
                  <a:srgbClr val="000000">
                    <a:alpha val="43137"/>
                  </a:srgbClr>
                </a:outerShdw>
              </a:effectLst>
              <a:latin typeface="IBM Plex Sans" panose="020B0604020202020204" charset="0"/>
              <a:cs typeface="Courier New" pitchFamily="49" charset="0"/>
            </a:endParaRPr>
          </a:p>
          <a:p>
            <a:pPr>
              <a:lnSpc>
                <a:spcPct val="150000"/>
              </a:lnSpc>
              <a:buClr>
                <a:srgbClr val="FFFFFF"/>
              </a:buClr>
              <a:buSzPts val="1800"/>
            </a:pPr>
            <a:endParaRPr lang="en"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Type Conversion</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cxnSp>
        <p:nvCxnSpPr>
          <p:cNvPr id="3" name="Straight Arrow Connector 2">
            <a:extLst>
              <a:ext uri="{FF2B5EF4-FFF2-40B4-BE49-F238E27FC236}">
                <a16:creationId xmlns:a16="http://schemas.microsoft.com/office/drawing/2014/main" id="{8AA004E5-9E9A-4C85-8B23-B921B705E4CB}"/>
              </a:ext>
            </a:extLst>
          </p:cNvPr>
          <p:cNvCxnSpPr>
            <a:cxnSpLocks/>
          </p:cNvCxnSpPr>
          <p:nvPr/>
        </p:nvCxnSpPr>
        <p:spPr>
          <a:xfrm flipV="1">
            <a:off x="3110668" y="2127903"/>
            <a:ext cx="205099" cy="12818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4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To narrow you must explicitly cast.</a:t>
            </a:r>
          </a:p>
          <a:p>
            <a:pPr>
              <a:lnSpc>
                <a:spcPct val="150000"/>
              </a:lnSpc>
              <a:buClr>
                <a:srgbClr val="FFFFFF"/>
              </a:buClr>
              <a:buSzPts val="1800"/>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a:solidFill>
                  <a:srgbClr val="FF0000"/>
                </a:solidFill>
                <a:effectLst>
                  <a:outerShdw blurRad="38100" dist="38100" dir="2700000" algn="tl">
                    <a:srgbClr val="000000">
                      <a:alpha val="43137"/>
                    </a:srgbClr>
                  </a:outerShdw>
                </a:effectLst>
                <a:latin typeface="IBM Plex Sans" panose="020B0604020202020204" charset="0"/>
                <a:cs typeface="Courier New" pitchFamily="49" charset="0"/>
              </a:rPr>
              <a:t>double -&gt; float -&gt; long -&gt; int -&gt; short/char -&gt; byte</a:t>
            </a:r>
            <a:endParaRPr lang="en-US" sz="1800" dirty="0">
              <a:solidFill>
                <a:srgbClr val="FF000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double d = 130.9;		</a:t>
            </a:r>
            <a:endParaRPr lang="en-US" sz="1800" dirty="0">
              <a:solidFill>
                <a:srgbClr val="00B05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int n = (int) d;		</a:t>
            </a:r>
            <a:endParaRPr lang="en-US" sz="1800" dirty="0">
              <a:solidFill>
                <a:srgbClr val="00B05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r>
              <a:rPr lang="en-US" sz="1800" dirty="0">
                <a:solidFill>
                  <a:srgbClr val="00B050"/>
                </a:solidFill>
                <a:effectLst>
                  <a:outerShdw blurRad="38100" dist="38100" dir="2700000" algn="tl">
                    <a:srgbClr val="000000">
                      <a:alpha val="43137"/>
                    </a:srgbClr>
                  </a:outerShdw>
                </a:effectLst>
                <a:latin typeface="IBM Plex Sans" panose="020B0604020202020204"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(n);		</a:t>
            </a:r>
            <a:r>
              <a:rPr lang="en-US" sz="1800" dirty="0">
                <a:solidFill>
                  <a:srgbClr val="00B050"/>
                </a:solidFill>
                <a:effectLst>
                  <a:outerShdw blurRad="38100" dist="38100" dir="2700000" algn="tl">
                    <a:srgbClr val="000000">
                      <a:alpha val="43137"/>
                    </a:srgbClr>
                  </a:outerShdw>
                </a:effectLst>
                <a:latin typeface="IBM Plex Sans" panose="020B0604020202020204" charset="0"/>
              </a:rPr>
              <a:t> // explicit cast/conversion that truncates</a:t>
            </a:r>
            <a:endParaRPr lang="en-US" sz="1800" dirty="0">
              <a:solidFill>
                <a:srgbClr val="EF860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endParaRPr lang="en-US" sz="1800" dirty="0">
              <a:solidFill>
                <a:srgbClr val="EF860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byte c = (byte)d;     	</a:t>
            </a:r>
            <a:endParaRPr lang="en-US" sz="1800" dirty="0">
              <a:solidFill>
                <a:srgbClr val="00B05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(c);		</a:t>
            </a:r>
            <a:r>
              <a:rPr lang="en-US" sz="1800" dirty="0">
                <a:solidFill>
                  <a:srgbClr val="00B050"/>
                </a:solidFill>
                <a:effectLst>
                  <a:outerShdw blurRad="38100" dist="38100" dir="2700000" algn="tl">
                    <a:srgbClr val="000000">
                      <a:alpha val="43137"/>
                    </a:srgbClr>
                  </a:outerShdw>
                </a:effectLst>
                <a:latin typeface="IBM Plex Sans" panose="020B0604020202020204" charset="0"/>
              </a:rPr>
              <a:t> // beware of overflow</a:t>
            </a:r>
            <a:endParaRPr lang="en-US" sz="1800" dirty="0">
              <a:solidFill>
                <a:schemeClr val="accent1"/>
              </a:solidFill>
              <a:effectLst>
                <a:outerShdw blurRad="38100" dist="38100" dir="2700000" algn="tl">
                  <a:srgbClr val="000000">
                    <a:alpha val="43137"/>
                  </a:srgbClr>
                </a:outerShdw>
              </a:effectLst>
              <a:latin typeface="IBM Plex Sans" panose="020B0604020202020204" charset="0"/>
              <a:cs typeface="Courier New" pitchFamily="49" charset="0"/>
            </a:endParaRPr>
          </a:p>
          <a:p>
            <a:pPr>
              <a:lnSpc>
                <a:spcPct val="150000"/>
              </a:lnSpc>
              <a:buClr>
                <a:srgbClr val="FFFFFF"/>
              </a:buClr>
              <a:buSzPts val="1800"/>
            </a:pPr>
            <a:endParaRPr lang="en"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Type Conversion</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 name="Google Shape;4030;p35">
            <a:extLst>
              <a:ext uri="{FF2B5EF4-FFF2-40B4-BE49-F238E27FC236}">
                <a16:creationId xmlns:a16="http://schemas.microsoft.com/office/drawing/2014/main" id="{03E1D4E5-1BCE-45E1-ABB1-D55E50D3DBEF}"/>
              </a:ext>
            </a:extLst>
          </p:cNvPr>
          <p:cNvSpPr/>
          <p:nvPr/>
        </p:nvSpPr>
        <p:spPr>
          <a:xfrm>
            <a:off x="6839712" y="3102123"/>
            <a:ext cx="1558515" cy="149821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11">
            <a:extLst>
              <a:ext uri="{FF2B5EF4-FFF2-40B4-BE49-F238E27FC236}">
                <a16:creationId xmlns:a16="http://schemas.microsoft.com/office/drawing/2014/main" id="{5A81FA8D-FC2D-4141-A213-044000B6DC97}"/>
              </a:ext>
            </a:extLst>
          </p:cNvPr>
          <p:cNvSpPr txBox="1">
            <a:spLocks noChangeArrowheads="1"/>
          </p:cNvSpPr>
          <p:nvPr/>
        </p:nvSpPr>
        <p:spPr bwMode="auto">
          <a:xfrm>
            <a:off x="6917731" y="3217473"/>
            <a:ext cx="978584"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130</a:t>
            </a:r>
          </a:p>
          <a:p>
            <a:pPr>
              <a:spcBef>
                <a:spcPct val="0"/>
              </a:spcBef>
              <a:buFontTx/>
              <a:buNone/>
            </a:pPr>
            <a:r>
              <a:rPr lang="en-US" altLang="en-US" sz="2000" dirty="0">
                <a:solidFill>
                  <a:schemeClr val="bg1"/>
                </a:solidFill>
                <a:latin typeface="Tahoma" panose="020B0604030504040204" pitchFamily="34" charset="0"/>
              </a:rPr>
              <a:t>-126</a:t>
            </a:r>
          </a:p>
        </p:txBody>
      </p:sp>
    </p:spTree>
    <p:extLst>
      <p:ext uri="{BB962C8B-B14F-4D97-AF65-F5344CB8AC3E}">
        <p14:creationId xmlns:p14="http://schemas.microsoft.com/office/powerpoint/2010/main" val="28877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Java will widen an expression between compatible types for you.</a:t>
            </a:r>
          </a:p>
          <a:p>
            <a:pPr>
              <a:lnSpc>
                <a:spcPct val="150000"/>
              </a:lnSpc>
              <a:buClr>
                <a:srgbClr val="FFFFFF"/>
              </a:buClr>
              <a:buSzPts val="1800"/>
            </a:pPr>
            <a:r>
              <a:rPr lang="en-US" sz="1800" dirty="0">
                <a:solidFill>
                  <a:srgbClr val="00B050"/>
                </a:solidFill>
                <a:effectLst>
                  <a:outerShdw blurRad="38100" dist="38100" dir="2700000" algn="tl">
                    <a:srgbClr val="000000">
                      <a:alpha val="43137"/>
                    </a:srgbClr>
                  </a:outerShdw>
                </a:effectLst>
                <a:latin typeface="IBM Plex Sans" panose="020B0604020202020204"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(3.0 / 5);		</a:t>
            </a: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(3 / 4.0); </a:t>
            </a:r>
            <a:endParaRPr lang="en-US" sz="1800" dirty="0">
              <a:solidFill>
                <a:schemeClr val="bg1"/>
              </a:solidFill>
              <a:effectLst>
                <a:outerShdw blurRad="38100" dist="38100" dir="2700000" algn="tl">
                  <a:srgbClr val="000000">
                    <a:alpha val="43137"/>
                  </a:srgbClr>
                </a:outerShdw>
              </a:effectLst>
              <a:latin typeface="IBM Plex Sans" panose="020B0604020202020204" charset="0"/>
            </a:endParaRP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And you can always explicitly cast</a:t>
            </a:r>
            <a:endParaRPr lang="en-US" sz="1800" dirty="0">
              <a:solidFill>
                <a:srgbClr val="00B050"/>
              </a:solidFill>
              <a:effectLst>
                <a:outerShdw blurRad="38100" dist="38100" dir="2700000" algn="tl">
                  <a:srgbClr val="000000">
                    <a:alpha val="43137"/>
                  </a:srgbClr>
                </a:outerShdw>
              </a:effectLst>
              <a:latin typeface="IBM Plex Sans" panose="020B0604020202020204" charset="0"/>
            </a:endParaRPr>
          </a:p>
          <a:p>
            <a:pPr>
              <a:lnSpc>
                <a:spcPct val="150000"/>
              </a:lnSpc>
              <a:buClr>
                <a:srgbClr val="FFFFFF"/>
              </a:buClr>
              <a:buSzPts val="1800"/>
            </a:pPr>
            <a:r>
              <a:rPr lang="en-US" sz="1800" dirty="0">
                <a:solidFill>
                  <a:srgbClr val="00B050"/>
                </a:solidFill>
                <a:effectLst>
                  <a:outerShdw blurRad="38100" dist="38100" dir="2700000" algn="tl">
                    <a:srgbClr val="000000">
                      <a:alpha val="43137"/>
                    </a:srgbClr>
                  </a:outerShdw>
                </a:effectLst>
                <a:latin typeface="IBM Plex Sans" panose="020B0604020202020204"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((double)1 / 2);		</a:t>
            </a: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(3 / (double)2);</a:t>
            </a:r>
          </a:p>
          <a:p>
            <a:pPr>
              <a:lnSpc>
                <a:spcPct val="150000"/>
              </a:lnSpc>
              <a:buClr>
                <a:srgbClr val="FFFFFF"/>
              </a:buClr>
              <a:buSzPts val="1800"/>
            </a:pPr>
            <a:r>
              <a:rPr lang="en-US" sz="1800" dirty="0">
                <a:solidFill>
                  <a:srgbClr val="EF8600"/>
                </a:solidFill>
                <a:effectLst>
                  <a:outerShdw blurRad="38100" dist="38100" dir="2700000" algn="tl">
                    <a:srgbClr val="000000">
                      <a:alpha val="43137"/>
                    </a:srgbClr>
                  </a:outerShdw>
                </a:effectLst>
                <a:latin typeface="IBM Plex Sans" panose="020B0604020202020204" charset="0"/>
              </a:rPr>
              <a:t>     </a:t>
            </a:r>
            <a:r>
              <a:rPr lang="en-US" sz="1800" dirty="0" err="1">
                <a:solidFill>
                  <a:srgbClr val="EF8600"/>
                </a:solidFill>
                <a:effectLst>
                  <a:outerShdw blurRad="38100" dist="38100" dir="2700000" algn="tl">
                    <a:srgbClr val="000000">
                      <a:alpha val="43137"/>
                    </a:srgbClr>
                  </a:outerShdw>
                </a:effectLst>
                <a:latin typeface="IBM Plex Sans" panose="020B0604020202020204" charset="0"/>
              </a:rPr>
              <a:t>out.println</a:t>
            </a:r>
            <a:r>
              <a:rPr lang="en-US" sz="1800" dirty="0">
                <a:solidFill>
                  <a:srgbClr val="EF8600"/>
                </a:solidFill>
                <a:effectLst>
                  <a:outerShdw blurRad="38100" dist="38100" dir="2700000" algn="tl">
                    <a:srgbClr val="000000">
                      <a:alpha val="43137"/>
                    </a:srgbClr>
                  </a:outerShdw>
                </a:effectLst>
                <a:latin typeface="IBM Plex Sans" panose="020B0604020202020204" charset="0"/>
              </a:rPr>
              <a:t>(((double)90+91) / 2);</a:t>
            </a:r>
            <a:endParaRPr lang="en"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Type Conversion</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 name="Google Shape;4030;p35">
            <a:extLst>
              <a:ext uri="{FF2B5EF4-FFF2-40B4-BE49-F238E27FC236}">
                <a16:creationId xmlns:a16="http://schemas.microsoft.com/office/drawing/2014/main" id="{03E1D4E5-1BCE-45E1-ABB1-D55E50D3DBEF}"/>
              </a:ext>
            </a:extLst>
          </p:cNvPr>
          <p:cNvSpPr/>
          <p:nvPr/>
        </p:nvSpPr>
        <p:spPr>
          <a:xfrm>
            <a:off x="6169153" y="2427005"/>
            <a:ext cx="2077540" cy="217333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11">
            <a:extLst>
              <a:ext uri="{FF2B5EF4-FFF2-40B4-BE49-F238E27FC236}">
                <a16:creationId xmlns:a16="http://schemas.microsoft.com/office/drawing/2014/main" id="{5A81FA8D-FC2D-4141-A213-044000B6DC97}"/>
              </a:ext>
            </a:extLst>
          </p:cNvPr>
          <p:cNvSpPr txBox="1">
            <a:spLocks noChangeArrowheads="1"/>
          </p:cNvSpPr>
          <p:nvPr/>
        </p:nvSpPr>
        <p:spPr bwMode="auto">
          <a:xfrm>
            <a:off x="6334794" y="2544175"/>
            <a:ext cx="978584" cy="193899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0.6</a:t>
            </a:r>
          </a:p>
          <a:p>
            <a:pPr>
              <a:spcBef>
                <a:spcPct val="0"/>
              </a:spcBef>
              <a:buFontTx/>
              <a:buNone/>
            </a:pPr>
            <a:r>
              <a:rPr lang="en-US" altLang="en-US" sz="2000" dirty="0">
                <a:solidFill>
                  <a:schemeClr val="bg1"/>
                </a:solidFill>
                <a:latin typeface="Tahoma" panose="020B0604030504040204" pitchFamily="34" charset="0"/>
              </a:rPr>
              <a:t>0.75</a:t>
            </a:r>
          </a:p>
          <a:p>
            <a:pPr>
              <a:spcBef>
                <a:spcPct val="0"/>
              </a:spcBef>
              <a:buFontTx/>
              <a:buNone/>
            </a:pPr>
            <a:r>
              <a:rPr lang="en-US" altLang="en-US" sz="2000" dirty="0">
                <a:solidFill>
                  <a:schemeClr val="bg1"/>
                </a:solidFill>
                <a:latin typeface="Tahoma" panose="020B0604030504040204" pitchFamily="34" charset="0"/>
              </a:rPr>
              <a:t>.5</a:t>
            </a:r>
          </a:p>
          <a:p>
            <a:pPr>
              <a:spcBef>
                <a:spcPct val="0"/>
              </a:spcBef>
              <a:buFontTx/>
              <a:buNone/>
            </a:pPr>
            <a:r>
              <a:rPr lang="en-US" altLang="en-US" sz="2000" dirty="0">
                <a:solidFill>
                  <a:schemeClr val="bg1"/>
                </a:solidFill>
                <a:latin typeface="Tahoma" panose="020B0604030504040204" pitchFamily="34" charset="0"/>
              </a:rPr>
              <a:t>1.5</a:t>
            </a:r>
          </a:p>
          <a:p>
            <a:pPr>
              <a:spcBef>
                <a:spcPct val="0"/>
              </a:spcBef>
              <a:buFontTx/>
              <a:buNone/>
            </a:pPr>
            <a:r>
              <a:rPr lang="en-US" altLang="en-US" sz="2000" dirty="0">
                <a:solidFill>
                  <a:schemeClr val="bg1"/>
                </a:solidFill>
                <a:latin typeface="Tahoma" panose="020B0604030504040204" pitchFamily="34" charset="0"/>
              </a:rPr>
              <a:t>91.5</a:t>
            </a:r>
          </a:p>
          <a:p>
            <a:pPr>
              <a:spcBef>
                <a:spcPct val="0"/>
              </a:spcBef>
              <a:buFontTx/>
              <a:buNone/>
            </a:pPr>
            <a:endParaRPr lang="en-US" altLang="en-US" sz="2000" dirty="0">
              <a:solidFill>
                <a:schemeClr val="bg1"/>
              </a:solidFill>
              <a:latin typeface="Tahoma" panose="020B0604030504040204" pitchFamily="34" charset="0"/>
            </a:endParaRPr>
          </a:p>
        </p:txBody>
      </p:sp>
    </p:spTree>
    <p:extLst>
      <p:ext uri="{BB962C8B-B14F-4D97-AF65-F5344CB8AC3E}">
        <p14:creationId xmlns:p14="http://schemas.microsoft.com/office/powerpoint/2010/main" val="19779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Formatting</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68242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%[flags][width][.precision] format specifier</a:t>
            </a:r>
          </a:p>
          <a:p>
            <a:pPr>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p>
          <a:p>
            <a:pPr>
              <a:spcBef>
                <a:spcPct val="0"/>
              </a:spcBef>
              <a:buClrTx/>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public static String format(String format, Object…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args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a:solidFill>
                  <a:srgbClr val="00B050"/>
                </a:solidFill>
                <a:effectLst>
                  <a:outerShdw blurRad="38100" dist="38100" dir="2700000" algn="tl">
                    <a:srgbClr val="000000">
                      <a:alpha val="43137"/>
                    </a:srgbClr>
                  </a:outerShdw>
                </a:effectLst>
                <a:latin typeface="IBM Plex Sans" panose="020B0604020202020204" charset="0"/>
                <a:cs typeface="Courier New" pitchFamily="49" charset="0"/>
              </a:rPr>
              <a:t>// String class</a:t>
            </a:r>
            <a:endParaRPr lang="en-US" sz="1800" kern="1200" dirty="0">
              <a:solidFill>
                <a:srgbClr val="00B050"/>
              </a:solidFill>
              <a:effectLst>
                <a:outerShdw blurRad="38100" dist="38100" dir="2700000" algn="tl">
                  <a:srgbClr val="000000">
                    <a:alpha val="43137"/>
                  </a:srgbClr>
                </a:outerShdw>
              </a:effectLst>
              <a:latin typeface="IBM Plex Sans" panose="020B0604020202020204" charset="0"/>
              <a:cs typeface="Courier New" pitchFamily="49" charset="0"/>
            </a:endParaRPr>
          </a:p>
          <a:p>
            <a:pPr>
              <a:spcBef>
                <a:spcPct val="0"/>
              </a:spcBef>
              <a:buClrTx/>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public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PrintStream</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printf</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(String format, Object…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args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a:solidFill>
                  <a:srgbClr val="00B050"/>
                </a:solidFill>
                <a:effectLst>
                  <a:outerShdw blurRad="38100" dist="38100" dir="2700000" algn="tl">
                    <a:srgbClr val="000000">
                      <a:alpha val="43137"/>
                    </a:srgbClr>
                  </a:outerShdw>
                </a:effectLst>
                <a:latin typeface="IBM Plex Sans" panose="020B0604020202020204" charset="0"/>
                <a:cs typeface="Courier New" pitchFamily="49" charset="0"/>
              </a:rPr>
              <a:t>// System class</a:t>
            </a:r>
          </a:p>
          <a:p>
            <a:pPr>
              <a:spcBef>
                <a:spcPct val="0"/>
              </a:spcBef>
              <a:buClrTx/>
              <a:defRPr/>
            </a:pPr>
            <a:endParaRPr lang="en-US" sz="18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a:spcBef>
                <a:spcPct val="0"/>
              </a:spcBef>
              <a:buClrTx/>
              <a:defRPr/>
            </a:pPr>
            <a:endParaRPr lang="en-US" sz="18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a:spcBef>
                <a:spcPct val="0"/>
              </a:spcBef>
              <a:buClrTx/>
              <a:defRPr/>
            </a:pPr>
            <a:endParaRPr lang="en-US" sz="18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a:spcBef>
                <a:spcPct val="0"/>
              </a:spcBef>
              <a:buClrTx/>
              <a:defRPr/>
            </a:pPr>
            <a:endParaRPr lang="en-US" sz="18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a:spcBef>
                <a:spcPct val="0"/>
              </a:spcBef>
              <a:buClrTx/>
              <a:defRPr/>
            </a:pPr>
            <a:endParaRPr lang="en-US" sz="18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a:spcBef>
                <a:spcPct val="0"/>
              </a:spcBef>
              <a:buClrTx/>
              <a:defRPr/>
            </a:pPr>
            <a:endParaRPr lang="en-US" sz="18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formatting</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73690" y="2668262"/>
            <a:ext cx="673453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000" dirty="0">
                <a:solidFill>
                  <a:schemeClr val="accent4">
                    <a:lumMod val="75000"/>
                  </a:schemeClr>
                </a:solidFill>
                <a:latin typeface="Tahoma" panose="020B0604030504040204" pitchFamily="34" charset="0"/>
              </a:rPr>
              <a:t>System.out.printf("%s, %s, %s%n</a:t>
            </a:r>
            <a:r>
              <a:rPr lang="en-US" altLang="en-US" sz="2000" dirty="0">
                <a:solidFill>
                  <a:schemeClr val="accent4">
                    <a:lumMod val="75000"/>
                  </a:schemeClr>
                </a:solidFill>
                <a:latin typeface="Tahoma" panose="020B0604030504040204" pitchFamily="34" charset="0"/>
              </a:rPr>
              <a:t>"</a:t>
            </a:r>
            <a:r>
              <a:rPr lang="pt-BR" altLang="en-US" sz="2000" dirty="0">
                <a:solidFill>
                  <a:schemeClr val="accent4">
                    <a:lumMod val="75000"/>
                  </a:schemeClr>
                </a:solidFill>
                <a:latin typeface="Tahoma" panose="020B0604030504040204" pitchFamily="34" charset="0"/>
              </a:rPr>
              <a:t> , "a", "b", "c");</a:t>
            </a:r>
          </a:p>
          <a:p>
            <a:pPr>
              <a:spcBef>
                <a:spcPct val="0"/>
              </a:spcBef>
              <a:buFontTx/>
              <a:buNone/>
            </a:pPr>
            <a:endParaRPr lang="pt-BR" altLang="en-US" sz="2000" dirty="0">
              <a:solidFill>
                <a:schemeClr val="accent4">
                  <a:lumMod val="75000"/>
                </a:schemeClr>
              </a:solidFill>
              <a:latin typeface="Tahoma" panose="020B0604030504040204" pitchFamily="34" charset="0"/>
            </a:endParaRPr>
          </a:p>
          <a:p>
            <a:pPr>
              <a:spcBef>
                <a:spcPct val="0"/>
              </a:spcBef>
              <a:buNone/>
            </a:pPr>
            <a:r>
              <a:rPr lang="pt-BR" altLang="en-US" sz="2000" dirty="0">
                <a:solidFill>
                  <a:schemeClr val="accent4">
                    <a:lumMod val="75000"/>
                  </a:schemeClr>
                </a:solidFill>
                <a:latin typeface="Tahoma" panose="020B0604030504040204" pitchFamily="34" charset="0"/>
              </a:rPr>
              <a:t>String s = String.format("%s, %s, %s%n</a:t>
            </a:r>
            <a:r>
              <a:rPr lang="en-US" altLang="en-US" sz="2000" dirty="0">
                <a:solidFill>
                  <a:schemeClr val="accent4">
                    <a:lumMod val="75000"/>
                  </a:schemeClr>
                </a:solidFill>
                <a:latin typeface="Tahoma" panose="020B0604030504040204" pitchFamily="34" charset="0"/>
              </a:rPr>
              <a:t>"</a:t>
            </a:r>
            <a:r>
              <a:rPr lang="pt-BR" altLang="en-US" sz="2000" dirty="0">
                <a:solidFill>
                  <a:schemeClr val="accent4">
                    <a:lumMod val="75000"/>
                  </a:schemeClr>
                </a:solidFill>
                <a:latin typeface="Tahoma" panose="020B0604030504040204" pitchFamily="34" charset="0"/>
              </a:rPr>
              <a:t> , "a", "b", "c");</a:t>
            </a:r>
          </a:p>
          <a:p>
            <a:pPr>
              <a:spcBef>
                <a:spcPct val="0"/>
              </a:spcBef>
              <a:buFontTx/>
              <a:buNone/>
            </a:pPr>
            <a:r>
              <a:rPr lang="en-US" altLang="en-US" sz="2000" dirty="0" err="1">
                <a:solidFill>
                  <a:schemeClr val="accent4">
                    <a:lumMod val="75000"/>
                  </a:schemeClr>
                </a:solidFill>
                <a:latin typeface="Tahoma" panose="020B0604030504040204" pitchFamily="34" charset="0"/>
              </a:rPr>
              <a:t>out.println</a:t>
            </a:r>
            <a:r>
              <a:rPr lang="en-US" altLang="en-US" sz="2000" dirty="0">
                <a:solidFill>
                  <a:schemeClr val="accent4">
                    <a:lumMod val="75000"/>
                  </a:schemeClr>
                </a:solidFill>
                <a:latin typeface="Tahoma" panose="020B0604030504040204" pitchFamily="34" charset="0"/>
              </a:rPr>
              <a:t>(s)</a:t>
            </a:r>
          </a:p>
          <a:p>
            <a:pPr eaLnBrk="1" hangingPunct="1">
              <a:spcBef>
                <a:spcPct val="0"/>
              </a:spcBef>
              <a:buFontTx/>
              <a:buNone/>
            </a:pPr>
            <a:endParaRPr lang="en-US" altLang="en-US" dirty="0">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7339971" y="3318147"/>
            <a:ext cx="1317278" cy="83099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solidFill>
                  <a:schemeClr val="bg1"/>
                </a:solidFill>
                <a:latin typeface="Tahoma" panose="020B0604030504040204" pitchFamily="34" charset="0"/>
              </a:rPr>
              <a:t>a, b, c</a:t>
            </a:r>
          </a:p>
          <a:p>
            <a:pPr>
              <a:spcBef>
                <a:spcPct val="0"/>
              </a:spcBef>
              <a:buFontTx/>
              <a:buNone/>
            </a:pPr>
            <a:r>
              <a:rPr lang="en-US" altLang="en-US" sz="2400" dirty="0">
                <a:solidFill>
                  <a:schemeClr val="bg1"/>
                </a:solidFill>
                <a:latin typeface="Tahoma" panose="020B0604030504040204" pitchFamily="34" charset="0"/>
              </a:rPr>
              <a:t>a, b, c</a:t>
            </a:r>
          </a:p>
        </p:txBody>
      </p:sp>
      <p:sp>
        <p:nvSpPr>
          <p:cNvPr id="3" name="Rectangle 2">
            <a:extLst>
              <a:ext uri="{FF2B5EF4-FFF2-40B4-BE49-F238E27FC236}">
                <a16:creationId xmlns:a16="http://schemas.microsoft.com/office/drawing/2014/main" id="{65C21BB0-048D-4E13-8CB9-CEAFD0DCD569}"/>
              </a:ext>
            </a:extLst>
          </p:cNvPr>
          <p:cNvSpPr/>
          <p:nvPr/>
        </p:nvSpPr>
        <p:spPr>
          <a:xfrm>
            <a:off x="2640650" y="2604432"/>
            <a:ext cx="2096977" cy="607156"/>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6">
            <a:extLst>
              <a:ext uri="{FF2B5EF4-FFF2-40B4-BE49-F238E27FC236}">
                <a16:creationId xmlns:a16="http://schemas.microsoft.com/office/drawing/2014/main" id="{A0556758-DCF5-469E-9823-06470474ED1A}"/>
              </a:ext>
            </a:extLst>
          </p:cNvPr>
          <p:cNvSpPr>
            <a:spLocks noChangeShapeType="1"/>
          </p:cNvSpPr>
          <p:nvPr/>
        </p:nvSpPr>
        <p:spPr bwMode="auto">
          <a:xfrm>
            <a:off x="4105186" y="2025540"/>
            <a:ext cx="4232" cy="449451"/>
          </a:xfrm>
          <a:prstGeom prst="line">
            <a:avLst/>
          </a:prstGeom>
          <a:noFill/>
          <a:ln w="50800">
            <a:solidFill>
              <a:srgbClr val="7030A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 name="Rectangle 10">
            <a:extLst>
              <a:ext uri="{FF2B5EF4-FFF2-40B4-BE49-F238E27FC236}">
                <a16:creationId xmlns:a16="http://schemas.microsoft.com/office/drawing/2014/main" id="{051094D7-D854-49FC-AFE9-16B05D450B94}"/>
              </a:ext>
            </a:extLst>
          </p:cNvPr>
          <p:cNvSpPr/>
          <p:nvPr/>
        </p:nvSpPr>
        <p:spPr>
          <a:xfrm>
            <a:off x="4880747" y="2604432"/>
            <a:ext cx="1656115" cy="607156"/>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6">
            <a:extLst>
              <a:ext uri="{FF2B5EF4-FFF2-40B4-BE49-F238E27FC236}">
                <a16:creationId xmlns:a16="http://schemas.microsoft.com/office/drawing/2014/main" id="{3F4DAB27-1539-4443-B011-CA9D440B5657}"/>
              </a:ext>
            </a:extLst>
          </p:cNvPr>
          <p:cNvSpPr>
            <a:spLocks noChangeShapeType="1"/>
          </p:cNvSpPr>
          <p:nvPr/>
        </p:nvSpPr>
        <p:spPr bwMode="auto">
          <a:xfrm>
            <a:off x="5793746" y="2088006"/>
            <a:ext cx="0" cy="385621"/>
          </a:xfrm>
          <a:prstGeom prst="line">
            <a:avLst/>
          </a:prstGeom>
          <a:noFill/>
          <a:ln w="50800">
            <a:solidFill>
              <a:srgbClr val="FFFF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 name="Google Shape;4030;p35">
            <a:extLst>
              <a:ext uri="{FF2B5EF4-FFF2-40B4-BE49-F238E27FC236}">
                <a16:creationId xmlns:a16="http://schemas.microsoft.com/office/drawing/2014/main" id="{F2AD5493-E1B3-4BFB-8943-EA24C4E437A1}"/>
              </a:ext>
            </a:extLst>
          </p:cNvPr>
          <p:cNvSpPr/>
          <p:nvPr/>
        </p:nvSpPr>
        <p:spPr>
          <a:xfrm>
            <a:off x="7325385" y="3318147"/>
            <a:ext cx="1232082" cy="14624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25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altLang="en-US" sz="1800" dirty="0" err="1">
                <a:solidFill>
                  <a:schemeClr val="bg1"/>
                </a:solidFill>
                <a:latin typeface="IBM Plex Sans" panose="020B0604020202020204" charset="0"/>
                <a:cs typeface="Courier New" panose="02070309020205020404" pitchFamily="49" charset="0"/>
              </a:rPr>
              <a:t>System.out.printf</a:t>
            </a:r>
            <a:r>
              <a:rPr lang="en-US" altLang="en-US" sz="1800" dirty="0">
                <a:solidFill>
                  <a:schemeClr val="bg1"/>
                </a:solidFill>
                <a:latin typeface="IBM Plex Sans" panose="020B0604020202020204" charset="0"/>
                <a:cs typeface="Courier New" panose="02070309020205020404" pitchFamily="49" charset="0"/>
              </a:rPr>
              <a:t>(</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String format, Object…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args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and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String.format</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(String format, Object…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args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work the same way. One prints to the console and the other returns a String.</a:t>
            </a:r>
            <a:endParaRPr lang="en-US" altLang="en-US" sz="1800" dirty="0">
              <a:solidFill>
                <a:schemeClr val="bg1"/>
              </a:solidFill>
              <a:latin typeface="IBM Plex Sans" panose="020B0604020202020204" charset="0"/>
              <a:cs typeface="Courier New" panose="02070309020205020404" pitchFamily="49" charset="0"/>
            </a:endParaRPr>
          </a:p>
          <a:p>
            <a:pPr eaLnBrk="1" hangingPunct="1"/>
            <a:endParaRPr lang="en-US" altLang="en-US" sz="1800" dirty="0">
              <a:solidFill>
                <a:schemeClr val="bg1"/>
              </a:solidFill>
              <a:latin typeface="IBM Plex Sans" panose="020B0604020202020204" charset="0"/>
              <a:cs typeface="Courier New" panose="02070309020205020404" pitchFamily="49" charset="0"/>
            </a:endParaRPr>
          </a:p>
          <a:p>
            <a:pPr eaLnBrk="1" hangingPunct="1"/>
            <a:r>
              <a:rPr lang="en-US" altLang="en-US" sz="1800" dirty="0">
                <a:solidFill>
                  <a:schemeClr val="bg1"/>
                </a:solidFill>
                <a:latin typeface="IBM Plex Sans" panose="020B0604020202020204" charset="0"/>
                <a:cs typeface="Courier New" panose="02070309020205020404" pitchFamily="49" charset="0"/>
              </a:rPr>
              <a:t>1$ refers to the first argument, 2$ the second argument and so on.</a:t>
            </a:r>
            <a:endParaRPr lang="en-US" altLang="en-US" sz="1800" dirty="0">
              <a:solidFill>
                <a:schemeClr val="bg1"/>
              </a:solidFill>
              <a:latin typeface="IBM Plex Sans" panose="020B0604020202020204" charset="0"/>
            </a:endParaRP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chemeClr val="bg1"/>
              </a:solidFill>
              <a:latin typeface="IBM Plex Sans" panose="020B0604020202020204" charset="0"/>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formatting</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90782" y="2530449"/>
            <a:ext cx="556594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solidFill>
                  <a:schemeClr val="accent4">
                    <a:lumMod val="75000"/>
                  </a:schemeClr>
                </a:solidFill>
                <a:latin typeface="Tahoma" panose="020B0604030504040204" pitchFamily="34" charset="0"/>
              </a:rPr>
              <a:t>out.printf</a:t>
            </a:r>
            <a:r>
              <a:rPr lang="en-US" altLang="en-US" sz="2000" dirty="0">
                <a:solidFill>
                  <a:schemeClr val="accent4">
                    <a:lumMod val="75000"/>
                  </a:schemeClr>
                </a:solidFill>
                <a:latin typeface="Tahoma" panose="020B0604030504040204" pitchFamily="34" charset="0"/>
              </a:rPr>
              <a:t>("%3$s %2$S %1$s\n", "a", "b", "c");</a:t>
            </a:r>
          </a:p>
          <a:p>
            <a:pPr>
              <a:spcBef>
                <a:spcPct val="0"/>
              </a:spcBef>
              <a:buFontTx/>
              <a:buNone/>
            </a:pPr>
            <a:r>
              <a:rPr lang="en-US" altLang="en-US" sz="2000" dirty="0">
                <a:solidFill>
                  <a:schemeClr val="accent4">
                    <a:lumMod val="75000"/>
                  </a:schemeClr>
                </a:solidFill>
                <a:latin typeface="Tahoma" panose="020B0604030504040204" pitchFamily="34" charset="0"/>
              </a:rPr>
              <a:t>String s = </a:t>
            </a:r>
            <a:r>
              <a:rPr lang="en-US" altLang="en-US" sz="2000" dirty="0" err="1">
                <a:solidFill>
                  <a:schemeClr val="accent4">
                    <a:lumMod val="75000"/>
                  </a:schemeClr>
                </a:solidFill>
                <a:latin typeface="Tahoma" panose="020B0604030504040204" pitchFamily="34" charset="0"/>
              </a:rPr>
              <a:t>String.format</a:t>
            </a:r>
            <a:r>
              <a:rPr lang="en-US" altLang="en-US" sz="2000" dirty="0">
                <a:solidFill>
                  <a:schemeClr val="accent4">
                    <a:lumMod val="75000"/>
                  </a:schemeClr>
                </a:solidFill>
                <a:latin typeface="Tahoma" panose="020B0604030504040204" pitchFamily="34" charset="0"/>
              </a:rPr>
              <a:t>("%.2f", 3.14159);</a:t>
            </a:r>
          </a:p>
          <a:p>
            <a:pPr>
              <a:spcBef>
                <a:spcPct val="0"/>
              </a:spcBef>
              <a:buFontTx/>
              <a:buNone/>
            </a:pPr>
            <a:r>
              <a:rPr lang="en-US" altLang="en-US" sz="2000" dirty="0" err="1">
                <a:solidFill>
                  <a:schemeClr val="accent4">
                    <a:lumMod val="75000"/>
                  </a:schemeClr>
                </a:solidFill>
                <a:latin typeface="Tahoma" panose="020B0604030504040204" pitchFamily="34" charset="0"/>
              </a:rPr>
              <a:t>out.print</a:t>
            </a:r>
            <a:r>
              <a:rPr lang="en-US" altLang="en-US" sz="2000" dirty="0">
                <a:solidFill>
                  <a:schemeClr val="accent4">
                    <a:lumMod val="75000"/>
                  </a:schemeClr>
                </a:solidFill>
                <a:latin typeface="Tahoma" panose="020B0604030504040204" pitchFamily="34" charset="0"/>
              </a:rPr>
              <a:t>(s);</a:t>
            </a:r>
          </a:p>
          <a:p>
            <a:pPr>
              <a:spcBef>
                <a:spcPct val="0"/>
              </a:spcBef>
              <a:buFontTx/>
              <a:buNone/>
            </a:pPr>
            <a:endParaRPr lang="en-US" altLang="en-US" sz="2000" dirty="0">
              <a:solidFill>
                <a:schemeClr val="accent4">
                  <a:lumMod val="75000"/>
                </a:schemeClr>
              </a:solidFill>
              <a:latin typeface="Tahoma" panose="020B0604030504040204" pitchFamily="34" charset="0"/>
            </a:endParaRPr>
          </a:p>
          <a:p>
            <a:pPr>
              <a:spcBef>
                <a:spcPct val="0"/>
              </a:spcBef>
              <a:buFontTx/>
              <a:buNone/>
            </a:pPr>
            <a:r>
              <a:rPr lang="en-US" altLang="en-US" sz="2000" dirty="0">
                <a:solidFill>
                  <a:srgbClr val="00B050"/>
                </a:solidFill>
                <a:latin typeface="Tahoma" panose="020B0604030504040204" pitchFamily="34" charset="0"/>
              </a:rPr>
              <a:t>// or in a graphics context</a:t>
            </a:r>
          </a:p>
          <a:p>
            <a:pPr>
              <a:spcBef>
                <a:spcPct val="0"/>
              </a:spcBef>
              <a:buFontTx/>
              <a:buNone/>
            </a:pPr>
            <a:r>
              <a:rPr lang="en-US" altLang="en-US" sz="2000" dirty="0" err="1">
                <a:solidFill>
                  <a:schemeClr val="accent4">
                    <a:lumMod val="75000"/>
                  </a:schemeClr>
                </a:solidFill>
                <a:latin typeface="Tahoma" panose="020B0604030504040204" pitchFamily="34" charset="0"/>
              </a:rPr>
              <a:t>g.drawString</a:t>
            </a:r>
            <a:r>
              <a:rPr lang="en-US" altLang="en-US" sz="2000" dirty="0">
                <a:solidFill>
                  <a:schemeClr val="accent4">
                    <a:lumMod val="75000"/>
                  </a:schemeClr>
                </a:solidFill>
                <a:latin typeface="Tahoma" panose="020B0604030504040204" pitchFamily="34" charset="0"/>
              </a:rPr>
              <a:t>(s, 10, 10);</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879940" y="3361446"/>
            <a:ext cx="1079051" cy="95410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bg1"/>
                </a:solidFill>
                <a:latin typeface="Tahoma" panose="020B0604030504040204" pitchFamily="34" charset="0"/>
              </a:rPr>
              <a:t>c B a</a:t>
            </a:r>
          </a:p>
          <a:p>
            <a:pPr>
              <a:spcBef>
                <a:spcPct val="0"/>
              </a:spcBef>
              <a:buFontTx/>
              <a:buNone/>
            </a:pPr>
            <a:r>
              <a:rPr lang="en-US" altLang="en-US" sz="2800" dirty="0">
                <a:solidFill>
                  <a:schemeClr val="bg1"/>
                </a:solidFill>
                <a:latin typeface="Tahoma" panose="020B0604030504040204" pitchFamily="34" charset="0"/>
              </a:rPr>
              <a:t>3.14</a:t>
            </a:r>
          </a:p>
        </p:txBody>
      </p:sp>
      <p:sp>
        <p:nvSpPr>
          <p:cNvPr id="8" name="Google Shape;4030;p35">
            <a:extLst>
              <a:ext uri="{FF2B5EF4-FFF2-40B4-BE49-F238E27FC236}">
                <a16:creationId xmlns:a16="http://schemas.microsoft.com/office/drawing/2014/main" id="{F3EC13F7-AA1E-4FC3-8BEE-206BCF5C7EAF}"/>
              </a:ext>
            </a:extLst>
          </p:cNvPr>
          <p:cNvSpPr/>
          <p:nvPr/>
        </p:nvSpPr>
        <p:spPr>
          <a:xfrm>
            <a:off x="6656832" y="3206497"/>
            <a:ext cx="1705300" cy="159837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E519A22D-1873-4E9A-91EE-435B707797D1}"/>
              </a:ext>
            </a:extLst>
          </p:cNvPr>
          <p:cNvPicPr>
            <a:picLocks noChangeAspect="1"/>
          </p:cNvPicPr>
          <p:nvPr/>
        </p:nvPicPr>
        <p:blipFill>
          <a:blip r:embed="rId3"/>
          <a:stretch>
            <a:fillRect/>
          </a:stretch>
        </p:blipFill>
        <p:spPr>
          <a:xfrm>
            <a:off x="4446713" y="3462261"/>
            <a:ext cx="1257300" cy="752475"/>
          </a:xfrm>
          <a:prstGeom prst="rect">
            <a:avLst/>
          </a:prstGeom>
        </p:spPr>
      </p:pic>
    </p:spTree>
    <p:extLst>
      <p:ext uri="{BB962C8B-B14F-4D97-AF65-F5344CB8AC3E}">
        <p14:creationId xmlns:p14="http://schemas.microsoft.com/office/powerpoint/2010/main" val="1155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6480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Student Learning Objectives</a:t>
            </a:r>
            <a:endParaRPr dirty="0">
              <a:solidFill>
                <a:schemeClr val="accent4">
                  <a:lumMod val="75000"/>
                </a:schemeClr>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Formatting</a:t>
            </a:r>
            <a:endParaRPr sz="2400" dirty="0">
              <a:solidFill>
                <a:srgbClr val="00ECEC"/>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15" name="Table 14">
            <a:extLst>
              <a:ext uri="{FF2B5EF4-FFF2-40B4-BE49-F238E27FC236}">
                <a16:creationId xmlns:a16="http://schemas.microsoft.com/office/drawing/2014/main" id="{A82B45AF-8878-496A-98D4-2BACD3C94B25}"/>
              </a:ext>
            </a:extLst>
          </p:cNvPr>
          <p:cNvGraphicFramePr>
            <a:graphicFrameLocks noGrp="1"/>
          </p:cNvGraphicFramePr>
          <p:nvPr>
            <p:extLst>
              <p:ext uri="{D42A27DB-BD31-4B8C-83A1-F6EECF244321}">
                <p14:modId xmlns:p14="http://schemas.microsoft.com/office/powerpoint/2010/main" val="2707809849"/>
              </p:ext>
            </p:extLst>
          </p:nvPr>
        </p:nvGraphicFramePr>
        <p:xfrm>
          <a:off x="804129" y="1023527"/>
          <a:ext cx="7870371" cy="3708400"/>
        </p:xfrm>
        <a:graphic>
          <a:graphicData uri="http://schemas.openxmlformats.org/drawingml/2006/table">
            <a:tbl>
              <a:tblPr firstRow="1" bandRow="1">
                <a:tableStyleId>{5C22544A-7EE6-4342-B048-85BDC9FD1C3A}</a:tableStyleId>
              </a:tblPr>
              <a:tblGrid>
                <a:gridCol w="1926238">
                  <a:extLst>
                    <a:ext uri="{9D8B030D-6E8A-4147-A177-3AD203B41FA5}">
                      <a16:colId xmlns:a16="http://schemas.microsoft.com/office/drawing/2014/main" val="20000"/>
                    </a:ext>
                  </a:extLst>
                </a:gridCol>
                <a:gridCol w="5944133">
                  <a:extLst>
                    <a:ext uri="{9D8B030D-6E8A-4147-A177-3AD203B41FA5}">
                      <a16:colId xmlns:a16="http://schemas.microsoft.com/office/drawing/2014/main" val="20001"/>
                    </a:ext>
                  </a:extLst>
                </a:gridCol>
              </a:tblGrid>
              <a:tr h="370840">
                <a:tc>
                  <a:txBody>
                    <a:bodyPr/>
                    <a:lstStyle/>
                    <a:p>
                      <a:pPr algn="ctr"/>
                      <a:r>
                        <a:rPr lang="en-US" sz="1800" dirty="0">
                          <a:solidFill>
                            <a:schemeClr val="bg1"/>
                          </a:solidFill>
                        </a:rPr>
                        <a:t>Specifier</a:t>
                      </a:r>
                    </a:p>
                  </a:txBody>
                  <a:tcPr>
                    <a:noFill/>
                  </a:tcPr>
                </a:tc>
                <a:tc>
                  <a:txBody>
                    <a:bodyPr/>
                    <a:lstStyle/>
                    <a:p>
                      <a:pPr algn="ctr"/>
                      <a:r>
                        <a:rPr lang="en-US" sz="1800" dirty="0">
                          <a:solidFill>
                            <a:schemeClr val="bg1"/>
                          </a:solidFill>
                        </a:rPr>
                        <a:t>Purpose</a:t>
                      </a:r>
                    </a:p>
                  </a:txBody>
                  <a:tcPr>
                    <a:noFill/>
                  </a:tcPr>
                </a:tc>
                <a:extLst>
                  <a:ext uri="{0D108BD9-81ED-4DB2-BD59-A6C34878D82A}">
                    <a16:rowId xmlns:a16="http://schemas.microsoft.com/office/drawing/2014/main" val="10000"/>
                  </a:ext>
                </a:extLst>
              </a:tr>
              <a:tr h="370840">
                <a:tc>
                  <a:txBody>
                    <a:bodyPr/>
                    <a:lstStyle/>
                    <a:p>
                      <a:pPr algn="ctr"/>
                      <a:r>
                        <a:rPr lang="en-US" sz="1800" dirty="0">
                          <a:solidFill>
                            <a:schemeClr val="accent5">
                              <a:lumMod val="60000"/>
                              <a:lumOff val="40000"/>
                            </a:schemeClr>
                          </a:solidFill>
                          <a:latin typeface="+mn-lt"/>
                        </a:rPr>
                        <a:t>%d</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decimal integer</a:t>
                      </a:r>
                    </a:p>
                  </a:txBody>
                  <a:tcPr>
                    <a:noFill/>
                  </a:tcPr>
                </a:tc>
                <a:extLst>
                  <a:ext uri="{0D108BD9-81ED-4DB2-BD59-A6C34878D82A}">
                    <a16:rowId xmlns:a16="http://schemas.microsoft.com/office/drawing/2014/main" val="10001"/>
                  </a:ext>
                </a:extLst>
              </a:tr>
              <a:tr h="370840">
                <a:tc>
                  <a:txBody>
                    <a:bodyPr/>
                    <a:lstStyle/>
                    <a:p>
                      <a:pPr algn="ctr"/>
                      <a:r>
                        <a:rPr lang="en-US" sz="1800" dirty="0">
                          <a:solidFill>
                            <a:schemeClr val="accent5">
                              <a:lumMod val="60000"/>
                              <a:lumOff val="40000"/>
                            </a:schemeClr>
                          </a:solidFill>
                          <a:latin typeface="+mn-lt"/>
                        </a:rPr>
                        <a:t>%f</a:t>
                      </a:r>
                    </a:p>
                  </a:txBody>
                  <a:tcPr>
                    <a:noFill/>
                  </a:tcPr>
                </a:tc>
                <a:tc>
                  <a:txBody>
                    <a:bodyPr/>
                    <a:lstStyle/>
                    <a:p>
                      <a:r>
                        <a:rPr lang="en-US" sz="1800" dirty="0">
                          <a:solidFill>
                            <a:schemeClr val="bg1"/>
                          </a:solidFill>
                          <a:latin typeface="+mn-lt"/>
                        </a:rPr>
                        <a:t>floating point number</a:t>
                      </a:r>
                    </a:p>
                  </a:txBody>
                  <a:tcPr>
                    <a:noFill/>
                  </a:tcPr>
                </a:tc>
                <a:extLst>
                  <a:ext uri="{0D108BD9-81ED-4DB2-BD59-A6C34878D82A}">
                    <a16:rowId xmlns:a16="http://schemas.microsoft.com/office/drawing/2014/main" val="10002"/>
                  </a:ext>
                </a:extLst>
              </a:tr>
              <a:tr h="370840">
                <a:tc>
                  <a:txBody>
                    <a:bodyPr/>
                    <a:lstStyle/>
                    <a:p>
                      <a:pPr algn="ctr"/>
                      <a:r>
                        <a:rPr lang="en-US" sz="1800" dirty="0">
                          <a:solidFill>
                            <a:schemeClr val="accent5">
                              <a:lumMod val="60000"/>
                              <a:lumOff val="40000"/>
                            </a:schemeClr>
                          </a:solidFill>
                          <a:latin typeface="+mn-lt"/>
                        </a:rPr>
                        <a:t>%</a:t>
                      </a:r>
                      <a:r>
                        <a:rPr lang="en-US" sz="1800" i="1" dirty="0">
                          <a:solidFill>
                            <a:schemeClr val="accent5">
                              <a:lumMod val="60000"/>
                              <a:lumOff val="40000"/>
                            </a:schemeClr>
                          </a:solidFill>
                          <a:latin typeface="+mn-lt"/>
                        </a:rPr>
                        <a:t>s</a:t>
                      </a:r>
                    </a:p>
                  </a:txBody>
                  <a:tcPr>
                    <a:noFill/>
                  </a:tcPr>
                </a:tc>
                <a:tc>
                  <a:txBody>
                    <a:bodyPr/>
                    <a:lstStyle/>
                    <a:p>
                      <a:r>
                        <a:rPr lang="en-US" sz="1800" dirty="0">
                          <a:solidFill>
                            <a:schemeClr val="bg1"/>
                          </a:solidFill>
                          <a:latin typeface="+mn-lt"/>
                        </a:rPr>
                        <a:t>String data type</a:t>
                      </a:r>
                    </a:p>
                  </a:txBody>
                  <a:tcPr>
                    <a:noFill/>
                  </a:tcPr>
                </a:tc>
                <a:extLst>
                  <a:ext uri="{0D108BD9-81ED-4DB2-BD59-A6C34878D82A}">
                    <a16:rowId xmlns:a16="http://schemas.microsoft.com/office/drawing/2014/main" val="10003"/>
                  </a:ext>
                </a:extLst>
              </a:tr>
              <a:tr h="370840">
                <a:tc>
                  <a:txBody>
                    <a:bodyPr/>
                    <a:lstStyle/>
                    <a:p>
                      <a:pPr algn="ctr"/>
                      <a:r>
                        <a:rPr lang="en-US" sz="1800" dirty="0">
                          <a:solidFill>
                            <a:schemeClr val="accent5">
                              <a:lumMod val="60000"/>
                              <a:lumOff val="40000"/>
                            </a:schemeClr>
                          </a:solidFill>
                          <a:latin typeface="+mn-lt"/>
                        </a:rPr>
                        <a:t>%c</a:t>
                      </a:r>
                    </a:p>
                  </a:txBody>
                  <a:tcPr>
                    <a:noFill/>
                  </a:tcPr>
                </a:tc>
                <a:tc>
                  <a:txBody>
                    <a:bodyPr/>
                    <a:lstStyle/>
                    <a:p>
                      <a:r>
                        <a:rPr lang="en-US" sz="1800" dirty="0">
                          <a:solidFill>
                            <a:schemeClr val="bg1"/>
                          </a:solidFill>
                          <a:latin typeface="+mn-lt"/>
                        </a:rPr>
                        <a:t>character type</a:t>
                      </a:r>
                    </a:p>
                  </a:txBody>
                  <a:tcPr>
                    <a:noFill/>
                  </a:tcPr>
                </a:tc>
                <a:extLst>
                  <a:ext uri="{0D108BD9-81ED-4DB2-BD59-A6C34878D82A}">
                    <a16:rowId xmlns:a16="http://schemas.microsoft.com/office/drawing/2014/main" val="10004"/>
                  </a:ext>
                </a:extLst>
              </a:tr>
              <a:tr h="370840">
                <a:tc>
                  <a:txBody>
                    <a:bodyPr/>
                    <a:lstStyle/>
                    <a:p>
                      <a:pPr algn="ctr"/>
                      <a:r>
                        <a:rPr lang="en-US" sz="1800" dirty="0">
                          <a:solidFill>
                            <a:schemeClr val="accent5">
                              <a:lumMod val="60000"/>
                              <a:lumOff val="40000"/>
                            </a:schemeClr>
                          </a:solidFill>
                          <a:latin typeface="+mn-lt"/>
                        </a:rPr>
                        <a:t>%e</a:t>
                      </a:r>
                    </a:p>
                  </a:txBody>
                  <a:tcPr>
                    <a:noFill/>
                  </a:tcPr>
                </a:tc>
                <a:tc>
                  <a:txBody>
                    <a:bodyPr/>
                    <a:lstStyle/>
                    <a:p>
                      <a:r>
                        <a:rPr kumimoji="0" lang="en-US" sz="1800" kern="1200" dirty="0">
                          <a:solidFill>
                            <a:schemeClr val="bg1"/>
                          </a:solidFill>
                          <a:latin typeface="+mn-lt"/>
                          <a:ea typeface="+mn-ea"/>
                          <a:cs typeface="+mn-cs"/>
                        </a:rPr>
                        <a:t>scientific notation</a:t>
                      </a:r>
                      <a:endParaRPr lang="en-US" sz="1800" dirty="0">
                        <a:solidFill>
                          <a:schemeClr val="bg1"/>
                        </a:solidFill>
                        <a:latin typeface="+mn-lt"/>
                      </a:endParaRPr>
                    </a:p>
                  </a:txBody>
                  <a:tcPr>
                    <a:noFill/>
                  </a:tcPr>
                </a:tc>
                <a:extLst>
                  <a:ext uri="{0D108BD9-81ED-4DB2-BD59-A6C34878D82A}">
                    <a16:rowId xmlns:a16="http://schemas.microsoft.com/office/drawing/2014/main" val="10005"/>
                  </a:ext>
                </a:extLst>
              </a:tr>
              <a:tr h="370840">
                <a:tc>
                  <a:txBody>
                    <a:bodyPr/>
                    <a:lstStyle/>
                    <a:p>
                      <a:pPr algn="ctr"/>
                      <a:r>
                        <a:rPr lang="en-US" sz="1800" dirty="0">
                          <a:solidFill>
                            <a:schemeClr val="accent5">
                              <a:lumMod val="60000"/>
                              <a:lumOff val="40000"/>
                            </a:schemeClr>
                          </a:solidFill>
                          <a:latin typeface="+mn-lt"/>
                        </a:rPr>
                        <a:t>%t</a:t>
                      </a:r>
                    </a:p>
                  </a:txBody>
                  <a:tcPr>
                    <a:noFill/>
                  </a:tcPr>
                </a:tc>
                <a:tc>
                  <a:txBody>
                    <a:bodyPr/>
                    <a:lstStyle/>
                    <a:p>
                      <a:r>
                        <a:rPr kumimoji="0" lang="en-US" sz="1800" kern="1200" dirty="0">
                          <a:solidFill>
                            <a:schemeClr val="bg1"/>
                          </a:solidFill>
                          <a:latin typeface="+mn-lt"/>
                          <a:ea typeface="+mn-ea"/>
                          <a:cs typeface="+mn-cs"/>
                        </a:rPr>
                        <a:t>time/date with lots of suffixes</a:t>
                      </a:r>
                      <a:endParaRPr lang="en-US" sz="1800" dirty="0">
                        <a:solidFill>
                          <a:schemeClr val="bg1"/>
                        </a:solidFill>
                        <a:latin typeface="+mn-lt"/>
                      </a:endParaRPr>
                    </a:p>
                  </a:txBody>
                  <a:tcPr>
                    <a:noFill/>
                  </a:tcPr>
                </a:tc>
                <a:extLst>
                  <a:ext uri="{0D108BD9-81ED-4DB2-BD59-A6C34878D82A}">
                    <a16:rowId xmlns:a16="http://schemas.microsoft.com/office/drawing/2014/main" val="10006"/>
                  </a:ext>
                </a:extLst>
              </a:tr>
              <a:tr h="370840">
                <a:tc>
                  <a:txBody>
                    <a:bodyPr/>
                    <a:lstStyle/>
                    <a:p>
                      <a:pPr algn="ctr"/>
                      <a:r>
                        <a:rPr lang="en-US" sz="1800" dirty="0">
                          <a:solidFill>
                            <a:schemeClr val="accent5">
                              <a:lumMod val="60000"/>
                              <a:lumOff val="40000"/>
                            </a:schemeClr>
                          </a:solidFill>
                          <a:latin typeface="+mn-lt"/>
                        </a:rPr>
                        <a:t>%b</a:t>
                      </a:r>
                    </a:p>
                  </a:txBody>
                  <a:tcPr>
                    <a:noFill/>
                  </a:tcPr>
                </a:tc>
                <a:tc>
                  <a:txBody>
                    <a:bodyPr/>
                    <a:lstStyle/>
                    <a:p>
                      <a:r>
                        <a:rPr lang="en-US" sz="1800" dirty="0" err="1">
                          <a:solidFill>
                            <a:schemeClr val="bg1"/>
                          </a:solidFill>
                          <a:latin typeface="+mn-lt"/>
                        </a:rPr>
                        <a:t>boolean</a:t>
                      </a:r>
                      <a:r>
                        <a:rPr lang="en-US" sz="1800" dirty="0">
                          <a:solidFill>
                            <a:schemeClr val="bg1"/>
                          </a:solidFill>
                          <a:latin typeface="+mn-lt"/>
                        </a:rPr>
                        <a:t> type</a:t>
                      </a:r>
                    </a:p>
                  </a:txBody>
                  <a:tcPr>
                    <a:noFill/>
                  </a:tcPr>
                </a:tc>
                <a:extLst>
                  <a:ext uri="{0D108BD9-81ED-4DB2-BD59-A6C34878D82A}">
                    <a16:rowId xmlns:a16="http://schemas.microsoft.com/office/drawing/2014/main" val="907894"/>
                  </a:ext>
                </a:extLst>
              </a:tr>
              <a:tr h="370840">
                <a:tc>
                  <a:txBody>
                    <a:bodyPr/>
                    <a:lstStyle/>
                    <a:p>
                      <a:pPr algn="ctr"/>
                      <a:r>
                        <a:rPr lang="en-US" sz="1800" dirty="0">
                          <a:solidFill>
                            <a:schemeClr val="accent5">
                              <a:lumMod val="60000"/>
                              <a:lumOff val="40000"/>
                            </a:schemeClr>
                          </a:solidFill>
                          <a:latin typeface="+mn-lt"/>
                        </a:rPr>
                        <a:t>%x</a:t>
                      </a:r>
                    </a:p>
                  </a:txBody>
                  <a:tcPr>
                    <a:noFill/>
                  </a:tcPr>
                </a:tc>
                <a:tc>
                  <a:txBody>
                    <a:bodyPr/>
                    <a:lstStyle/>
                    <a:p>
                      <a:r>
                        <a:rPr lang="en-US" sz="1800" dirty="0">
                          <a:solidFill>
                            <a:schemeClr val="bg1"/>
                          </a:solidFill>
                          <a:latin typeface="+mn-lt"/>
                        </a:rPr>
                        <a:t>integer hexadecimal</a:t>
                      </a:r>
                    </a:p>
                  </a:txBody>
                  <a:tcPr>
                    <a:noFill/>
                  </a:tcPr>
                </a:tc>
                <a:extLst>
                  <a:ext uri="{0D108BD9-81ED-4DB2-BD59-A6C34878D82A}">
                    <a16:rowId xmlns:a16="http://schemas.microsoft.com/office/drawing/2014/main" val="2758012269"/>
                  </a:ext>
                </a:extLst>
              </a:tr>
              <a:tr h="370840">
                <a:tc>
                  <a:txBody>
                    <a:bodyPr/>
                    <a:lstStyle/>
                    <a:p>
                      <a:pPr algn="ctr"/>
                      <a:r>
                        <a:rPr lang="en-US" sz="1800" dirty="0">
                          <a:solidFill>
                            <a:schemeClr val="accent5">
                              <a:lumMod val="60000"/>
                              <a:lumOff val="40000"/>
                            </a:schemeClr>
                          </a:solidFill>
                          <a:latin typeface="+mn-lt"/>
                        </a:rPr>
                        <a:t>%%</a:t>
                      </a:r>
                    </a:p>
                  </a:txBody>
                  <a:tcPr>
                    <a:noFill/>
                  </a:tcPr>
                </a:tc>
                <a:tc>
                  <a:txBody>
                    <a:bodyPr/>
                    <a:lstStyle/>
                    <a:p>
                      <a:r>
                        <a:rPr lang="en-US" sz="1800" dirty="0">
                          <a:solidFill>
                            <a:schemeClr val="bg1"/>
                          </a:solidFill>
                          <a:latin typeface="+mn-lt"/>
                        </a:rPr>
                        <a:t>inserts percent sign</a:t>
                      </a:r>
                    </a:p>
                  </a:txBody>
                  <a:tcPr>
                    <a:noFill/>
                  </a:tcPr>
                </a:tc>
                <a:extLst>
                  <a:ext uri="{0D108BD9-81ED-4DB2-BD59-A6C34878D82A}">
                    <a16:rowId xmlns:a16="http://schemas.microsoft.com/office/drawing/2014/main" val="464994641"/>
                  </a:ext>
                </a:extLst>
              </a:tr>
            </a:tbl>
          </a:graphicData>
        </a:graphic>
      </p:graphicFrame>
    </p:spTree>
    <p:extLst>
      <p:ext uri="{BB962C8B-B14F-4D97-AF65-F5344CB8AC3E}">
        <p14:creationId xmlns:p14="http://schemas.microsoft.com/office/powerpoint/2010/main" val="385780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Formatting</a:t>
            </a:r>
            <a:endParaRPr sz="2400" dirty="0">
              <a:solidFill>
                <a:srgbClr val="00ECEC"/>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15" name="Table 14">
            <a:extLst>
              <a:ext uri="{FF2B5EF4-FFF2-40B4-BE49-F238E27FC236}">
                <a16:creationId xmlns:a16="http://schemas.microsoft.com/office/drawing/2014/main" id="{A82B45AF-8878-496A-98D4-2BACD3C94B25}"/>
              </a:ext>
            </a:extLst>
          </p:cNvPr>
          <p:cNvGraphicFramePr>
            <a:graphicFrameLocks noGrp="1"/>
          </p:cNvGraphicFramePr>
          <p:nvPr/>
        </p:nvGraphicFramePr>
        <p:xfrm>
          <a:off x="804129" y="1023527"/>
          <a:ext cx="7870371" cy="2595880"/>
        </p:xfrm>
        <a:graphic>
          <a:graphicData uri="http://schemas.openxmlformats.org/drawingml/2006/table">
            <a:tbl>
              <a:tblPr firstRow="1" bandRow="1">
                <a:tableStyleId>{5C22544A-7EE6-4342-B048-85BDC9FD1C3A}</a:tableStyleId>
              </a:tblPr>
              <a:tblGrid>
                <a:gridCol w="1926238">
                  <a:extLst>
                    <a:ext uri="{9D8B030D-6E8A-4147-A177-3AD203B41FA5}">
                      <a16:colId xmlns:a16="http://schemas.microsoft.com/office/drawing/2014/main" val="20000"/>
                    </a:ext>
                  </a:extLst>
                </a:gridCol>
                <a:gridCol w="5944133">
                  <a:extLst>
                    <a:ext uri="{9D8B030D-6E8A-4147-A177-3AD203B41FA5}">
                      <a16:colId xmlns:a16="http://schemas.microsoft.com/office/drawing/2014/main" val="20001"/>
                    </a:ext>
                  </a:extLst>
                </a:gridCol>
              </a:tblGrid>
              <a:tr h="370840">
                <a:tc>
                  <a:txBody>
                    <a:bodyPr/>
                    <a:lstStyle/>
                    <a:p>
                      <a:pPr algn="ctr"/>
                      <a:r>
                        <a:rPr lang="en-US" sz="1800" dirty="0">
                          <a:solidFill>
                            <a:schemeClr val="bg1"/>
                          </a:solidFill>
                        </a:rPr>
                        <a:t>Flags</a:t>
                      </a:r>
                    </a:p>
                  </a:txBody>
                  <a:tcPr>
                    <a:noFill/>
                  </a:tcPr>
                </a:tc>
                <a:tc>
                  <a:txBody>
                    <a:bodyPr/>
                    <a:lstStyle/>
                    <a:p>
                      <a:pPr algn="ctr"/>
                      <a:r>
                        <a:rPr lang="en-US" sz="1800" dirty="0">
                          <a:solidFill>
                            <a:schemeClr val="bg1"/>
                          </a:solidFill>
                        </a:rPr>
                        <a:t>Purpose</a:t>
                      </a:r>
                    </a:p>
                  </a:txBody>
                  <a:tcPr>
                    <a:noFill/>
                  </a:tcPr>
                </a:tc>
                <a:extLst>
                  <a:ext uri="{0D108BD9-81ED-4DB2-BD59-A6C34878D82A}">
                    <a16:rowId xmlns:a16="http://schemas.microsoft.com/office/drawing/2014/main" val="10000"/>
                  </a:ext>
                </a:extLst>
              </a:tr>
              <a:tr h="370840">
                <a:tc>
                  <a:txBody>
                    <a:bodyPr/>
                    <a:lstStyle/>
                    <a:p>
                      <a:pPr algn="ct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left justification – default is right</a:t>
                      </a:r>
                    </a:p>
                  </a:txBody>
                  <a:tcPr>
                    <a:noFill/>
                  </a:tcPr>
                </a:tc>
                <a:extLst>
                  <a:ext uri="{0D108BD9-81ED-4DB2-BD59-A6C34878D82A}">
                    <a16:rowId xmlns:a16="http://schemas.microsoft.com/office/drawing/2014/main" val="10001"/>
                  </a:ext>
                </a:extLst>
              </a:tr>
              <a:tr h="370840">
                <a:tc>
                  <a:txBody>
                    <a:bodyPr/>
                    <a:lstStyle/>
                    <a:p>
                      <a:pPr algn="ctr"/>
                      <a:r>
                        <a:rPr lang="en-US" sz="1800" dirty="0">
                          <a:solidFill>
                            <a:schemeClr val="accent5">
                              <a:lumMod val="60000"/>
                              <a:lumOff val="40000"/>
                            </a:schemeClr>
                          </a:solidFill>
                          <a:latin typeface="+mn-lt"/>
                        </a:rPr>
                        <a:t>0</a:t>
                      </a:r>
                    </a:p>
                  </a:txBody>
                  <a:tcPr>
                    <a:noFill/>
                  </a:tcPr>
                </a:tc>
                <a:tc>
                  <a:txBody>
                    <a:bodyPr/>
                    <a:lstStyle/>
                    <a:p>
                      <a:r>
                        <a:rPr kumimoji="0" lang="en-US" sz="1800" kern="1200" dirty="0">
                          <a:solidFill>
                            <a:schemeClr val="bg1"/>
                          </a:solidFill>
                          <a:latin typeface="+mn-lt"/>
                          <a:ea typeface="+mn-ea"/>
                          <a:cs typeface="+mn-cs"/>
                        </a:rPr>
                        <a:t>output will be padded with zeros – default is blank</a:t>
                      </a:r>
                      <a:endParaRPr lang="en-US" sz="1800" dirty="0">
                        <a:solidFill>
                          <a:schemeClr val="bg1"/>
                        </a:solidFill>
                        <a:latin typeface="+mn-lt"/>
                      </a:endParaRPr>
                    </a:p>
                  </a:txBody>
                  <a:tcPr>
                    <a:noFill/>
                  </a:tcPr>
                </a:tc>
                <a:extLst>
                  <a:ext uri="{0D108BD9-81ED-4DB2-BD59-A6C34878D82A}">
                    <a16:rowId xmlns:a16="http://schemas.microsoft.com/office/drawing/2014/main" val="10002"/>
                  </a:ext>
                </a:extLst>
              </a:tr>
              <a:tr h="370840">
                <a:tc>
                  <a:txBody>
                    <a:bodyPr/>
                    <a:lstStyle/>
                    <a:p>
                      <a:pPr algn="ctr"/>
                      <a:r>
                        <a:rPr lang="en-US" sz="1800" i="1" dirty="0">
                          <a:solidFill>
                            <a:schemeClr val="accent5">
                              <a:lumMod val="60000"/>
                              <a:lumOff val="40000"/>
                            </a:schemeClr>
                          </a:solidFill>
                          <a:latin typeface="+mn-lt"/>
                        </a:rPr>
                        <a:t>  (space)</a:t>
                      </a:r>
                    </a:p>
                  </a:txBody>
                  <a:tcPr>
                    <a:noFill/>
                  </a:tcPr>
                </a:tc>
                <a:tc>
                  <a:txBody>
                    <a:bodyPr/>
                    <a:lstStyle/>
                    <a:p>
                      <a:r>
                        <a:rPr kumimoji="0" lang="en-US" sz="1800" kern="1200" dirty="0">
                          <a:solidFill>
                            <a:schemeClr val="bg1"/>
                          </a:solidFill>
                          <a:latin typeface="+mn-lt"/>
                          <a:ea typeface="+mn-ea"/>
                          <a:cs typeface="+mn-cs"/>
                        </a:rPr>
                        <a:t>literally a space will pad with spaces - default</a:t>
                      </a:r>
                      <a:endParaRPr lang="en-US" sz="1800" dirty="0">
                        <a:solidFill>
                          <a:schemeClr val="bg1"/>
                        </a:solidFill>
                        <a:latin typeface="+mn-lt"/>
                      </a:endParaRPr>
                    </a:p>
                  </a:txBody>
                  <a:tcPr>
                    <a:noFill/>
                  </a:tcPr>
                </a:tc>
                <a:extLst>
                  <a:ext uri="{0D108BD9-81ED-4DB2-BD59-A6C34878D82A}">
                    <a16:rowId xmlns:a16="http://schemas.microsoft.com/office/drawing/2014/main" val="10003"/>
                  </a:ext>
                </a:extLst>
              </a:tr>
              <a:tr h="370840">
                <a:tc>
                  <a:txBody>
                    <a:bodyPr/>
                    <a:lstStyle/>
                    <a:p>
                      <a:pPr algn="ct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positive value will be preceded by a +</a:t>
                      </a:r>
                      <a:endParaRPr lang="en-US" sz="1800" dirty="0">
                        <a:solidFill>
                          <a:schemeClr val="bg1"/>
                        </a:solidFill>
                        <a:latin typeface="+mn-lt"/>
                      </a:endParaRPr>
                    </a:p>
                  </a:txBody>
                  <a:tcPr>
                    <a:noFill/>
                  </a:tcPr>
                </a:tc>
                <a:extLst>
                  <a:ext uri="{0D108BD9-81ED-4DB2-BD59-A6C34878D82A}">
                    <a16:rowId xmlns:a16="http://schemas.microsoft.com/office/drawing/2014/main" val="10004"/>
                  </a:ext>
                </a:extLst>
              </a:tr>
              <a:tr h="370840">
                <a:tc>
                  <a:txBody>
                    <a:bodyPr/>
                    <a:lstStyle/>
                    <a:p>
                      <a:pPr algn="ct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grouping separator – adds commas to numbers &gt; 1000</a:t>
                      </a:r>
                      <a:endParaRPr lang="en-US" sz="1800" dirty="0">
                        <a:solidFill>
                          <a:schemeClr val="bg1"/>
                        </a:solidFill>
                        <a:latin typeface="+mn-lt"/>
                      </a:endParaRPr>
                    </a:p>
                  </a:txBody>
                  <a:tcPr>
                    <a:noFill/>
                  </a:tcPr>
                </a:tc>
                <a:extLst>
                  <a:ext uri="{0D108BD9-81ED-4DB2-BD59-A6C34878D82A}">
                    <a16:rowId xmlns:a16="http://schemas.microsoft.com/office/drawing/2014/main" val="10005"/>
                  </a:ext>
                </a:extLst>
              </a:tr>
              <a:tr h="370840">
                <a:tc>
                  <a:txBody>
                    <a:bodyPr/>
                    <a:lstStyle/>
                    <a:p>
                      <a:pPr algn="ct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negative numbers enclosed in parenthesis w/ no sign</a:t>
                      </a:r>
                      <a:endParaRPr lang="en-US" sz="1800" dirty="0">
                        <a:solidFill>
                          <a:schemeClr val="bg1"/>
                        </a:solidFill>
                        <a:latin typeface="+mn-lt"/>
                      </a:endParaRPr>
                    </a:p>
                  </a:txBody>
                  <a:tcP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108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flipH="1">
            <a:off x="509100" y="7053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%[flags][width][.precision] format specifier</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double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2.71828;</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%.1f\n",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%.2f\n",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%.3f\n",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%.4f\n",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%.5f\n",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106" name="Google Shape;106;p16"/>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printf</a:t>
            </a:r>
            <a:endParaRPr sz="2400" dirty="0">
              <a:solidFill>
                <a:srgbClr val="00ECEC"/>
              </a:solidFill>
              <a:latin typeface="IBM Plex Sans"/>
              <a:ea typeface="IBM Plex Sans"/>
              <a:cs typeface="IBM Plex Sans"/>
              <a:sym typeface="IBM Plex Sans"/>
            </a:endParaRPr>
          </a:p>
        </p:txBody>
      </p:sp>
      <p:sp>
        <p:nvSpPr>
          <p:cNvPr id="107" name="Google Shape;107;p1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608077C0-EB21-4ED4-9446-55CFB01420DD}"/>
              </a:ext>
            </a:extLst>
          </p:cNvPr>
          <p:cNvSpPr/>
          <p:nvPr/>
        </p:nvSpPr>
        <p:spPr>
          <a:xfrm>
            <a:off x="4963043" y="1334640"/>
            <a:ext cx="3164007" cy="275496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 Box 11">
            <a:extLst>
              <a:ext uri="{FF2B5EF4-FFF2-40B4-BE49-F238E27FC236}">
                <a16:creationId xmlns:a16="http://schemas.microsoft.com/office/drawing/2014/main" id="{277627E4-779F-472D-B065-1018E804D6CA}"/>
              </a:ext>
            </a:extLst>
          </p:cNvPr>
          <p:cNvSpPr txBox="1">
            <a:spLocks noChangeArrowheads="1"/>
          </p:cNvSpPr>
          <p:nvPr/>
        </p:nvSpPr>
        <p:spPr bwMode="auto">
          <a:xfrm>
            <a:off x="5259015" y="1603805"/>
            <a:ext cx="2868035" cy="163121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en-US" sz="2000" dirty="0" err="1">
                <a:solidFill>
                  <a:schemeClr val="bg1"/>
                </a:solidFill>
                <a:latin typeface="Tahoma" panose="020B0604030504040204" pitchFamily="34" charset="0"/>
              </a:rPr>
              <a:t>dec</a:t>
            </a:r>
            <a:r>
              <a:rPr lang="fr-FR" altLang="en-US" sz="2000" dirty="0">
                <a:solidFill>
                  <a:schemeClr val="bg1"/>
                </a:solidFill>
                <a:latin typeface="Tahoma" panose="020B0604030504040204" pitchFamily="34" charset="0"/>
              </a:rPr>
              <a:t> == 2.7</a:t>
            </a:r>
          </a:p>
          <a:p>
            <a:pPr>
              <a:spcBef>
                <a:spcPct val="0"/>
              </a:spcBef>
              <a:buFontTx/>
              <a:buNone/>
            </a:pPr>
            <a:r>
              <a:rPr lang="fr-FR" altLang="en-US" sz="2000" dirty="0" err="1">
                <a:solidFill>
                  <a:schemeClr val="bg1"/>
                </a:solidFill>
                <a:latin typeface="Tahoma" panose="020B0604030504040204" pitchFamily="34" charset="0"/>
              </a:rPr>
              <a:t>dec</a:t>
            </a:r>
            <a:r>
              <a:rPr lang="fr-FR" altLang="en-US" sz="2000" dirty="0">
                <a:solidFill>
                  <a:schemeClr val="bg1"/>
                </a:solidFill>
                <a:latin typeface="Tahoma" panose="020B0604030504040204" pitchFamily="34" charset="0"/>
              </a:rPr>
              <a:t> == 2.72</a:t>
            </a:r>
          </a:p>
          <a:p>
            <a:pPr>
              <a:spcBef>
                <a:spcPct val="0"/>
              </a:spcBef>
              <a:buFontTx/>
              <a:buNone/>
            </a:pPr>
            <a:r>
              <a:rPr lang="fr-FR" altLang="en-US" sz="2000" dirty="0" err="1">
                <a:solidFill>
                  <a:schemeClr val="bg1"/>
                </a:solidFill>
                <a:latin typeface="Tahoma" panose="020B0604030504040204" pitchFamily="34" charset="0"/>
              </a:rPr>
              <a:t>dec</a:t>
            </a:r>
            <a:r>
              <a:rPr lang="fr-FR" altLang="en-US" sz="2000" dirty="0">
                <a:solidFill>
                  <a:schemeClr val="bg1"/>
                </a:solidFill>
                <a:latin typeface="Tahoma" panose="020B0604030504040204" pitchFamily="34" charset="0"/>
              </a:rPr>
              <a:t> == 2.718</a:t>
            </a:r>
          </a:p>
          <a:p>
            <a:pPr>
              <a:spcBef>
                <a:spcPct val="0"/>
              </a:spcBef>
              <a:buFontTx/>
              <a:buNone/>
            </a:pPr>
            <a:r>
              <a:rPr lang="fr-FR" altLang="en-US" sz="2000" dirty="0" err="1">
                <a:solidFill>
                  <a:schemeClr val="bg1"/>
                </a:solidFill>
                <a:latin typeface="Tahoma" panose="020B0604030504040204" pitchFamily="34" charset="0"/>
              </a:rPr>
              <a:t>dec</a:t>
            </a:r>
            <a:r>
              <a:rPr lang="fr-FR" altLang="en-US" sz="2000" dirty="0">
                <a:solidFill>
                  <a:schemeClr val="bg1"/>
                </a:solidFill>
                <a:latin typeface="Tahoma" panose="020B0604030504040204" pitchFamily="34" charset="0"/>
              </a:rPr>
              <a:t> == 2.7183</a:t>
            </a:r>
          </a:p>
          <a:p>
            <a:pPr>
              <a:spcBef>
                <a:spcPct val="0"/>
              </a:spcBef>
              <a:buFontTx/>
              <a:buNone/>
            </a:pPr>
            <a:r>
              <a:rPr lang="fr-FR" altLang="en-US" sz="2000" dirty="0" err="1">
                <a:solidFill>
                  <a:schemeClr val="bg1"/>
                </a:solidFill>
                <a:latin typeface="Tahoma" panose="020B0604030504040204" pitchFamily="34" charset="0"/>
              </a:rPr>
              <a:t>dec</a:t>
            </a:r>
            <a:r>
              <a:rPr lang="fr-FR" altLang="en-US" sz="2000" dirty="0">
                <a:solidFill>
                  <a:schemeClr val="bg1"/>
                </a:solidFill>
                <a:latin typeface="Tahoma" panose="020B0604030504040204" pitchFamily="34" charset="0"/>
              </a:rPr>
              <a:t> == 2.71828</a:t>
            </a:r>
            <a:endParaRPr lang="en-US" altLang="en-US" sz="2000" dirty="0">
              <a:solidFill>
                <a:schemeClr val="bg1"/>
              </a:solidFill>
              <a:latin typeface="Tahoma" panose="020B0604030504040204" pitchFamily="34" charset="0"/>
            </a:endParaRPr>
          </a:p>
        </p:txBody>
      </p:sp>
    </p:spTree>
    <p:extLst>
      <p:ext uri="{BB962C8B-B14F-4D97-AF65-F5344CB8AC3E}">
        <p14:creationId xmlns:p14="http://schemas.microsoft.com/office/powerpoint/2010/main" val="214991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flipH="1">
            <a:off x="509100" y="7053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%[flags][width][.precision] format specifier</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double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2.71828;</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String s =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String.format</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%.1f\n",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 +=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String.format</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%.2f\n",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 +=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String.format</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%.3f\n",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 +=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String.format</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%.4f\n",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 +=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String.format</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%.5f\n",</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JOptionPane.showMessageDialog</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(null, s);</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106" name="Google Shape;106;p16"/>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String.format</a:t>
            </a:r>
            <a:r>
              <a:rPr lang="en-US" sz="2400" dirty="0">
                <a:solidFill>
                  <a:srgbClr val="00ECEC"/>
                </a:solidFill>
                <a:latin typeface="IBM Plex Sans"/>
                <a:ea typeface="IBM Plex Sans"/>
                <a:cs typeface="IBM Plex Sans"/>
                <a:sym typeface="IBM Plex Sans"/>
              </a:rPr>
              <a:t>()</a:t>
            </a:r>
            <a:endParaRPr sz="2400" dirty="0">
              <a:solidFill>
                <a:srgbClr val="00ECEC"/>
              </a:solidFill>
              <a:latin typeface="IBM Plex Sans"/>
              <a:ea typeface="IBM Plex Sans"/>
              <a:cs typeface="IBM Plex Sans"/>
              <a:sym typeface="IBM Plex Sans"/>
            </a:endParaRPr>
          </a:p>
        </p:txBody>
      </p:sp>
      <p:sp>
        <p:nvSpPr>
          <p:cNvPr id="107" name="Google Shape;107;p1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pic>
        <p:nvPicPr>
          <p:cNvPr id="2" name="Picture 1">
            <a:extLst>
              <a:ext uri="{FF2B5EF4-FFF2-40B4-BE49-F238E27FC236}">
                <a16:creationId xmlns:a16="http://schemas.microsoft.com/office/drawing/2014/main" id="{232444B8-8C9F-483A-A54B-1D29A3BE7D93}"/>
              </a:ext>
            </a:extLst>
          </p:cNvPr>
          <p:cNvPicPr>
            <a:picLocks noChangeAspect="1"/>
          </p:cNvPicPr>
          <p:nvPr/>
        </p:nvPicPr>
        <p:blipFill>
          <a:blip r:embed="rId3"/>
          <a:stretch>
            <a:fillRect/>
          </a:stretch>
        </p:blipFill>
        <p:spPr>
          <a:xfrm>
            <a:off x="5881274" y="2685600"/>
            <a:ext cx="2590800" cy="1752600"/>
          </a:xfrm>
          <a:prstGeom prst="rect">
            <a:avLst/>
          </a:prstGeom>
        </p:spPr>
      </p:pic>
    </p:spTree>
    <p:extLst>
      <p:ext uri="{BB962C8B-B14F-4D97-AF65-F5344CB8AC3E}">
        <p14:creationId xmlns:p14="http://schemas.microsoft.com/office/powerpoint/2010/main" val="373206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flipH="1">
            <a:off x="509100" y="7053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%[flags][width][.precision] format specifier</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double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 3.14159;</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("%.3f%s\n",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"xx");</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("%12.3f%s\n",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"xx");</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("%-12.3f%s\n",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dec</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"xx");</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("%,d\n", 1024*1024);</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("%,(d\n", -1024*1024*1024);</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("%e\n", 1024.*1024*1024*1024);</a:t>
            </a:r>
          </a:p>
          <a:p>
            <a:pPr lvl="0">
              <a:spcBef>
                <a:spcPct val="0"/>
              </a:spcBef>
              <a:buClrTx/>
              <a:defRPr/>
            </a:pP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("%X",255);</a:t>
            </a:r>
          </a:p>
          <a:p>
            <a:pPr lvl="0">
              <a:spcBef>
                <a:spcPct val="0"/>
              </a:spcBef>
              <a:buClrTx/>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106" name="Google Shape;106;p16"/>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printf</a:t>
            </a:r>
            <a:endParaRPr sz="2400" dirty="0">
              <a:solidFill>
                <a:srgbClr val="00ECEC"/>
              </a:solidFill>
              <a:latin typeface="IBM Plex Sans"/>
              <a:ea typeface="IBM Plex Sans"/>
              <a:cs typeface="IBM Plex Sans"/>
              <a:sym typeface="IBM Plex Sans"/>
            </a:endParaRPr>
          </a:p>
        </p:txBody>
      </p:sp>
      <p:sp>
        <p:nvSpPr>
          <p:cNvPr id="107" name="Google Shape;107;p1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608077C0-EB21-4ED4-9446-55CFB01420DD}"/>
              </a:ext>
            </a:extLst>
          </p:cNvPr>
          <p:cNvSpPr/>
          <p:nvPr/>
        </p:nvSpPr>
        <p:spPr>
          <a:xfrm>
            <a:off x="5655733" y="837488"/>
            <a:ext cx="2742493" cy="37628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 Box 11">
            <a:extLst>
              <a:ext uri="{FF2B5EF4-FFF2-40B4-BE49-F238E27FC236}">
                <a16:creationId xmlns:a16="http://schemas.microsoft.com/office/drawing/2014/main" id="{277627E4-779F-472D-B065-1018E804D6CA}"/>
              </a:ext>
            </a:extLst>
          </p:cNvPr>
          <p:cNvSpPr txBox="1">
            <a:spLocks noChangeArrowheads="1"/>
          </p:cNvSpPr>
          <p:nvPr/>
        </p:nvSpPr>
        <p:spPr bwMode="auto">
          <a:xfrm>
            <a:off x="5805615" y="1071010"/>
            <a:ext cx="2483806" cy="224676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3.142xx</a:t>
            </a:r>
          </a:p>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       3.142xx</a:t>
            </a:r>
          </a:p>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3.142       xx</a:t>
            </a:r>
          </a:p>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1,048,576</a:t>
            </a:r>
          </a:p>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(1,073,741,824)</a:t>
            </a:r>
          </a:p>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1.099512e+12</a:t>
            </a:r>
          </a:p>
          <a:p>
            <a:pPr>
              <a:spcBef>
                <a:spcPct val="0"/>
              </a:spcBef>
              <a:buFontTx/>
              <a:buNone/>
            </a:pPr>
            <a:r>
              <a:rPr lang="fr-FR" altLang="en-US" sz="2000" dirty="0">
                <a:solidFill>
                  <a:schemeClr val="bg1"/>
                </a:solidFill>
                <a:latin typeface="Courier New" panose="02070309020205020404" pitchFamily="49" charset="0"/>
                <a:cs typeface="Courier New" panose="02070309020205020404" pitchFamily="49" charset="0"/>
              </a:rPr>
              <a:t>FF</a:t>
            </a:r>
            <a:endParaRPr lang="en-US" altLang="en-US" sz="20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856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5">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Expressions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Casting</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Shortcuts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Formatting</a:t>
            </a:r>
            <a:endParaRPr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Code using expressions and be familiar with Java’s precedence</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Cast compatible data types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Use compound operators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Understand the difference between unary post/pre increment and decrement</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Format Strings and output</a:t>
            </a: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ECEC"/>
                </a:solidFill>
                <a:latin typeface="IBM Plex Sans"/>
                <a:ea typeface="IBM Plex Sans"/>
                <a:cs typeface="IBM Plex Sans"/>
                <a:sym typeface="IBM Plex Sans"/>
              </a:rPr>
              <a:t>Student Learning Objectives</a:t>
            </a:r>
            <a:endParaRPr sz="2400">
              <a:solidFill>
                <a:srgbClr val="00ECEC"/>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Integer Division</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237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An integer divided by an integer always results in an integer.</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Java will truncate or round down to guarantee type safety.</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Always ask yourself if you want to truncate the result when performing integer division.</a:t>
            </a:r>
          </a:p>
          <a:p>
            <a:pPr lvl="3">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int x = 3/5;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lvl="3">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out.println</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x);</a:t>
            </a:r>
          </a:p>
          <a:p>
            <a:pPr lvl="3">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p>
          <a:p>
            <a:pPr lvl="3">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x = 8/6;</a:t>
            </a:r>
          </a:p>
          <a:p>
            <a:pPr lvl="3">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out.println</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(x);</a:t>
            </a:r>
          </a:p>
          <a:p>
            <a:pPr lvl="3">
              <a:buClr>
                <a:srgbClr val="FFFFFF"/>
              </a:buClr>
              <a:buSzPts val="1800"/>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out.println</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(11/2);</a:t>
            </a:r>
          </a:p>
          <a:p>
            <a:pPr lvl="3">
              <a:buClr>
                <a:srgbClr val="FFFFFF"/>
              </a:buClr>
              <a:buSzPts val="1800"/>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out.println</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(8/2134);</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Integer Division</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24D3E02A-A8A4-4022-AC8C-5FAFA377F30B}"/>
              </a:ext>
            </a:extLst>
          </p:cNvPr>
          <p:cNvSpPr/>
          <p:nvPr/>
        </p:nvSpPr>
        <p:spPr>
          <a:xfrm>
            <a:off x="5530191" y="2276070"/>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 Box 11">
            <a:extLst>
              <a:ext uri="{FF2B5EF4-FFF2-40B4-BE49-F238E27FC236}">
                <a16:creationId xmlns:a16="http://schemas.microsoft.com/office/drawing/2014/main" id="{4464E38C-DDAE-4AC2-A16D-F51E8E8F0404}"/>
              </a:ext>
            </a:extLst>
          </p:cNvPr>
          <p:cNvSpPr txBox="1">
            <a:spLocks noChangeArrowheads="1"/>
          </p:cNvSpPr>
          <p:nvPr/>
        </p:nvSpPr>
        <p:spPr bwMode="auto">
          <a:xfrm>
            <a:off x="5779008" y="2480365"/>
            <a:ext cx="2757355"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0</a:t>
            </a:r>
          </a:p>
          <a:p>
            <a:pPr>
              <a:spcBef>
                <a:spcPct val="0"/>
              </a:spcBef>
              <a:buFontTx/>
              <a:buNone/>
            </a:pPr>
            <a:r>
              <a:rPr lang="en-US" altLang="en-US" sz="2000" dirty="0">
                <a:solidFill>
                  <a:schemeClr val="bg1"/>
                </a:solidFill>
                <a:latin typeface="Tahoma" panose="020B0604030504040204" pitchFamily="34" charset="0"/>
              </a:rPr>
              <a:t>1</a:t>
            </a:r>
          </a:p>
          <a:p>
            <a:pPr>
              <a:spcBef>
                <a:spcPct val="0"/>
              </a:spcBef>
              <a:buFontTx/>
              <a:buNone/>
            </a:pPr>
            <a:r>
              <a:rPr lang="en-US" altLang="en-US" sz="2000" dirty="0">
                <a:solidFill>
                  <a:schemeClr val="bg1"/>
                </a:solidFill>
                <a:latin typeface="Tahoma" panose="020B0604030504040204" pitchFamily="34" charset="0"/>
              </a:rPr>
              <a:t>5</a:t>
            </a:r>
          </a:p>
          <a:p>
            <a:pPr>
              <a:spcBef>
                <a:spcPct val="0"/>
              </a:spcBef>
              <a:buFontTx/>
              <a:buNone/>
            </a:pPr>
            <a:r>
              <a:rPr lang="en-US" altLang="en-US" sz="2000" dirty="0">
                <a:solidFill>
                  <a:schemeClr val="bg1"/>
                </a:solidFill>
                <a:latin typeface="Tahoma" panose="020B0604030504040204" pitchFamily="34" charset="0"/>
              </a:rPr>
              <a:t>0</a:t>
            </a:r>
          </a:p>
        </p:txBody>
      </p:sp>
    </p:spTree>
    <p:extLst>
      <p:ext uri="{BB962C8B-B14F-4D97-AF65-F5344CB8AC3E}">
        <p14:creationId xmlns:p14="http://schemas.microsoft.com/office/powerpoint/2010/main" val="40333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Expressions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5576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An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rPr>
              <a:t>expression</a:t>
            </a:r>
            <a:r>
              <a:rPr lang="en-US" sz="1800" dirty="0">
                <a:solidFill>
                  <a:schemeClr val="bg1"/>
                </a:solidFill>
                <a:effectLst>
                  <a:outerShdw blurRad="38100" dist="38100" dir="2700000" algn="tl">
                    <a:srgbClr val="000000">
                      <a:alpha val="43137"/>
                    </a:srgbClr>
                  </a:outerShdw>
                </a:effectLst>
                <a:latin typeface="IBM Plex Sans" panose="020B0604020202020204" charset="0"/>
              </a:rPr>
              <a:t> is a programming construct composed of variables, literals, method invocations and operators.</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rPr>
              <a:t>It evaluates to a single value.</a:t>
            </a:r>
          </a:p>
          <a:p>
            <a:pPr lvl="3">
              <a:spcBef>
                <a:spcPct val="0"/>
              </a:spcBef>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5	 </a:t>
            </a:r>
          </a:p>
          <a:p>
            <a:pPr lvl="3">
              <a:spcBef>
                <a:spcPct val="0"/>
              </a:spcBef>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(x + y) /2</a:t>
            </a:r>
          </a:p>
          <a:p>
            <a:pPr lvl="3">
              <a:spcBef>
                <a:spcPct val="0"/>
              </a:spcBef>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Math.random</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 5</a:t>
            </a:r>
          </a:p>
          <a:p>
            <a:pPr lvl="3">
              <a:spcBef>
                <a:spcPct val="0"/>
              </a:spcBef>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int age = 5;</a:t>
            </a:r>
          </a:p>
          <a:p>
            <a:pPr lvl="3">
              <a:lnSpc>
                <a:spcPct val="150000"/>
              </a:lnSpc>
              <a:buClr>
                <a:srgbClr val="FFFFFF"/>
              </a:buClr>
              <a:buSzPts val="1800"/>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lvl="3">
              <a:spcBef>
                <a:spcPct val="0"/>
              </a:spcBef>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x = 3);</a:t>
            </a:r>
          </a:p>
          <a:p>
            <a:pPr lvl="3">
              <a:spcBef>
                <a:spcPct val="0"/>
              </a:spcBef>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(5%3);</a:t>
            </a:r>
          </a:p>
          <a:p>
            <a:pPr lvl="3">
              <a:lnSpc>
                <a:spcPct val="150000"/>
              </a:lnSpc>
              <a:buClr>
                <a:srgbClr val="FFFFFF"/>
              </a:buClr>
              <a:buSzPts val="1800"/>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out.print</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(5/2);</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Expressions</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24D3E02A-A8A4-4022-AC8C-5FAFA377F30B}"/>
              </a:ext>
            </a:extLst>
          </p:cNvPr>
          <p:cNvSpPr/>
          <p:nvPr/>
        </p:nvSpPr>
        <p:spPr>
          <a:xfrm>
            <a:off x="5530191" y="2276070"/>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 Box 11">
            <a:extLst>
              <a:ext uri="{FF2B5EF4-FFF2-40B4-BE49-F238E27FC236}">
                <a16:creationId xmlns:a16="http://schemas.microsoft.com/office/drawing/2014/main" id="{4464E38C-DDAE-4AC2-A16D-F51E8E8F0404}"/>
              </a:ext>
            </a:extLst>
          </p:cNvPr>
          <p:cNvSpPr txBox="1">
            <a:spLocks noChangeArrowheads="1"/>
          </p:cNvSpPr>
          <p:nvPr/>
        </p:nvSpPr>
        <p:spPr bwMode="auto">
          <a:xfrm>
            <a:off x="5779008" y="2480365"/>
            <a:ext cx="2757355"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3</a:t>
            </a:r>
          </a:p>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2</a:t>
            </a:r>
          </a:p>
        </p:txBody>
      </p:sp>
    </p:spTree>
    <p:extLst>
      <p:ext uri="{BB962C8B-B14F-4D97-AF65-F5344CB8AC3E}">
        <p14:creationId xmlns:p14="http://schemas.microsoft.com/office/powerpoint/2010/main" val="127060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Operator Precedence</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5" name="Table 4">
            <a:extLst>
              <a:ext uri="{FF2B5EF4-FFF2-40B4-BE49-F238E27FC236}">
                <a16:creationId xmlns:a16="http://schemas.microsoft.com/office/drawing/2014/main" id="{163223D0-C54A-4735-AE89-380132BA2A61}"/>
              </a:ext>
            </a:extLst>
          </p:cNvPr>
          <p:cNvGraphicFramePr>
            <a:graphicFrameLocks noGrp="1"/>
          </p:cNvGraphicFramePr>
          <p:nvPr>
            <p:extLst>
              <p:ext uri="{D42A27DB-BD31-4B8C-83A1-F6EECF244321}">
                <p14:modId xmlns:p14="http://schemas.microsoft.com/office/powerpoint/2010/main" val="3483540234"/>
              </p:ext>
            </p:extLst>
          </p:nvPr>
        </p:nvGraphicFramePr>
        <p:xfrm>
          <a:off x="1164336" y="900176"/>
          <a:ext cx="6477000" cy="3701463"/>
        </p:xfrm>
        <a:graphic>
          <a:graphicData uri="http://schemas.openxmlformats.org/drawingml/2006/table">
            <a:tbl>
              <a:tblPr firstRow="1" bandRow="1">
                <a:effectLst/>
                <a:tableStyleId>{5C22544A-7EE6-4342-B048-85BDC9FD1C3A}</a:tableStyleId>
              </a:tblPr>
              <a:tblGrid>
                <a:gridCol w="1761744">
                  <a:extLst>
                    <a:ext uri="{9D8B030D-6E8A-4147-A177-3AD203B41FA5}">
                      <a16:colId xmlns:a16="http://schemas.microsoft.com/office/drawing/2014/main" val="20000"/>
                    </a:ext>
                  </a:extLst>
                </a:gridCol>
                <a:gridCol w="4715256">
                  <a:extLst>
                    <a:ext uri="{9D8B030D-6E8A-4147-A177-3AD203B41FA5}">
                      <a16:colId xmlns:a16="http://schemas.microsoft.com/office/drawing/2014/main" val="20002"/>
                    </a:ext>
                  </a:extLst>
                </a:gridCol>
              </a:tblGrid>
              <a:tr h="392400">
                <a:tc>
                  <a:txBody>
                    <a:bodyPr/>
                    <a:lstStyle/>
                    <a:p>
                      <a:pPr algn="ctr"/>
                      <a:r>
                        <a:rPr lang="en-US" sz="2000" dirty="0">
                          <a:solidFill>
                            <a:schemeClr val="bg1"/>
                          </a:solidFill>
                          <a:latin typeface="Calibri" pitchFamily="34" charset="0"/>
                          <a:cs typeface="Calibri" pitchFamily="34" charset="0"/>
                        </a:rPr>
                        <a:t>Operator</a:t>
                      </a:r>
                    </a:p>
                  </a:txBody>
                  <a:tcPr>
                    <a:noFill/>
                  </a:tcPr>
                </a:tc>
                <a:tc>
                  <a:txBody>
                    <a:bodyPr/>
                    <a:lstStyle/>
                    <a:p>
                      <a:pPr algn="ctr"/>
                      <a:r>
                        <a:rPr kumimoji="0" lang="en-US" sz="1800" b="1" kern="1200" dirty="0">
                          <a:solidFill>
                            <a:schemeClr val="bg1"/>
                          </a:solidFill>
                          <a:latin typeface="Calibri" pitchFamily="34" charset="0"/>
                          <a:ea typeface="+mn-ea"/>
                          <a:cs typeface="Calibri" pitchFamily="34" charset="0"/>
                        </a:rPr>
                        <a:t>Range</a:t>
                      </a:r>
                      <a:endParaRPr lang="en-US" dirty="0">
                        <a:solidFill>
                          <a:schemeClr val="bg1"/>
                        </a:solidFill>
                        <a:latin typeface="Calibri" pitchFamily="34" charset="0"/>
                        <a:cs typeface="Calibri" pitchFamily="34" charset="0"/>
                      </a:endParaRPr>
                    </a:p>
                  </a:txBody>
                  <a:tcPr>
                    <a:noFill/>
                  </a:tcPr>
                </a:tc>
                <a:extLst>
                  <a:ext uri="{0D108BD9-81ED-4DB2-BD59-A6C34878D82A}">
                    <a16:rowId xmlns:a16="http://schemas.microsoft.com/office/drawing/2014/main" val="10000"/>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parentheses</a:t>
                      </a:r>
                    </a:p>
                  </a:txBody>
                  <a:tcPr>
                    <a:noFill/>
                  </a:tcPr>
                </a:tc>
                <a:extLst>
                  <a:ext uri="{0D108BD9-81ED-4DB2-BD59-A6C34878D82A}">
                    <a16:rowId xmlns:a16="http://schemas.microsoft.com/office/drawing/2014/main" val="10001"/>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 ++ -- (type)</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negation, increment, decrement cast</a:t>
                      </a:r>
                    </a:p>
                  </a:txBody>
                  <a:tcPr>
                    <a:noFill/>
                  </a:tcPr>
                </a:tc>
                <a:extLst>
                  <a:ext uri="{0D108BD9-81ED-4DB2-BD59-A6C34878D82A}">
                    <a16:rowId xmlns:a16="http://schemas.microsoft.com/office/drawing/2014/main" val="10002"/>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 / %</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multiplication, division, modulus</a:t>
                      </a:r>
                    </a:p>
                  </a:txBody>
                  <a:tcPr>
                    <a:noFill/>
                  </a:tcPr>
                </a:tc>
                <a:extLst>
                  <a:ext uri="{0D108BD9-81ED-4DB2-BD59-A6C34878D82A}">
                    <a16:rowId xmlns:a16="http://schemas.microsoft.com/office/drawing/2014/main" val="10003"/>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 -</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addition, </a:t>
                      </a:r>
                      <a:r>
                        <a:rPr lang="en-US" sz="1600" kern="1200" dirty="0" err="1">
                          <a:solidFill>
                            <a:schemeClr val="bg1"/>
                          </a:solidFill>
                          <a:effectLst/>
                          <a:latin typeface="Calibri" pitchFamily="34" charset="0"/>
                          <a:ea typeface="+mn-ea"/>
                          <a:cs typeface="Calibri" pitchFamily="34" charset="0"/>
                        </a:rPr>
                        <a:t>substraction</a:t>
                      </a:r>
                      <a:endParaRPr lang="en-US" sz="16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4"/>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&lt; &lt;= &gt; &gt;=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relational operators</a:t>
                      </a:r>
                      <a:endParaRPr lang="en-US" sz="12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5"/>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 !=</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equal to and not equal to</a:t>
                      </a:r>
                      <a:endParaRPr lang="en-US" sz="12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6"/>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&amp;&amp;</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a:t>
                      </a:r>
                      <a:r>
                        <a:rPr lang="en-US" sz="800" kern="1200" baseline="0" dirty="0">
                          <a:solidFill>
                            <a:schemeClr val="bg1"/>
                          </a:solidFill>
                          <a:effectLst/>
                          <a:latin typeface="Calibri" pitchFamily="34" charset="0"/>
                          <a:ea typeface="+mn-ea"/>
                          <a:cs typeface="Calibri" pitchFamily="34" charset="0"/>
                        </a:rPr>
                        <a:t>     </a:t>
                      </a:r>
                      <a:r>
                        <a:rPr lang="en-US" sz="1600" kern="1200" dirty="0">
                          <a:solidFill>
                            <a:schemeClr val="bg1"/>
                          </a:solidFill>
                          <a:effectLst/>
                          <a:latin typeface="Calibri" pitchFamily="34" charset="0"/>
                          <a:ea typeface="+mn-ea"/>
                          <a:cs typeface="Calibri" pitchFamily="34" charset="0"/>
                        </a:rPr>
                        <a:t>logical and</a:t>
                      </a:r>
                    </a:p>
                  </a:txBody>
                  <a:tcPr>
                    <a:noFill/>
                  </a:tcPr>
                </a:tc>
                <a:extLst>
                  <a:ext uri="{0D108BD9-81ED-4DB2-BD59-A6C34878D82A}">
                    <a16:rowId xmlns:a16="http://schemas.microsoft.com/office/drawing/2014/main" val="10007"/>
                  </a:ext>
                </a:extLst>
              </a:tr>
              <a:tr h="367247">
                <a:tc>
                  <a:txBody>
                    <a:bodyPr/>
                    <a:lstStyle/>
                    <a:p>
                      <a:pPr algn="ctr"/>
                      <a:r>
                        <a:rPr lang="en-US" sz="1800" dirty="0">
                          <a:solidFill>
                            <a:schemeClr val="accent5">
                              <a:lumMod val="60000"/>
                              <a:lumOff val="40000"/>
                            </a:schemeClr>
                          </a:solidFill>
                          <a:latin typeface="Calibri" pitchFamily="34" charset="0"/>
                          <a:cs typeface="Calibri" pitchFamily="34" charset="0"/>
                        </a:rPr>
                        <a:t>||</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logical or</a:t>
                      </a:r>
                    </a:p>
                  </a:txBody>
                  <a:tcPr>
                    <a:noFill/>
                  </a:tcPr>
                </a:tc>
                <a:extLst>
                  <a:ext uri="{0D108BD9-81ED-4DB2-BD59-A6C34878D82A}">
                    <a16:rowId xmlns:a16="http://schemas.microsoft.com/office/drawing/2014/main" val="10008"/>
                  </a:ext>
                </a:extLst>
              </a:tr>
              <a:tr h="367247">
                <a:tc>
                  <a:txBody>
                    <a:bodyPr/>
                    <a:lstStyle/>
                    <a:p>
                      <a:pPr algn="ctr"/>
                      <a:r>
                        <a:rPr lang="en-US" sz="1800" dirty="0">
                          <a:solidFill>
                            <a:schemeClr val="accent5">
                              <a:lumMod val="60000"/>
                              <a:lumOff val="40000"/>
                            </a:schemeClr>
                          </a:solidFill>
                          <a:latin typeface="Calibri" pitchFamily="34" charset="0"/>
                          <a:cs typeface="Calibri" pitchFamily="34" charset="0"/>
                        </a:rPr>
                        <a:t>= += -= *= /= %=</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assignment and compound assignment expressions</a:t>
                      </a:r>
                    </a:p>
                  </a:txBody>
                  <a:tcPr>
                    <a:noFill/>
                  </a:tcPr>
                </a:tc>
                <a:extLst>
                  <a:ext uri="{0D108BD9-81ED-4DB2-BD59-A6C34878D82A}">
                    <a16:rowId xmlns:a16="http://schemas.microsoft.com/office/drawing/2014/main" val="2797807367"/>
                  </a:ext>
                </a:extLst>
              </a:tr>
            </a:tbl>
          </a:graphicData>
        </a:graphic>
      </p:graphicFrame>
    </p:spTree>
    <p:extLst>
      <p:ext uri="{BB962C8B-B14F-4D97-AF65-F5344CB8AC3E}">
        <p14:creationId xmlns:p14="http://schemas.microsoft.com/office/powerpoint/2010/main" val="422263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int n = 2;</a:t>
            </a: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n *= 6;		</a:t>
            </a:r>
            <a:r>
              <a:rPr lang="en" sz="1800" dirty="0">
                <a:solidFill>
                  <a:srgbClr val="00B050"/>
                </a:solidFill>
                <a:latin typeface="IBM Plex Sans"/>
                <a:ea typeface="IBM Plex Sans"/>
                <a:cs typeface="IBM Plex Sans"/>
                <a:sym typeface="IBM Plex Sans"/>
              </a:rPr>
              <a:t>// n = n * 6</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US" sz="1800" b="1"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  	</a:t>
            </a:r>
          </a:p>
          <a:p>
            <a:pPr>
              <a:buClr>
                <a:srgbClr val="FFFFFF"/>
              </a:buClr>
              <a:buSzPts val="1800"/>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 5;		</a:t>
            </a:r>
            <a:r>
              <a:rPr lang="en" sz="1800" dirty="0">
                <a:solidFill>
                  <a:srgbClr val="00B050"/>
                </a:solidFill>
                <a:latin typeface="IBM Plex Sans"/>
                <a:ea typeface="IBM Plex Sans"/>
                <a:cs typeface="IBM Plex Sans"/>
                <a:sym typeface="IBM Plex Sans"/>
              </a:rPr>
              <a:t> // n = n / 5 -&gt; 12/5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	</a:t>
            </a:r>
            <a:r>
              <a:rPr lang="en" sz="1800" dirty="0">
                <a:solidFill>
                  <a:srgbClr val="00B050"/>
                </a:solidFill>
                <a:latin typeface="IBM Plex Sans"/>
                <a:ea typeface="IBM Plex Sans"/>
                <a:cs typeface="IBM Plex Sans"/>
                <a:sym typeface="IBM Plex Sans"/>
              </a:rPr>
              <a:t> </a:t>
            </a:r>
            <a:r>
              <a:rPr lang="en-US" sz="1800" dirty="0">
                <a:solidFill>
                  <a:srgbClr val="00B050"/>
                </a:solidFill>
                <a:latin typeface="IBM Plex Sans" panose="020B0604020202020204" charset="0"/>
              </a:rPr>
              <a:t> </a:t>
            </a: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endParaRPr>
          </a:p>
          <a:p>
            <a:pPr>
              <a:defRPr/>
            </a:pPr>
            <a:endPar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endParaRPr>
          </a:p>
          <a:p>
            <a:pPr>
              <a:buClr>
                <a:srgbClr val="FFFFFF"/>
              </a:buClr>
              <a:buSzPts val="1800"/>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n *= 2 + 3;		</a:t>
            </a:r>
            <a:r>
              <a:rPr lang="en" sz="1800" dirty="0">
                <a:solidFill>
                  <a:srgbClr val="00B050"/>
                </a:solidFill>
                <a:latin typeface="IBM Plex Sans"/>
                <a:ea typeface="IBM Plex Sans"/>
                <a:cs typeface="IBM Plex Sans"/>
                <a:sym typeface="IBM Plex Sans"/>
              </a:rPr>
              <a:t> // n = (int)(n * (2 + 3))</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US" sz="1800" kern="1200" dirty="0">
              <a:solidFill>
                <a:srgbClr val="00B050"/>
              </a:solidFill>
              <a:effectLst>
                <a:outerShdw blurRad="38100" dist="38100" dir="2700000" algn="tl">
                  <a:srgbClr val="000000">
                    <a:alpha val="43137"/>
                  </a:srgbClr>
                </a:outerShdw>
              </a:effectLst>
              <a:latin typeface="IBM Plex Sans" panose="020B0604020202020204" charset="0"/>
            </a:endParaRPr>
          </a:p>
          <a:p>
            <a:pPr>
              <a:defRPr/>
            </a:pP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a:t>
            </a:r>
            <a:r>
              <a:rPr lang="en" sz="1800" dirty="0">
                <a:solidFill>
                  <a:srgbClr val="00B050"/>
                </a:solidFill>
                <a:latin typeface="IBM Plex Sans"/>
                <a:ea typeface="IBM Plex Sans"/>
                <a:cs typeface="IBM Plex Sans"/>
                <a:sym typeface="IBM Plex Sans"/>
              </a:rPr>
              <a:t> 	</a:t>
            </a:r>
            <a:r>
              <a:rPr lang="en-US" sz="18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ourier New" pitchFamily="49" charset="0"/>
              </a:rPr>
              <a:t>      </a:t>
            </a:r>
            <a:endParaRPr lang="en" sz="1800" dirty="0">
              <a:solidFill>
                <a:srgbClr val="FFFFFF"/>
              </a:solidFill>
              <a:latin typeface="IBM Plex Sans"/>
              <a:ea typeface="IBM Plex Sans"/>
              <a:cs typeface="IBM Plex Sans"/>
              <a:sym typeface="IBM Plex Sans"/>
            </a:endParaRPr>
          </a:p>
          <a:p>
            <a:pPr>
              <a:defRPr/>
            </a:pPr>
            <a:endParaRPr lang="en" sz="1800" dirty="0">
              <a:solidFill>
                <a:srgbClr val="FFFFFF"/>
              </a:solidFill>
              <a:latin typeface="IBM Plex Sans"/>
              <a:ea typeface="IBM Plex Sans"/>
              <a:cs typeface="IBM Plex Sans"/>
              <a:sym typeface="IBM Plex Sans"/>
            </a:endParaRPr>
          </a:p>
          <a:p>
            <a:pPr>
              <a:defRPr/>
            </a:pP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     </a:t>
            </a:r>
            <a:r>
              <a:rPr lang="en-US" sz="1800" kern="12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rPr>
              <a:t>out.printf</a:t>
            </a:r>
            <a:r>
              <a:rPr lang="en-US" sz="1800" kern="1200" dirty="0">
                <a:solidFill>
                  <a:schemeClr val="accent1">
                    <a:lumMod val="75000"/>
                  </a:schemeClr>
                </a:solidFill>
                <a:effectLst>
                  <a:outerShdw blurRad="38100" dist="38100" dir="2700000" algn="tl">
                    <a:srgbClr val="000000">
                      <a:alpha val="43137"/>
                    </a:srgbClr>
                  </a:outerShdw>
                </a:effectLst>
                <a:latin typeface="IBM Plex Sans" panose="020B0604020202020204" charset="0"/>
              </a:rPr>
              <a:t>(“%d\n”, n += 3);</a:t>
            </a:r>
            <a:endParaRPr lang="en"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Compound Assignment Expression</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Google Shape;4030;p35">
            <a:extLst>
              <a:ext uri="{FF2B5EF4-FFF2-40B4-BE49-F238E27FC236}">
                <a16:creationId xmlns:a16="http://schemas.microsoft.com/office/drawing/2014/main" id="{24D3E02A-A8A4-4022-AC8C-5FAFA377F30B}"/>
              </a:ext>
            </a:extLst>
          </p:cNvPr>
          <p:cNvSpPr/>
          <p:nvPr/>
        </p:nvSpPr>
        <p:spPr>
          <a:xfrm>
            <a:off x="6437376" y="2179068"/>
            <a:ext cx="1960851"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Box 11">
            <a:extLst>
              <a:ext uri="{FF2B5EF4-FFF2-40B4-BE49-F238E27FC236}">
                <a16:creationId xmlns:a16="http://schemas.microsoft.com/office/drawing/2014/main" id="{11A75144-888B-4A54-B375-4E9B3DD00221}"/>
              </a:ext>
            </a:extLst>
          </p:cNvPr>
          <p:cNvSpPr txBox="1">
            <a:spLocks noChangeArrowheads="1"/>
          </p:cNvSpPr>
          <p:nvPr/>
        </p:nvSpPr>
        <p:spPr bwMode="auto">
          <a:xfrm>
            <a:off x="6693408" y="2395407"/>
            <a:ext cx="1842955"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12</a:t>
            </a:r>
          </a:p>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10</a:t>
            </a:r>
          </a:p>
          <a:p>
            <a:pPr>
              <a:spcBef>
                <a:spcPct val="0"/>
              </a:spcBef>
              <a:buFontTx/>
              <a:buNone/>
            </a:pPr>
            <a:r>
              <a:rPr lang="en-US" altLang="en-US" sz="2000" dirty="0">
                <a:solidFill>
                  <a:schemeClr val="bg1"/>
                </a:solidFill>
                <a:latin typeface="Tahoma" panose="020B0604030504040204" pitchFamily="34" charset="0"/>
              </a:rPr>
              <a:t>13</a:t>
            </a:r>
          </a:p>
        </p:txBody>
      </p:sp>
    </p:spTree>
    <p:extLst>
      <p:ext uri="{BB962C8B-B14F-4D97-AF65-F5344CB8AC3E}">
        <p14:creationId xmlns:p14="http://schemas.microsoft.com/office/powerpoint/2010/main" val="213829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4589</TotalTime>
  <Words>2852</Words>
  <Application>Microsoft Office PowerPoint</Application>
  <PresentationFormat>On-screen Show (16:9)</PresentationFormat>
  <Paragraphs>408</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Tahoma</vt:lpstr>
      <vt:lpstr>Times New Roman</vt:lpstr>
      <vt:lpstr>PT Mono</vt:lpstr>
      <vt:lpstr>Calibri</vt:lpstr>
      <vt:lpstr>IBM Plex Sans</vt:lpstr>
      <vt:lpstr>Arial</vt:lpstr>
      <vt:lpstr>Courier New</vt:lpstr>
      <vt:lpstr>Good</vt:lpstr>
      <vt:lpstr>PowerPoint Presentation</vt:lpstr>
      <vt:lpstr>Student Learning Objectives</vt:lpstr>
      <vt:lpstr>PowerPoint Presentation</vt:lpstr>
      <vt:lpstr>Integer Division</vt:lpstr>
      <vt:lpstr>PowerPoint Presentation</vt:lpstr>
      <vt:lpstr>Expressions</vt:lpstr>
      <vt:lpstr>PowerPoint Presentation</vt:lpstr>
      <vt:lpstr>PowerPoint Presentation</vt:lpstr>
      <vt:lpstr>PowerPoint Presentation</vt:lpstr>
      <vt:lpstr>PowerPoint Presentation</vt:lpstr>
      <vt:lpstr>PowerPoint Presentation</vt:lpstr>
      <vt:lpstr>PowerPoint Presentation</vt:lpstr>
      <vt:lpstr>Casting</vt:lpstr>
      <vt:lpstr>PowerPoint Presentation</vt:lpstr>
      <vt:lpstr>PowerPoint Presentation</vt:lpstr>
      <vt:lpstr>PowerPoint Presentation</vt:lpstr>
      <vt:lpstr>Formatting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Syntax, Semantics and Output  Unit 01 </dc:title>
  <cp:lastModifiedBy>Bryce Hulett</cp:lastModifiedBy>
  <cp:revision>223</cp:revision>
  <dcterms:modified xsi:type="dcterms:W3CDTF">2021-12-14T20:19:28Z</dcterms:modified>
</cp:coreProperties>
</file>