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3"/>
  </p:notesMasterIdLst>
  <p:handoutMasterIdLst>
    <p:handoutMasterId r:id="rId34"/>
  </p:handoutMasterIdLst>
  <p:sldIdLst>
    <p:sldId id="303" r:id="rId2"/>
    <p:sldId id="300" r:id="rId3"/>
    <p:sldId id="258" r:id="rId4"/>
    <p:sldId id="359" r:id="rId5"/>
    <p:sldId id="355" r:id="rId6"/>
    <p:sldId id="356" r:id="rId7"/>
    <p:sldId id="360" r:id="rId8"/>
    <p:sldId id="272" r:id="rId9"/>
    <p:sldId id="358" r:id="rId10"/>
    <p:sldId id="361" r:id="rId11"/>
    <p:sldId id="362" r:id="rId12"/>
    <p:sldId id="363" r:id="rId13"/>
    <p:sldId id="364" r:id="rId14"/>
    <p:sldId id="365" r:id="rId15"/>
    <p:sldId id="367" r:id="rId16"/>
    <p:sldId id="344" r:id="rId17"/>
    <p:sldId id="343" r:id="rId18"/>
    <p:sldId id="366" r:id="rId19"/>
    <p:sldId id="369" r:id="rId20"/>
    <p:sldId id="368" r:id="rId21"/>
    <p:sldId id="370" r:id="rId22"/>
    <p:sldId id="376" r:id="rId23"/>
    <p:sldId id="371" r:id="rId24"/>
    <p:sldId id="372" r:id="rId25"/>
    <p:sldId id="379" r:id="rId26"/>
    <p:sldId id="378" r:id="rId27"/>
    <p:sldId id="373" r:id="rId28"/>
    <p:sldId id="374" r:id="rId29"/>
    <p:sldId id="375" r:id="rId30"/>
    <p:sldId id="377" r:id="rId31"/>
    <p:sldId id="302" r:id="rId32"/>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IBM Plex Sans" panose="020B0503050203000203" pitchFamily="34" charset="0"/>
      <p:regular r:id="rId43"/>
      <p:bold r:id="rId44"/>
      <p:italic r:id="rId45"/>
      <p:boldItalic r:id="rId46"/>
    </p:embeddedFont>
    <p:embeddedFont>
      <p:font typeface="PT Mono" panose="02060509020205020204" pitchFamily="49" charset="0"/>
      <p:regular r:id="rId47"/>
    </p:embeddedFont>
    <p:embeddedFont>
      <p:font typeface="Tahoma" panose="020B0604030504040204" pitchFamily="3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C9B0"/>
    <a:srgbClr val="42A692"/>
    <a:srgbClr val="9CDCFE"/>
    <a:srgbClr val="DCDCAA"/>
    <a:srgbClr val="3A8777"/>
    <a:srgbClr val="43A793"/>
    <a:srgbClr val="569CD6"/>
    <a:srgbClr val="4B85B5"/>
    <a:srgbClr val="3A608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7112" autoAdjust="0"/>
  </p:normalViewPr>
  <p:slideViewPr>
    <p:cSldViewPr snapToGrid="0">
      <p:cViewPr varScale="1">
        <p:scale>
          <a:sx n="116" d="100"/>
          <a:sy n="116" d="100"/>
        </p:scale>
        <p:origin x="1464" y="96"/>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2/7/2023</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an</a:t>
            </a:r>
            <a:r>
              <a:rPr lang="en-US" baseline="0" dirty="0"/>
              <a:t> introduction to Object Oriented Programming (OOP) in Java.</a:t>
            </a:r>
            <a:endParaRPr lang="en-US" dirty="0"/>
          </a:p>
          <a:p>
            <a:pPr marL="158750" indent="0">
              <a:buNone/>
            </a:pP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scope of an instance variable is the entire class. The exception to this is that instance variables may not be accessed from a static context.</a:t>
            </a:r>
          </a:p>
          <a:p>
            <a:pPr marL="158750" indent="0">
              <a:buNone/>
            </a:pPr>
            <a:endParaRPr lang="en-US" dirty="0"/>
          </a:p>
          <a:p>
            <a:pPr marL="158750" indent="0">
              <a:buNone/>
            </a:pPr>
            <a:r>
              <a:rPr lang="en-US" dirty="0"/>
              <a:t>They are called instance variables because each instance (object created from a class) has its own copy of the variables.</a:t>
            </a:r>
          </a:p>
        </p:txBody>
      </p:sp>
    </p:spTree>
    <p:extLst>
      <p:ext uri="{BB962C8B-B14F-4D97-AF65-F5344CB8AC3E}">
        <p14:creationId xmlns:p14="http://schemas.microsoft.com/office/powerpoint/2010/main" val="4264146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Here is an example showing how to access (and not to access) instance variables of a class from another class.</a:t>
            </a:r>
          </a:p>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We RARELY declare instance variables as public and allow direct access to them as the example shows with the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lives</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instance variable.  Normally we declare a public accessor method to access the variable (get its value) and a public modifier method to set the variable.  We will talk more about accessor (getter) methods and modifier (mutator/setter) methods later in this slide deck.</a:t>
            </a:r>
          </a:p>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53101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You can’t access a non-static variable from a non-static context.  We have to create an instance (object) of the class to access non-static variables.</a:t>
            </a:r>
          </a:p>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4020114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Static variables are class variables or shared variables.</a:t>
            </a:r>
          </a:p>
          <a:p>
            <a:pPr marL="158750" indent="0">
              <a:buNone/>
            </a:pPr>
            <a:endParaRPr lang="en-US" dirty="0"/>
          </a:p>
          <a:p>
            <a:pPr marL="158750" indent="0">
              <a:buNone/>
            </a:pPr>
            <a:r>
              <a:rPr lang="en-US" dirty="0"/>
              <a:t>There is only a single copy of a static variable (aka class variable).  All objects created from a class with a static variables access the same variable, unlike non-static variables where each object has its own copy of the variable.</a:t>
            </a:r>
          </a:p>
        </p:txBody>
      </p:sp>
    </p:spTree>
    <p:extLst>
      <p:ext uri="{BB962C8B-B14F-4D97-AF65-F5344CB8AC3E}">
        <p14:creationId xmlns:p14="http://schemas.microsoft.com/office/powerpoint/2010/main" val="31016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Note that we don’t have to create an object to access the variables.  Also not how we normally access a static (class) variable – </a:t>
            </a:r>
            <a:r>
              <a:rPr lang="en-US" dirty="0" err="1"/>
              <a:t>ClassName.variableName</a:t>
            </a:r>
            <a:r>
              <a:rPr lang="en-US" dirty="0"/>
              <a:t>.</a:t>
            </a:r>
          </a:p>
          <a:p>
            <a:pPr marL="158750" indent="0">
              <a:buNone/>
            </a:pPr>
            <a:endParaRPr lang="en-US" dirty="0"/>
          </a:p>
        </p:txBody>
      </p:sp>
    </p:spTree>
    <p:extLst>
      <p:ext uri="{BB962C8B-B14F-4D97-AF65-F5344CB8AC3E}">
        <p14:creationId xmlns:p14="http://schemas.microsoft.com/office/powerpoint/2010/main" val="956514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Another example using Color objects as class variables</a:t>
            </a:r>
          </a:p>
        </p:txBody>
      </p:sp>
    </p:spTree>
    <p:extLst>
      <p:ext uri="{BB962C8B-B14F-4D97-AF65-F5344CB8AC3E}">
        <p14:creationId xmlns:p14="http://schemas.microsoft.com/office/powerpoint/2010/main" val="2434267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560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Constructors are typically used to initialize the instance variables (a.k.a. properties) of the class.   Constructors ensure that the object is ready for 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 constructor in Java is a special type of "method" that is used to initialize the object.  A constructor is invoked right after the JVM creates the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Rules for creating Java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Name must match the class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Must not have any explicit return type (not even void)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Two types of constructors: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 (explicitly defined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constructors and the Java provided default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Parameterized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 </a:t>
            </a:r>
          </a:p>
          <a:p>
            <a:pPr marL="158750" indent="0">
              <a:buNone/>
            </a:pPr>
            <a:endParaRPr lang="en-US" dirty="0"/>
          </a:p>
        </p:txBody>
      </p:sp>
    </p:spTree>
    <p:extLst>
      <p:ext uri="{BB962C8B-B14F-4D97-AF65-F5344CB8AC3E}">
        <p14:creationId xmlns:p14="http://schemas.microsoft.com/office/powerpoint/2010/main" val="3550701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Here is an example of a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 and a parameterized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As stated in the notes of the previous slide, a constructor in Java is called </a:t>
            </a:r>
            <a:r>
              <a:rPr kumimoji="0" lang="en-US" sz="1200" b="1" i="0" u="none" strike="noStrike" kern="1200" cap="none" spc="0" normalizeH="0" baseline="0" noProof="0" dirty="0">
                <a:ln>
                  <a:noFill/>
                </a:ln>
                <a:solidFill>
                  <a:prstClr val="black"/>
                </a:solidFill>
                <a:effectLst/>
                <a:uLnTx/>
                <a:uFillTx/>
                <a:latin typeface="Calibri"/>
                <a:ea typeface="+mn-ea"/>
                <a:cs typeface="+mn-cs"/>
              </a:rPr>
              <a:t>after</a:t>
            </a:r>
            <a:r>
              <a:rPr kumimoji="0" lang="en-US" sz="1200" b="0" i="0" u="none" strike="noStrike" kern="1200" cap="none" spc="0" normalizeH="0" baseline="0" noProof="0" dirty="0">
                <a:ln>
                  <a:noFill/>
                </a:ln>
                <a:solidFill>
                  <a:prstClr val="black"/>
                </a:solidFill>
                <a:effectLst/>
                <a:uLnTx/>
                <a:uFillTx/>
                <a:latin typeface="Calibri"/>
                <a:ea typeface="+mn-ea"/>
                <a:cs typeface="+mn-cs"/>
              </a:rPr>
              <a:t> the object has been created; so the term </a:t>
            </a:r>
            <a:r>
              <a:rPr kumimoji="0" lang="en-US" sz="1200" b="0" i="1" u="none" strike="noStrike" kern="1200" cap="none" spc="0" normalizeH="0" baseline="0" noProof="0" dirty="0">
                <a:ln>
                  <a:noFill/>
                </a:ln>
                <a:solidFill>
                  <a:prstClr val="black"/>
                </a:solidFill>
                <a:effectLst/>
                <a:uLnTx/>
                <a:uFillTx/>
                <a:latin typeface="Calibri"/>
                <a:ea typeface="+mn-ea"/>
                <a:cs typeface="+mn-cs"/>
              </a:rPr>
              <a:t>constructor</a:t>
            </a:r>
            <a:r>
              <a:rPr kumimoji="0" lang="en-US" sz="1200" b="0" i="0" u="none" strike="noStrike" kern="1200" cap="none" spc="0" normalizeH="0" baseline="0" noProof="0" dirty="0">
                <a:ln>
                  <a:noFill/>
                </a:ln>
                <a:solidFill>
                  <a:prstClr val="black"/>
                </a:solidFill>
                <a:effectLst/>
                <a:uLnTx/>
                <a:uFillTx/>
                <a:latin typeface="Calibri"/>
                <a:ea typeface="+mn-ea"/>
                <a:cs typeface="+mn-cs"/>
              </a:rPr>
              <a:t> is a misnomer.  A more appropriate name might be </a:t>
            </a:r>
            <a:r>
              <a:rPr kumimoji="0" lang="en-US" sz="1200" b="0" i="1" u="none" strike="noStrike" kern="1200" cap="none" spc="0" normalizeH="0" baseline="0" noProof="0" dirty="0">
                <a:ln>
                  <a:noFill/>
                </a:ln>
                <a:solidFill>
                  <a:prstClr val="black"/>
                </a:solidFill>
                <a:effectLst/>
                <a:uLnTx/>
                <a:uFillTx/>
                <a:latin typeface="Calibri"/>
                <a:ea typeface="+mn-ea"/>
                <a:cs typeface="+mn-cs"/>
              </a:rPr>
              <a:t>initializer</a:t>
            </a:r>
            <a:r>
              <a:rPr kumimoji="0" lang="en-US" sz="1200" b="0" i="0" u="none" strike="noStrike" kern="1200" cap="none" spc="0" normalizeH="0" baseline="0" noProof="0" dirty="0">
                <a:ln>
                  <a:noFill/>
                </a:ln>
                <a:solidFill>
                  <a:prstClr val="black"/>
                </a:solidFill>
                <a:effectLst/>
                <a:uLnTx/>
                <a:uFillTx/>
                <a:latin typeface="Calibri"/>
                <a:ea typeface="+mn-ea"/>
                <a:cs typeface="+mn-cs"/>
              </a:rPr>
              <a:t>.  Python classes don't have explicit constructors (or destructors for you C++ fans).  Python does provide a method similar to a constructor (the __</a:t>
            </a:r>
            <a:r>
              <a:rPr kumimoji="0" lang="en-US" sz="1200" b="0" i="0" u="none" strike="noStrike" kern="1200" cap="none" spc="0" normalizeH="0" baseline="0" noProof="0" dirty="0" err="1">
                <a:ln>
                  <a:noFill/>
                </a:ln>
                <a:solidFill>
                  <a:prstClr val="black"/>
                </a:solidFill>
                <a:effectLst/>
                <a:uLnTx/>
                <a:uFillTx/>
                <a:latin typeface="Calibri"/>
                <a:ea typeface="+mn-ea"/>
                <a:cs typeface="+mn-cs"/>
              </a:rPr>
              <a:t>init</a:t>
            </a:r>
            <a:r>
              <a:rPr kumimoji="0" lang="en-US" sz="1200" b="0" i="0" u="none" strike="noStrike" kern="1200" cap="none" spc="0" normalizeH="0" baseline="0" noProof="0" dirty="0">
                <a:ln>
                  <a:noFill/>
                </a:ln>
                <a:solidFill>
                  <a:prstClr val="black"/>
                </a:solidFill>
                <a:effectLst/>
                <a:uLnTx/>
                <a:uFillTx/>
                <a:latin typeface="Calibri"/>
                <a:ea typeface="+mn-ea"/>
                <a:cs typeface="+mn-cs"/>
              </a:rPr>
              <a:t>__ method); however __</a:t>
            </a:r>
            <a:r>
              <a:rPr kumimoji="0" lang="en-US" sz="1200" b="0" i="0" u="none" strike="noStrike" kern="1200" cap="none" spc="0" normalizeH="0" baseline="0" noProof="0" dirty="0" err="1">
                <a:ln>
                  <a:noFill/>
                </a:ln>
                <a:solidFill>
                  <a:prstClr val="black"/>
                </a:solidFill>
                <a:effectLst/>
                <a:uLnTx/>
                <a:uFillTx/>
                <a:latin typeface="Calibri"/>
                <a:ea typeface="+mn-ea"/>
                <a:cs typeface="+mn-cs"/>
              </a:rPr>
              <a:t>init</a:t>
            </a:r>
            <a:r>
              <a:rPr kumimoji="0" lang="en-US" sz="1200" b="0" i="0" u="none" strike="noStrike" kern="1200" cap="none" spc="0" normalizeH="0" baseline="0" noProof="0" dirty="0">
                <a:ln>
                  <a:noFill/>
                </a:ln>
                <a:solidFill>
                  <a:prstClr val="black"/>
                </a:solidFill>
                <a:effectLst/>
                <a:uLnTx/>
                <a:uFillTx/>
                <a:latin typeface="Calibri"/>
                <a:ea typeface="+mn-ea"/>
                <a:cs typeface="+mn-cs"/>
              </a:rPr>
              <a:t>__ is called </a:t>
            </a:r>
            <a:r>
              <a:rPr kumimoji="0" lang="en-US" sz="1200" b="0" i="1" u="none" strike="noStrike" kern="1200" cap="none" spc="0" normalizeH="0" baseline="0" noProof="0" dirty="0">
                <a:ln>
                  <a:noFill/>
                </a:ln>
                <a:solidFill>
                  <a:prstClr val="black"/>
                </a:solidFill>
                <a:effectLst/>
                <a:uLnTx/>
                <a:uFillTx/>
                <a:latin typeface="Calibri"/>
                <a:ea typeface="+mn-ea"/>
                <a:cs typeface="+mn-cs"/>
              </a:rPr>
              <a:t>before</a:t>
            </a:r>
            <a:r>
              <a:rPr kumimoji="0" lang="en-US" sz="1200" b="0" i="0" u="none" strike="noStrike" kern="1200" cap="none" spc="0" normalizeH="0" baseline="0" noProof="0" dirty="0">
                <a:ln>
                  <a:noFill/>
                </a:ln>
                <a:solidFill>
                  <a:prstClr val="black"/>
                </a:solidFill>
                <a:effectLst/>
                <a:uLnTx/>
                <a:uFillTx/>
                <a:latin typeface="Calibri"/>
                <a:ea typeface="+mn-ea"/>
                <a:cs typeface="+mn-cs"/>
              </a:rPr>
              <a:t> the object is created, Java’s constructors are called </a:t>
            </a:r>
            <a:r>
              <a:rPr kumimoji="0" lang="en-US" sz="1200" b="0" i="1" u="none" strike="noStrike" kern="1200" cap="none" spc="0" normalizeH="0" baseline="0" noProof="0" dirty="0">
                <a:ln>
                  <a:noFill/>
                </a:ln>
                <a:solidFill>
                  <a:prstClr val="black"/>
                </a:solidFill>
                <a:effectLst/>
                <a:uLnTx/>
                <a:uFillTx/>
                <a:latin typeface="Calibri"/>
                <a:ea typeface="+mn-ea"/>
                <a:cs typeface="+mn-cs"/>
              </a:rPr>
              <a:t>after</a:t>
            </a:r>
            <a:r>
              <a:rPr kumimoji="0" lang="en-US" sz="1200" b="0" i="0" u="none" strike="noStrike" kern="1200" cap="none" spc="0" normalizeH="0" baseline="0" noProof="0" dirty="0">
                <a:ln>
                  <a:noFill/>
                </a:ln>
                <a:solidFill>
                  <a:prstClr val="black"/>
                </a:solidFill>
                <a:effectLst/>
                <a:uLnTx/>
                <a:uFillTx/>
                <a:latin typeface="Calibri"/>
                <a:ea typeface="+mn-ea"/>
                <a:cs typeface="+mn-cs"/>
              </a:rPr>
              <a:t> the object is created.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job of the constructor is to ensure that the new object is in a valid state, usually by giving initial values to the instance variables of the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Every class has at least one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3140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If you </a:t>
            </a:r>
            <a:r>
              <a:rPr kumimoji="0" lang="en-US" sz="1200" b="0" i="1" u="none" strike="noStrike" kern="1200" cap="none" spc="0" normalizeH="0" baseline="0" noProof="0" dirty="0">
                <a:ln>
                  <a:noFill/>
                </a:ln>
                <a:solidFill>
                  <a:prstClr val="black"/>
                </a:solidFill>
                <a:effectLst/>
                <a:uLnTx/>
                <a:uFillTx/>
                <a:latin typeface="Calibri"/>
                <a:ea typeface="+mn-ea"/>
                <a:cs typeface="+mn-cs"/>
              </a:rPr>
              <a:t>do not</a:t>
            </a:r>
            <a:r>
              <a:rPr kumimoji="0" lang="en-US" sz="1200" b="0" i="0" u="none" strike="noStrike" kern="1200" cap="none" spc="0" normalizeH="0" baseline="0" noProof="0" dirty="0">
                <a:ln>
                  <a:noFill/>
                </a:ln>
                <a:solidFill>
                  <a:prstClr val="black"/>
                </a:solidFill>
                <a:effectLst/>
                <a:uLnTx/>
                <a:uFillTx/>
                <a:latin typeface="Calibri"/>
                <a:ea typeface="+mn-ea"/>
                <a:cs typeface="+mn-cs"/>
              </a:rPr>
              <a:t> write a constructor for your class, the Java compiler provides a </a:t>
            </a:r>
            <a:r>
              <a:rPr kumimoji="0" lang="en-US" sz="1200" b="0" i="1" u="none" strike="noStrike" kern="1200" cap="none" spc="0" normalizeH="0" baseline="0" noProof="0" dirty="0">
                <a:ln>
                  <a:noFill/>
                </a:ln>
                <a:solidFill>
                  <a:prstClr val="black"/>
                </a:solidFill>
                <a:effectLst/>
                <a:uLnTx/>
                <a:uFillTx/>
                <a:latin typeface="Calibri"/>
                <a:ea typeface="+mn-ea"/>
                <a:cs typeface="+mn-cs"/>
              </a:rPr>
              <a:t>default no-</a:t>
            </a:r>
            <a:r>
              <a:rPr kumimoji="0" lang="en-US" sz="1200" b="0" i="1"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1" u="none" strike="noStrike" kern="1200" cap="none" spc="0" normalizeH="0" baseline="0" noProof="0" dirty="0">
                <a:ln>
                  <a:noFill/>
                </a:ln>
                <a:solidFill>
                  <a:prstClr val="black"/>
                </a:solidFill>
                <a:effectLst/>
                <a:uLnTx/>
                <a:uFillTx/>
                <a:latin typeface="Calibri"/>
                <a:ea typeface="+mn-ea"/>
                <a:cs typeface="+mn-cs"/>
              </a:rPr>
              <a:t> constructor</a:t>
            </a:r>
            <a:r>
              <a:rPr kumimoji="0" lang="en-US" sz="1200" b="0" i="0" u="none" strike="noStrike" kern="1200" cap="none" spc="0" normalizeH="0" baseline="0" noProof="0" dirty="0">
                <a:ln>
                  <a:noFill/>
                </a:ln>
                <a:solidFill>
                  <a:prstClr val="black"/>
                </a:solidFill>
                <a:effectLst/>
                <a:uLnTx/>
                <a:uFillTx/>
                <a:latin typeface="Calibri"/>
                <a:ea typeface="+mn-ea"/>
                <a:cs typeface="+mn-cs"/>
              </a:rPr>
              <a:t> .  The default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 does nothing (other than calling the superclass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  The fields simply retain their initial, default values.  This generated constructor is called the </a:t>
            </a:r>
            <a:r>
              <a:rPr kumimoji="0" lang="en-US" sz="1200" b="1" i="0" u="none" strike="noStrike" kern="1200" cap="none" spc="0" normalizeH="0" baseline="0" noProof="0" dirty="0">
                <a:ln>
                  <a:noFill/>
                </a:ln>
                <a:solidFill>
                  <a:prstClr val="black"/>
                </a:solidFill>
                <a:effectLst/>
                <a:uLnTx/>
                <a:uFillTx/>
                <a:latin typeface="Calibri"/>
                <a:ea typeface="+mn-ea"/>
                <a:cs typeface="+mn-cs"/>
              </a:rPr>
              <a:t>default constructor</a:t>
            </a:r>
            <a:r>
              <a:rPr kumimoji="0" lang="en-US" sz="1200" b="0" i="0" u="none" strike="noStrike" kern="1200" cap="none" spc="0" normalizeH="0" baseline="0" noProof="0" dirty="0">
                <a:ln>
                  <a:noFill/>
                </a:ln>
                <a:solidFill>
                  <a:prstClr val="black"/>
                </a:solidFill>
                <a:effectLst/>
                <a:uLnTx/>
                <a:uFillTx/>
                <a:latin typeface="Calibri"/>
                <a:ea typeface="+mn-ea"/>
                <a:cs typeface="+mn-cs"/>
              </a:rPr>
              <a:t>; it's not visible in your code, and you cannot modify its functionality.  If you could see it, it would look like this (for the class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CypressRanch</a:t>
            </a:r>
            <a:r>
              <a:rPr kumimoji="0" lang="en-US" sz="1200" b="0" i="0" u="none" strike="noStrike" kern="1200" cap="none" spc="0" normalizeH="0" baseline="0" noProof="0" dirty="0">
                <a:ln>
                  <a:noFill/>
                </a:ln>
                <a:solidFill>
                  <a:prstClr val="black"/>
                </a:solidFill>
                <a:effectLst/>
                <a:uLnTx/>
                <a:uFillTx/>
                <a:latin typeface="Calibri"/>
                <a:ea typeface="+mn-ea"/>
                <a:cs typeface="+mn-cs"/>
              </a:rPr>
              <a:t>):  public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CypressRanch</a:t>
            </a:r>
            <a:r>
              <a:rPr kumimoji="0" lang="en-US" sz="1200" b="0" i="0" u="none" strike="noStrike" kern="1200" cap="none" spc="0" normalizeH="0" baseline="0" noProof="0" dirty="0">
                <a:ln>
                  <a:noFill/>
                </a:ln>
                <a:solidFill>
                  <a:prstClr val="black"/>
                </a:solidFill>
                <a:effectLst/>
                <a:uLnTx/>
                <a:uFillTx/>
                <a:latin typeface="Calibri"/>
                <a:ea typeface="+mn-ea"/>
                <a:cs typeface="+mn-cs"/>
              </a:rPr>
              <a:t>( ) { super(); }  The default constructor takes no arguments and has a body that calls the superclass no-</a:t>
            </a:r>
            <a:r>
              <a:rPr kumimoji="0" lang="en-US" sz="1200" b="0" i="0" u="none" strike="noStrike" kern="1200" cap="none" spc="0" normalizeH="0" baseline="0" noProof="0" dirty="0" err="1">
                <a:ln>
                  <a:noFill/>
                </a:ln>
                <a:solidFill>
                  <a:prstClr val="black"/>
                </a:solidFill>
                <a:effectLst/>
                <a:uLnTx/>
                <a:uFillTx/>
                <a:latin typeface="Calibri"/>
                <a:ea typeface="+mn-ea"/>
                <a:cs typeface="+mn-cs"/>
              </a:rPr>
              <a:t>arg</a:t>
            </a:r>
            <a:r>
              <a:rPr kumimoji="0" lang="en-US" sz="1200" b="0" i="0" u="none" strike="noStrike" kern="1200" cap="none" spc="0" normalizeH="0" baseline="0" noProof="0" dirty="0">
                <a:ln>
                  <a:noFill/>
                </a:ln>
                <a:solidFill>
                  <a:prstClr val="black"/>
                </a:solidFill>
                <a:effectLst/>
                <a:uLnTx/>
                <a:uFillTx/>
                <a:latin typeface="Calibri"/>
                <a:ea typeface="+mn-ea"/>
                <a:cs typeface="+mn-cs"/>
              </a:rPr>
              <a:t> constructor.</a:t>
            </a:r>
          </a:p>
          <a:p>
            <a:pPr marL="0" marR="0" lvl="0" indent="0" algn="l" defTabSz="93140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sym typeface="Arial"/>
            </a:endParaRPr>
          </a:p>
          <a:p>
            <a:pPr marL="0" marR="0" lvl="0" indent="0" algn="l" defTabSz="931408" rtl="0" eaLnBrk="1" fontAlgn="auto" latinLnBrk="0" hangingPunct="1">
              <a:lnSpc>
                <a:spcPct val="100000"/>
              </a:lnSpc>
              <a:spcBef>
                <a:spcPts val="0"/>
              </a:spcBef>
              <a:spcAft>
                <a:spcPts val="0"/>
              </a:spcAft>
              <a:buClrTx/>
              <a:buSzTx/>
              <a:buFontTx/>
              <a:buNone/>
              <a:tabLst/>
              <a:defRPr/>
            </a:pPr>
            <a:r>
              <a:rPr lang="en-US" sz="2800" b="1" i="0" dirty="0">
                <a:solidFill>
                  <a:srgbClr val="000000"/>
                </a:solidFill>
                <a:effectLst/>
                <a:latin typeface="Arial" panose="020B0604020202020204" pitchFamily="34" charset="0"/>
              </a:rPr>
              <a:t>From Oracle</a:t>
            </a:r>
            <a:r>
              <a:rPr lang="en-US" sz="2800" b="0" i="0" dirty="0">
                <a:solidFill>
                  <a:srgbClr val="000000"/>
                </a:solidFill>
                <a:effectLst/>
                <a:latin typeface="Arial" panose="020B0604020202020204" pitchFamily="34" charset="0"/>
              </a:rPr>
              <a:t>: “You don't have to provide any constructors for your class, but you must be careful when doing this. The compiler automatically provides a no-argument, default constructor for any class without constructors. This default constructor will call the no-argument constructor of the superclass. In this situation, the compiler will complain if the superclass doesn't have a no-argument constructor so you must verify that it does. If your class has no explicit superclass, then it has an implicit superclass of </a:t>
            </a:r>
            <a:r>
              <a:rPr lang="en-US" sz="2800" dirty="0"/>
              <a:t>Object</a:t>
            </a:r>
            <a:r>
              <a:rPr lang="en-US" sz="2800" b="0" i="0" dirty="0">
                <a:solidFill>
                  <a:srgbClr val="000000"/>
                </a:solidFill>
                <a:effectLst/>
                <a:latin typeface="Arial" panose="020B0604020202020204" pitchFamily="34" charset="0"/>
              </a:rPr>
              <a:t>, which </a:t>
            </a:r>
            <a:r>
              <a:rPr lang="en-US" sz="2800" b="0" i="1" dirty="0">
                <a:solidFill>
                  <a:srgbClr val="000000"/>
                </a:solidFill>
                <a:effectLst/>
                <a:latin typeface="Arial" panose="020B0604020202020204" pitchFamily="34" charset="0"/>
              </a:rPr>
              <a:t>does</a:t>
            </a:r>
            <a:r>
              <a:rPr lang="en-US" sz="2800" b="0" i="0" dirty="0">
                <a:solidFill>
                  <a:srgbClr val="000000"/>
                </a:solidFill>
                <a:effectLst/>
                <a:latin typeface="Arial" panose="020B0604020202020204" pitchFamily="34" charset="0"/>
              </a:rPr>
              <a:t> have a no-argument constructor.”</a:t>
            </a: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82499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Remember, each object of a class has its own copy of non-static variables for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In the example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is a reference variable pointing to the Cat object memory that was created with a default constructor and has a name of Felix and 9 lives.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b</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is a reference variable pointing to the Cat object in memory that was created with a parameterized constructor and has a name of Garfield and 5 lives.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You may create objects from a class until you heart is content (at least until you run out of memory).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Reference variables</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simply store the objects memory address.  They are used as a pointer to access the object in memory.  They are 4 bytes on machines with a heap boundary less than 32 GB and 8 bytes for machines with a boundary above 32 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24467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923457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The only way to invoke a constructor is with the keyword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new</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When the constructor is invoked, it creates an object and returns a pointer (reference) to the object.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The code inside the constructor always initializes the attributes, i.e., set the instance variables to something meaningful or to the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Triangle one = new Triangle();           // Calls the no-argument constructor and sets sides a, b, and c to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Triangle two = new Triangle(3, 4, 5);  // Calls the parameterized constructor and sets the sides a, b, and c to 3, 4, and 5 respectively.</a:t>
            </a:r>
          </a:p>
        </p:txBody>
      </p:sp>
    </p:spTree>
    <p:extLst>
      <p:ext uri="{BB962C8B-B14F-4D97-AF65-F5344CB8AC3E}">
        <p14:creationId xmlns:p14="http://schemas.microsoft.com/office/powerpoint/2010/main" val="40384098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Shadowing occurs when you declare a local variable with the same name as an instance variable. In the constructor the local variable overrides or has a higher precedence than the instance variable. The instance variable has been shadowed or overlapped.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Shadowing can occur in inner classes and methods as well.  In fact, shadowing can occur when you use the same name for a variable anywhere you have overlapping scopes, the variable in the lower-level scope overrides or shadows the variable in the higher-level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You can normally access the instance variable by preceding it with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p:txBody>
      </p:sp>
    </p:spTree>
    <p:extLst>
      <p:ext uri="{BB962C8B-B14F-4D97-AF65-F5344CB8AC3E}">
        <p14:creationId xmlns:p14="http://schemas.microsoft.com/office/powerpoint/2010/main" val="4152071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sz="1100" dirty="0"/>
              <a:t>Data should be declared with private access and public methods should be provided to manipulate the private data.</a:t>
            </a:r>
          </a:p>
          <a:p>
            <a:pPr marL="0" lvl="0" indent="0" algn="l" rtl="0">
              <a:spcBef>
                <a:spcPts val="0"/>
              </a:spcBef>
              <a:spcAft>
                <a:spcPts val="0"/>
              </a:spcAft>
              <a:buNone/>
            </a:pPr>
            <a:r>
              <a:rPr lang="en-US" dirty="0"/>
              <a:t>Aka information hiding.</a:t>
            </a:r>
            <a:endParaRPr dirty="0"/>
          </a:p>
        </p:txBody>
      </p:sp>
    </p:spTree>
    <p:extLst>
      <p:ext uri="{BB962C8B-B14F-4D97-AF65-F5344CB8AC3E}">
        <p14:creationId xmlns:p14="http://schemas.microsoft.com/office/powerpoint/2010/main" val="36532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Accessor methods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a.k.a</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getter methods) provide read access to a private (or technically could also be public) variables in a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Accessor methods frequently begin with the word get (as in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getA</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or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getAlienPosition</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and append the variable name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getVariableName</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Naming accessor methods in this way makes it easy to identify accessor methods, it is not a requirement, merely convention.  Nonetheless, it is a convention that should be followed unless there is a good reason not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Instead of declaring instance variables as public, as was done with the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lives</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variable on Slide 11, instance variables are almost always declared as private variables.  Public methods are created to access and modify the variable.  Within the method, verification can be performed to ensure the variable’s data is valid before assigning it.  Not all private variables have to have an accessor method or a modifier method.  If the programmer wants the variable to only be accessible within the class,  no public methods are provided.  The programmer may also provide read access (accessor method), but not write access (modifier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4116751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
                <a:srgbClr val="FFFFFF"/>
              </a:buClr>
              <a:buSzPts val="1800"/>
              <a:buFont typeface="Arial"/>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3408523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Don’t ever print from the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toString</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It is redundant and not necessary to explicitly invoke the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toString</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out.println</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cat.toString</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explicit call to the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toString</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method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out.println</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(cat);                  // implicit call to the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toString</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3238954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Modifier methods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a.k.a</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mutator or setter methods) provide write access to a private (or technically could also be public) variables in a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Modifier methods frequently begin with the word set (as in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setA</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or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setAlienPosition</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and append the variable name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setVariableName</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Naming modifier methods in this way makes it easy to identify modifier methods, it is not a requirement, merely convention.  Nonetheless, it is a convention that should be followed unless there is a good reason not 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Instead of declaring instance variables as public, as was done with the </a:t>
            </a:r>
            <a:r>
              <a:rPr kumimoji="0" lang="en-US" sz="1600" b="0" i="1"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lives</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variable on Slide 11, instance variables are almost always declared as private variables.  Public methods are created to access and modify the variable.  Within the method, verification can be performed to ensure the variable’s data is valid before assigning it.  Not all private variables have to have an accessor method or a modifier method.  If the programmer wants the variable to only be accessible within the class,  no public methods are provided.  The programmer may also provide read access (accessor method), but not write access (modifier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535605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19785909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Java’s garbage collection will reallocate the memory for objects that no longer have a reference to them at an indeterminate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2418286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From Oracle: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Using the this Keyword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Within an instance method or a constructor, this is a reference to the current object — the object whose method or constructor is being called. You can refer to any member of the current object from within an instance method or a constructor by using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Using this with a Field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The most common reason for using the this keyword is because a field is shadowed by a method or constructor parameter.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For example, the Point class was written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public class Point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int x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int y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Point(int a, int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x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y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but it could have been written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public class Point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int x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int y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Point(int x, int 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this.x</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this.y</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Each argument to the constructor shadows one of the object's fields — inside the constructor x is a local copy of the constructor's first argument. To refer to the Point field x, the constructor must use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this.x</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Using this with a Constructor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From within a constructor, you can also use the this keyword to call another constructor in the same class. Doing so is called an explicit constructor invocation. Here's another Rectangle class, with a different implementation from the one in the Objects section.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public class Rectangle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private int x,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private int width, height;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Rectangle()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this(0, 0, 1,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Rectangle(int width, int height)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this(0, 0, width, height);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public Rectangle(int x, int y, int width, int height)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this.x</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this.y</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this.width</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width;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r>
              <a:rPr kumimoji="0" lang="en-US" sz="1600" b="0" i="0" u="none" strike="noStrike" kern="0" cap="none" spc="0" normalizeH="0" baseline="0" noProof="0" dirty="0" err="1">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this.height</a:t>
            </a: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 height;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This class contains a set of constructors. Each constructor initializes some or all of the rectangle's member variables. The constructors provide a default value for any member variable whose initial value is not provided by an argument. For example, the no-argument constructor creates a 1x1 Rectangle at coordinates 0,0. The two-argument constructor calls the four-argument constructor, passing in the width and height but always using the 0,0 coordinates. As before, the compiler determines which constructor to call, based on the number and the type of arguments.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If present, the invocation of another constructor must be the first line in the constructor.</a:t>
            </a:r>
          </a:p>
        </p:txBody>
      </p:sp>
    </p:spTree>
    <p:extLst>
      <p:ext uri="{BB962C8B-B14F-4D97-AF65-F5344CB8AC3E}">
        <p14:creationId xmlns:p14="http://schemas.microsoft.com/office/powerpoint/2010/main" val="26286351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rPr>
              <a:t>To learn more about Java objects, visit the following site or search for “The Java Tutorials objects”:</a:t>
            </a:r>
          </a:p>
          <a:p>
            <a:pPr marL="158750" indent="0">
              <a:buNone/>
            </a:pPr>
            <a:endParaRPr lang="en-US" dirty="0"/>
          </a:p>
          <a:p>
            <a:pPr marL="158750" indent="0">
              <a:buNone/>
            </a:pPr>
            <a:r>
              <a:rPr lang="en-US" dirty="0"/>
              <a:t>https://docs.oracle.com/javase/tutorial/java/javaOO/index.html</a:t>
            </a:r>
          </a:p>
          <a:p>
            <a:pPr marL="158750" indent="0">
              <a:buNone/>
            </a:pPr>
            <a:endParaRPr lang="en-US" dirty="0"/>
          </a:p>
        </p:txBody>
      </p:sp>
    </p:spTree>
    <p:extLst>
      <p:ext uri="{BB962C8B-B14F-4D97-AF65-F5344CB8AC3E}">
        <p14:creationId xmlns:p14="http://schemas.microsoft.com/office/powerpoint/2010/main" val="2272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2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t>access modifier</a:t>
            </a:r>
            <a:r>
              <a:rPr lang="en-US" dirty="0"/>
              <a:t> – public, private, or protected (we will learn about these later in this course).</a:t>
            </a:r>
          </a:p>
          <a:p>
            <a:pPr marL="158750" indent="0">
              <a:buNone/>
            </a:pPr>
            <a:r>
              <a:rPr lang="en-US" b="1" dirty="0"/>
              <a:t>non-access modifiers</a:t>
            </a:r>
            <a:r>
              <a:rPr lang="en-US" dirty="0"/>
              <a:t> – abstract, final, interface, native, static, strict, synchronized, transient, and volatile (we will learn about some of these later in this course).</a:t>
            </a:r>
          </a:p>
          <a:p>
            <a:pPr marL="158750" indent="0">
              <a:buNone/>
            </a:pPr>
            <a:r>
              <a:rPr lang="en-US" b="1" dirty="0"/>
              <a:t>return type</a:t>
            </a:r>
            <a:r>
              <a:rPr lang="en-US" dirty="0"/>
              <a:t> – specifies the type of data that will be returned by the method if any.  If no return statement is present, </a:t>
            </a:r>
            <a:r>
              <a:rPr lang="en-US" b="1" dirty="0"/>
              <a:t>void</a:t>
            </a:r>
            <a:r>
              <a:rPr lang="en-US" dirty="0"/>
              <a:t> is specified as the return type.</a:t>
            </a:r>
          </a:p>
          <a:p>
            <a:pPr marL="158750" indent="0">
              <a:buNone/>
            </a:pPr>
            <a:r>
              <a:rPr lang="en-US" b="1" dirty="0"/>
              <a:t>identifier</a:t>
            </a:r>
            <a:r>
              <a:rPr lang="en-US" dirty="0"/>
              <a:t> – the name (identifier) of the method.</a:t>
            </a:r>
          </a:p>
          <a:p>
            <a:pPr marL="158750" indent="0">
              <a:buNone/>
            </a:pPr>
            <a:r>
              <a:rPr lang="en-US" b="1" dirty="0"/>
              <a:t>parameters</a:t>
            </a:r>
            <a:r>
              <a:rPr lang="en-US" dirty="0"/>
              <a:t>  - have local scope, and are where the arguments (values from the invocation) are passed</a:t>
            </a:r>
          </a:p>
          <a:p>
            <a:pPr marL="158750" indent="0">
              <a:buNone/>
            </a:pPr>
            <a:endParaRPr lang="en-US" dirty="0"/>
          </a:p>
        </p:txBody>
      </p:sp>
    </p:spTree>
    <p:extLst>
      <p:ext uri="{BB962C8B-B14F-4D97-AF65-F5344CB8AC3E}">
        <p14:creationId xmlns:p14="http://schemas.microsoft.com/office/powerpoint/2010/main" val="107256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Static methods are not utilizing OOP but rather functional decomposition. Java allows both.</a:t>
            </a:r>
          </a:p>
          <a:p>
            <a:pPr marL="158750" indent="0">
              <a:buNone/>
            </a:pPr>
            <a:endParaRPr lang="en-US" dirty="0"/>
          </a:p>
          <a:p>
            <a:pPr marL="158750" indent="0">
              <a:buNone/>
            </a:pPr>
            <a:r>
              <a:rPr lang="en-US" dirty="0"/>
              <a:t>If a method is declared as static, you don’t have to create an object of the class in which it is defined to use the method, you simply type the name of the class, followed by the dot operator, followed by the name of the method.</a:t>
            </a:r>
          </a:p>
          <a:p>
            <a:pPr marL="158750" indent="0">
              <a:buNone/>
            </a:pPr>
            <a:endParaRPr lang="en-US" dirty="0"/>
          </a:p>
        </p:txBody>
      </p:sp>
    </p:spTree>
    <p:extLst>
      <p:ext uri="{BB962C8B-B14F-4D97-AF65-F5344CB8AC3E}">
        <p14:creationId xmlns:p14="http://schemas.microsoft.com/office/powerpoint/2010/main" val="1133375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If a method is declared as static, you don’t have to create an object of the class in which it is defined to use the method, you simply type the name of the class, followed by the dot operator, followed by the name of the method.</a:t>
            </a:r>
          </a:p>
          <a:p>
            <a:pPr marL="158750" indent="0">
              <a:buNone/>
            </a:pPr>
            <a:endParaRPr lang="en-US" dirty="0"/>
          </a:p>
        </p:txBody>
      </p:sp>
    </p:spTree>
    <p:extLst>
      <p:ext uri="{BB962C8B-B14F-4D97-AF65-F5344CB8AC3E}">
        <p14:creationId xmlns:p14="http://schemas.microsoft.com/office/powerpoint/2010/main" val="1245448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scope of a local variable is confined to the block of code it was declared. Trying to access these variables (age and weight in the example) outside of this scope will generate a compile error.</a:t>
            </a:r>
          </a:p>
          <a:p>
            <a:pPr marL="158750" indent="0">
              <a:buNone/>
            </a:pPr>
            <a:endParaRPr lang="en-US" dirty="0"/>
          </a:p>
          <a:p>
            <a:pPr marL="158750" indent="0">
              <a:buNone/>
            </a:pPr>
            <a:r>
              <a:rPr lang="en-US" dirty="0"/>
              <a:t>A block of code in Java is delineated by an open and close brace.</a:t>
            </a:r>
          </a:p>
        </p:txBody>
      </p:sp>
    </p:spTree>
    <p:extLst>
      <p:ext uri="{BB962C8B-B14F-4D97-AF65-F5344CB8AC3E}">
        <p14:creationId xmlns:p14="http://schemas.microsoft.com/office/powerpoint/2010/main" val="2551313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2308324"/>
          </a:xfrm>
          <a:prstGeom prst="rect">
            <a:avLst/>
          </a:prstGeom>
        </p:spPr>
        <p:txBody>
          <a:bodyPr wrap="square">
            <a:spAutoFit/>
          </a:bodyPr>
          <a:lstStyle/>
          <a:p>
            <a:r>
              <a:rPr lang="en-US" sz="4800" dirty="0">
                <a:solidFill>
                  <a:schemeClr val="bg1"/>
                </a:solidFill>
                <a:latin typeface="PT Mono" panose="020B0604020202020204" charset="0"/>
                <a:cs typeface="PT Mono" panose="020B0604020202020204" charset="0"/>
              </a:rPr>
              <a:t>Object Oriented Programming – OOP</a:t>
            </a:r>
            <a:endParaRPr lang="en-US" altLang="en-US" sz="4800" dirty="0">
              <a:solidFill>
                <a:schemeClr val="bg1"/>
              </a:solidFill>
              <a:latin typeface="Tahoma" panose="020B0604030504040204" pitchFamily="34" charset="0"/>
            </a:endParaRPr>
          </a:p>
          <a:p>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Declared within  a class but outside any method/block/constructor. These variables are created when an object is created.</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Should use access modifiers (default is package protected)</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Initialization not required and will result in default values ( zero for most primitives and null for all objects).</a:t>
            </a: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May be used throughout the entire class from any non-static context</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Can be accessed thru objects</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Every instance of a class created has it own instance variables.</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Instance Variables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8341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Cat</a:t>
            </a:r>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"Felix"</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lives</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public instance variable</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printName</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instance method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out</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printf</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"The cat is named %s"</a:t>
            </a:r>
            <a:r>
              <a:rPr lang="en-US" sz="1600" dirty="0">
                <a:solidFill>
                  <a:srgbClr val="D4D4D4"/>
                </a:solidFill>
                <a:latin typeface="Consolas" panose="020B0609020204030204" pitchFamily="49" charset="0"/>
              </a:rPr>
              <a:t>, name);</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args</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in some other class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Cat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Cat</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c</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lives</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9</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lives is public</a:t>
            </a:r>
          </a:p>
          <a:p>
            <a:r>
              <a:rPr lang="en-US" sz="1600" dirty="0">
                <a:solidFill>
                  <a:srgbClr val="6A9955"/>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"Garfield"</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a:t>
            </a:r>
            <a:r>
              <a:rPr lang="en-US" sz="1600">
                <a:solidFill>
                  <a:srgbClr val="6A9955"/>
                </a:solidFill>
                <a:latin typeface="Consolas" panose="020B0609020204030204" pitchFamily="49" charset="0"/>
              </a:rPr>
              <a:t>error name </a:t>
            </a:r>
            <a:r>
              <a:rPr lang="en-US" sz="1600" dirty="0">
                <a:solidFill>
                  <a:srgbClr val="6A9955"/>
                </a:solidFill>
                <a:latin typeface="Consolas" panose="020B0609020204030204" pitchFamily="49" charset="0"/>
              </a:rPr>
              <a:t>is private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Instance Variables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1021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 compile error is generated when accessing instance variables from a static context.</a:t>
            </a: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Cat</a:t>
            </a:r>
            <a:r>
              <a:rPr lang="en-US" sz="1800" dirty="0">
                <a:solidFill>
                  <a:srgbClr val="D4D4D4"/>
                </a:solidFill>
                <a:latin typeface="Consolas" panose="020B0609020204030204" pitchFamily="49" charset="0"/>
              </a:rPr>
              <a:t>{</a:t>
            </a:r>
          </a:p>
          <a:p>
            <a:br>
              <a:rPr lang="en-US" sz="1800" dirty="0">
                <a:solidFill>
                  <a:srgbClr val="D4D4D4"/>
                </a:solidFill>
                <a:latin typeface="Consolas" panose="020B0609020204030204" pitchFamily="49" charset="0"/>
              </a:rPr>
            </a:b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name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"Felix"</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lives</a:t>
            </a:r>
            <a:r>
              <a:rPr lang="en-US" sz="1800" dirty="0">
                <a:solidFill>
                  <a:srgbClr val="D4D4D4"/>
                </a:solidFill>
                <a:latin typeface="Consolas" panose="020B0609020204030204" pitchFamily="49" charset="0"/>
              </a:rPr>
              <a:t> = </a:t>
            </a:r>
            <a:r>
              <a:rPr lang="en-US" sz="1800" dirty="0">
                <a:solidFill>
                  <a:srgbClr val="B5CEA8"/>
                </a:solidFill>
                <a:latin typeface="Consolas" panose="020B0609020204030204" pitchFamily="49" charset="0"/>
              </a:rPr>
              <a:t>9</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printName</a:t>
            </a:r>
            <a:r>
              <a:rPr lang="en-US" sz="1800" dirty="0">
                <a:solidFill>
                  <a:srgbClr val="D4D4D4"/>
                </a:solidFill>
                <a:latin typeface="Consolas" panose="020B0609020204030204" pitchFamily="49" charset="0"/>
              </a:rPr>
              <a:t>() {    </a:t>
            </a:r>
            <a:r>
              <a:rPr lang="en-US" sz="1800" dirty="0">
                <a:solidFill>
                  <a:srgbClr val="6A9955"/>
                </a:solidFill>
                <a:latin typeface="Consolas" panose="020B0609020204030204" pitchFamily="49" charset="0"/>
              </a:rPr>
              <a:t>// class method</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Cat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Cat</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Cat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b</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Cat</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a:t>
            </a:r>
            <a:r>
              <a:rPr lang="en-US" sz="1800" dirty="0">
                <a:solidFill>
                  <a:srgbClr val="D4D4D4"/>
                </a:solidFill>
                <a:latin typeface="Consolas" panose="020B0609020204030204" pitchFamily="49" charset="0"/>
              </a:rPr>
              <a:t>(lives);         </a:t>
            </a:r>
            <a:r>
              <a:rPr lang="en-US" sz="1800" dirty="0">
                <a:solidFill>
                  <a:srgbClr val="6A9955"/>
                </a:solidFill>
                <a:latin typeface="Consolas" panose="020B0609020204030204" pitchFamily="49" charset="0"/>
              </a:rPr>
              <a:t>// generates a compile error</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a:p>
            <a:pPr>
              <a:lnSpc>
                <a:spcPct val="150000"/>
              </a:lnSpc>
              <a:buClr>
                <a:srgbClr val="FFFFFF"/>
              </a:buClr>
              <a:buSzPts val="1800"/>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Instance Variables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8069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Declared within  a class but outside any method/block/constructor. These variables are created at the start of a program.</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Think shared variable – there’s only one copy of the variable regardless of how many objects are instantiated.</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Proper convention is to access thru </a:t>
            </a:r>
            <a:r>
              <a:rPr lang="en-US" sz="1600" kern="12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ClassName.variableName</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and not using a reference variable.</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Initialization not required and will result in default values ( zero for most primitives and null for all objects).</a:t>
            </a: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Static Variables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31174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Example</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rank</a:t>
            </a:r>
            <a:r>
              <a:rPr lang="en-US" sz="1800" dirty="0">
                <a:solidFill>
                  <a:srgbClr val="D4D4D4"/>
                </a:solidFill>
                <a:latin typeface="Consolas" panose="020B0609020204030204" pitchFamily="49" charset="0"/>
              </a:rPr>
              <a:t> = </a:t>
            </a:r>
            <a:r>
              <a:rPr lang="en-US" sz="1800" dirty="0">
                <a:solidFill>
                  <a:srgbClr val="B5CEA8"/>
                </a:solidFill>
                <a:latin typeface="Consolas" panose="020B0609020204030204" pitchFamily="49" charset="0"/>
              </a:rPr>
              <a:t>3</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name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"CS"</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main</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args</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Example</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Example</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rank</a:t>
            </a:r>
            <a:r>
              <a:rPr lang="en-US" sz="1800" dirty="0">
                <a:solidFill>
                  <a:srgbClr val="D4D4D4"/>
                </a:solidFill>
                <a:latin typeface="Consolas" panose="020B0609020204030204" pitchFamily="49" charset="0"/>
              </a:rPr>
              <a:t> = </a:t>
            </a:r>
            <a:r>
              <a:rPr lang="en-US" sz="1800" dirty="0">
                <a:solidFill>
                  <a:srgbClr val="B5CEA8"/>
                </a:solidFill>
                <a:latin typeface="Consolas" panose="020B0609020204030204" pitchFamily="49" charset="0"/>
              </a:rPr>
              <a:t>10</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"%s is a %d"</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Example</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rank</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Example</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name</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Static Variables</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F309E797-9BFB-4CDC-A815-8D763AD3AFA2}"/>
              </a:ext>
            </a:extLst>
          </p:cNvPr>
          <p:cNvSpPr txBox="1">
            <a:spLocks noChangeArrowheads="1"/>
          </p:cNvSpPr>
          <p:nvPr/>
        </p:nvSpPr>
        <p:spPr bwMode="auto">
          <a:xfrm>
            <a:off x="6765461" y="1070592"/>
            <a:ext cx="1628017" cy="830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3</a:t>
            </a:r>
          </a:p>
          <a:p>
            <a:pPr>
              <a:spcBef>
                <a:spcPct val="0"/>
              </a:spcBef>
              <a:buNone/>
            </a:pPr>
            <a:r>
              <a:rPr lang="en-US" altLang="en-US" sz="2400" dirty="0">
                <a:solidFill>
                  <a:schemeClr val="bg1"/>
                </a:solidFill>
                <a:latin typeface="Tahoma" panose="020B0604030504040204" pitchFamily="34" charset="0"/>
              </a:rPr>
              <a:t>CS is a 10</a:t>
            </a:r>
          </a:p>
        </p:txBody>
      </p:sp>
      <p:sp>
        <p:nvSpPr>
          <p:cNvPr id="5" name="Google Shape;4030;p35">
            <a:extLst>
              <a:ext uri="{FF2B5EF4-FFF2-40B4-BE49-F238E27FC236}">
                <a16:creationId xmlns:a16="http://schemas.microsoft.com/office/drawing/2014/main" id="{934E2729-CCB6-4027-8652-CA80430C3798}"/>
              </a:ext>
            </a:extLst>
          </p:cNvPr>
          <p:cNvSpPr/>
          <p:nvPr/>
        </p:nvSpPr>
        <p:spPr>
          <a:xfrm>
            <a:off x="6616459" y="956995"/>
            <a:ext cx="1897813" cy="146702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26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err="1">
                <a:solidFill>
                  <a:srgbClr val="4EC9B0"/>
                </a:solidFill>
                <a:latin typeface="Consolas" panose="020B0609020204030204" pitchFamily="49" charset="0"/>
              </a:rPr>
              <a:t>MyColor</a:t>
            </a:r>
            <a:r>
              <a:rPr lang="en-US" sz="1800" dirty="0">
                <a:solidFill>
                  <a:srgbClr val="D4D4D4"/>
                </a:solidFill>
                <a:latin typeface="Consolas" panose="020B0609020204030204" pitchFamily="49" charset="0"/>
              </a:rPr>
              <a:t>{</a:t>
            </a:r>
          </a:p>
          <a:p>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final</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Color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BLUE</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Color</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255</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final</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Color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GREEN</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Color</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255</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final</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Color</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RED</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Color</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255</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0</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main</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args</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Color</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BLUE</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Static Variables</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F309E797-9BFB-4CDC-A815-8D763AD3AFA2}"/>
              </a:ext>
            </a:extLst>
          </p:cNvPr>
          <p:cNvSpPr txBox="1">
            <a:spLocks noChangeArrowheads="1"/>
          </p:cNvSpPr>
          <p:nvPr/>
        </p:nvSpPr>
        <p:spPr bwMode="auto">
          <a:xfrm>
            <a:off x="3481133" y="3659008"/>
            <a:ext cx="4567492"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pt-BR" altLang="en-US" sz="2400" dirty="0">
                <a:solidFill>
                  <a:schemeClr val="bg1"/>
                </a:solidFill>
                <a:latin typeface="Tahoma" panose="020B0604030504040204" pitchFamily="34" charset="0"/>
              </a:rPr>
              <a:t>java.awt.Color[r=0,g=0,b=255]</a:t>
            </a:r>
            <a:endParaRPr lang="en-US" altLang="en-US" sz="2400" dirty="0">
              <a:solidFill>
                <a:schemeClr val="bg1"/>
              </a:solidFill>
              <a:latin typeface="Tahoma" panose="020B0604030504040204" pitchFamily="34" charset="0"/>
            </a:endParaRPr>
          </a:p>
        </p:txBody>
      </p:sp>
      <p:sp>
        <p:nvSpPr>
          <p:cNvPr id="5" name="Google Shape;4030;p35">
            <a:extLst>
              <a:ext uri="{FF2B5EF4-FFF2-40B4-BE49-F238E27FC236}">
                <a16:creationId xmlns:a16="http://schemas.microsoft.com/office/drawing/2014/main" id="{934E2729-CCB6-4027-8652-CA80430C3798}"/>
              </a:ext>
            </a:extLst>
          </p:cNvPr>
          <p:cNvSpPr/>
          <p:nvPr/>
        </p:nvSpPr>
        <p:spPr>
          <a:xfrm>
            <a:off x="3248025" y="3516353"/>
            <a:ext cx="5294633" cy="111630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27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Constructors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95595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Used to initialize the instance variables (properties/state) of an instance of a class. Ensure that the object is ready for use.</a:t>
            </a:r>
          </a:p>
          <a:p>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p>
          <a:p>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a:solidFill>
                  <a:srgbClr val="4EC9B0"/>
                </a:solidFill>
                <a:latin typeface="Consolas" panose="020B0609020204030204" pitchFamily="49" charset="0"/>
              </a:rPr>
              <a:t>Color</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fuschia</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Color</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236</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140</a:t>
            </a:r>
            <a:r>
              <a:rPr lang="en-US" sz="1600" dirty="0">
                <a:solidFill>
                  <a:srgbClr val="D4D4D4"/>
                </a:solidFill>
                <a:latin typeface="Consolas" panose="020B0609020204030204" pitchFamily="49" charset="0"/>
              </a:rPr>
              <a:t>);</a:t>
            </a:r>
          </a:p>
          <a:p>
            <a:r>
              <a:rPr lang="en-US" sz="1600" dirty="0">
                <a:solidFill>
                  <a:srgbClr val="4EC9B0"/>
                </a:solidFill>
                <a:latin typeface="Consolas" panose="020B0609020204030204" pitchFamily="49" charset="0"/>
              </a:rPr>
              <a:t>	Scanner</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kb</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Scanner</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System</a:t>
            </a:r>
            <a:r>
              <a:rPr lang="en-US" sz="1600" dirty="0">
                <a:solidFill>
                  <a:srgbClr val="D4D4D4"/>
                </a:solidFill>
                <a:latin typeface="Consolas" panose="020B0609020204030204" pitchFamily="49" charset="0"/>
              </a:rPr>
              <a:t>.</a:t>
            </a:r>
            <a:r>
              <a:rPr lang="en-US" sz="1600" dirty="0">
                <a:solidFill>
                  <a:srgbClr val="9CDCFE"/>
                </a:solidFill>
                <a:latin typeface="Consolas" panose="020B0609020204030204" pitchFamily="49" charset="0"/>
              </a:rPr>
              <a:t>in</a:t>
            </a:r>
            <a:r>
              <a:rPr lang="en-US" sz="1600" dirty="0">
                <a:solidFill>
                  <a:srgbClr val="D4D4D4"/>
                </a:solidFill>
                <a:latin typeface="Consolas" panose="020B0609020204030204" pitchFamily="49" charset="0"/>
              </a:rPr>
              <a:t>);</a:t>
            </a: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 constructor is special and is used to initialize the object’s properties. It’s invoked right after the JVM creates the object.</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Must have the same name as the class and have no return type.</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It may be overloaded</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2 types: no-</a:t>
            </a:r>
            <a:r>
              <a:rPr lang="en-US" sz="16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arg</a:t>
            </a: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contstructor</a:t>
            </a: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and parameterized constructor</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13090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Cat</a:t>
            </a:r>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name</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lives</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Cat</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no-argument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name = </a:t>
            </a:r>
            <a:r>
              <a:rPr lang="en-US" sz="1600" dirty="0">
                <a:solidFill>
                  <a:srgbClr val="CE9178"/>
                </a:solidFill>
                <a:latin typeface="Consolas" panose="020B0609020204030204" pitchFamily="49" charset="0"/>
              </a:rPr>
              <a:t>"Felix"</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lives = </a:t>
            </a:r>
            <a:r>
              <a:rPr lang="en-US" sz="1600" dirty="0">
                <a:solidFill>
                  <a:srgbClr val="B5CEA8"/>
                </a:solidFill>
                <a:latin typeface="Consolas" panose="020B0609020204030204" pitchFamily="49" charset="0"/>
              </a:rPr>
              <a:t>9</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Cat</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n</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parameterized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name = s;</a:t>
            </a:r>
          </a:p>
          <a:p>
            <a:r>
              <a:rPr lang="en-US" sz="1600" dirty="0">
                <a:solidFill>
                  <a:srgbClr val="D4D4D4"/>
                </a:solidFill>
                <a:latin typeface="Consolas" panose="020B0609020204030204" pitchFamily="49" charset="0"/>
              </a:rPr>
              <a:t>        lives = n;</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74839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altLang="en-US" sz="1600" dirty="0">
                <a:solidFill>
                  <a:schemeClr val="bg1"/>
                </a:solidFill>
                <a:latin typeface="IBM Plex Sans" panose="020B0604020202020204" charset="0"/>
              </a:rPr>
              <a:t>A reference variable is used to store the location of an Object. </a:t>
            </a:r>
          </a:p>
          <a:p>
            <a:pPr marL="182880" indent="-251459">
              <a:lnSpc>
                <a:spcPct val="150000"/>
              </a:lnSpc>
              <a:buClr>
                <a:srgbClr val="FFFFFF"/>
              </a:buClr>
              <a:buSzPts val="1800"/>
              <a:buFont typeface="IBM Plex Sans"/>
              <a:buChar char="●"/>
            </a:pPr>
            <a:r>
              <a:rPr lang="en-US" altLang="en-US" sz="1600" dirty="0">
                <a:solidFill>
                  <a:schemeClr val="bg1"/>
                </a:solidFill>
                <a:latin typeface="IBM Plex Sans" panose="020B0604020202020204" charset="0"/>
              </a:rPr>
              <a:t>All objects of the same class contain the same methods and types of data, but the values will be different from object to object.</a:t>
            </a:r>
          </a:p>
          <a:p>
            <a:pPr>
              <a:lnSpc>
                <a:spcPct val="150000"/>
              </a:lnSpc>
              <a:buClr>
                <a:srgbClr val="FFFFFF"/>
              </a:buClr>
              <a:buSzPts val="1800"/>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dirty="0">
                <a:solidFill>
                  <a:srgbClr val="569CD6"/>
                </a:solidFill>
                <a:latin typeface="Consolas" panose="020B0609020204030204" pitchFamily="49" charset="0"/>
              </a:rPr>
              <a:t>public</a:t>
            </a:r>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static</a:t>
            </a:r>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void</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main</a:t>
            </a:r>
            <a:r>
              <a:rPr lang="en-US" dirty="0">
                <a:solidFill>
                  <a:srgbClr val="D4D4D4"/>
                </a:solidFill>
                <a:latin typeface="Consolas" panose="020B0609020204030204" pitchFamily="49" charset="0"/>
              </a:rPr>
              <a:t>(</a:t>
            </a:r>
            <a:r>
              <a:rPr lang="en-US" dirty="0">
                <a:solidFill>
                  <a:srgbClr val="4EC9B0"/>
                </a:solidFill>
                <a:latin typeface="Consolas" panose="020B0609020204030204" pitchFamily="49" charset="0"/>
              </a:rPr>
              <a:t>String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args</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a</a:t>
            </a:r>
            <a:r>
              <a:rPr lang="en-US" dirty="0">
                <a:solidFill>
                  <a:srgbClr val="D4D4D4"/>
                </a:solidFill>
                <a:latin typeface="Consolas" panose="020B0609020204030204" pitchFamily="49" charset="0"/>
              </a:rPr>
              <a:t> = </a:t>
            </a:r>
            <a:r>
              <a:rPr lang="en-US" dirty="0">
                <a:solidFill>
                  <a:srgbClr val="C586C0"/>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Cat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a:solidFill>
                  <a:srgbClr val="4EC9B0"/>
                </a:solidFill>
                <a:latin typeface="Consolas" panose="020B0609020204030204" pitchFamily="49" charset="0"/>
              </a:rPr>
              <a:t>Cat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b</a:t>
            </a:r>
            <a:r>
              <a:rPr lang="en-US" dirty="0">
                <a:solidFill>
                  <a:srgbClr val="D4D4D4"/>
                </a:solidFill>
                <a:latin typeface="Consolas" panose="020B0609020204030204" pitchFamily="49" charset="0"/>
              </a:rPr>
              <a:t> = </a:t>
            </a:r>
            <a:r>
              <a:rPr lang="en-US" dirty="0">
                <a:solidFill>
                  <a:srgbClr val="C586C0"/>
                </a:solidFill>
                <a:latin typeface="Consolas" panose="020B0609020204030204" pitchFamily="49" charset="0"/>
              </a:rPr>
              <a:t>new</a:t>
            </a:r>
            <a:r>
              <a:rPr lang="en-US" dirty="0">
                <a:solidFill>
                  <a:srgbClr val="D4D4D4"/>
                </a:solidFill>
                <a:latin typeface="Consolas" panose="020B0609020204030204" pitchFamily="49" charset="0"/>
              </a:rPr>
              <a:t> </a:t>
            </a:r>
            <a:r>
              <a:rPr lang="en-US" dirty="0">
                <a:solidFill>
                  <a:srgbClr val="DCDCAA"/>
                </a:solidFill>
                <a:latin typeface="Consolas" panose="020B0609020204030204" pitchFamily="49" charset="0"/>
              </a:rPr>
              <a:t>Cat</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"Garfield"</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5</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p>
          <a:p>
            <a:pPr>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sp>
        <p:nvSpPr>
          <p:cNvPr id="16" name="Rectangle: Rounded Corners 15">
            <a:extLst>
              <a:ext uri="{FF2B5EF4-FFF2-40B4-BE49-F238E27FC236}">
                <a16:creationId xmlns:a16="http://schemas.microsoft.com/office/drawing/2014/main" id="{C2DAEA5D-6734-4678-BAFC-1D24FB995A4C}"/>
              </a:ext>
            </a:extLst>
          </p:cNvPr>
          <p:cNvSpPr/>
          <p:nvPr/>
        </p:nvSpPr>
        <p:spPr>
          <a:xfrm>
            <a:off x="4637157" y="2175329"/>
            <a:ext cx="1224643" cy="2464957"/>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E53E127-48CD-464A-95FB-0EC21A2A9975}"/>
              </a:ext>
            </a:extLst>
          </p:cNvPr>
          <p:cNvSpPr/>
          <p:nvPr/>
        </p:nvSpPr>
        <p:spPr>
          <a:xfrm>
            <a:off x="4955564" y="2825300"/>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a</a:t>
            </a:r>
          </a:p>
        </p:txBody>
      </p:sp>
      <p:sp>
        <p:nvSpPr>
          <p:cNvPr id="18" name="Rectangle 17">
            <a:extLst>
              <a:ext uri="{FF2B5EF4-FFF2-40B4-BE49-F238E27FC236}">
                <a16:creationId xmlns:a16="http://schemas.microsoft.com/office/drawing/2014/main" id="{ECD7CE2D-ABC3-4EB6-A8D0-8F695E34E1F0}"/>
              </a:ext>
            </a:extLst>
          </p:cNvPr>
          <p:cNvSpPr/>
          <p:nvPr/>
        </p:nvSpPr>
        <p:spPr>
          <a:xfrm>
            <a:off x="4955564" y="3518529"/>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b</a:t>
            </a:r>
          </a:p>
        </p:txBody>
      </p:sp>
      <p:sp>
        <p:nvSpPr>
          <p:cNvPr id="19" name="TextBox 18">
            <a:extLst>
              <a:ext uri="{FF2B5EF4-FFF2-40B4-BE49-F238E27FC236}">
                <a16:creationId xmlns:a16="http://schemas.microsoft.com/office/drawing/2014/main" id="{E47E3D79-3320-4CFA-860F-CB5C47A85BAD}"/>
              </a:ext>
            </a:extLst>
          </p:cNvPr>
          <p:cNvSpPr txBox="1"/>
          <p:nvPr/>
        </p:nvSpPr>
        <p:spPr>
          <a:xfrm>
            <a:off x="4747374" y="2238451"/>
            <a:ext cx="1004207" cy="307777"/>
          </a:xfrm>
          <a:prstGeom prst="rect">
            <a:avLst/>
          </a:prstGeom>
          <a:noFill/>
          <a:ln>
            <a:noFill/>
          </a:ln>
        </p:spPr>
        <p:txBody>
          <a:bodyPr wrap="square" rtlCol="0">
            <a:spAutoFit/>
          </a:bodyPr>
          <a:lstStyle/>
          <a:p>
            <a:r>
              <a:rPr lang="en-US" dirty="0"/>
              <a:t>Call Stack</a:t>
            </a:r>
          </a:p>
        </p:txBody>
      </p:sp>
      <p:sp>
        <p:nvSpPr>
          <p:cNvPr id="20" name="Rectangle: Rounded Corners 19">
            <a:extLst>
              <a:ext uri="{FF2B5EF4-FFF2-40B4-BE49-F238E27FC236}">
                <a16:creationId xmlns:a16="http://schemas.microsoft.com/office/drawing/2014/main" id="{ABD3837D-4353-49C8-9283-F301A58ED2E4}"/>
              </a:ext>
            </a:extLst>
          </p:cNvPr>
          <p:cNvSpPr/>
          <p:nvPr/>
        </p:nvSpPr>
        <p:spPr>
          <a:xfrm>
            <a:off x="6141054" y="2175329"/>
            <a:ext cx="2359479" cy="2464957"/>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AB226241-0C8C-43A9-B29E-2DF9063566F5}"/>
              </a:ext>
            </a:extLst>
          </p:cNvPr>
          <p:cNvSpPr/>
          <p:nvPr/>
        </p:nvSpPr>
        <p:spPr>
          <a:xfrm>
            <a:off x="6618503" y="2825299"/>
            <a:ext cx="1416665"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Felix</a:t>
            </a:r>
          </a:p>
          <a:p>
            <a:pPr algn="ctr"/>
            <a:r>
              <a:rPr lang="en-US" dirty="0">
                <a:solidFill>
                  <a:schemeClr val="tx1"/>
                </a:solidFill>
              </a:rPr>
              <a:t>9</a:t>
            </a:r>
          </a:p>
        </p:txBody>
      </p:sp>
      <p:sp>
        <p:nvSpPr>
          <p:cNvPr id="22" name="Rectangle 21">
            <a:extLst>
              <a:ext uri="{FF2B5EF4-FFF2-40B4-BE49-F238E27FC236}">
                <a16:creationId xmlns:a16="http://schemas.microsoft.com/office/drawing/2014/main" id="{09AFE3F4-CD9A-429A-B444-ED8EE737D671}"/>
              </a:ext>
            </a:extLst>
          </p:cNvPr>
          <p:cNvSpPr/>
          <p:nvPr/>
        </p:nvSpPr>
        <p:spPr>
          <a:xfrm>
            <a:off x="6618504" y="3518529"/>
            <a:ext cx="1416664"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Garfield</a:t>
            </a:r>
          </a:p>
          <a:p>
            <a:pPr algn="ctr"/>
            <a:r>
              <a:rPr lang="en-US" dirty="0">
                <a:solidFill>
                  <a:schemeClr val="tx1"/>
                </a:solidFill>
              </a:rPr>
              <a:t>5</a:t>
            </a:r>
          </a:p>
        </p:txBody>
      </p:sp>
      <p:sp>
        <p:nvSpPr>
          <p:cNvPr id="23" name="TextBox 22">
            <a:extLst>
              <a:ext uri="{FF2B5EF4-FFF2-40B4-BE49-F238E27FC236}">
                <a16:creationId xmlns:a16="http://schemas.microsoft.com/office/drawing/2014/main" id="{85F282D8-9A62-491F-9D8B-505530B0A96B}"/>
              </a:ext>
            </a:extLst>
          </p:cNvPr>
          <p:cNvSpPr txBox="1"/>
          <p:nvPr/>
        </p:nvSpPr>
        <p:spPr>
          <a:xfrm>
            <a:off x="7003272" y="2255282"/>
            <a:ext cx="635042" cy="307777"/>
          </a:xfrm>
          <a:prstGeom prst="rect">
            <a:avLst/>
          </a:prstGeom>
          <a:noFill/>
        </p:spPr>
        <p:txBody>
          <a:bodyPr wrap="square" rtlCol="0">
            <a:spAutoFit/>
          </a:bodyPr>
          <a:lstStyle/>
          <a:p>
            <a:r>
              <a:rPr lang="en-US" dirty="0"/>
              <a:t>Heap</a:t>
            </a:r>
          </a:p>
        </p:txBody>
      </p:sp>
      <p:sp>
        <p:nvSpPr>
          <p:cNvPr id="24" name="Line 7">
            <a:extLst>
              <a:ext uri="{FF2B5EF4-FFF2-40B4-BE49-F238E27FC236}">
                <a16:creationId xmlns:a16="http://schemas.microsoft.com/office/drawing/2014/main" id="{C251658F-2882-482B-9F51-8A74340E1CD0}"/>
              </a:ext>
            </a:extLst>
          </p:cNvPr>
          <p:cNvSpPr>
            <a:spLocks noChangeShapeType="1"/>
          </p:cNvSpPr>
          <p:nvPr/>
        </p:nvSpPr>
        <p:spPr bwMode="auto">
          <a:xfrm flipV="1">
            <a:off x="5508782" y="3012522"/>
            <a:ext cx="1004206" cy="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 name="Line 7">
            <a:extLst>
              <a:ext uri="{FF2B5EF4-FFF2-40B4-BE49-F238E27FC236}">
                <a16:creationId xmlns:a16="http://schemas.microsoft.com/office/drawing/2014/main" id="{29569B26-6604-4054-944A-C0650416DD66}"/>
              </a:ext>
            </a:extLst>
          </p:cNvPr>
          <p:cNvSpPr>
            <a:spLocks noChangeShapeType="1"/>
          </p:cNvSpPr>
          <p:nvPr/>
        </p:nvSpPr>
        <p:spPr bwMode="auto">
          <a:xfrm flipV="1">
            <a:off x="5508781" y="3710191"/>
            <a:ext cx="1004205" cy="8"/>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96903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4" grpId="0" animBg="1"/>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Student Learning Objectives</a:t>
            </a:r>
            <a:endParaRPr dirty="0">
              <a:solidFill>
                <a:schemeClr val="bg1"/>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Often times a constructor is overloaded. This makes the class more user-friendly and versatile.</a:t>
            </a:r>
          </a:p>
          <a:p>
            <a:pPr marL="182880" indent="-251459">
              <a:lnSpc>
                <a:spcPct val="150000"/>
              </a:lnSpc>
              <a:buClr>
                <a:srgbClr val="FFFFFF"/>
              </a:buClr>
              <a:buSzPts val="1800"/>
              <a:buFont typeface="IBM Plex Sans"/>
              <a:buChar char="●"/>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600" b="0" dirty="0">
                <a:solidFill>
                  <a:srgbClr val="569CD6"/>
                </a:solidFill>
                <a:effectLst/>
                <a:latin typeface="Consolas" panose="020B0609020204030204" pitchFamily="49" charset="0"/>
              </a:rPr>
              <a:t>public</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static</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void</a:t>
            </a:r>
            <a:r>
              <a:rPr lang="en-US" sz="1600" b="0" dirty="0">
                <a:solidFill>
                  <a:srgbClr val="D4D4D4"/>
                </a:solidFill>
                <a:effectLst/>
                <a:latin typeface="Consolas" panose="020B0609020204030204" pitchFamily="49" charset="0"/>
              </a:rPr>
              <a:t> </a:t>
            </a:r>
            <a:r>
              <a:rPr lang="en-US" sz="1600" b="0" dirty="0">
                <a:solidFill>
                  <a:srgbClr val="DCDCAA"/>
                </a:solidFill>
                <a:effectLst/>
                <a:latin typeface="Consolas" panose="020B0609020204030204" pitchFamily="49" charset="0"/>
              </a:rPr>
              <a:t>main</a:t>
            </a:r>
            <a:r>
              <a:rPr lang="en-US" sz="1600" b="0" dirty="0">
                <a:solidFill>
                  <a:srgbClr val="D4D4D4"/>
                </a:solidFill>
                <a:effectLst/>
                <a:latin typeface="Consolas" panose="020B0609020204030204" pitchFamily="49" charset="0"/>
              </a:rPr>
              <a:t>(</a:t>
            </a:r>
            <a:r>
              <a:rPr lang="en-US" sz="1600" b="0" dirty="0">
                <a:solidFill>
                  <a:srgbClr val="4EC9B0"/>
                </a:solidFill>
                <a:effectLst/>
                <a:latin typeface="Consolas" panose="020B0609020204030204" pitchFamily="49" charset="0"/>
              </a:rPr>
              <a:t>String</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args</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a</a:t>
            </a:r>
            <a:r>
              <a:rPr lang="en-US" sz="1600" b="0" dirty="0">
                <a:solidFill>
                  <a:srgbClr val="D4D4D4"/>
                </a:solidFill>
                <a:effectLst/>
                <a:latin typeface="Consolas" panose="020B0609020204030204" pitchFamily="49" charset="0"/>
              </a:rPr>
              <a:t> = </a:t>
            </a:r>
            <a:r>
              <a:rPr lang="en-US" sz="1600" b="0" dirty="0">
                <a:solidFill>
                  <a:srgbClr val="C586C0"/>
                </a:solidFill>
                <a:effectLst/>
                <a:latin typeface="Consolas" panose="020B0609020204030204" pitchFamily="49" charset="0"/>
              </a:rPr>
              <a:t>new</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b</a:t>
            </a:r>
            <a:r>
              <a:rPr lang="en-US" sz="1600" b="0" dirty="0">
                <a:solidFill>
                  <a:srgbClr val="D4D4D4"/>
                </a:solidFill>
                <a:effectLst/>
                <a:latin typeface="Consolas" panose="020B0609020204030204" pitchFamily="49" charset="0"/>
              </a:rPr>
              <a:t> = </a:t>
            </a:r>
            <a:r>
              <a:rPr lang="en-US" sz="1600" b="0" dirty="0">
                <a:solidFill>
                  <a:srgbClr val="C586C0"/>
                </a:solidFill>
                <a:effectLst/>
                <a:latin typeface="Consolas" panose="020B0609020204030204" pitchFamily="49" charset="0"/>
              </a:rPr>
              <a:t>new</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c</a:t>
            </a:r>
            <a:r>
              <a:rPr lang="en-US" sz="1600" b="0" dirty="0">
                <a:solidFill>
                  <a:srgbClr val="D4D4D4"/>
                </a:solidFill>
                <a:effectLst/>
                <a:latin typeface="Consolas" panose="020B0609020204030204" pitchFamily="49" charset="0"/>
              </a:rPr>
              <a:t> = </a:t>
            </a:r>
            <a:r>
              <a:rPr lang="en-US" sz="1600" b="0" dirty="0">
                <a:solidFill>
                  <a:srgbClr val="C586C0"/>
                </a:solidFill>
                <a:effectLst/>
                <a:latin typeface="Consolas" panose="020B0609020204030204" pitchFamily="49" charset="0"/>
              </a:rPr>
              <a:t>new</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4</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 SOUTH);</a:t>
            </a:r>
          </a:p>
          <a:p>
            <a:r>
              <a:rPr lang="en-US" sz="1600" b="0" dirty="0">
                <a:solidFill>
                  <a:srgbClr val="D4D4D4"/>
                </a:solidFill>
                <a:effectLst/>
                <a:latin typeface="Consolas" panose="020B0609020204030204" pitchFamily="49" charset="0"/>
              </a:rPr>
              <a:t>    </a:t>
            </a:r>
            <a:r>
              <a:rPr lang="en-US" sz="1600" b="0" dirty="0" err="1">
                <a:solidFill>
                  <a:srgbClr val="4EC9B0"/>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 </a:t>
            </a:r>
            <a:r>
              <a:rPr lang="en-US" sz="1600" b="0" dirty="0">
                <a:solidFill>
                  <a:srgbClr val="9CDCFE"/>
                </a:solidFill>
                <a:effectLst/>
                <a:latin typeface="Consolas" panose="020B0609020204030204" pitchFamily="49" charset="0"/>
              </a:rPr>
              <a:t>d</a:t>
            </a:r>
            <a:r>
              <a:rPr lang="en-US" sz="1600" b="0" dirty="0">
                <a:solidFill>
                  <a:srgbClr val="D4D4D4"/>
                </a:solidFill>
                <a:effectLst/>
                <a:latin typeface="Consolas" panose="020B0609020204030204" pitchFamily="49" charset="0"/>
              </a:rPr>
              <a:t> = </a:t>
            </a:r>
            <a:r>
              <a:rPr lang="en-US" sz="1600" b="0" dirty="0">
                <a:solidFill>
                  <a:srgbClr val="C586C0"/>
                </a:solidFill>
                <a:effectLst/>
                <a:latin typeface="Consolas" panose="020B0609020204030204" pitchFamily="49" charset="0"/>
              </a:rPr>
              <a:t>new</a:t>
            </a:r>
            <a:r>
              <a:rPr lang="en-US" sz="1600" b="0" dirty="0">
                <a:solidFill>
                  <a:srgbClr val="D4D4D4"/>
                </a:solidFill>
                <a:effectLst/>
                <a:latin typeface="Consolas" panose="020B0609020204030204" pitchFamily="49" charset="0"/>
              </a:rPr>
              <a:t> </a:t>
            </a:r>
            <a:r>
              <a:rPr lang="en-US" sz="1600" b="0" dirty="0" err="1">
                <a:solidFill>
                  <a:srgbClr val="DCDCAA"/>
                </a:solidFill>
                <a:effectLst/>
                <a:latin typeface="Consolas" panose="020B0609020204030204" pitchFamily="49" charset="0"/>
              </a:rPr>
              <a:t>Jeroo</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10</a:t>
            </a:r>
            <a:r>
              <a:rPr lang="en-US" sz="1600" b="0" dirty="0">
                <a:solidFill>
                  <a:srgbClr val="D4D4D4"/>
                </a:solidFill>
                <a:effectLst/>
                <a:latin typeface="Consolas" panose="020B0609020204030204" pitchFamily="49" charset="0"/>
              </a:rPr>
              <a:t>, NORTH,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p>
          <a:p>
            <a:pPr>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pic>
        <p:nvPicPr>
          <p:cNvPr id="3" name="Picture 2">
            <a:extLst>
              <a:ext uri="{FF2B5EF4-FFF2-40B4-BE49-F238E27FC236}">
                <a16:creationId xmlns:a16="http://schemas.microsoft.com/office/drawing/2014/main" id="{F6A6FF19-D78A-4224-B18D-DAD8011CCC46}"/>
              </a:ext>
            </a:extLst>
          </p:cNvPr>
          <p:cNvPicPr>
            <a:picLocks noChangeAspect="1"/>
          </p:cNvPicPr>
          <p:nvPr/>
        </p:nvPicPr>
        <p:blipFill>
          <a:blip r:embed="rId3"/>
          <a:stretch>
            <a:fillRect/>
          </a:stretch>
        </p:blipFill>
        <p:spPr>
          <a:xfrm>
            <a:off x="5489958" y="1664897"/>
            <a:ext cx="2960078" cy="2966671"/>
          </a:xfrm>
          <a:prstGeom prst="rect">
            <a:avLst/>
          </a:prstGeom>
        </p:spPr>
      </p:pic>
    </p:spTree>
    <p:extLst>
      <p:ext uri="{BB962C8B-B14F-4D97-AF65-F5344CB8AC3E}">
        <p14:creationId xmlns:p14="http://schemas.microsoft.com/office/powerpoint/2010/main" val="4090562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variables</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no-argument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 b = c =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parameterized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sideA</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sideB</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sideC</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 =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b =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c =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124926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instance variables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the variables declared inside {}’s are local!</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sideA</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sideB</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sideC</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r>
              <a:rPr lang="en-US" sz="1600" dirty="0">
                <a:solidFill>
                  <a:srgbClr val="6A9955"/>
                </a:solidFill>
                <a:latin typeface="Consolas" panose="020B0609020204030204" pitchFamily="49" charset="0"/>
              </a:rPr>
              <a:t>// code in some class</a:t>
            </a:r>
            <a:endParaRPr lang="en-US" sz="1600" dirty="0">
              <a:solidFill>
                <a:srgbClr val="D4D4D4"/>
              </a:solidFill>
              <a:latin typeface="Consolas" panose="020B0609020204030204" pitchFamily="49" charset="0"/>
            </a:endParaRPr>
          </a:p>
          <a:p>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right</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5</a:t>
            </a:r>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Shadowing Mistake</a:t>
            </a:r>
            <a:endParaRPr sz="2400" dirty="0">
              <a:solidFill>
                <a:schemeClr val="bg1"/>
              </a:solidFill>
              <a:latin typeface="IBM Plex Sans"/>
              <a:ea typeface="IBM Plex Sans"/>
              <a:cs typeface="IBM Plex Sans"/>
              <a:sym typeface="IBM Plex Sans"/>
            </a:endParaRPr>
          </a:p>
        </p:txBody>
      </p:sp>
      <p:sp>
        <p:nvSpPr>
          <p:cNvPr id="4" name="Rectangle: Rounded Corners 3">
            <a:extLst>
              <a:ext uri="{FF2B5EF4-FFF2-40B4-BE49-F238E27FC236}">
                <a16:creationId xmlns:a16="http://schemas.microsoft.com/office/drawing/2014/main" id="{54AB759A-41EB-4545-961F-00784F8E29FE}"/>
              </a:ext>
            </a:extLst>
          </p:cNvPr>
          <p:cNvSpPr/>
          <p:nvPr/>
        </p:nvSpPr>
        <p:spPr>
          <a:xfrm>
            <a:off x="5256307" y="2571750"/>
            <a:ext cx="896655" cy="2139219"/>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5DDD97C-908C-480A-864E-D69D6B88FD4E}"/>
              </a:ext>
            </a:extLst>
          </p:cNvPr>
          <p:cNvSpPr/>
          <p:nvPr/>
        </p:nvSpPr>
        <p:spPr>
          <a:xfrm>
            <a:off x="5386441" y="3218135"/>
            <a:ext cx="52893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right</a:t>
            </a:r>
          </a:p>
        </p:txBody>
      </p:sp>
      <p:sp>
        <p:nvSpPr>
          <p:cNvPr id="9" name="TextBox 8">
            <a:extLst>
              <a:ext uri="{FF2B5EF4-FFF2-40B4-BE49-F238E27FC236}">
                <a16:creationId xmlns:a16="http://schemas.microsoft.com/office/drawing/2014/main" id="{37107B54-4DAD-46D6-8B32-10DDAB18FC24}"/>
              </a:ext>
            </a:extLst>
          </p:cNvPr>
          <p:cNvSpPr txBox="1"/>
          <p:nvPr/>
        </p:nvSpPr>
        <p:spPr>
          <a:xfrm>
            <a:off x="5202530" y="2632085"/>
            <a:ext cx="1004207" cy="307777"/>
          </a:xfrm>
          <a:prstGeom prst="rect">
            <a:avLst/>
          </a:prstGeom>
          <a:noFill/>
          <a:ln>
            <a:noFill/>
          </a:ln>
        </p:spPr>
        <p:txBody>
          <a:bodyPr wrap="square" rtlCol="0">
            <a:spAutoFit/>
          </a:bodyPr>
          <a:lstStyle/>
          <a:p>
            <a:r>
              <a:rPr lang="en-US" dirty="0"/>
              <a:t>Call Stack</a:t>
            </a:r>
          </a:p>
        </p:txBody>
      </p:sp>
      <p:sp>
        <p:nvSpPr>
          <p:cNvPr id="10" name="Rectangle: Rounded Corners 9">
            <a:extLst>
              <a:ext uri="{FF2B5EF4-FFF2-40B4-BE49-F238E27FC236}">
                <a16:creationId xmlns:a16="http://schemas.microsoft.com/office/drawing/2014/main" id="{92052580-A12D-4211-9FC4-F0142FFD934D}"/>
              </a:ext>
            </a:extLst>
          </p:cNvPr>
          <p:cNvSpPr/>
          <p:nvPr/>
        </p:nvSpPr>
        <p:spPr>
          <a:xfrm>
            <a:off x="6753926" y="2492655"/>
            <a:ext cx="1754795" cy="2218314"/>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90ECBB0-5629-4F43-8FC0-468881730958}"/>
              </a:ext>
            </a:extLst>
          </p:cNvPr>
          <p:cNvSpPr/>
          <p:nvPr/>
        </p:nvSpPr>
        <p:spPr>
          <a:xfrm>
            <a:off x="7208177" y="3188129"/>
            <a:ext cx="1019809" cy="9743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150000"/>
              </a:lnSpc>
            </a:pPr>
            <a:r>
              <a:rPr lang="en-US" dirty="0">
                <a:solidFill>
                  <a:schemeClr val="tx1"/>
                </a:solidFill>
              </a:rPr>
              <a:t>a</a:t>
            </a:r>
          </a:p>
          <a:p>
            <a:pPr>
              <a:lnSpc>
                <a:spcPct val="150000"/>
              </a:lnSpc>
            </a:pPr>
            <a:r>
              <a:rPr lang="en-US" dirty="0">
                <a:solidFill>
                  <a:schemeClr val="tx1"/>
                </a:solidFill>
              </a:rPr>
              <a:t>b</a:t>
            </a:r>
          </a:p>
          <a:p>
            <a:pPr>
              <a:lnSpc>
                <a:spcPct val="150000"/>
              </a:lnSpc>
            </a:pPr>
            <a:r>
              <a:rPr lang="en-US" dirty="0">
                <a:solidFill>
                  <a:schemeClr val="tx1"/>
                </a:solidFill>
              </a:rPr>
              <a:t>c</a:t>
            </a:r>
          </a:p>
        </p:txBody>
      </p:sp>
      <p:sp>
        <p:nvSpPr>
          <p:cNvPr id="13" name="TextBox 12">
            <a:extLst>
              <a:ext uri="{FF2B5EF4-FFF2-40B4-BE49-F238E27FC236}">
                <a16:creationId xmlns:a16="http://schemas.microsoft.com/office/drawing/2014/main" id="{0031A0AA-8284-436D-87EE-5B11FFD722C9}"/>
              </a:ext>
            </a:extLst>
          </p:cNvPr>
          <p:cNvSpPr txBox="1"/>
          <p:nvPr/>
        </p:nvSpPr>
        <p:spPr>
          <a:xfrm>
            <a:off x="7403163" y="2651702"/>
            <a:ext cx="635042" cy="307777"/>
          </a:xfrm>
          <a:prstGeom prst="rect">
            <a:avLst/>
          </a:prstGeom>
          <a:noFill/>
        </p:spPr>
        <p:txBody>
          <a:bodyPr wrap="square" rtlCol="0">
            <a:spAutoFit/>
          </a:bodyPr>
          <a:lstStyle/>
          <a:p>
            <a:r>
              <a:rPr lang="en-US" dirty="0"/>
              <a:t>Heap</a:t>
            </a:r>
          </a:p>
        </p:txBody>
      </p:sp>
      <p:sp>
        <p:nvSpPr>
          <p:cNvPr id="14" name="Line 7">
            <a:extLst>
              <a:ext uri="{FF2B5EF4-FFF2-40B4-BE49-F238E27FC236}">
                <a16:creationId xmlns:a16="http://schemas.microsoft.com/office/drawing/2014/main" id="{7DC13915-C389-4222-9584-8D010D6B9FA2}"/>
              </a:ext>
            </a:extLst>
          </p:cNvPr>
          <p:cNvSpPr>
            <a:spLocks noChangeShapeType="1"/>
          </p:cNvSpPr>
          <p:nvPr/>
        </p:nvSpPr>
        <p:spPr bwMode="auto">
          <a:xfrm flipV="1">
            <a:off x="6053104" y="3400985"/>
            <a:ext cx="1004206" cy="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Rectangle 15">
            <a:extLst>
              <a:ext uri="{FF2B5EF4-FFF2-40B4-BE49-F238E27FC236}">
                <a16:creationId xmlns:a16="http://schemas.microsoft.com/office/drawing/2014/main" id="{672860F9-1021-4128-83DF-170814B9ACD9}"/>
              </a:ext>
            </a:extLst>
          </p:cNvPr>
          <p:cNvSpPr/>
          <p:nvPr/>
        </p:nvSpPr>
        <p:spPr>
          <a:xfrm>
            <a:off x="7592944" y="3291451"/>
            <a:ext cx="241122" cy="219069"/>
          </a:xfrm>
          <a:prstGeom prst="rect">
            <a:avLst/>
          </a:prstGeom>
          <a:solidFill>
            <a:srgbClr val="00B0F0"/>
          </a:solidFill>
          <a:ln>
            <a:solidFill>
              <a:srgbClr val="18181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0</a:t>
            </a:r>
          </a:p>
        </p:txBody>
      </p:sp>
      <p:sp>
        <p:nvSpPr>
          <p:cNvPr id="17" name="Rectangle 16">
            <a:extLst>
              <a:ext uri="{FF2B5EF4-FFF2-40B4-BE49-F238E27FC236}">
                <a16:creationId xmlns:a16="http://schemas.microsoft.com/office/drawing/2014/main" id="{8E0C65E5-3C1C-47DD-BA34-3651A893FC96}"/>
              </a:ext>
            </a:extLst>
          </p:cNvPr>
          <p:cNvSpPr/>
          <p:nvPr/>
        </p:nvSpPr>
        <p:spPr>
          <a:xfrm>
            <a:off x="7592944" y="3598794"/>
            <a:ext cx="241122" cy="219069"/>
          </a:xfrm>
          <a:prstGeom prst="rect">
            <a:avLst/>
          </a:prstGeom>
          <a:solidFill>
            <a:srgbClr val="00B0F0"/>
          </a:solidFill>
          <a:ln>
            <a:solidFill>
              <a:srgbClr val="18181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0</a:t>
            </a:r>
          </a:p>
        </p:txBody>
      </p:sp>
      <p:sp>
        <p:nvSpPr>
          <p:cNvPr id="18" name="Rectangle 17">
            <a:extLst>
              <a:ext uri="{FF2B5EF4-FFF2-40B4-BE49-F238E27FC236}">
                <a16:creationId xmlns:a16="http://schemas.microsoft.com/office/drawing/2014/main" id="{4B36B54C-0524-464E-BE53-CDC28A55D933}"/>
              </a:ext>
            </a:extLst>
          </p:cNvPr>
          <p:cNvSpPr/>
          <p:nvPr/>
        </p:nvSpPr>
        <p:spPr>
          <a:xfrm>
            <a:off x="7595050" y="3906137"/>
            <a:ext cx="241122" cy="219069"/>
          </a:xfrm>
          <a:prstGeom prst="rect">
            <a:avLst/>
          </a:prstGeom>
          <a:solidFill>
            <a:srgbClr val="00B0F0"/>
          </a:solidFill>
          <a:ln>
            <a:solidFill>
              <a:srgbClr val="181818"/>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0</a:t>
            </a:r>
          </a:p>
        </p:txBody>
      </p:sp>
    </p:spTree>
    <p:extLst>
      <p:ext uri="{BB962C8B-B14F-4D97-AF65-F5344CB8AC3E}">
        <p14:creationId xmlns:p14="http://schemas.microsoft.com/office/powerpoint/2010/main" val="12665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6" grpId="0" animBg="1"/>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Encapsulation</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721856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Accessor methods return a private property/attribute/instance variable of an object. The method signature is:</a:t>
            </a:r>
          </a:p>
          <a:p>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dataType</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getVariableName</a:t>
            </a:r>
            <a:r>
              <a:rPr lang="en-US" sz="1800" dirty="0">
                <a:solidFill>
                  <a:srgbClr val="D4D4D4"/>
                </a:solidFill>
                <a:latin typeface="Consolas" panose="020B0609020204030204" pitchFamily="49" charset="0"/>
              </a:rPr>
              <a:t>()</a:t>
            </a:r>
          </a:p>
          <a:p>
            <a:br>
              <a:rPr lang="en-US" sz="1800" dirty="0">
                <a:solidFill>
                  <a:srgbClr val="D4D4D4"/>
                </a:solidFill>
                <a:latin typeface="Consolas" panose="020B0609020204030204" pitchFamily="49" charset="0"/>
              </a:rPr>
            </a:b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Triangle</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private</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b</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c</a:t>
            </a: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private instance variables</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accessor method for variable a, aka getter</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getA</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D4D4D4"/>
                </a:solidFill>
                <a:latin typeface="Consolas" panose="020B0609020204030204" pitchFamily="49" charset="0"/>
              </a:rPr>
              <a:t> a;</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a:p>
            <a:pPr lvl="4">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Accessor/Getter Method</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17624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Every class in Java is directly or indirectly derived from the Object class and the Object class defines a </a:t>
            </a: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 The method signature is:</a:t>
            </a:r>
          </a:p>
          <a:p>
            <a:pPr>
              <a:lnSpc>
                <a:spcPct val="150000"/>
              </a:lnSpc>
              <a:buClr>
                <a:srgbClr val="FFFFFF"/>
              </a:buClr>
              <a:buSzPts val="1800"/>
            </a:pPr>
            <a:r>
              <a:rPr lang="en-US" sz="1600" dirty="0">
                <a:solidFill>
                  <a:srgbClr val="569CD6"/>
                </a:solidFill>
                <a:latin typeface="Consolas" panose="020B0609020204030204" pitchFamily="49" charset="0"/>
              </a:rPr>
              <a:t>	public</a:t>
            </a:r>
            <a:r>
              <a:rPr lang="en-US" sz="1600" dirty="0">
                <a:solidFill>
                  <a:srgbClr val="D4D4D4"/>
                </a:solidFill>
                <a:latin typeface="Consolas" panose="020B0609020204030204" pitchFamily="49" charset="0"/>
              </a:rPr>
              <a:t> String </a:t>
            </a:r>
            <a:r>
              <a:rPr lang="en-US" sz="1600" dirty="0" err="1">
                <a:solidFill>
                  <a:srgbClr val="DCDCAA"/>
                </a:solidFill>
                <a:latin typeface="Consolas" panose="020B0609020204030204" pitchFamily="49" charset="0"/>
              </a:rPr>
              <a:t>toString</a:t>
            </a:r>
            <a:r>
              <a:rPr lang="en-US" sz="1600" dirty="0">
                <a:solidFill>
                  <a:srgbClr val="D4D4D4"/>
                </a:solidFill>
                <a:latin typeface="Consolas" panose="020B0609020204030204" pitchFamily="49" charset="0"/>
              </a:rPr>
              <a:t>()</a:t>
            </a:r>
            <a:endParaRPr lang="en-US" sz="1600" dirty="0">
              <a:solidFill>
                <a:schemeClr val="bg1"/>
              </a:solidFill>
              <a:latin typeface="IBM Plex Sans" panose="020B0604020202020204" charset="0"/>
            </a:endParaRPr>
          </a:p>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returns</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class name, @, followed by the memory address for the object.</a:t>
            </a:r>
            <a:endParaRPr lang="en-US" sz="1600" dirty="0">
              <a:solidFill>
                <a:schemeClr val="bg1"/>
              </a:solidFill>
              <a:latin typeface="IBM Plex Sans" panose="020B0604020202020204" charset="0"/>
            </a:endParaRPr>
          </a:p>
          <a:p>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Cat</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main</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args</a:t>
            </a:r>
            <a:r>
              <a:rPr lang="en-US" sz="1800" dirty="0">
                <a:solidFill>
                  <a:srgbClr val="D4D4D4"/>
                </a:solidFill>
                <a:latin typeface="Consolas" panose="020B0609020204030204" pitchFamily="49" charset="0"/>
              </a:rPr>
              <a:t>) {    </a:t>
            </a:r>
            <a:endParaRPr lang="en-US" sz="1800" dirty="0">
              <a:solidFill>
                <a:srgbClr val="6A9955"/>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Cat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 </a:t>
            </a:r>
            <a:r>
              <a:rPr lang="en-US" sz="1800" dirty="0">
                <a:solidFill>
                  <a:srgbClr val="C586C0"/>
                </a:solidFill>
                <a:latin typeface="Consolas" panose="020B0609020204030204" pitchFamily="49" charset="0"/>
              </a:rPr>
              <a:t>new</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Cat</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a:t>
            </a:r>
            <a:r>
              <a:rPr lang="en-US" sz="1800" dirty="0">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a</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toString</a:t>
            </a: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explicit </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a:t>
            </a:r>
            <a:r>
              <a:rPr lang="en-US" sz="1800" dirty="0">
                <a:solidFill>
                  <a:srgbClr val="D4D4D4"/>
                </a:solidFill>
                <a:latin typeface="Consolas" panose="020B0609020204030204" pitchFamily="49" charset="0"/>
              </a:rPr>
              <a:t>(</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implicit</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a:p>
            <a:pPr>
              <a:lnSpc>
                <a:spcPct val="150000"/>
              </a:lnSpc>
              <a:buClr>
                <a:srgbClr val="FFFFFF"/>
              </a:buClr>
              <a:buSzPts val="1800"/>
            </a:pP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Object’s </a:t>
            </a:r>
            <a:r>
              <a:rPr lang="en-US" sz="2400" dirty="0" err="1">
                <a:solidFill>
                  <a:schemeClr val="bg1"/>
                </a:solidFill>
                <a:latin typeface="IBM Plex Sans"/>
                <a:ea typeface="IBM Plex Sans"/>
                <a:cs typeface="IBM Plex Sans"/>
                <a:sym typeface="IBM Plex Sans"/>
              </a:rPr>
              <a:t>toString</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FC25B03A-50EB-481E-8F99-139153801105}"/>
              </a:ext>
            </a:extLst>
          </p:cNvPr>
          <p:cNvSpPr txBox="1">
            <a:spLocks noChangeArrowheads="1"/>
          </p:cNvSpPr>
          <p:nvPr/>
        </p:nvSpPr>
        <p:spPr bwMode="auto">
          <a:xfrm>
            <a:off x="6543232" y="3350496"/>
            <a:ext cx="1890859" cy="70788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000" dirty="0">
                <a:solidFill>
                  <a:schemeClr val="bg1"/>
                </a:solidFill>
                <a:latin typeface="Tahoma" panose="020B0604030504040204" pitchFamily="34" charset="0"/>
              </a:rPr>
              <a:t>Cat@3f25a5</a:t>
            </a:r>
          </a:p>
          <a:p>
            <a:pPr>
              <a:spcBef>
                <a:spcPct val="0"/>
              </a:spcBef>
              <a:buNone/>
            </a:pPr>
            <a:r>
              <a:rPr lang="en-US" altLang="en-US" sz="2000" dirty="0">
                <a:solidFill>
                  <a:schemeClr val="bg1"/>
                </a:solidFill>
                <a:latin typeface="Tahoma" panose="020B0604030504040204" pitchFamily="34" charset="0"/>
              </a:rPr>
              <a:t>Cat@3f25a5</a:t>
            </a:r>
          </a:p>
        </p:txBody>
      </p:sp>
      <p:sp>
        <p:nvSpPr>
          <p:cNvPr id="5" name="Google Shape;4030;p35">
            <a:extLst>
              <a:ext uri="{FF2B5EF4-FFF2-40B4-BE49-F238E27FC236}">
                <a16:creationId xmlns:a16="http://schemas.microsoft.com/office/drawing/2014/main" id="{C8DD89E2-F8F6-4B5D-AD8D-D030350F7D84}"/>
              </a:ext>
            </a:extLst>
          </p:cNvPr>
          <p:cNvSpPr/>
          <p:nvPr/>
        </p:nvSpPr>
        <p:spPr>
          <a:xfrm>
            <a:off x="6455115" y="3200323"/>
            <a:ext cx="2067094" cy="146702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58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Most classes override the </a:t>
            </a:r>
            <a:r>
              <a:rPr lang="en-US" sz="1600" dirty="0" err="1">
                <a:solidFill>
                  <a:schemeClr val="bg1"/>
                </a:solidFill>
                <a:latin typeface="IBM Plex Sans" panose="020B0604020202020204" charset="0"/>
              </a:rPr>
              <a:t>toString</a:t>
            </a:r>
            <a:r>
              <a:rPr lang="en-US" sz="1600" dirty="0">
                <a:solidFill>
                  <a:schemeClr val="bg1"/>
                </a:solidFill>
                <a:latin typeface="IBM Plex Sans" panose="020B0604020202020204" charset="0"/>
              </a:rPr>
              <a:t> and return a String representation of the object. This customized output usually has some or all the instance variables.</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br>
              <a:rPr lang="en-US" sz="1800" dirty="0">
                <a:solidFill>
                  <a:srgbClr val="D4D4D4"/>
                </a:solidFill>
                <a:latin typeface="Consolas" panose="020B0609020204030204" pitchFamily="49" charset="0"/>
              </a:rPr>
            </a:br>
            <a:endParaRPr lang="en-US" sz="1800" dirty="0">
              <a:solidFill>
                <a:srgbClr val="D4D4D4"/>
              </a:solidFill>
              <a:latin typeface="Consolas" panose="020B0609020204030204" pitchFamily="49" charset="0"/>
            </a:endParaRPr>
          </a:p>
          <a:p>
            <a:pPr marL="182880" indent="-251459">
              <a:lnSpc>
                <a:spcPct val="150000"/>
              </a:lnSpc>
              <a:buClr>
                <a:srgbClr val="FFFFFF"/>
              </a:buClr>
              <a:buSzPts val="1800"/>
              <a:buFont typeface="IBM Plex Sans"/>
              <a:buChar char="●"/>
            </a:pP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Triangle</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private</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b</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c</a:t>
            </a: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private instance variables</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overridden method</a:t>
            </a:r>
            <a:endParaRPr lang="en-US" sz="1800" dirty="0">
              <a:solidFill>
                <a:srgbClr val="D4D4D4"/>
              </a:solidFill>
              <a:latin typeface="Consolas" panose="020B0609020204030204" pitchFamily="49" charset="0"/>
            </a:endParaRP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toString</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a:solidFill>
                  <a:srgbClr val="C586C0"/>
                </a:solidFill>
                <a:latin typeface="Consolas" panose="020B0609020204030204" pitchFamily="49" charset="0"/>
              </a:rPr>
              <a:t>return</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String.format</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"%d %d %d"</a:t>
            </a:r>
            <a:r>
              <a:rPr lang="en-US" sz="1800" dirty="0">
                <a:solidFill>
                  <a:schemeClr val="bg1"/>
                </a:solidFill>
                <a:latin typeface="Consolas" panose="020B0609020204030204" pitchFamily="49" charset="0"/>
              </a:rPr>
              <a:t>,</a:t>
            </a:r>
            <a:r>
              <a:rPr lang="en-US" sz="1800" dirty="0">
                <a:solidFill>
                  <a:srgbClr val="CE9178"/>
                </a:solidFill>
                <a:latin typeface="Consolas" panose="020B0609020204030204" pitchFamily="49" charset="0"/>
              </a:rPr>
              <a:t> </a:t>
            </a:r>
            <a:r>
              <a:rPr lang="en-US" sz="1800" dirty="0">
                <a:solidFill>
                  <a:srgbClr val="9CDCFE"/>
                </a:solidFill>
                <a:latin typeface="Consolas" panose="020B0609020204030204" pitchFamily="49" charset="0"/>
              </a:rPr>
              <a:t>a</a:t>
            </a:r>
            <a:r>
              <a:rPr lang="en-US" sz="1800" dirty="0">
                <a:solidFill>
                  <a:schemeClr val="bg1"/>
                </a:solidFill>
                <a:latin typeface="Consolas" panose="020B0609020204030204" pitchFamily="49" charset="0"/>
              </a:rPr>
              <a:t>,</a:t>
            </a:r>
            <a:r>
              <a:rPr lang="en-US" sz="1800" dirty="0">
                <a:solidFill>
                  <a:srgbClr val="CE9178"/>
                </a:solidFill>
                <a:latin typeface="Consolas" panose="020B0609020204030204" pitchFamily="49" charset="0"/>
              </a:rPr>
              <a:t> </a:t>
            </a:r>
            <a:r>
              <a:rPr lang="en-US" sz="1800" dirty="0">
                <a:solidFill>
                  <a:srgbClr val="9CDCFE"/>
                </a:solidFill>
                <a:latin typeface="Consolas" panose="020B0609020204030204" pitchFamily="49" charset="0"/>
              </a:rPr>
              <a:t>b</a:t>
            </a:r>
            <a:r>
              <a:rPr lang="en-US" sz="1800" dirty="0">
                <a:solidFill>
                  <a:schemeClr val="bg1"/>
                </a:solidFill>
                <a:latin typeface="Consolas" panose="020B0609020204030204" pitchFamily="49" charset="0"/>
              </a:rPr>
              <a:t>,</a:t>
            </a:r>
            <a:r>
              <a:rPr lang="en-US" sz="1800" dirty="0">
                <a:solidFill>
                  <a:srgbClr val="CE9178"/>
                </a:solidFill>
                <a:latin typeface="Consolas" panose="020B0609020204030204" pitchFamily="49" charset="0"/>
              </a:rPr>
              <a:t> </a:t>
            </a:r>
            <a:r>
              <a:rPr lang="en-US" sz="1800" dirty="0">
                <a:solidFill>
                  <a:srgbClr val="9CDCFE"/>
                </a:solidFill>
                <a:latin typeface="Consolas" panose="020B0609020204030204" pitchFamily="49" charset="0"/>
              </a:rPr>
              <a:t>c</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a:t>
            </a:r>
          </a:p>
          <a:p>
            <a:pPr lvl="4">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chemeClr val="bg1"/>
                </a:solidFill>
                <a:latin typeface="IBM Plex Sans"/>
                <a:ea typeface="IBM Plex Sans"/>
                <a:cs typeface="IBM Plex Sans"/>
                <a:sym typeface="IBM Plex Sans"/>
              </a:rPr>
              <a:t>toString</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235686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dirty="0">
                <a:solidFill>
                  <a:schemeClr val="bg1"/>
                </a:solidFill>
                <a:latin typeface="IBM Plex Sans" panose="020B0604020202020204" charset="0"/>
              </a:rPr>
              <a:t>Mutator methods change a property/attributes/instance variable of an object. The method signature is:</a:t>
            </a:r>
          </a:p>
          <a:p>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setVariableName</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dataType</a:t>
            </a:r>
            <a:r>
              <a:rPr lang="en-US" sz="1600" dirty="0">
                <a:solidFill>
                  <a:srgbClr val="D4D4D4"/>
                </a:solidFill>
                <a:latin typeface="Consolas" panose="020B0609020204030204" pitchFamily="49" charset="0"/>
              </a:rPr>
              <a:t> identifier)</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mutator method for variable a, aka setter</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setA</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sideA</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 =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should check the validity of </a:t>
            </a:r>
            <a:r>
              <a:rPr lang="en-US" sz="1600" dirty="0" err="1">
                <a:solidFill>
                  <a:srgbClr val="6A9955"/>
                </a:solidFill>
                <a:latin typeface="Consolas" panose="020B0609020204030204" pitchFamily="49" charset="0"/>
              </a:rPr>
              <a:t>sideA</a:t>
            </a:r>
            <a:r>
              <a:rPr lang="en-US" sz="1600" dirty="0">
                <a:solidFill>
                  <a:srgbClr val="6A9955"/>
                </a:solidFill>
                <a:latin typeface="Consolas" panose="020B0609020204030204" pitchFamily="49" charset="0"/>
              </a:rPr>
              <a:t> first</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pPr lvl="4">
              <a:lnSpc>
                <a:spcPct val="150000"/>
              </a:lnSpc>
              <a:buClr>
                <a:srgbClr val="FFFFFF"/>
              </a:buClr>
              <a:buSzPts val="1800"/>
            </a:pPr>
            <a:endParaRPr lang="en-US"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Mutator/Setter Method</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80588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6A9955"/>
                </a:solidFill>
                <a:latin typeface="Consolas" panose="020B0609020204030204" pitchFamily="49" charset="0"/>
              </a:rPr>
              <a:t>// inside the Triangle class</a:t>
            </a:r>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parameterized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b =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c =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setTriangle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mutator method</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 = </a:t>
            </a:r>
            <a:r>
              <a:rPr lang="en-US" sz="1600" dirty="0" err="1">
                <a:solidFill>
                  <a:srgbClr val="D4D4D4"/>
                </a:solidFill>
                <a:latin typeface="Consolas" panose="020B0609020204030204" pitchFamily="49" charset="0"/>
              </a:rPr>
              <a:t>sideA</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b = </a:t>
            </a:r>
            <a:r>
              <a:rPr lang="en-US" sz="1600" dirty="0" err="1">
                <a:solidFill>
                  <a:srgbClr val="D4D4D4"/>
                </a:solidFill>
                <a:latin typeface="Consolas" panose="020B0609020204030204" pitchFamily="49" charset="0"/>
              </a:rPr>
              <a:t>sideB</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c = </a:t>
            </a:r>
            <a:r>
              <a:rPr lang="en-US" sz="1600" dirty="0" err="1">
                <a:solidFill>
                  <a:srgbClr val="D4D4D4"/>
                </a:solidFill>
                <a:latin typeface="Consolas" panose="020B0609020204030204" pitchFamily="49" charset="0"/>
              </a:rPr>
              <a:t>sideC</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a:t>
            </a:r>
          </a:p>
          <a:p>
            <a:r>
              <a:rPr lang="en-US" sz="1600" dirty="0">
                <a:solidFill>
                  <a:srgbClr val="6A9955"/>
                </a:solidFill>
                <a:latin typeface="Consolas" panose="020B0609020204030204" pitchFamily="49" charset="0"/>
              </a:rPr>
              <a:t>// Constructors create the object!</a:t>
            </a:r>
          </a:p>
          <a:p>
            <a:r>
              <a:rPr lang="en-US" sz="1600" dirty="0">
                <a:solidFill>
                  <a:srgbClr val="6A9955"/>
                </a:solidFill>
                <a:latin typeface="Consolas" panose="020B0609020204030204" pitchFamily="49" charset="0"/>
              </a:rPr>
              <a:t>// Mutators change attributes of the object!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OOP</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39654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737447"/>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void</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main</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String</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args</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tri</a:t>
            </a:r>
            <a:r>
              <a:rPr lang="en-US" sz="1600" dirty="0">
                <a:solidFill>
                  <a:srgbClr val="D4D4D4"/>
                </a:solidFill>
                <a:latin typeface="Consolas" panose="020B0609020204030204" pitchFamily="49" charset="0"/>
              </a:rPr>
              <a:t>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1</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instantiates a Triangle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9CDCFE"/>
                </a:solidFill>
                <a:latin typeface="Consolas" panose="020B0609020204030204" pitchFamily="49" charset="0"/>
              </a:rPr>
              <a:t>tri</a:t>
            </a:r>
            <a:r>
              <a:rPr lang="en-US" sz="1600" dirty="0" err="1">
                <a:solidFill>
                  <a:srgbClr val="D4D4D4"/>
                </a:solidFill>
                <a:latin typeface="Consolas" panose="020B0609020204030204" pitchFamily="49" charset="0"/>
              </a:rPr>
              <a:t>.</a:t>
            </a:r>
            <a:r>
              <a:rPr lang="en-US" sz="1600" dirty="0" err="1">
                <a:solidFill>
                  <a:srgbClr val="DCDCAA"/>
                </a:solidFill>
                <a:latin typeface="Consolas" panose="020B0609020204030204" pitchFamily="49" charset="0"/>
              </a:rPr>
              <a:t>setTriangle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changes the 3 sides</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tri = </a:t>
            </a:r>
            <a:r>
              <a:rPr lang="en-US" sz="1600" dirty="0">
                <a:solidFill>
                  <a:srgbClr val="C586C0"/>
                </a:solidFill>
                <a:latin typeface="Consolas" panose="020B0609020204030204" pitchFamily="49" charset="0"/>
              </a:rPr>
              <a:t>new</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5</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instantiates a new Triangle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OOP</a:t>
            </a:r>
            <a:endParaRPr sz="2400" dirty="0">
              <a:solidFill>
                <a:srgbClr val="00ECEC"/>
              </a:solidFill>
              <a:latin typeface="IBM Plex Sans"/>
              <a:ea typeface="IBM Plex Sans"/>
              <a:cs typeface="IBM Plex Sans"/>
              <a:sym typeface="IBM Plex Sans"/>
            </a:endParaRPr>
          </a:p>
        </p:txBody>
      </p:sp>
      <p:sp>
        <p:nvSpPr>
          <p:cNvPr id="5" name="Rectangle: Rounded Corners 4">
            <a:extLst>
              <a:ext uri="{FF2B5EF4-FFF2-40B4-BE49-F238E27FC236}">
                <a16:creationId xmlns:a16="http://schemas.microsoft.com/office/drawing/2014/main" id="{4BFE4F08-3214-4E26-BAB2-4B609DB108DA}"/>
              </a:ext>
            </a:extLst>
          </p:cNvPr>
          <p:cNvSpPr/>
          <p:nvPr/>
        </p:nvSpPr>
        <p:spPr>
          <a:xfrm>
            <a:off x="2722985" y="2462049"/>
            <a:ext cx="1224643" cy="232692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E1CD8B0-45EE-4FBF-B215-2410B97E08A2}"/>
              </a:ext>
            </a:extLst>
          </p:cNvPr>
          <p:cNvSpPr/>
          <p:nvPr/>
        </p:nvSpPr>
        <p:spPr>
          <a:xfrm>
            <a:off x="3019850" y="3112018"/>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tri</a:t>
            </a:r>
          </a:p>
        </p:txBody>
      </p:sp>
      <p:sp>
        <p:nvSpPr>
          <p:cNvPr id="10" name="TextBox 9">
            <a:extLst>
              <a:ext uri="{FF2B5EF4-FFF2-40B4-BE49-F238E27FC236}">
                <a16:creationId xmlns:a16="http://schemas.microsoft.com/office/drawing/2014/main" id="{0A09E404-C7AB-4805-94D4-70E415495DDA}"/>
              </a:ext>
            </a:extLst>
          </p:cNvPr>
          <p:cNvSpPr txBox="1"/>
          <p:nvPr/>
        </p:nvSpPr>
        <p:spPr>
          <a:xfrm>
            <a:off x="2833202" y="2525170"/>
            <a:ext cx="1004207" cy="307777"/>
          </a:xfrm>
          <a:prstGeom prst="rect">
            <a:avLst/>
          </a:prstGeom>
          <a:noFill/>
          <a:ln>
            <a:noFill/>
          </a:ln>
        </p:spPr>
        <p:txBody>
          <a:bodyPr wrap="square" rtlCol="0">
            <a:spAutoFit/>
          </a:bodyPr>
          <a:lstStyle/>
          <a:p>
            <a:r>
              <a:rPr lang="en-US" dirty="0"/>
              <a:t>Call Stack</a:t>
            </a:r>
          </a:p>
        </p:txBody>
      </p:sp>
      <p:sp>
        <p:nvSpPr>
          <p:cNvPr id="11" name="Rectangle: Rounded Corners 10">
            <a:extLst>
              <a:ext uri="{FF2B5EF4-FFF2-40B4-BE49-F238E27FC236}">
                <a16:creationId xmlns:a16="http://schemas.microsoft.com/office/drawing/2014/main" id="{468806BA-FE2D-4F96-9066-641394B77CEC}"/>
              </a:ext>
            </a:extLst>
          </p:cNvPr>
          <p:cNvSpPr/>
          <p:nvPr/>
        </p:nvSpPr>
        <p:spPr>
          <a:xfrm>
            <a:off x="4412993" y="2462048"/>
            <a:ext cx="2359479" cy="232692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617E7E2-7BA3-4314-AADD-326FDB66A371}"/>
              </a:ext>
            </a:extLst>
          </p:cNvPr>
          <p:cNvSpPr/>
          <p:nvPr/>
        </p:nvSpPr>
        <p:spPr>
          <a:xfrm>
            <a:off x="4890442" y="3112018"/>
            <a:ext cx="1416665"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1  1  1</a:t>
            </a:r>
          </a:p>
        </p:txBody>
      </p:sp>
      <p:sp>
        <p:nvSpPr>
          <p:cNvPr id="13" name="Rectangle 12">
            <a:extLst>
              <a:ext uri="{FF2B5EF4-FFF2-40B4-BE49-F238E27FC236}">
                <a16:creationId xmlns:a16="http://schemas.microsoft.com/office/drawing/2014/main" id="{63B96582-48BE-4408-8993-8A0F0C599BB4}"/>
              </a:ext>
            </a:extLst>
          </p:cNvPr>
          <p:cNvSpPr/>
          <p:nvPr/>
        </p:nvSpPr>
        <p:spPr>
          <a:xfrm>
            <a:off x="4890443" y="3806601"/>
            <a:ext cx="1416664"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3  4  5</a:t>
            </a:r>
          </a:p>
        </p:txBody>
      </p:sp>
      <p:sp>
        <p:nvSpPr>
          <p:cNvPr id="14" name="TextBox 13">
            <a:extLst>
              <a:ext uri="{FF2B5EF4-FFF2-40B4-BE49-F238E27FC236}">
                <a16:creationId xmlns:a16="http://schemas.microsoft.com/office/drawing/2014/main" id="{DF313B38-41DB-413E-A376-1047286001E5}"/>
              </a:ext>
            </a:extLst>
          </p:cNvPr>
          <p:cNvSpPr txBox="1"/>
          <p:nvPr/>
        </p:nvSpPr>
        <p:spPr>
          <a:xfrm>
            <a:off x="5275211" y="2542001"/>
            <a:ext cx="635042" cy="307777"/>
          </a:xfrm>
          <a:prstGeom prst="rect">
            <a:avLst/>
          </a:prstGeom>
          <a:noFill/>
        </p:spPr>
        <p:txBody>
          <a:bodyPr wrap="square" rtlCol="0">
            <a:spAutoFit/>
          </a:bodyPr>
          <a:lstStyle/>
          <a:p>
            <a:r>
              <a:rPr lang="en-US" dirty="0"/>
              <a:t>Heap</a:t>
            </a:r>
          </a:p>
        </p:txBody>
      </p:sp>
      <p:sp>
        <p:nvSpPr>
          <p:cNvPr id="15" name="Line 7">
            <a:extLst>
              <a:ext uri="{FF2B5EF4-FFF2-40B4-BE49-F238E27FC236}">
                <a16:creationId xmlns:a16="http://schemas.microsoft.com/office/drawing/2014/main" id="{0F846CF5-BA07-43A7-AF3B-EAEB02EE7EDB}"/>
              </a:ext>
            </a:extLst>
          </p:cNvPr>
          <p:cNvSpPr>
            <a:spLocks noChangeShapeType="1"/>
          </p:cNvSpPr>
          <p:nvPr/>
        </p:nvSpPr>
        <p:spPr bwMode="auto">
          <a:xfrm flipV="1">
            <a:off x="3594610" y="3299241"/>
            <a:ext cx="1004206" cy="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7">
            <a:extLst>
              <a:ext uri="{FF2B5EF4-FFF2-40B4-BE49-F238E27FC236}">
                <a16:creationId xmlns:a16="http://schemas.microsoft.com/office/drawing/2014/main" id="{5DDAB965-1465-4FE8-97D7-17EE52A6C376}"/>
              </a:ext>
            </a:extLst>
          </p:cNvPr>
          <p:cNvSpPr>
            <a:spLocks noChangeShapeType="1"/>
          </p:cNvSpPr>
          <p:nvPr/>
        </p:nvSpPr>
        <p:spPr bwMode="auto">
          <a:xfrm>
            <a:off x="3594609" y="3582333"/>
            <a:ext cx="1004206" cy="41457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Rectangle 16">
            <a:extLst>
              <a:ext uri="{FF2B5EF4-FFF2-40B4-BE49-F238E27FC236}">
                <a16:creationId xmlns:a16="http://schemas.microsoft.com/office/drawing/2014/main" id="{E1FC1284-D023-499B-8B7C-4B7A00E299C2}"/>
              </a:ext>
            </a:extLst>
          </p:cNvPr>
          <p:cNvSpPr/>
          <p:nvPr/>
        </p:nvSpPr>
        <p:spPr>
          <a:xfrm>
            <a:off x="4890442" y="3112017"/>
            <a:ext cx="1416665"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3  3  3</a:t>
            </a:r>
          </a:p>
        </p:txBody>
      </p:sp>
    </p:spTree>
    <p:extLst>
      <p:ext uri="{BB962C8B-B14F-4D97-AF65-F5344CB8AC3E}">
        <p14:creationId xmlns:p14="http://schemas.microsoft.com/office/powerpoint/2010/main" val="165284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5" grpId="0" animBg="1"/>
      <p:bldP spid="15" grpId="1"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chemeClr val="bg1"/>
                </a:solidFill>
                <a:latin typeface="IBM Plex Sans"/>
                <a:ea typeface="IBM Plex Sans"/>
                <a:cs typeface="IBM Plex Sans"/>
                <a:sym typeface="IBM Plex Sans"/>
              </a:rPr>
              <a:t>By the end of this lesson, you should be able to:</a:t>
            </a:r>
            <a:endParaRPr sz="1800" dirty="0">
              <a:solidFill>
                <a:schemeClr val="bg1"/>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Understand variable types – class, instance, local</a:t>
            </a:r>
          </a:p>
          <a:p>
            <a:pPr marL="182880" indent="-251459">
              <a:lnSpc>
                <a:spcPct val="150000"/>
              </a:lnSpc>
              <a:spcBef>
                <a:spcPts val="1000"/>
              </a:spcBef>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Write instance methods and class methods</a:t>
            </a:r>
          </a:p>
          <a:p>
            <a:pPr marL="182880" indent="-251459">
              <a:lnSpc>
                <a:spcPct val="150000"/>
              </a:lnSpc>
              <a:spcBef>
                <a:spcPts val="1000"/>
              </a:spcBef>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Code in Java using the OOP paradigm</a:t>
            </a:r>
          </a:p>
          <a:p>
            <a:pPr marL="182880" lvl="0" indent="-251459">
              <a:lnSpc>
                <a:spcPct val="150000"/>
              </a:lnSpc>
              <a:spcBef>
                <a:spcPts val="1000"/>
              </a:spcBef>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Design an encapsulated class with constructors/accessors/mutators</a:t>
            </a: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Student Learning Objectives</a:t>
            </a:r>
            <a:endParaRPr sz="2400" dirty="0">
              <a:solidFill>
                <a:schemeClr val="bg1"/>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685800"/>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class</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Triangle</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private</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private instance variables</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 {     </a:t>
            </a:r>
            <a:r>
              <a:rPr lang="en-US" sz="1600" dirty="0">
                <a:solidFill>
                  <a:srgbClr val="6A9955"/>
                </a:solidFill>
                <a:latin typeface="Consolas" panose="020B0609020204030204" pitchFamily="49" charset="0"/>
              </a:rPr>
              <a:t>// no-argument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this</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3</a:t>
            </a:r>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calls the parameterized constructor</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p>
          <a:p>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6A9955"/>
                </a:solidFill>
                <a:latin typeface="Consolas" panose="020B0609020204030204" pitchFamily="49" charset="0"/>
              </a:rPr>
              <a:t>// parameterized constructor w/ 3 local parameters</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DCDCAA"/>
                </a:solidFill>
                <a:latin typeface="Consolas" panose="020B0609020204030204" pitchFamily="49" charset="0"/>
              </a:rPr>
              <a:t>Triangle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 </a:t>
            </a:r>
            <a:r>
              <a:rPr lang="en-US" sz="1600" dirty="0">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 </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a</a:t>
            </a:r>
            <a:r>
              <a:rPr lang="en-US" sz="1600" dirty="0">
                <a:solidFill>
                  <a:srgbClr val="D4D4D4"/>
                </a:solidFill>
                <a:latin typeface="Consolas" panose="020B0609020204030204" pitchFamily="49" charset="0"/>
              </a:rPr>
              <a:t> = a; </a:t>
            </a:r>
            <a:r>
              <a:rPr lang="en-US" sz="1600" dirty="0">
                <a:solidFill>
                  <a:srgbClr val="6A9955"/>
                </a:solidFill>
                <a:latin typeface="Consolas" panose="020B0609020204030204" pitchFamily="49" charset="0"/>
              </a:rPr>
              <a:t>// </a:t>
            </a:r>
            <a:r>
              <a:rPr lang="en-US" sz="1600" dirty="0" err="1">
                <a:solidFill>
                  <a:srgbClr val="6A9955"/>
                </a:solidFill>
                <a:latin typeface="Consolas" panose="020B0609020204030204" pitchFamily="49" charset="0"/>
              </a:rPr>
              <a:t>this.a</a:t>
            </a:r>
            <a:r>
              <a:rPr lang="en-US" sz="1600" dirty="0">
                <a:solidFill>
                  <a:srgbClr val="6A9955"/>
                </a:solidFill>
                <a:latin typeface="Consolas" panose="020B0609020204030204" pitchFamily="49" charset="0"/>
              </a:rPr>
              <a:t> refers to the instance variable a</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b</a:t>
            </a:r>
            <a:r>
              <a:rPr lang="en-US" sz="1600" dirty="0">
                <a:solidFill>
                  <a:srgbClr val="D4D4D4"/>
                </a:solidFill>
                <a:latin typeface="Consolas" panose="020B0609020204030204" pitchFamily="49" charset="0"/>
              </a:rPr>
              <a:t> = b;</a:t>
            </a:r>
          </a:p>
          <a:p>
            <a:r>
              <a:rPr lang="en-US" sz="1600" dirty="0">
                <a:solidFill>
                  <a:srgbClr val="D4D4D4"/>
                </a:solidFill>
                <a:latin typeface="Consolas" panose="020B0609020204030204" pitchFamily="49" charset="0"/>
              </a:rPr>
              <a:t>        </a:t>
            </a:r>
            <a:r>
              <a:rPr lang="en-US" sz="1600" dirty="0" err="1">
                <a:solidFill>
                  <a:srgbClr val="569CD6"/>
                </a:solidFill>
                <a:latin typeface="Consolas" panose="020B0609020204030204" pitchFamily="49" charset="0"/>
              </a:rPr>
              <a:t>this</a:t>
            </a:r>
            <a:r>
              <a:rPr lang="en-US" sz="1600" dirty="0" err="1">
                <a:solidFill>
                  <a:srgbClr val="D4D4D4"/>
                </a:solidFill>
                <a:latin typeface="Consolas" panose="020B0609020204030204" pitchFamily="49" charset="0"/>
              </a:rPr>
              <a:t>.</a:t>
            </a:r>
            <a:r>
              <a:rPr lang="en-US" sz="1600" dirty="0" err="1">
                <a:solidFill>
                  <a:srgbClr val="9CDCFE"/>
                </a:solidFill>
                <a:latin typeface="Consolas" panose="020B0609020204030204" pitchFamily="49" charset="0"/>
              </a:rPr>
              <a:t>c</a:t>
            </a:r>
            <a:r>
              <a:rPr lang="en-US" sz="1600" dirty="0">
                <a:solidFill>
                  <a:srgbClr val="D4D4D4"/>
                </a:solidFill>
                <a:latin typeface="Consolas" panose="020B0609020204030204" pitchFamily="49" charset="0"/>
              </a:rPr>
              <a:t> = c;</a:t>
            </a:r>
          </a:p>
          <a:p>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this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16920300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Objects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Static and Instance Methods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Constructors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Encapsulation</a:t>
            </a: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1"/>
                </a:solidFill>
              </a:rPr>
              <a:t>Methods</a:t>
            </a:r>
            <a:endParaRPr dirty="0">
              <a:solidFill>
                <a:schemeClr val="bg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91846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9CDCFE"/>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We define a method by specifying an </a:t>
            </a:r>
            <a:r>
              <a:rPr lang="en-US" sz="1600" kern="1200" dirty="0">
                <a:solidFill>
                  <a:srgbClr val="569CD6"/>
                </a:solidFill>
                <a:effectLst>
                  <a:outerShdw blurRad="38100" dist="38100" dir="2700000" algn="tl">
                    <a:srgbClr val="000000">
                      <a:alpha val="43137"/>
                    </a:srgbClr>
                  </a:outerShdw>
                </a:effectLst>
                <a:latin typeface="IBM Plex Sans" panose="020B0604020202020204" charset="0"/>
                <a:cs typeface="Calibri" pitchFamily="34" charset="0"/>
              </a:rPr>
              <a:t>access modifier </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(public, private, protected), followed by </a:t>
            </a:r>
            <a:r>
              <a:rPr lang="en-US" sz="1600" kern="1200" dirty="0">
                <a:solidFill>
                  <a:srgbClr val="4B85B5"/>
                </a:solidFill>
                <a:effectLst>
                  <a:outerShdw blurRad="38100" dist="38100" dir="2700000" algn="tl">
                    <a:srgbClr val="000000">
                      <a:alpha val="43137"/>
                    </a:srgbClr>
                  </a:outerShdw>
                </a:effectLst>
                <a:latin typeface="IBM Plex Sans" panose="020B0604020202020204" charset="0"/>
                <a:cs typeface="Calibri" pitchFamily="34" charset="0"/>
              </a:rPr>
              <a:t>non-access modifiers </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(optional), followed by a method’s </a:t>
            </a:r>
            <a:r>
              <a:rPr lang="en-US" sz="1600" kern="1200" dirty="0">
                <a:solidFill>
                  <a:srgbClr val="4EC9B0"/>
                </a:solidFill>
                <a:effectLst>
                  <a:outerShdw blurRad="38100" dist="38100" dir="2700000" algn="tl">
                    <a:srgbClr val="000000">
                      <a:alpha val="43137"/>
                    </a:srgbClr>
                  </a:outerShdw>
                </a:effectLst>
                <a:latin typeface="IBM Plex Sans" panose="020B0604020202020204" charset="0"/>
                <a:cs typeface="Calibri" pitchFamily="34" charset="0"/>
              </a:rPr>
              <a:t>return type</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followed by an </a:t>
            </a:r>
            <a:r>
              <a:rPr lang="en-US" sz="1600" kern="1200" dirty="0">
                <a:solidFill>
                  <a:srgbClr val="DCDCAA"/>
                </a:solidFill>
                <a:effectLst>
                  <a:outerShdw blurRad="38100" dist="38100" dir="2700000" algn="tl">
                    <a:srgbClr val="000000">
                      <a:alpha val="43137"/>
                    </a:srgbClr>
                  </a:outerShdw>
                </a:effectLst>
                <a:latin typeface="IBM Plex Sans" panose="020B0604020202020204" charset="0"/>
                <a:cs typeface="Calibri" pitchFamily="34" charset="0"/>
              </a:rPr>
              <a:t>identifier</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(name), followed by an open parenthesis, followed by a method’s </a:t>
            </a:r>
            <a:r>
              <a:rPr lang="en-US" sz="1600" kern="1200" dirty="0">
                <a:solidFill>
                  <a:srgbClr val="9CDCFE"/>
                </a:solidFill>
                <a:effectLst>
                  <a:outerShdw blurRad="38100" dist="38100" dir="2700000" algn="tl">
                    <a:srgbClr val="000000">
                      <a:alpha val="43137"/>
                    </a:srgbClr>
                  </a:outerShdw>
                </a:effectLst>
                <a:latin typeface="IBM Plex Sans" panose="020B0604020202020204" charset="0"/>
                <a:cs typeface="Calibri" pitchFamily="34" charset="0"/>
              </a:rPr>
              <a:t>parameters </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(optional) and lastly a closed parenthesis.</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Method Signature</a:t>
            </a:r>
            <a:endParaRPr sz="2400" dirty="0">
              <a:solidFill>
                <a:schemeClr val="bg1"/>
              </a:solidFill>
              <a:latin typeface="IBM Plex Sans"/>
              <a:ea typeface="IBM Plex Sans"/>
              <a:cs typeface="IBM Plex Sans"/>
              <a:sym typeface="IBM Plex Sans"/>
            </a:endParaRPr>
          </a:p>
        </p:txBody>
      </p:sp>
      <p:sp>
        <p:nvSpPr>
          <p:cNvPr id="5" name="Text Box 5">
            <a:extLst>
              <a:ext uri="{FF2B5EF4-FFF2-40B4-BE49-F238E27FC236}">
                <a16:creationId xmlns:a16="http://schemas.microsoft.com/office/drawing/2014/main" id="{7986D670-0FE9-4FB7-8EC7-D44E768BCA4C}"/>
              </a:ext>
            </a:extLst>
          </p:cNvPr>
          <p:cNvSpPr txBox="1">
            <a:spLocks noChangeArrowheads="1"/>
          </p:cNvSpPr>
          <p:nvPr/>
        </p:nvSpPr>
        <p:spPr bwMode="auto">
          <a:xfrm>
            <a:off x="4767822" y="2611088"/>
            <a:ext cx="1182635" cy="338554"/>
          </a:xfrm>
          <a:prstGeom prst="rect">
            <a:avLst/>
          </a:prstGeom>
          <a:solidFill>
            <a:schemeClr val="bg1">
              <a:alpha val="0"/>
            </a:schemeClr>
          </a:solidFill>
          <a:ln w="25400">
            <a:solidFill>
              <a:srgbClr val="43A793"/>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dirty="0">
                <a:solidFill>
                  <a:srgbClr val="42A692"/>
                </a:solidFill>
                <a:latin typeface="Tahoma" panose="020B0604030504040204" pitchFamily="34" charset="0"/>
              </a:rPr>
              <a:t>return type</a:t>
            </a:r>
          </a:p>
        </p:txBody>
      </p:sp>
      <p:sp>
        <p:nvSpPr>
          <p:cNvPr id="9" name="Text Box 10">
            <a:extLst>
              <a:ext uri="{FF2B5EF4-FFF2-40B4-BE49-F238E27FC236}">
                <a16:creationId xmlns:a16="http://schemas.microsoft.com/office/drawing/2014/main" id="{6DA9E5F6-9A40-49F7-8205-2716E463CB77}"/>
              </a:ext>
            </a:extLst>
          </p:cNvPr>
          <p:cNvSpPr txBox="1">
            <a:spLocks noChangeArrowheads="1"/>
          </p:cNvSpPr>
          <p:nvPr/>
        </p:nvSpPr>
        <p:spPr bwMode="auto">
          <a:xfrm>
            <a:off x="6029659" y="2621366"/>
            <a:ext cx="976682" cy="338554"/>
          </a:xfrm>
          <a:prstGeom prst="rect">
            <a:avLst/>
          </a:prstGeom>
          <a:solidFill>
            <a:schemeClr val="bg1">
              <a:alpha val="0"/>
            </a:schemeClr>
          </a:solidFill>
          <a:ln w="25400">
            <a:solidFill>
              <a:srgbClr val="DCDCAA"/>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dirty="0">
                <a:solidFill>
                  <a:srgbClr val="DCDCAA"/>
                </a:solidFill>
                <a:latin typeface="Tahoma" panose="020B0604030504040204" pitchFamily="34" charset="0"/>
              </a:rPr>
              <a:t>identifier</a:t>
            </a:r>
          </a:p>
        </p:txBody>
      </p:sp>
      <p:sp>
        <p:nvSpPr>
          <p:cNvPr id="10" name="Text Box 11">
            <a:extLst>
              <a:ext uri="{FF2B5EF4-FFF2-40B4-BE49-F238E27FC236}">
                <a16:creationId xmlns:a16="http://schemas.microsoft.com/office/drawing/2014/main" id="{A773EF0D-244E-4699-993D-5AACBBD881E0}"/>
              </a:ext>
            </a:extLst>
          </p:cNvPr>
          <p:cNvSpPr txBox="1">
            <a:spLocks noChangeArrowheads="1"/>
          </p:cNvSpPr>
          <p:nvPr/>
        </p:nvSpPr>
        <p:spPr bwMode="auto">
          <a:xfrm>
            <a:off x="7085543" y="2621366"/>
            <a:ext cx="1509755" cy="338554"/>
          </a:xfrm>
          <a:prstGeom prst="rect">
            <a:avLst/>
          </a:prstGeom>
          <a:solidFill>
            <a:schemeClr val="bg1">
              <a:alpha val="0"/>
            </a:schemeClr>
          </a:solidFill>
          <a:ln w="25400">
            <a:solidFill>
              <a:schemeClr val="accent5">
                <a:lumMod val="60000"/>
                <a:lumOff val="40000"/>
              </a:schemeClr>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dirty="0">
                <a:solidFill>
                  <a:schemeClr val="bg1"/>
                </a:solidFill>
                <a:latin typeface="Tahoma" panose="020B0604030504040204" pitchFamily="34" charset="0"/>
              </a:rPr>
              <a:t>(</a:t>
            </a:r>
            <a:r>
              <a:rPr lang="en-US" altLang="en-US" sz="1600" dirty="0">
                <a:solidFill>
                  <a:srgbClr val="9CDCFE"/>
                </a:solidFill>
                <a:latin typeface="Tahoma" panose="020B0604030504040204" pitchFamily="34" charset="0"/>
              </a:rPr>
              <a:t>[parameters]</a:t>
            </a:r>
            <a:r>
              <a:rPr lang="en-US" altLang="en-US" sz="1600" dirty="0">
                <a:solidFill>
                  <a:schemeClr val="bg1"/>
                </a:solidFill>
                <a:latin typeface="Tahoma" panose="020B0604030504040204" pitchFamily="34" charset="0"/>
              </a:rPr>
              <a:t>)</a:t>
            </a:r>
          </a:p>
        </p:txBody>
      </p:sp>
      <p:sp>
        <p:nvSpPr>
          <p:cNvPr id="11" name="Text Box 13">
            <a:extLst>
              <a:ext uri="{FF2B5EF4-FFF2-40B4-BE49-F238E27FC236}">
                <a16:creationId xmlns:a16="http://schemas.microsoft.com/office/drawing/2014/main" id="{79D458C9-5A61-4D79-B39F-58D9DBA07133}"/>
              </a:ext>
            </a:extLst>
          </p:cNvPr>
          <p:cNvSpPr txBox="1">
            <a:spLocks noChangeArrowheads="1"/>
          </p:cNvSpPr>
          <p:nvPr/>
        </p:nvSpPr>
        <p:spPr bwMode="auto">
          <a:xfrm>
            <a:off x="647498" y="3317012"/>
            <a:ext cx="7947800" cy="1077218"/>
          </a:xfrm>
          <a:prstGeom prst="rect">
            <a:avLst/>
          </a:prstGeom>
          <a:solidFill>
            <a:schemeClr val="bg1">
              <a:alpha val="0"/>
            </a:schemeClr>
          </a:solidFill>
          <a:ln w="25400">
            <a:solidFill>
              <a:schemeClr val="bg1"/>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dirty="0">
                <a:solidFill>
                  <a:schemeClr val="bg1"/>
                </a:solidFill>
                <a:latin typeface="Tahoma" panose="020B0604030504040204" pitchFamily="34" charset="0"/>
              </a:rPr>
              <a:t>{</a:t>
            </a:r>
          </a:p>
          <a:p>
            <a:pPr>
              <a:spcBef>
                <a:spcPct val="50000"/>
              </a:spcBef>
              <a:buFontTx/>
              <a:buNone/>
            </a:pPr>
            <a:r>
              <a:rPr lang="en-US" altLang="en-US" sz="1600" dirty="0">
                <a:solidFill>
                  <a:schemeClr val="bg1"/>
                </a:solidFill>
                <a:latin typeface="Tahoma" panose="020B0604030504040204" pitchFamily="34" charset="0"/>
              </a:rPr>
              <a:t>	</a:t>
            </a:r>
            <a:r>
              <a:rPr lang="en-US" altLang="en-US" sz="1600" dirty="0">
                <a:solidFill>
                  <a:srgbClr val="4EC9B0"/>
                </a:solidFill>
                <a:latin typeface="Tahoma" panose="020B0604030504040204" pitchFamily="34" charset="0"/>
              </a:rPr>
              <a:t>// your code</a:t>
            </a:r>
            <a:endParaRPr lang="en-US" altLang="en-US" sz="1600" dirty="0">
              <a:solidFill>
                <a:srgbClr val="008000"/>
              </a:solidFill>
              <a:latin typeface="Tahoma" panose="020B0604030504040204" pitchFamily="34" charset="0"/>
            </a:endParaRPr>
          </a:p>
          <a:p>
            <a:pPr>
              <a:spcBef>
                <a:spcPct val="50000"/>
              </a:spcBef>
              <a:buFontTx/>
              <a:buNone/>
            </a:pPr>
            <a:r>
              <a:rPr lang="en-US" altLang="en-US" sz="1600" dirty="0">
                <a:solidFill>
                  <a:schemeClr val="bg1"/>
                </a:solidFill>
                <a:latin typeface="Tahoma" panose="020B0604030504040204" pitchFamily="34" charset="0"/>
              </a:rPr>
              <a:t>}</a:t>
            </a:r>
          </a:p>
        </p:txBody>
      </p:sp>
      <p:sp>
        <p:nvSpPr>
          <p:cNvPr id="12" name="Text Box 14">
            <a:extLst>
              <a:ext uri="{FF2B5EF4-FFF2-40B4-BE49-F238E27FC236}">
                <a16:creationId xmlns:a16="http://schemas.microsoft.com/office/drawing/2014/main" id="{C7B0CF32-D415-4A09-B28D-883B8D50D101}"/>
              </a:ext>
            </a:extLst>
          </p:cNvPr>
          <p:cNvSpPr txBox="1">
            <a:spLocks noChangeArrowheads="1"/>
          </p:cNvSpPr>
          <p:nvPr/>
        </p:nvSpPr>
        <p:spPr bwMode="auto">
          <a:xfrm>
            <a:off x="603419" y="2621517"/>
            <a:ext cx="1747359" cy="338554"/>
          </a:xfrm>
          <a:prstGeom prst="rect">
            <a:avLst/>
          </a:prstGeom>
          <a:solidFill>
            <a:schemeClr val="bg1">
              <a:alpha val="0"/>
            </a:schemeClr>
          </a:solidFill>
          <a:ln w="25400">
            <a:solidFill>
              <a:srgbClr val="569CD6"/>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1600" dirty="0">
                <a:solidFill>
                  <a:srgbClr val="569CD6"/>
                </a:solidFill>
                <a:latin typeface="Tahoma" panose="020B0604030504040204" pitchFamily="34" charset="0"/>
              </a:rPr>
              <a:t>[access modifier]</a:t>
            </a:r>
          </a:p>
        </p:txBody>
      </p:sp>
      <p:sp>
        <p:nvSpPr>
          <p:cNvPr id="18" name="Text Box 5">
            <a:extLst>
              <a:ext uri="{FF2B5EF4-FFF2-40B4-BE49-F238E27FC236}">
                <a16:creationId xmlns:a16="http://schemas.microsoft.com/office/drawing/2014/main" id="{03B6BE0F-10D0-46C0-B718-CE981BCD1212}"/>
              </a:ext>
            </a:extLst>
          </p:cNvPr>
          <p:cNvSpPr txBox="1">
            <a:spLocks noChangeArrowheads="1"/>
          </p:cNvSpPr>
          <p:nvPr/>
        </p:nvSpPr>
        <p:spPr bwMode="auto">
          <a:xfrm>
            <a:off x="2444918" y="2611088"/>
            <a:ext cx="2228764" cy="338554"/>
          </a:xfrm>
          <a:prstGeom prst="rect">
            <a:avLst/>
          </a:prstGeom>
          <a:solidFill>
            <a:schemeClr val="bg1">
              <a:alpha val="0"/>
            </a:schemeClr>
          </a:solidFill>
          <a:ln w="25400">
            <a:solidFill>
              <a:srgbClr val="4B85B5"/>
            </a:solidFill>
            <a:miter lim="800000"/>
            <a:headEnd type="none" w="sm" len="sm"/>
            <a:tailEnd type="none" w="sm" len="sm"/>
          </a:ln>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1600" dirty="0">
                <a:solidFill>
                  <a:srgbClr val="569CD6"/>
                </a:solidFill>
                <a:latin typeface="Tahoma" panose="020B0604030504040204" pitchFamily="34" charset="0"/>
              </a:rPr>
              <a:t>[non-access modifiers]</a:t>
            </a:r>
          </a:p>
        </p:txBody>
      </p:sp>
    </p:spTree>
    <p:extLst>
      <p:ext uri="{BB962C8B-B14F-4D97-AF65-F5344CB8AC3E}">
        <p14:creationId xmlns:p14="http://schemas.microsoft.com/office/powerpoint/2010/main" val="2483252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2000" kern="1200" dirty="0">
                <a:solidFill>
                  <a:srgbClr val="569CD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 modifier] [non-access modifiers]</a:t>
            </a:r>
            <a:r>
              <a:rPr lang="en-US" sz="2000" kern="1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kern="1200" dirty="0">
                <a:solidFill>
                  <a:srgbClr val="4EC9B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type </a:t>
            </a:r>
            <a:r>
              <a:rPr lang="en-US" sz="2000" kern="1200" dirty="0">
                <a:solidFill>
                  <a:srgbClr val="DCDC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identifier</a:t>
            </a:r>
            <a:r>
              <a:rPr lang="en-US" sz="200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kern="1200" dirty="0">
                <a:solidFill>
                  <a:srgbClr val="9CDCF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[parameters]</a:t>
            </a:r>
            <a:r>
              <a:rPr lang="en-US" sz="200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Consolas" panose="020B0609020204030204" pitchFamily="49" charset="0"/>
              <a:cs typeface="Calibri" pitchFamily="34" charset="0"/>
            </a:endParaRP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printHelloWorld</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System</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println</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Hello</a:t>
            </a:r>
            <a:r>
              <a:rPr lang="en-US" sz="1800" dirty="0">
                <a:solidFill>
                  <a:srgbClr val="D4D4D4"/>
                </a:solidFill>
                <a:latin typeface="Consolas" panose="020B0609020204030204" pitchFamily="49" charset="0"/>
              </a:rPr>
              <a:t> World!”);</a:t>
            </a:r>
          </a:p>
          <a:p>
            <a:r>
              <a:rPr lang="en-US" sz="1800" dirty="0">
                <a:solidFill>
                  <a:srgbClr val="D4D4D4"/>
                </a:solidFill>
                <a:latin typeface="Consolas" panose="020B0609020204030204" pitchFamily="49" charset="0"/>
              </a:rPr>
              <a:t>}</a:t>
            </a: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err="1">
                <a:solidFill>
                  <a:srgbClr val="DCDCAA"/>
                </a:solidFill>
                <a:latin typeface="Consolas" panose="020B0609020204030204" pitchFamily="49" charset="0"/>
              </a:rPr>
              <a:t>printName</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name</a:t>
            </a:r>
            <a:r>
              <a:rPr lang="en-US" sz="1800" dirty="0">
                <a:solidFill>
                  <a:srgbClr val="D4D4D4"/>
                </a:solidFill>
                <a:latin typeface="Consolas" panose="020B0609020204030204" pitchFamily="49" charset="0"/>
              </a:rPr>
              <a:t>) {</a:t>
            </a:r>
          </a:p>
          <a:p>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System</a:t>
            </a:r>
            <a:r>
              <a:rPr lang="en-US" sz="1800" dirty="0" err="1">
                <a:solidFill>
                  <a:srgbClr val="D4D4D4"/>
                </a:solidFill>
                <a:latin typeface="Consolas" panose="020B0609020204030204" pitchFamily="49" charset="0"/>
              </a:rPr>
              <a:t>.</a:t>
            </a:r>
            <a:r>
              <a:rPr lang="en-US" sz="1800" dirty="0" err="1">
                <a:solidFill>
                  <a:srgbClr val="9CDCFE"/>
                </a:solidFill>
                <a:latin typeface="Consolas" panose="020B0609020204030204" pitchFamily="49" charset="0"/>
              </a:rPr>
              <a:t>out</a:t>
            </a:r>
            <a:r>
              <a:rPr lang="en-US" sz="1800" dirty="0" err="1">
                <a:solidFill>
                  <a:srgbClr val="D4D4D4"/>
                </a:solidFill>
                <a:latin typeface="Consolas" panose="020B0609020204030204" pitchFamily="49" charset="0"/>
              </a:rPr>
              <a:t>.</a:t>
            </a:r>
            <a:r>
              <a:rPr lang="en-US" sz="1800" dirty="0" err="1">
                <a:solidFill>
                  <a:srgbClr val="DCDCAA"/>
                </a:solidFill>
                <a:latin typeface="Consolas" panose="020B0609020204030204" pitchFamily="49" charset="0"/>
              </a:rPr>
              <a:t>printf</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My</a:t>
            </a:r>
            <a:r>
              <a:rPr lang="en-US" sz="1800" dirty="0">
                <a:solidFill>
                  <a:srgbClr val="D4D4D4"/>
                </a:solidFill>
                <a:latin typeface="Consolas" panose="020B0609020204030204" pitchFamily="49" charset="0"/>
              </a:rPr>
              <a:t> name is %s.”, name);</a:t>
            </a:r>
          </a:p>
          <a:p>
            <a:r>
              <a:rPr lang="en-US" sz="1800" dirty="0">
                <a:solidFill>
                  <a:srgbClr val="D4D4D4"/>
                </a:solidFill>
                <a:latin typeface="Consolas" panose="020B0609020204030204" pitchFamily="49" charset="0"/>
              </a:rPr>
              <a:t>}</a:t>
            </a:r>
            <a:r>
              <a:rPr lang="en-US" sz="1800" dirty="0">
                <a:solidFill>
                  <a:srgbClr val="6A9955"/>
                </a:solidFill>
                <a:latin typeface="Consolas" panose="020B0609020204030204" pitchFamily="49" charset="0"/>
              </a:rPr>
              <a:t> </a:t>
            </a:r>
          </a:p>
          <a:p>
            <a:endParaRPr lang="en-US" sz="1800" dirty="0">
              <a:solidFill>
                <a:srgbClr val="6A9955"/>
              </a:solidFill>
              <a:latin typeface="Consolas" panose="020B0609020204030204" pitchFamily="49" charset="0"/>
            </a:endParaRPr>
          </a:p>
          <a:p>
            <a:r>
              <a:rPr lang="en-US" sz="1800" dirty="0">
                <a:solidFill>
                  <a:srgbClr val="6A9955"/>
                </a:solidFill>
                <a:latin typeface="Consolas" panose="020B0609020204030204" pitchFamily="49" charset="0"/>
              </a:rPr>
              <a:t>// Given the class is called Demo</a:t>
            </a:r>
            <a:endParaRPr lang="en-US" sz="1800" dirty="0">
              <a:solidFill>
                <a:srgbClr val="D4D4D4"/>
              </a:solidFill>
              <a:latin typeface="Consolas" panose="020B0609020204030204" pitchFamily="49" charset="0"/>
            </a:endParaRPr>
          </a:p>
          <a:p>
            <a:r>
              <a:rPr lang="en-US" sz="1800" dirty="0" err="1">
                <a:solidFill>
                  <a:srgbClr val="D4D4D4"/>
                </a:solidFill>
                <a:latin typeface="Consolas" panose="020B0609020204030204" pitchFamily="49" charset="0"/>
              </a:rPr>
              <a:t>Demo.</a:t>
            </a:r>
            <a:r>
              <a:rPr lang="en-US" sz="1800" dirty="0" err="1">
                <a:solidFill>
                  <a:srgbClr val="DCDCAA"/>
                </a:solidFill>
                <a:latin typeface="Consolas" panose="020B0609020204030204" pitchFamily="49" charset="0"/>
              </a:rPr>
              <a:t>printHelloWorld</a:t>
            </a:r>
            <a:r>
              <a:rPr lang="en-US" sz="18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Method Signature</a:t>
            </a:r>
            <a:endParaRPr sz="2400" dirty="0">
              <a:solidFill>
                <a:schemeClr val="bg1"/>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83178B8A-D72F-41C5-8E35-840BBF0EEC8A}"/>
              </a:ext>
            </a:extLst>
          </p:cNvPr>
          <p:cNvSpPr txBox="1">
            <a:spLocks noChangeArrowheads="1"/>
          </p:cNvSpPr>
          <p:nvPr/>
        </p:nvSpPr>
        <p:spPr bwMode="auto">
          <a:xfrm>
            <a:off x="6520505" y="3375572"/>
            <a:ext cx="1911958"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Hello World!</a:t>
            </a:r>
          </a:p>
        </p:txBody>
      </p:sp>
      <p:sp>
        <p:nvSpPr>
          <p:cNvPr id="5" name="Google Shape;4030;p35">
            <a:extLst>
              <a:ext uri="{FF2B5EF4-FFF2-40B4-BE49-F238E27FC236}">
                <a16:creationId xmlns:a16="http://schemas.microsoft.com/office/drawing/2014/main" id="{21767AE7-0AF4-43AF-8C64-34EFDB45388C}"/>
              </a:ext>
            </a:extLst>
          </p:cNvPr>
          <p:cNvSpPr/>
          <p:nvPr/>
        </p:nvSpPr>
        <p:spPr>
          <a:xfrm>
            <a:off x="6357668" y="3280682"/>
            <a:ext cx="2237632" cy="133019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900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lnSpc>
                <a:spcPct val="150000"/>
              </a:lnSpc>
              <a:buClr>
                <a:srgbClr val="FFFFFF"/>
              </a:buClr>
              <a:buSzPts val="1800"/>
            </a:pPr>
            <a:r>
              <a:rPr lang="en-US" sz="2000" kern="1200" dirty="0">
                <a:solidFill>
                  <a:srgbClr val="569CD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[access modifier] [non-access modifiers]</a:t>
            </a:r>
            <a:r>
              <a:rPr lang="en-US" sz="2000" kern="1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kern="1200" dirty="0">
                <a:solidFill>
                  <a:srgbClr val="4EC9B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type </a:t>
            </a:r>
            <a:r>
              <a:rPr lang="en-US" sz="2000" kern="1200" dirty="0">
                <a:solidFill>
                  <a:srgbClr val="DCDCAA"/>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identifier</a:t>
            </a:r>
            <a:r>
              <a:rPr lang="en-US" sz="2000" kern="12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kern="1200" dirty="0">
                <a:solidFill>
                  <a:srgbClr val="9CDCF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[parameters]</a:t>
            </a:r>
            <a:r>
              <a:rPr lang="en-US" sz="2000" kern="1200" dirty="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kern="1200" dirty="0">
              <a:solidFill>
                <a:srgbClr val="569CD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double</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calculateCircumferenceCircle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double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radius</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double</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circumference</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 radius * </a:t>
            </a:r>
            <a:r>
              <a:rPr lang="en-US" sz="1600" dirty="0">
                <a:solidFill>
                  <a:srgbClr val="B5CEA8"/>
                </a:solidFill>
                <a:latin typeface="Consolas" panose="020B0609020204030204" pitchFamily="49" charset="0"/>
              </a:rPr>
              <a:t>3.14</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circumference;</a:t>
            </a:r>
          </a:p>
          <a:p>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public</a:t>
            </a:r>
            <a:r>
              <a:rPr lang="en-US" sz="1600" dirty="0">
                <a:solidFill>
                  <a:srgbClr val="D4D4D4"/>
                </a:solidFill>
                <a:latin typeface="Consolas" panose="020B0609020204030204" pitchFamily="49" charset="0"/>
              </a:rPr>
              <a:t> </a:t>
            </a:r>
            <a:r>
              <a:rPr lang="en-US" sz="1600" dirty="0">
                <a:solidFill>
                  <a:srgbClr val="569CD6"/>
                </a:solidFill>
                <a:latin typeface="Consolas" panose="020B0609020204030204" pitchFamily="49" charset="0"/>
              </a:rPr>
              <a:t>static</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err="1">
                <a:solidFill>
                  <a:srgbClr val="DCDCAA"/>
                </a:solidFill>
                <a:latin typeface="Consolas" panose="020B0609020204030204" pitchFamily="49" charset="0"/>
              </a:rPr>
              <a:t>calculateCircumferenceRectangle</a:t>
            </a:r>
            <a:r>
              <a:rPr lang="en-US" sz="1600" dirty="0">
                <a:solidFill>
                  <a:srgbClr val="D4D4D4"/>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w</a:t>
            </a:r>
            <a:r>
              <a:rPr lang="en-US" sz="1600" dirty="0">
                <a:solidFill>
                  <a:srgbClr val="D4D4D4"/>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rgbClr val="D4D4D4"/>
                </a:solidFill>
                <a:latin typeface="Consolas" panose="020B0609020204030204" pitchFamily="49" charset="0"/>
              </a:rPr>
              <a:t> </a:t>
            </a:r>
            <a:r>
              <a:rPr lang="en-US" sz="1600" dirty="0">
                <a:solidFill>
                  <a:srgbClr val="9CDCFE"/>
                </a:solidFill>
                <a:latin typeface="Consolas" panose="020B0609020204030204" pitchFamily="49" charset="0"/>
              </a:rPr>
              <a:t>h</a:t>
            </a:r>
            <a:r>
              <a:rPr lang="en-US" sz="1600" dirty="0">
                <a:solidFill>
                  <a:srgbClr val="D4D4D4"/>
                </a:solidFill>
                <a:latin typeface="Consolas" panose="020B0609020204030204" pitchFamily="49" charset="0"/>
              </a:rPr>
              <a:t>) {</a:t>
            </a:r>
          </a:p>
          <a:p>
            <a:r>
              <a:rPr lang="en-US" sz="1600" dirty="0">
                <a:solidFill>
                  <a:srgbClr val="D4D4D4"/>
                </a:solidFill>
                <a:latin typeface="Consolas" panose="020B0609020204030204" pitchFamily="49" charset="0"/>
              </a:rPr>
              <a:t>        </a:t>
            </a:r>
            <a:r>
              <a:rPr lang="en-US" sz="1600" dirty="0">
                <a:solidFill>
                  <a:srgbClr val="C586C0"/>
                </a:solidFill>
                <a:latin typeface="Consolas" panose="020B0609020204030204" pitchFamily="49" charset="0"/>
              </a:rPr>
              <a:t>return</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 w + </a:t>
            </a:r>
            <a:r>
              <a:rPr lang="en-US" sz="1600" dirty="0">
                <a:solidFill>
                  <a:srgbClr val="B5CEA8"/>
                </a:solidFill>
                <a:latin typeface="Consolas" panose="020B0609020204030204" pitchFamily="49" charset="0"/>
              </a:rPr>
              <a:t>2</a:t>
            </a:r>
            <a:r>
              <a:rPr lang="en-US" sz="1600" dirty="0">
                <a:solidFill>
                  <a:srgbClr val="D4D4D4"/>
                </a:solidFill>
                <a:latin typeface="Consolas" panose="020B0609020204030204" pitchFamily="49" charset="0"/>
              </a:rPr>
              <a:t> * h;</a:t>
            </a:r>
          </a:p>
          <a:p>
            <a:r>
              <a:rPr lang="en-US" sz="1600" dirty="0">
                <a:solidFill>
                  <a:srgbClr val="D4D4D4"/>
                </a:solidFill>
                <a:latin typeface="Consolas" panose="020B0609020204030204" pitchFamily="49" charset="0"/>
              </a:rPr>
              <a:t>} </a:t>
            </a:r>
          </a:p>
          <a:p>
            <a:pPr>
              <a:lnSpc>
                <a:spcPct val="150000"/>
              </a:lnSpc>
              <a:buClr>
                <a:srgbClr val="FFFFFF"/>
              </a:buClr>
              <a:buSzPts val="1800"/>
            </a:pPr>
            <a:endParaRPr lang="en-US" sz="1600"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Method Signature</a:t>
            </a:r>
            <a:endParaRPr sz="2400" dirty="0">
              <a:solidFill>
                <a:schemeClr val="bg1"/>
              </a:solidFill>
              <a:latin typeface="IBM Plex Sans"/>
              <a:ea typeface="IBM Plex Sans"/>
              <a:cs typeface="IBM Plex Sans"/>
              <a:sym typeface="IBM Plex Sans"/>
            </a:endParaRPr>
          </a:p>
        </p:txBody>
      </p:sp>
      <p:sp>
        <p:nvSpPr>
          <p:cNvPr id="2" name="TextBox 1">
            <a:extLst>
              <a:ext uri="{FF2B5EF4-FFF2-40B4-BE49-F238E27FC236}">
                <a16:creationId xmlns:a16="http://schemas.microsoft.com/office/drawing/2014/main" id="{BBF3CE96-F407-44F2-83F2-ECAB3AE6B895}"/>
              </a:ext>
            </a:extLst>
          </p:cNvPr>
          <p:cNvSpPr txBox="1"/>
          <p:nvPr/>
        </p:nvSpPr>
        <p:spPr>
          <a:xfrm>
            <a:off x="769963" y="3764078"/>
            <a:ext cx="5820618" cy="584775"/>
          </a:xfrm>
          <a:prstGeom prst="rect">
            <a:avLst/>
          </a:prstGeom>
          <a:noFill/>
        </p:spPr>
        <p:txBody>
          <a:bodyPr wrap="square" rtlCol="0">
            <a:spAutoFit/>
          </a:bodyPr>
          <a:lstStyle/>
          <a:p>
            <a:r>
              <a:rPr lang="en-US" sz="1600">
                <a:solidFill>
                  <a:srgbClr val="6A9955"/>
                </a:solidFill>
                <a:latin typeface="Consolas" panose="020B0609020204030204" pitchFamily="49" charset="0"/>
              </a:rPr>
              <a:t>// code in main or some class</a:t>
            </a:r>
            <a:endParaRPr lang="en-US" sz="1600">
              <a:solidFill>
                <a:srgbClr val="D4D4D4"/>
              </a:solidFill>
              <a:latin typeface="Consolas" panose="020B0609020204030204" pitchFamily="49" charset="0"/>
            </a:endParaRPr>
          </a:p>
          <a:p>
            <a:r>
              <a:rPr lang="en-US" sz="1600">
                <a:solidFill>
                  <a:srgbClr val="D4D4D4"/>
                </a:solidFill>
                <a:latin typeface="Consolas" panose="020B0609020204030204" pitchFamily="49" charset="0"/>
              </a:rPr>
              <a:t>out.</a:t>
            </a:r>
            <a:r>
              <a:rPr lang="en-US" sz="1600">
                <a:solidFill>
                  <a:srgbClr val="DCDCAA"/>
                </a:solidFill>
                <a:latin typeface="Consolas" panose="020B0609020204030204" pitchFamily="49" charset="0"/>
              </a:rPr>
              <a:t>print</a:t>
            </a:r>
            <a:r>
              <a:rPr lang="en-US" sz="1600">
                <a:solidFill>
                  <a:srgbClr val="D4D4D4"/>
                </a:solidFill>
                <a:latin typeface="Consolas" panose="020B0609020204030204" pitchFamily="49" charset="0"/>
              </a:rPr>
              <a:t>(</a:t>
            </a:r>
            <a:r>
              <a:rPr lang="en-US" sz="1600">
                <a:solidFill>
                  <a:srgbClr val="9CDCFE"/>
                </a:solidFill>
                <a:latin typeface="Consolas" panose="020B0609020204030204" pitchFamily="49" charset="0"/>
              </a:rPr>
              <a:t>Demo</a:t>
            </a:r>
            <a:r>
              <a:rPr lang="en-US" sz="1600">
                <a:solidFill>
                  <a:srgbClr val="D4D4D4"/>
                </a:solidFill>
                <a:latin typeface="Consolas" panose="020B0609020204030204" pitchFamily="49" charset="0"/>
              </a:rPr>
              <a:t>.</a:t>
            </a:r>
            <a:r>
              <a:rPr lang="en-US" sz="1600">
                <a:solidFill>
                  <a:srgbClr val="9CDCFE"/>
                </a:solidFill>
                <a:latin typeface="Consolas" panose="020B0609020204030204" pitchFamily="49" charset="0"/>
              </a:rPr>
              <a:t>calculateCircumferenceCircle</a:t>
            </a:r>
            <a:r>
              <a:rPr lang="en-US" sz="1600">
                <a:solidFill>
                  <a:srgbClr val="D4D4D4"/>
                </a:solidFill>
                <a:latin typeface="Consolas" panose="020B0609020204030204" pitchFamily="49" charset="0"/>
              </a:rPr>
              <a:t>(</a:t>
            </a:r>
            <a:r>
              <a:rPr lang="en-US" sz="1600">
                <a:solidFill>
                  <a:srgbClr val="B5CEA8"/>
                </a:solidFill>
                <a:latin typeface="Consolas" panose="020B0609020204030204" pitchFamily="49" charset="0"/>
              </a:rPr>
              <a:t>5.0</a:t>
            </a:r>
            <a:r>
              <a:rPr lang="en-US" sz="1600">
                <a:solidFill>
                  <a:srgbClr val="D4D4D4"/>
                </a:solidFill>
                <a:latin typeface="Consolas" panose="020B0609020204030204" pitchFamily="49" charset="0"/>
              </a:rPr>
              <a:t>));</a:t>
            </a:r>
          </a:p>
        </p:txBody>
      </p:sp>
      <p:sp>
        <p:nvSpPr>
          <p:cNvPr id="9" name="Text Box 11">
            <a:extLst>
              <a:ext uri="{FF2B5EF4-FFF2-40B4-BE49-F238E27FC236}">
                <a16:creationId xmlns:a16="http://schemas.microsoft.com/office/drawing/2014/main" id="{AE6CE2EF-DB60-445B-BF6F-FDC1BE458165}"/>
              </a:ext>
            </a:extLst>
          </p:cNvPr>
          <p:cNvSpPr txBox="1">
            <a:spLocks noChangeArrowheads="1"/>
          </p:cNvSpPr>
          <p:nvPr/>
        </p:nvSpPr>
        <p:spPr bwMode="auto">
          <a:xfrm>
            <a:off x="6996902" y="3237284"/>
            <a:ext cx="1000427"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31.4</a:t>
            </a:r>
          </a:p>
        </p:txBody>
      </p:sp>
      <p:sp>
        <p:nvSpPr>
          <p:cNvPr id="10" name="Google Shape;4030;p35">
            <a:extLst>
              <a:ext uri="{FF2B5EF4-FFF2-40B4-BE49-F238E27FC236}">
                <a16:creationId xmlns:a16="http://schemas.microsoft.com/office/drawing/2014/main" id="{9616E12B-93DB-4D0A-8B25-146845E37E23}"/>
              </a:ext>
            </a:extLst>
          </p:cNvPr>
          <p:cNvSpPr/>
          <p:nvPr/>
        </p:nvSpPr>
        <p:spPr>
          <a:xfrm>
            <a:off x="6889072" y="3107185"/>
            <a:ext cx="1663006" cy="151871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12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Variables/Fields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894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196918"/>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Local variables – declared withing  a block of code. Typically, within a method or constructor. These variables are created when the block is entered or the method is invoked.</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Local variables are destroyed after exiting the block/method. Must be initialized prior to being used.</a:t>
            </a:r>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endPar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lvl="2"/>
            <a:r>
              <a:rPr lang="en-US" sz="1800" dirty="0">
                <a:solidFill>
                  <a:srgbClr val="569CD6"/>
                </a:solidFill>
                <a:latin typeface="Consolas" panose="020B0609020204030204" pitchFamily="49" charset="0"/>
              </a:rPr>
              <a:t>  public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example</a:t>
            </a:r>
            <a:r>
              <a:rPr lang="en-US" sz="1800" dirty="0">
                <a:solidFill>
                  <a:srgbClr val="D4D4D4"/>
                </a:solidFill>
                <a:latin typeface="Consolas" panose="020B0609020204030204" pitchFamily="49" charset="0"/>
              </a:rPr>
              <a:t>() </a:t>
            </a:r>
          </a:p>
          <a:p>
            <a:pPr lvl="2"/>
            <a:r>
              <a:rPr lang="en-US" sz="1800" dirty="0">
                <a:solidFill>
                  <a:srgbClr val="D4D4D4"/>
                </a:solidFill>
                <a:latin typeface="Consolas" panose="020B0609020204030204" pitchFamily="49" charset="0"/>
              </a:rPr>
              <a:t>  {</a:t>
            </a:r>
          </a:p>
          <a:p>
            <a:pPr lvl="2"/>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age</a:t>
            </a:r>
            <a:r>
              <a:rPr lang="en-US" sz="1800" dirty="0">
                <a:solidFill>
                  <a:srgbClr val="D4D4D4"/>
                </a:solidFill>
                <a:latin typeface="Consolas" panose="020B0609020204030204" pitchFamily="49" charset="0"/>
              </a:rPr>
              <a:t> = </a:t>
            </a:r>
            <a:r>
              <a:rPr lang="en-US" sz="1800" dirty="0">
                <a:solidFill>
                  <a:srgbClr val="B5CEA8"/>
                </a:solidFill>
                <a:latin typeface="Consolas" panose="020B0609020204030204" pitchFamily="49" charset="0"/>
              </a:rPr>
              <a:t>5</a:t>
            </a:r>
            <a:r>
              <a:rPr lang="en-US" sz="1800" dirty="0">
                <a:solidFill>
                  <a:srgbClr val="D4D4D4"/>
                </a:solidFill>
                <a:latin typeface="Consolas" panose="020B0609020204030204" pitchFamily="49" charset="0"/>
              </a:rPr>
              <a:t>;</a:t>
            </a:r>
          </a:p>
          <a:p>
            <a:pPr lvl="2"/>
            <a:r>
              <a:rPr lang="en-US" sz="1800" dirty="0">
                <a:solidFill>
                  <a:srgbClr val="D4D4D4"/>
                </a:solidFill>
                <a:latin typeface="Consolas" panose="020B0609020204030204" pitchFamily="49" charset="0"/>
              </a:rPr>
              <a:t>      { </a:t>
            </a:r>
          </a:p>
          <a:p>
            <a:pPr lvl="2"/>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int</a:t>
            </a:r>
            <a:r>
              <a:rPr lang="en-US" sz="1800" dirty="0">
                <a:solidFill>
                  <a:srgbClr val="D4D4D4"/>
                </a:solidFill>
                <a:latin typeface="Consolas" panose="020B0609020204030204" pitchFamily="49" charset="0"/>
              </a:rPr>
              <a:t> </a:t>
            </a:r>
            <a:r>
              <a:rPr lang="en-US" sz="1800" dirty="0">
                <a:solidFill>
                  <a:srgbClr val="9CDCFE"/>
                </a:solidFill>
                <a:latin typeface="Consolas" panose="020B0609020204030204" pitchFamily="49" charset="0"/>
              </a:rPr>
              <a:t>weight</a:t>
            </a:r>
            <a:r>
              <a:rPr lang="en-US" sz="1800" dirty="0">
                <a:solidFill>
                  <a:srgbClr val="D4D4D4"/>
                </a:solidFill>
                <a:latin typeface="Consolas" panose="020B0609020204030204" pitchFamily="49" charset="0"/>
              </a:rPr>
              <a:t> = </a:t>
            </a:r>
            <a:r>
              <a:rPr lang="en-US" sz="1800" dirty="0">
                <a:solidFill>
                  <a:srgbClr val="B5CEA8"/>
                </a:solidFill>
                <a:latin typeface="Consolas" panose="020B0609020204030204" pitchFamily="49" charset="0"/>
              </a:rPr>
              <a:t>60</a:t>
            </a:r>
            <a:r>
              <a:rPr lang="en-US" sz="1800" dirty="0">
                <a:solidFill>
                  <a:srgbClr val="D4D4D4"/>
                </a:solidFill>
                <a:latin typeface="Consolas" panose="020B0609020204030204" pitchFamily="49" charset="0"/>
              </a:rPr>
              <a:t>;</a:t>
            </a:r>
          </a:p>
          <a:p>
            <a:pPr lvl="2"/>
            <a:r>
              <a:rPr lang="en-US" sz="1800" dirty="0">
                <a:solidFill>
                  <a:srgbClr val="D4D4D4"/>
                </a:solidFill>
                <a:latin typeface="Consolas" panose="020B0609020204030204" pitchFamily="49" charset="0"/>
              </a:rPr>
              <a:t>      }</a:t>
            </a:r>
          </a:p>
          <a:p>
            <a:pPr lvl="2"/>
            <a:r>
              <a:rPr lang="en-US" sz="1800" dirty="0">
                <a:solidFill>
                  <a:srgbClr val="D4D4D4"/>
                </a:solidFill>
                <a:latin typeface="Consolas" panose="020B0609020204030204" pitchFamily="49" charset="0"/>
              </a:rPr>
              <a:t>  }</a:t>
            </a:r>
          </a:p>
          <a:p>
            <a:pPr>
              <a:lnSpc>
                <a:spcPct val="150000"/>
              </a:lnSpc>
              <a:buClr>
                <a:srgbClr val="FFFFFF"/>
              </a:buClr>
              <a:buSzPts val="1800"/>
            </a:pPr>
            <a:endPar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Local Variables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488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8792</TotalTime>
  <Words>4465</Words>
  <Application>Microsoft Office PowerPoint</Application>
  <PresentationFormat>On-screen Show (16:9)</PresentationFormat>
  <Paragraphs>485</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Consolas</vt:lpstr>
      <vt:lpstr>Times New Roman</vt:lpstr>
      <vt:lpstr>PT Mono</vt:lpstr>
      <vt:lpstr>Calibri</vt:lpstr>
      <vt:lpstr>IBM Plex Sans</vt:lpstr>
      <vt:lpstr>Tahoma</vt:lpstr>
      <vt:lpstr>Good</vt:lpstr>
      <vt:lpstr>PowerPoint Presentation</vt:lpstr>
      <vt:lpstr>Student Learning Objectives</vt:lpstr>
      <vt:lpstr>PowerPoint Presentation</vt:lpstr>
      <vt:lpstr>Methods</vt:lpstr>
      <vt:lpstr>PowerPoint Presentation</vt:lpstr>
      <vt:lpstr>PowerPoint Presentation</vt:lpstr>
      <vt:lpstr>PowerPoint Presentation</vt:lpstr>
      <vt:lpstr>Variables/Fields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Constructors</vt:lpstr>
      <vt:lpstr>PowerPoint Presentation</vt:lpstr>
      <vt:lpstr>PowerPoint Presentation</vt:lpstr>
      <vt:lpstr>PowerPoint Presentation</vt:lpstr>
      <vt:lpstr>PowerPoint Presentation</vt:lpstr>
      <vt:lpstr>PowerPoint Presentation</vt:lpstr>
      <vt:lpstr>PowerPoint Presentation</vt:lpstr>
      <vt:lpstr>Encapsulation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Semantics and Output  Unit 01</dc:title>
  <dc:creator>BRYCE HULETT</dc:creator>
  <cp:lastModifiedBy>Bryce Hulett</cp:lastModifiedBy>
  <cp:revision>394</cp:revision>
  <dcterms:modified xsi:type="dcterms:W3CDTF">2023-02-07T18:10:58Z</dcterms:modified>
</cp:coreProperties>
</file>