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30" r:id="rId3"/>
    <p:sldId id="340" r:id="rId4"/>
    <p:sldId id="328" r:id="rId5"/>
    <p:sldId id="351" r:id="rId6"/>
    <p:sldId id="352" r:id="rId7"/>
    <p:sldId id="360" r:id="rId8"/>
    <p:sldId id="329" r:id="rId9"/>
    <p:sldId id="339" r:id="rId10"/>
    <p:sldId id="350" r:id="rId11"/>
    <p:sldId id="353" r:id="rId12"/>
    <p:sldId id="342" r:id="rId13"/>
    <p:sldId id="354" r:id="rId14"/>
    <p:sldId id="355" r:id="rId15"/>
    <p:sldId id="356" r:id="rId16"/>
    <p:sldId id="357" r:id="rId17"/>
    <p:sldId id="358" r:id="rId18"/>
    <p:sldId id="359" r:id="rId19"/>
    <p:sldId id="290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000"/>
    <a:srgbClr val="4F8EC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2579" autoAdjust="0"/>
  </p:normalViewPr>
  <p:slideViewPr>
    <p:cSldViewPr>
      <p:cViewPr varScale="1">
        <p:scale>
          <a:sx n="71" d="100"/>
          <a:sy n="71" d="100"/>
        </p:scale>
        <p:origin x="27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FEB1D79-CFBC-4D7A-AD2B-2DB07358B2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604C7B8-9A52-41E9-97A8-C0A3425987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dirty="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6C5169B-0B20-40D9-8ECA-EC3EAC5E4DD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8143E8A-ADE8-4C19-A0C3-FC761938C80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D2E941AD-D9BF-4D26-B3B7-18FC5ED587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dirty="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A1B23B7-2BDA-4483-8BD4-AA79B4E8E7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2E26F9C-7F92-46DC-B331-5320B34A7D1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C5F92614-84B2-4F86-849D-3F451F6D3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B714CFC-0DBD-454C-9439-A21E81468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Turtle graphics are fun and provide and immediate visual response. </a:t>
            </a:r>
          </a:p>
          <a:p>
            <a:endParaRPr lang="en-US" altLang="en-US" sz="18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Students will learn to utilize Python’s turtle module to draw an assortment of shapes and pictures. In doing so, students will be practicing all the skills they’ve learned thus far.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8E35D42-6944-4FDD-87CC-72362C521B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6B5D8EF-DCCD-4835-AE64-3923985C31B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D8F1870-AD8C-4041-BF98-28917E52B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9678E31E-5960-4CE1-B9D5-36B009422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You must set the color mode to use the RGB color system.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turtle.colormode(255)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74D4B40-22E6-4547-927F-1D208FEB7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8FD678-A129-4F91-80EB-044CD3BAA8E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6306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turtle.clearscreen() - Delete all drawings and all turtles from the TurtleScreen. Reset the now empty TurtleScreen to its initial state: white background, no background image, no event bindings and tracing 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turtle.resetscreen() - Reset all Turtles on the Screen to their initial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There’s also a reset() and clear() for individual turtles.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When running a turtle graphics program outside IDLE, the graphics window closes immediately when the program is done. Add turtle.done() at the very end of the program so the window will remain open.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787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the turtle invisible is a good idea to do this while you’re in the middle of doing some complex drawing, because hiding the turtle speeds up the drawing observably.</a:t>
            </a:r>
          </a:p>
          <a:p>
            <a:endParaRPr lang="en-US" dirty="0"/>
          </a:p>
          <a:p>
            <a:r>
              <a:rPr lang="en-US" dirty="0"/>
              <a:t>wn = turtle.Screen()</a:t>
            </a:r>
          </a:p>
          <a:p>
            <a:r>
              <a:rPr lang="en-US" dirty="0"/>
              <a:t>wn.delay(0)		# sets the refresh rate of redrawing the canvas(in milliseconds); animation is slightly perceptable at this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E26F9C-7F92-46DC-B331-5320B34A7D19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185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1701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itchFamily="-65" charset="0"/>
                <a:ea typeface="ＭＳ Ｐゴシック" pitchFamily="-65" charset="-128"/>
              </a:rPr>
              <a:t>An event is created when the user presses a key, moves the mouse or presses the mouse. The turtle module allows us to listen to events and trigger a function when they occur. For mouse events the function must take two arguments which represent the position(x and y) of the mouse.</a:t>
            </a:r>
          </a:p>
          <a:p>
            <a:endParaRPr lang="en-US" altLang="en-US" dirty="0">
              <a:latin typeface="Arial" pitchFamily="-65" charset="0"/>
              <a:ea typeface="ＭＳ Ｐゴシック" pitchFamily="-65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turtle.onclick(fun, btn=1)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Parameters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 – a function with two arguments which will be called with the coordinates of the clicked point on the canvas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btn – number of the mouse-button, defaults to 1 (left mouse button=1, middle mouse button=2, right mouse button=3)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Bind fun to mouse-click events on this screen.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Example for a TurtleScreen instance named screen and a Turtle instance named turtle: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&gt;&gt;&gt; screen.onclick(turtle.goto) # Subsequently clicking into the TurtleScreen will make the turtle move to the clicked point.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06529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turtle.onkey(fun, key)   # on key release; there’s also a onkeypress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Parameters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fun – a function with no arguments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key – a string: key (“a”) or key-symbol (“space”)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You </a:t>
            </a:r>
            <a:r>
              <a:rPr lang="en-US" altLang="en-US" b="1" dirty="0">
                <a:latin typeface="Arial" panose="020B0604020202020204" pitchFamily="34" charset="0"/>
                <a:ea typeface="ＭＳ Ｐゴシック" panose="020B0600070205080204" pitchFamily="34" charset="-128"/>
              </a:rPr>
              <a:t>must</a:t>
            </a: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listen call listen to collect key events, or the functions won’t be triggered.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And shapesize() # returns a tuple(stretch_wid, stretch_len, outline ex (1.0, 1.0, 2)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3935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8515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9170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We added a new attribute to each turtle called gender. We can access it thru dot notation(print(sue.gender)). A better way would be to use inheritance which won’t be covered. Here’s an example if you’re interested: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class FatTurtle(turtle.Turtle):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def __init__(self,age):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super(FatTurtle,self).__init__()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self.age = age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self.shape('turtle')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self.resizemode('user')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      self.shapesize(4,4,2)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leatherback = FatTurtle(22)       # has all the attributes and behaviors of a turtle with the addition of an age(22). It also starts out with a larger shape.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mudturtle = FatTurtle(40)	   # age = 40</a:t>
            </a: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8300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A8D8397F-C15C-42F6-8D00-CAEF65682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B9D70857-100B-4CD4-A87F-7C80BA529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turtle is facing right (zero degrees or east), with an initial position of (0, 0).</a:t>
            </a: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3A0A27A2-7594-4D08-A07E-F534ADC90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E4CBBE3-F2FE-4CCD-A79E-8EC5B7012E5D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9BE73EB7-2E55-4A04-8B23-4757D384FB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61FAA6F0-F022-4D1D-805C-568D8FF33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import turtle -&gt; loads the module into memory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tortuga = turtle.Turtle() -&gt; creating an object of type turtle and binding to our variable ‘tortuga’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tortuga.forward(100) -&gt; move the turtle in the direction it was pointing 100 pixels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tortuga.left(90) -&gt; turns the turtle counterclockwise 90 degrees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FABF1BFD-6882-4899-A1E1-052567DBA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96F982-0054-40C2-906C-32DD8269C5FC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When running a turtle graphics program not using IDLE, the graphics window will close immediately when the program is done executing.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add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turtle.done()</a:t>
            </a:r>
            <a:r>
              <a:rPr lang="en-US" altLang="en-US" sz="2400" b="1" dirty="0"/>
              <a:t> </a:t>
            </a:r>
            <a:r>
              <a:rPr lang="en-US" altLang="en-US" sz="2400" dirty="0"/>
              <a:t>to the very end of your program to keep the window 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2E26F9C-7F92-46DC-B331-5320B34A7D19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54053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E8D488E8-BB4C-436B-8943-D8C2CB5ED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A3A7E987-9B0F-465C-BE14-960E50E3DF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4C92C5B-DE40-4A8E-AE6C-66EC3BA998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5A169718-AAC2-400D-A3DB-DBF864D456D1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85121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towards calculates the heading using trigonometry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0 degrees is facing right or east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90 degrees is facing up or north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180 degrees is facing left or west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270 degrees is facing down or south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home() -&gt; sends the turtle to the origin facing east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setx(int or float)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sety(int or float)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6502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isdown()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returns </a:t>
            </a:r>
            <a:r>
              <a:rPr lang="en-US" altLang="en-US" sz="1200" b="0" dirty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if the pen is down and </a:t>
            </a:r>
            <a:r>
              <a:rPr lang="en-US" altLang="en-US" sz="1200" b="0" dirty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xcor()</a:t>
            </a:r>
            <a:r>
              <a:rPr lang="en-US" altLang="en-US" sz="1200" dirty="0">
                <a:cs typeface="Courier New" panose="02070309020205020404" pitchFamily="49" charset="0"/>
              </a:rPr>
              <a:t> and 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ycor()</a:t>
            </a:r>
            <a:r>
              <a:rPr lang="en-US" altLang="en-US" sz="1200" dirty="0">
                <a:cs typeface="Courier New" panose="02070309020205020404" pitchFamily="49" charset="0"/>
              </a:rPr>
              <a:t> return the turtle's </a:t>
            </a:r>
            <a:r>
              <a:rPr lang="en-US" altLang="en-US" sz="1200" i="1" dirty="0">
                <a:cs typeface="Courier New" panose="02070309020205020404" pitchFamily="49" charset="0"/>
              </a:rPr>
              <a:t>X</a:t>
            </a:r>
            <a:r>
              <a:rPr lang="en-US" altLang="en-US" sz="1200" dirty="0">
                <a:cs typeface="Courier New" panose="02070309020205020404" pitchFamily="49" charset="0"/>
              </a:rPr>
              <a:t> and </a:t>
            </a:r>
            <a:r>
              <a:rPr lang="en-US" altLang="en-US" sz="1200" i="1" dirty="0">
                <a:cs typeface="Courier New" panose="02070309020205020404" pitchFamily="49" charset="0"/>
              </a:rPr>
              <a:t>Y</a:t>
            </a:r>
            <a:r>
              <a:rPr lang="en-US" altLang="en-US" sz="1200" dirty="0">
                <a:cs typeface="Courier New" panose="02070309020205020404" pitchFamily="49" charset="0"/>
              </a:rPr>
              <a:t> coordinates.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heading()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returns the turtle's heading in degrees.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isvisible()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returns </a:t>
            </a:r>
            <a:r>
              <a:rPr lang="en-US" altLang="en-US" sz="1200" b="0" dirty="0">
                <a:latin typeface="Courier New" panose="02070309020205020404" pitchFamily="49" charset="0"/>
                <a:cs typeface="Calibri" panose="020F0502020204030204" pitchFamily="34" charset="0"/>
              </a:rPr>
              <a:t>True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if the turtle is visible and </a:t>
            </a:r>
            <a:r>
              <a:rPr lang="en-US" altLang="en-US" sz="1200" b="0" dirty="0">
                <a:latin typeface="Courier New" panose="02070309020205020404" pitchFamily="49" charset="0"/>
                <a:cs typeface="Calibri" panose="020F0502020204030204" pitchFamily="34" charset="0"/>
              </a:rPr>
              <a:t>False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otherwise.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Calibri" panose="020F0502020204030204" pitchFamily="34" charset="0"/>
              <a:ea typeface="ＭＳ Ｐゴシック" pitchFamily="-65" charset="-128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pencolor()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 returns the pen's color as a string.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fillcolor()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 returns the pen’s fill color as a string. 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pensize()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 returns the pen’s size as an integer.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speed()</a:t>
            </a: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without passing an argument returns the current animation speed as an integer.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293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AD8F1870-AD8C-4041-BF98-28917E52B2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9678E31E-5960-4CE1-B9D5-36B009422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setpos(x, y) and goto(x, y) do the same thing.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By default, the turtle’s pen is down. When the pen is up, the turtle does not draw as it moves.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874D4B40-22E6-4547-927F-1D208FEB7B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8FD678-A129-4F91-80EB-044CD3BAA8E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>
            <a:extLst>
              <a:ext uri="{FF2B5EF4-FFF2-40B4-BE49-F238E27FC236}">
                <a16:creationId xmlns:a16="http://schemas.microsoft.com/office/drawing/2014/main" id="{FAFD324A-B629-4165-8451-A5702DAAA0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448BE073-DA28-4FEB-822D-36B4C09E80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Lucida Grande"/>
              </a:rPr>
              <a:t>“arrow”, “turtle”, “circle”, “square”, “triangle”, “classic” are the valid shapes(you can create your own too)</a:t>
            </a:r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521B7F63-EA06-4441-859A-D77B8D7D60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EC7A6BC-9AC5-4AF0-B5EE-344E9BF181F6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1143AF00-A841-49D5-BD1F-F5E556CD6D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/>
              <a:buNone/>
              <a:defRPr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4AF6FB36-2F3C-412B-AB08-34B07F73356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455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69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385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8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66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803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4688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4441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749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028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636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6B991E5C-4389-47E7-A3BA-8D3EAD3B27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/>
              <a:buNone/>
              <a:defRPr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5D9D3727-77EF-4C04-A908-627D63A45E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62595503-14CB-40C2-AE12-C0998A719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id="{AA9413C3-0279-49C1-A184-E5047264D0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DD35A-C225-4C77-8697-ACAAD8D57EDE}"/>
              </a:ext>
            </a:extLst>
          </p:cNvPr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  <a:defRPr/>
            </a:pPr>
            <a:fld id="{C9FA94AE-B2AD-4608-82B3-C4D66535F353}" type="slidenum">
              <a:rPr lang="en-US" altLang="en-US" sz="1200" smtClean="0">
                <a:solidFill>
                  <a:srgbClr val="424242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pPr algn="r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  <a:defRPr/>
              </a:pPr>
              <a:t>‹#›</a:t>
            </a:fld>
            <a:endParaRPr lang="en-US" altLang="en-US" sz="1200" dirty="0">
              <a:solidFill>
                <a:srgbClr val="42424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ＭＳ Ｐゴシック" pitchFamily="-6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>
            <a:extLst>
              <a:ext uri="{FF2B5EF4-FFF2-40B4-BE49-F238E27FC236}">
                <a16:creationId xmlns:a16="http://schemas.microsoft.com/office/drawing/2014/main" id="{6ABE045C-1D97-46E8-931F-4BDEF82C1A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762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rIns="13208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  <a:ea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  <a:ea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  <a:ea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  <a:ea typeface="ＭＳ Ｐゴシック" pitchFamily="-6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Turtle Graphics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66DAF2-CE3A-4C90-822B-1F965A242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894" y="1828800"/>
            <a:ext cx="6015037" cy="37669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EC824EB-02F3-4463-8541-3846AD774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- Red, Green, Blue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09D10E35-B072-4F8B-9337-84E5A7AA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25952"/>
              </p:ext>
            </p:extLst>
          </p:nvPr>
        </p:nvGraphicFramePr>
        <p:xfrm>
          <a:off x="239712" y="1371600"/>
          <a:ext cx="4027488" cy="4532313"/>
        </p:xfrm>
        <a:graphic>
          <a:graphicData uri="http://schemas.openxmlformats.org/drawingml/2006/table">
            <a:tbl>
              <a:tblPr/>
              <a:tblGrid>
                <a:gridCol w="1613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214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circles.py</a:t>
                      </a:r>
                    </a:p>
                  </a:txBody>
                  <a:tcPr marL="41492" marR="41492" marT="41445" marB="4144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099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L="41492" marR="82983" marT="207219" marB="20721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for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i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in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range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(100):    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r = randrange(256)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g = randrange(256)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b = randrange(256)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joe.color(r, g, b)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joe.penup()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x_pos = </a:t>
                      </a:r>
                      <a:r>
                        <a:rPr kumimoji="0" lang="en-US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randrange(-250, 250)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    y_pos = randrange(-500, 500)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joe.goto(x_pos, y_pos)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joe.pendown()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joe.begin_fill()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joe.circle(randrange(10,40))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joe.end_fill()</a:t>
                      </a: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41492" marR="165968" marT="207219" marB="207219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B96E73-3436-4278-A051-406CE9C6C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2500313"/>
            <a:ext cx="635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2000">
              <a:solidFill>
                <a:schemeClr val="bg1"/>
              </a:solidFill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7D30C8-9534-4FA8-9E92-01C17B753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825" y="1166674"/>
            <a:ext cx="3886200" cy="5399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53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Window Control</a:t>
            </a:r>
          </a:p>
        </p:txBody>
      </p:sp>
      <p:sp>
        <p:nvSpPr>
          <p:cNvPr id="21507" name="Rectangle 8">
            <a:extLst>
              <a:ext uri="{FF2B5EF4-FFF2-40B4-BE49-F238E27FC236}">
                <a16:creationId xmlns:a16="http://schemas.microsoft.com/office/drawing/2014/main" id="{EF624397-BB66-4897-8185-7C22318908EE}"/>
              </a:ext>
            </a:extLst>
          </p:cNvPr>
          <p:cNvSpPr>
            <a:spLocks/>
          </p:cNvSpPr>
          <p:nvPr/>
        </p:nvSpPr>
        <p:spPr bwMode="auto">
          <a:xfrm>
            <a:off x="457200" y="2147506"/>
            <a:ext cx="4848226" cy="2562988"/>
          </a:xfrm>
          <a:prstGeom prst="rect">
            <a:avLst/>
          </a:prstGeom>
          <a:solidFill>
            <a:srgbClr val="FFFFFF"/>
          </a:solidFill>
          <a:ln w="38100">
            <a:solidFill>
              <a:srgbClr val="333399"/>
            </a:solidFill>
            <a:miter lim="800000"/>
            <a:headEnd/>
            <a:tailEnd/>
          </a:ln>
        </p:spPr>
        <p:txBody>
          <a:bodyPr lIns="88900" tIns="88900" rIns="182880" bIns="88900"/>
          <a:lstStyle>
            <a:lvl1pPr marL="47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import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 turtle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wn = turtle.Screen()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wn.setup(200, 200)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wn.bgcolor(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'green'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wn.clearscreen()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wn.resetscreen()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wn.delay(0)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  <a:sym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2133D9-B25C-447C-9D09-986069F18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981200"/>
            <a:ext cx="24955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EEF41E3-A303-4466-A45F-BD05F6ADB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Speed and Visibility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B8B53FC9-F0B7-4AEF-988E-33C3F2EAB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67000"/>
            <a:ext cx="8534400" cy="3287054"/>
          </a:xfrm>
          <a:prstGeom prst="rect">
            <a:avLst/>
          </a:prstGeom>
          <a:solidFill>
            <a:srgbClr val="FFFFFF"/>
          </a:solidFill>
          <a:ln w="38160">
            <a:solidFill>
              <a:srgbClr val="333399"/>
            </a:solidFill>
            <a:miter lim="800000"/>
            <a:headEnd/>
            <a:tailEnd/>
          </a:ln>
        </p:spPr>
        <p:txBody>
          <a:bodyPr lIns="182880" tIns="91440" rIns="182880" bIns="9144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j-lt"/>
                <a:ea typeface="DejaVu Sans"/>
                <a:cs typeface="DejaVu Sans"/>
              </a:rPr>
              <a:t>bob = turtle.Turtle()</a:t>
            </a:r>
            <a:endParaRPr lang="en-US" altLang="en-US" sz="2800" dirty="0">
              <a:solidFill>
                <a:srgbClr val="FF0000"/>
              </a:solidFill>
              <a:latin typeface="+mj-lt"/>
              <a:ea typeface="DejaVu Sans"/>
              <a:cs typeface="DejaVu San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j-lt"/>
                <a:ea typeface="DejaVu Sans"/>
                <a:cs typeface="DejaVu Sans"/>
              </a:rPr>
              <a:t>bob.speed(6)		</a:t>
            </a:r>
            <a:r>
              <a:rPr lang="en-US" altLang="en-US" sz="2800" dirty="0">
                <a:solidFill>
                  <a:srgbClr val="FF0000"/>
                </a:solidFill>
                <a:latin typeface="+mj-lt"/>
                <a:ea typeface="DejaVu Sans"/>
                <a:cs typeface="DejaVu Sans"/>
              </a:rPr>
              <a:t># normal speed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j-lt"/>
                <a:ea typeface="DejaVu Sans"/>
                <a:cs typeface="DejaVu Sans"/>
              </a:rPr>
              <a:t>bob.speed(10)</a:t>
            </a:r>
            <a:r>
              <a:rPr lang="en-US" altLang="en-US" sz="2800" dirty="0">
                <a:solidFill>
                  <a:srgbClr val="FF0000"/>
                </a:solidFill>
                <a:latin typeface="+mj-lt"/>
                <a:ea typeface="DejaVu Sans"/>
                <a:cs typeface="DejaVu Sans"/>
              </a:rPr>
              <a:t>		# fastest speed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j-lt"/>
                <a:ea typeface="DejaVu Sans"/>
                <a:cs typeface="DejaVu Sans"/>
              </a:rPr>
              <a:t>bob.speed(1)</a:t>
            </a:r>
            <a:r>
              <a:rPr lang="en-US" altLang="en-US" sz="2800" dirty="0">
                <a:solidFill>
                  <a:srgbClr val="FF0000"/>
                </a:solidFill>
                <a:latin typeface="+mj-lt"/>
                <a:ea typeface="DejaVu Sans"/>
                <a:cs typeface="DejaVu Sans"/>
              </a:rPr>
              <a:t>		# slowest speed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en-US" sz="2800" dirty="0">
                <a:latin typeface="+mj-lt"/>
                <a:ea typeface="DejaVu Sans"/>
                <a:cs typeface="DejaVu Sans"/>
              </a:rPr>
              <a:t>bob.speed(0)</a:t>
            </a:r>
            <a:r>
              <a:rPr lang="en-US" altLang="en-US" sz="2800" dirty="0">
                <a:solidFill>
                  <a:srgbClr val="FF0000"/>
                </a:solidFill>
                <a:latin typeface="+mj-lt"/>
                <a:ea typeface="DejaVu Sans"/>
                <a:cs typeface="DejaVu Sans"/>
              </a:rPr>
              <a:t>		# ludicrous speed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j-lt"/>
                <a:ea typeface="DejaVu Sans"/>
                <a:cs typeface="DejaVu Sans"/>
              </a:rPr>
              <a:t>bob.hideturtle()		</a:t>
            </a:r>
            <a:r>
              <a:rPr lang="en-US" altLang="en-US" sz="2800" dirty="0">
                <a:solidFill>
                  <a:srgbClr val="FF0000"/>
                </a:solidFill>
                <a:latin typeface="+mj-lt"/>
                <a:ea typeface="DejaVu Sans"/>
                <a:cs typeface="DejaVu Sans"/>
              </a:rPr>
              <a:t># makes the turtle invisible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j-lt"/>
                <a:ea typeface="DejaVu Sans"/>
                <a:cs typeface="DejaVu Sans"/>
              </a:rPr>
              <a:t>bob.showturtle()		</a:t>
            </a:r>
            <a:r>
              <a:rPr lang="en-US" altLang="en-US" sz="2800" dirty="0">
                <a:solidFill>
                  <a:srgbClr val="FF0000"/>
                </a:solidFill>
                <a:latin typeface="+mj-lt"/>
                <a:ea typeface="DejaVu Sans"/>
                <a:cs typeface="DejaVu Sans"/>
              </a:rPr>
              <a:t># makes the turtle visible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2800" dirty="0">
                <a:latin typeface="+mj-lt"/>
                <a:ea typeface="DejaVu Sans"/>
                <a:cs typeface="DejaVu Sans"/>
              </a:rPr>
              <a:t>bob.isvisible()</a:t>
            </a:r>
            <a:r>
              <a:rPr lang="en-US" altLang="en-US" sz="2800" dirty="0">
                <a:solidFill>
                  <a:srgbClr val="FF0000"/>
                </a:solidFill>
                <a:latin typeface="+mj-lt"/>
                <a:ea typeface="DejaVu Sans"/>
                <a:cs typeface="DejaVu Sans"/>
              </a:rPr>
              <a:t>		# boolean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BE3AFBB-4D97-4051-A4C8-A8812ED26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76350"/>
            <a:ext cx="8686800" cy="1390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turtle.speed(speed=None)</a:t>
            </a:r>
          </a:p>
          <a:p>
            <a:pPr eaLnBrk="1" hangingPunct="1">
              <a:defRPr/>
            </a:pPr>
            <a:r>
              <a:rPr lang="en-US" altLang="en-US" kern="0" dirty="0"/>
              <a:t>Speeds from 1 to 10 enforce increasingly faster animation of line drawing and turtle turning. 0 means no animation.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Displaying Text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32E56A-5843-484A-8233-DDBA091E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76350"/>
            <a:ext cx="8686800" cy="1009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turtle.write(arg, move=False, align='left', font='Arial', 8, 'normal')</a:t>
            </a:r>
          </a:p>
          <a:p>
            <a:pPr marL="0" indent="0" eaLnBrk="1" hangingPunct="1">
              <a:buNone/>
              <a:defRPr/>
            </a:pPr>
            <a:endParaRPr lang="en-US" altLang="en-US" kern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76E4FA-0746-4349-86C0-1A314DB32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710" y="2885603"/>
            <a:ext cx="3653642" cy="2462612"/>
          </a:xfrm>
          <a:prstGeom prst="rect">
            <a:avLst/>
          </a:prstGeom>
        </p:spPr>
      </p:pic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4586552E-591A-4BC7-B890-E3613707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567783"/>
              </p:ext>
            </p:extLst>
          </p:nvPr>
        </p:nvGraphicFramePr>
        <p:xfrm>
          <a:off x="231648" y="2419350"/>
          <a:ext cx="4876800" cy="3395119"/>
        </p:xfrm>
        <a:graphic>
          <a:graphicData uri="http://schemas.openxmlformats.org/drawingml/2006/table">
            <a:tbl>
              <a:tblPr/>
              <a:tblGrid>
                <a:gridCol w="38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9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1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text.py</a:t>
                      </a:r>
                    </a:p>
                  </a:txBody>
                  <a:tcPr marL="41492" marR="41492" marT="41427" marB="4142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558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41492" marR="82983" marT="207126" marB="20712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import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turtle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tex = turtle.Turtle()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tex.color(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'blue'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tex.fd(210)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tex.fd(-410)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tex.write(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'Hello World'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, font = (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'Courier'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, 46,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'bold'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))</a:t>
                      </a:r>
                      <a:endParaRPr kumimoji="0" lang="en-US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41492" marR="165968" marT="207126" marB="20712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5523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Using Events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632E56A-5843-484A-8233-DDBA091ED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76350"/>
            <a:ext cx="8686800" cy="6286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turtle.onclick(fun, btn=1)</a:t>
            </a:r>
          </a:p>
          <a:p>
            <a:pPr marL="0" indent="0" eaLnBrk="1" hangingPunct="1">
              <a:buNone/>
              <a:defRPr/>
            </a:pPr>
            <a:endParaRPr lang="en-US" altLang="en-US" kern="0" dirty="0"/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4586552E-591A-4BC7-B890-E3613707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932811"/>
              </p:ext>
            </p:extLst>
          </p:nvPr>
        </p:nvGraphicFramePr>
        <p:xfrm>
          <a:off x="457200" y="2038350"/>
          <a:ext cx="3657600" cy="3871496"/>
        </p:xfrm>
        <a:graphic>
          <a:graphicData uri="http://schemas.openxmlformats.org/drawingml/2006/table">
            <a:tbl>
              <a:tblPr/>
              <a:tblGrid>
                <a:gridCol w="441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1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stamp.py</a:t>
                      </a:r>
                    </a:p>
                  </a:txBody>
                  <a:tcPr marL="41492" marR="41492" marT="41427" marB="4142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558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1492" marR="82983" marT="207126" marB="20712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bob = turtle.Turtle() 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def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stamp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(x, y):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bob.penup()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bob.goto(x,y)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bob.stamp()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wn = turtle.Screen()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wn.onclick(stamp)</a:t>
                      </a:r>
                    </a:p>
                  </a:txBody>
                  <a:tcPr marL="41492" marR="165968" marT="207126" marB="20712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3D7D6586-0424-46C5-9A3E-22ADC7377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01" y="1276350"/>
            <a:ext cx="422003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1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Using Events</a:t>
            </a:r>
          </a:p>
        </p:txBody>
      </p:sp>
      <p:graphicFrame>
        <p:nvGraphicFramePr>
          <p:cNvPr id="8" name="Group 4">
            <a:extLst>
              <a:ext uri="{FF2B5EF4-FFF2-40B4-BE49-F238E27FC236}">
                <a16:creationId xmlns:a16="http://schemas.microsoft.com/office/drawing/2014/main" id="{4586552E-591A-4BC7-B890-E3613707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741518"/>
              </p:ext>
            </p:extLst>
          </p:nvPr>
        </p:nvGraphicFramePr>
        <p:xfrm>
          <a:off x="1066800" y="1219200"/>
          <a:ext cx="7010400" cy="4772026"/>
        </p:xfrm>
        <a:graphic>
          <a:graphicData uri="http://schemas.openxmlformats.org/drawingml/2006/table">
            <a:tbl>
              <a:tblPr/>
              <a:tblGrid>
                <a:gridCol w="25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50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8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stamp.py</a:t>
                      </a:r>
                    </a:p>
                  </a:txBody>
                  <a:tcPr marL="41492" marR="41492" marT="41427" marB="4142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4372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L="41492" marR="82983" marT="207126" marB="20712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def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clear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bob.clearstamps()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def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 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larger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():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     data = bob.shapesize() 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# returns a tuple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     bob.shapesize(data[0] + 1, data[1] + 1, 2)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wn = turtle.Screen()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wn.onkey(clear, 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'c'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wn.onkey(larger, 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'l'</a:t>
                      </a: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  <a:cs typeface="+mn-cs"/>
                        </a:rPr>
                        <a:t>wn.listen()</a:t>
                      </a:r>
                    </a:p>
                  </a:txBody>
                  <a:tcPr marL="41492" marR="165968" marT="207126" marB="20712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68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Using Events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73563-94A7-4B79-9A17-B8C9FC7D2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276350"/>
            <a:ext cx="79819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085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Using Events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45D52-2D1E-40AE-B270-C71F1D23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1204912"/>
            <a:ext cx="747712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9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Turtles are Objects</a:t>
            </a:r>
          </a:p>
        </p:txBody>
      </p:sp>
      <p:sp>
        <p:nvSpPr>
          <p:cNvPr id="21507" name="Rectangle 8">
            <a:extLst>
              <a:ext uri="{FF2B5EF4-FFF2-40B4-BE49-F238E27FC236}">
                <a16:creationId xmlns:a16="http://schemas.microsoft.com/office/drawing/2014/main" id="{EF624397-BB66-4897-8185-7C22318908EE}"/>
              </a:ext>
            </a:extLst>
          </p:cNvPr>
          <p:cNvSpPr>
            <a:spLocks/>
          </p:cNvSpPr>
          <p:nvPr/>
        </p:nvSpPr>
        <p:spPr bwMode="auto">
          <a:xfrm>
            <a:off x="257174" y="1628012"/>
            <a:ext cx="4848226" cy="3782188"/>
          </a:xfrm>
          <a:prstGeom prst="rect">
            <a:avLst/>
          </a:prstGeom>
          <a:solidFill>
            <a:srgbClr val="FFFFFF"/>
          </a:solidFill>
          <a:ln w="38100">
            <a:solidFill>
              <a:srgbClr val="333399"/>
            </a:solidFill>
            <a:miter lim="800000"/>
            <a:headEnd/>
            <a:tailEnd/>
          </a:ln>
        </p:spPr>
        <p:txBody>
          <a:bodyPr lIns="88900" tIns="88900" rIns="182880" bIns="88900"/>
          <a:lstStyle>
            <a:lvl1pPr marL="47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bob = turtle.Turtle()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bob.gender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'male'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ann = turtle.Turtle()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ann.gender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'female'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sue = turtle.Turtle()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sue.gender 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'female'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en-US" altLang="en-US" b="1" dirty="0">
              <a:solidFill>
                <a:srgbClr val="008000"/>
              </a:solidFill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  <a:sym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4F6FA-D867-4B14-909D-F003A2A3C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86" y="1257300"/>
            <a:ext cx="3604616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74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1">
            <a:extLst>
              <a:ext uri="{FF2B5EF4-FFF2-40B4-BE49-F238E27FC236}">
                <a16:creationId xmlns:a16="http://schemas.microsoft.com/office/drawing/2014/main" id="{D65CF3D6-85AF-4010-B87E-DA21CBED798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066800"/>
            <a:chOff x="0" y="0"/>
            <a:chExt cx="5760" cy="672"/>
          </a:xfrm>
        </p:grpSpPr>
        <p:sp>
          <p:nvSpPr>
            <p:cNvPr id="40967" name="AutoShape 2">
              <a:extLst>
                <a:ext uri="{FF2B5EF4-FFF2-40B4-BE49-F238E27FC236}">
                  <a16:creationId xmlns:a16="http://schemas.microsoft.com/office/drawing/2014/main" id="{82045704-CFAB-4E30-86F7-DEF469E30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31888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589088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46288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034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606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178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750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endParaRPr>
            </a:p>
          </p:txBody>
        </p:sp>
        <p:sp>
          <p:nvSpPr>
            <p:cNvPr id="40968" name="Rectangle 3">
              <a:extLst>
                <a:ext uri="{FF2B5EF4-FFF2-40B4-BE49-F238E27FC236}">
                  <a16:creationId xmlns:a16="http://schemas.microsoft.com/office/drawing/2014/main" id="{02AE6AC6-CA71-4E2C-8D2D-F696A1261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31888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589088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46288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034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606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178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750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endParaRPr>
            </a:p>
          </p:txBody>
        </p:sp>
      </p:grpSp>
      <p:pic>
        <p:nvPicPr>
          <p:cNvPr id="40963" name="Picture 4">
            <a:extLst>
              <a:ext uri="{FF2B5EF4-FFF2-40B4-BE49-F238E27FC236}">
                <a16:creationId xmlns:a16="http://schemas.microsoft.com/office/drawing/2014/main" id="{A80F445D-E301-4565-8BFB-69D8FE3F81A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6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4" name="Rectangle 5">
            <a:extLst>
              <a:ext uri="{FF2B5EF4-FFF2-40B4-BE49-F238E27FC236}">
                <a16:creationId xmlns:a16="http://schemas.microsoft.com/office/drawing/2014/main" id="{E7AC6116-CEBA-43F2-A4DF-6B48E5508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Summary	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BCCB2089-9FF0-40A6-968E-F7431814B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577975"/>
            <a:ext cx="768191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588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318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31888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5890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462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03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60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17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75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57000"/>
              </a:lnSpc>
              <a:spcBef>
                <a:spcPts val="500"/>
              </a:spcBef>
              <a:buFontTx/>
              <a:buNone/>
            </a:pPr>
            <a:endParaRPr lang="en-US" altLang="en-US" b="1" i="1" dirty="0">
              <a:sym typeface="Tahoma" panose="020B060403050404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E3B2F3B-995A-4665-8D83-02B9A09C8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779588"/>
            <a:ext cx="8108950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588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318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31888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5890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462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03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60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17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75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Turtle Graphics System</a:t>
            </a:r>
            <a:endParaRPr lang="en-US" altLang="en-US" dirty="0">
              <a:latin typeface="Courier New" panose="02070309020205020404" pitchFamily="49" charset="0"/>
              <a:sym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Checking the state of the turtle</a:t>
            </a:r>
          </a:p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Using loops to draw designs</a:t>
            </a:r>
          </a:p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Modularizing your graphics code (use functions)</a:t>
            </a:r>
          </a:p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Events</a:t>
            </a:r>
          </a:p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Objects</a:t>
            </a:r>
          </a:p>
          <a:p>
            <a:pPr lvl="1" eaLnBrk="1" hangingPunct="1">
              <a:lnSpc>
                <a:spcPct val="57000"/>
              </a:lnSpc>
              <a:spcBef>
                <a:spcPts val="500"/>
              </a:spcBef>
              <a:buFontTx/>
              <a:buNone/>
            </a:pPr>
            <a:endParaRPr lang="en-US" altLang="en-US" b="1" i="1" dirty="0">
              <a:sym typeface="Tahom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2AF8823-58DD-415E-8131-EA6DEA2D5C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Turtle Module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90B60AA-A3E5-4492-A778-82E2E5D06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276350"/>
            <a:ext cx="8686800" cy="23812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en-US" altLang="en-US" kern="0" dirty="0"/>
              <a:t>Turtle graphics is based on a simple metaphor.</a:t>
            </a:r>
          </a:p>
          <a:p>
            <a:pPr eaLnBrk="1" hangingPunct="1">
              <a:defRPr/>
            </a:pPr>
            <a:r>
              <a:rPr lang="en-US" altLang="en-US" kern="0" dirty="0"/>
              <a:t>It will display a small cursor known as a turtle.</a:t>
            </a:r>
          </a:p>
          <a:p>
            <a:pPr eaLnBrk="1" hangingPunct="1">
              <a:defRPr/>
            </a:pPr>
            <a:r>
              <a:rPr lang="en-US" altLang="en-US" kern="0" dirty="0"/>
              <a:t>3 basic steps:</a:t>
            </a:r>
          </a:p>
          <a:p>
            <a:pPr lvl="1" eaLnBrk="1" hangingPunct="1">
              <a:defRPr/>
            </a:pPr>
            <a:r>
              <a:rPr lang="en-US" altLang="en-US" kern="0" dirty="0"/>
              <a:t>Import the turtle module</a:t>
            </a:r>
          </a:p>
          <a:p>
            <a:pPr lvl="1" eaLnBrk="1" hangingPunct="1">
              <a:defRPr/>
            </a:pPr>
            <a:r>
              <a:rPr lang="en-US" altLang="en-US" kern="0" dirty="0"/>
              <a:t>Create a turtle</a:t>
            </a:r>
          </a:p>
          <a:p>
            <a:pPr lvl="1" eaLnBrk="1" hangingPunct="1">
              <a:defRPr/>
            </a:pPr>
            <a:r>
              <a:rPr lang="en-US" altLang="en-US" kern="0" dirty="0"/>
              <a:t>Draw using the turtle methods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00A0413-E04B-46B5-90CE-5A473652F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994" y="3962400"/>
            <a:ext cx="3910012" cy="2388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5308A68A-670B-4741-B8EE-B96D283170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Move and Draw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15F20FB6-617F-4E42-A390-E96E8CCDD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094280"/>
              </p:ext>
            </p:extLst>
          </p:nvPr>
        </p:nvGraphicFramePr>
        <p:xfrm>
          <a:off x="275492" y="1884728"/>
          <a:ext cx="4038600" cy="3088544"/>
        </p:xfrm>
        <a:graphic>
          <a:graphicData uri="http://schemas.openxmlformats.org/drawingml/2006/table">
            <a:tbl>
              <a:tblPr/>
              <a:tblGrid>
                <a:gridCol w="32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994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box.py</a:t>
                      </a:r>
                    </a:p>
                  </a:txBody>
                  <a:tcPr marL="41492" marR="41492" marT="41411" marB="41411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146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41492" marR="82983" marT="207048" marB="207048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import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turtle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tortuga = turtle.Turtle()</a:t>
                      </a: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ＭＳ Ｐゴシック" panose="020B0600070205080204" pitchFamily="34" charset="-128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for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i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in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range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(4):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tortuga.forward(100)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tortuga.left(90)</a:t>
                      </a:r>
                    </a:p>
                  </a:txBody>
                  <a:tcPr marL="41492" marR="165968" marT="207048" marB="207048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A758821-662D-44FE-9735-306C6F781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10" y="1447800"/>
            <a:ext cx="419100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ED06E43-5DB0-40CF-94EF-9736B6D3AB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Filling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6FAFA357-22EA-4DFD-8306-E038A6E19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446329"/>
              </p:ext>
            </p:extLst>
          </p:nvPr>
        </p:nvGraphicFramePr>
        <p:xfrm>
          <a:off x="228600" y="1884362"/>
          <a:ext cx="4224337" cy="3089275"/>
        </p:xfrm>
        <a:graphic>
          <a:graphicData uri="http://schemas.openxmlformats.org/drawingml/2006/table">
            <a:tbl>
              <a:tblPr/>
              <a:tblGrid>
                <a:gridCol w="3352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717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star.py</a:t>
                      </a:r>
                    </a:p>
                  </a:txBody>
                  <a:tcPr marL="41492" marR="41492" marT="41427" marB="4142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1558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</a:txBody>
                  <a:tcPr marL="41492" marR="82983" marT="207126" marB="20712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def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make_star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(emma):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emma.begin_fill() 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for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i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in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range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(5):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    emma.forward(250)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    emma.left(144)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emma.end_fill()</a:t>
                      </a:r>
                      <a:endParaRPr kumimoji="0" lang="en-US" altLang="en-US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41492" marR="165968" marT="207126" marB="20712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8BA10D1-8F46-4D40-A0A5-3DE52B1A7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2581275"/>
            <a:ext cx="5124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dirty="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2 4 6 8 9 7 5 3 1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dirty="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0</a:t>
            </a:r>
            <a:endParaRPr lang="en-US" altLang="en-US" dirty="0">
              <a:solidFill>
                <a:schemeClr val="bg1"/>
              </a:solidFill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46E90-843C-4594-A6AB-0B113555D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723" y="1490661"/>
            <a:ext cx="4381500" cy="3876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D00BCDA-50FC-4495-8B62-098A40323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Cartesian Plane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A235ACEF-13E4-4CD0-8CA0-65608487A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3657599" cy="4495800"/>
          </a:xfrm>
        </p:spPr>
        <p:txBody>
          <a:bodyPr/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goto(x, y)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setpos(x, y)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pos()</a:t>
            </a:r>
            <a:endParaRPr lang="en-US" dirty="0"/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xcor()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ycor()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setx(x)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sety(y)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home()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 invoke on an 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instance of Turtle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E16EA-3F71-4425-9C55-37E1BAB53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428" y="1143000"/>
            <a:ext cx="513855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20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Tell Turtle’s state</a:t>
            </a:r>
          </a:p>
        </p:txBody>
      </p:sp>
      <p:sp>
        <p:nvSpPr>
          <p:cNvPr id="21507" name="Rectangle 8">
            <a:extLst>
              <a:ext uri="{FF2B5EF4-FFF2-40B4-BE49-F238E27FC236}">
                <a16:creationId xmlns:a16="http://schemas.microsoft.com/office/drawing/2014/main" id="{EF624397-BB66-4897-8185-7C22318908EE}"/>
              </a:ext>
            </a:extLst>
          </p:cNvPr>
          <p:cNvSpPr>
            <a:spLocks/>
          </p:cNvSpPr>
          <p:nvPr/>
        </p:nvSpPr>
        <p:spPr bwMode="auto">
          <a:xfrm>
            <a:off x="257174" y="1628012"/>
            <a:ext cx="4848226" cy="3782188"/>
          </a:xfrm>
          <a:prstGeom prst="rect">
            <a:avLst/>
          </a:prstGeom>
          <a:solidFill>
            <a:srgbClr val="FFFFFF"/>
          </a:solidFill>
          <a:ln w="38100">
            <a:solidFill>
              <a:srgbClr val="333399"/>
            </a:solidFill>
            <a:miter lim="800000"/>
            <a:headEnd/>
            <a:tailEnd/>
          </a:ln>
        </p:spPr>
        <p:txBody>
          <a:bodyPr lIns="88900" tIns="88900" rIns="182880" bIns="88900"/>
          <a:lstStyle>
            <a:lvl1pPr marL="47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import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 turtle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 = turtle.Turtle()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t.forward(50)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t.setheading(90)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t.forward(100)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t.setheading(180)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t.forward(50)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ang = t.towards(0,0)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t.setheading(ang)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t.fd(100)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  <a:sym typeface="Courier New" panose="02070309020205020404" pitchFamily="49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6253F400-F78C-4304-8C42-3A43CB980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289" y="1905000"/>
            <a:ext cx="3552825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595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Determine Turtle’s state</a:t>
            </a:r>
          </a:p>
        </p:txBody>
      </p:sp>
      <p:sp>
        <p:nvSpPr>
          <p:cNvPr id="21507" name="Rectangle 8">
            <a:extLst>
              <a:ext uri="{FF2B5EF4-FFF2-40B4-BE49-F238E27FC236}">
                <a16:creationId xmlns:a16="http://schemas.microsoft.com/office/drawing/2014/main" id="{EF624397-BB66-4897-8185-7C22318908EE}"/>
              </a:ext>
            </a:extLst>
          </p:cNvPr>
          <p:cNvSpPr>
            <a:spLocks/>
          </p:cNvSpPr>
          <p:nvPr/>
        </p:nvSpPr>
        <p:spPr bwMode="auto">
          <a:xfrm>
            <a:off x="1538287" y="1676400"/>
            <a:ext cx="6067426" cy="3782188"/>
          </a:xfrm>
          <a:prstGeom prst="rect">
            <a:avLst/>
          </a:prstGeom>
          <a:solidFill>
            <a:srgbClr val="FFFFFF"/>
          </a:solidFill>
          <a:ln w="38100">
            <a:solidFill>
              <a:srgbClr val="333399"/>
            </a:solidFill>
            <a:miter lim="800000"/>
            <a:headEnd/>
            <a:tailEnd/>
          </a:ln>
        </p:spPr>
        <p:txBody>
          <a:bodyPr lIns="88900" tIns="88900" rIns="182880" bIns="88900"/>
          <a:lstStyle>
            <a:lvl1pPr marL="47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 = turtle.Turtle()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</a:t>
            </a:r>
            <a:r>
              <a:rPr lang="en-US" altLang="en-US" b="1" dirty="0">
                <a:solidFill>
                  <a:srgbClr val="FF0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# some code</a:t>
            </a:r>
            <a:endParaRPr lang="en-US" altLang="en-US" b="1" dirty="0"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  <a:sym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if t.isdown():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    t.penup()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if t.ycor() &lt; 50: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    t.home()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if t.isvisible():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    t.hideturtle()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if t.pencolor() == 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'red'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    t.pencolor(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'white'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  <a:sym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0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EC824EB-02F3-4463-8541-3846AD774D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Drawing State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09D10E35-B072-4F8B-9337-84E5A7AA9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97543"/>
              </p:ext>
            </p:extLst>
          </p:nvPr>
        </p:nvGraphicFramePr>
        <p:xfrm>
          <a:off x="239713" y="1371600"/>
          <a:ext cx="3741778" cy="4532313"/>
        </p:xfrm>
        <a:graphic>
          <a:graphicData uri="http://schemas.openxmlformats.org/drawingml/2006/table">
            <a:tbl>
              <a:tblPr/>
              <a:tblGrid>
                <a:gridCol w="14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1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7214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random_squares.py</a:t>
                      </a:r>
                    </a:p>
                  </a:txBody>
                  <a:tcPr marL="41492" marR="41492" marT="41445" marB="4144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099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L="41492" marR="82983" marT="207219" marB="207219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def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square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(bob, x, y, steps, fill):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bob.penup()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bob.setpos(x, y)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bob.pendown()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fill: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    bob.begin_fill()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for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i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in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range(4):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    bob.forward(steps)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    bob.right(90)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C000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fill: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panose="020B0600070205080204" pitchFamily="34" charset="-128"/>
                        </a:rPr>
                        <a:t>        bob.end_fill()</a:t>
                      </a:r>
                      <a:endParaRPr kumimoji="0" lang="en-US" altLang="en-US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ＭＳ Ｐゴシック" panose="020B0600070205080204" pitchFamily="34" charset="-128"/>
                        <a:cs typeface="+mn-cs"/>
                      </a:endParaRPr>
                    </a:p>
                  </a:txBody>
                  <a:tcPr marL="41492" marR="165968" marT="207219" marB="207219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7B96E73-3436-4278-A051-406CE9C6C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7025" y="2500313"/>
            <a:ext cx="635000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13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11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en-US" sz="2000">
                <a:solidFill>
                  <a:schemeClr val="bg1"/>
                </a:solidFill>
                <a:latin typeface="Courier New" panose="02070309020205020404" pitchFamily="49" charset="0"/>
                <a:ea typeface="ヒラギノ角ゴ ProN W3" charset="-128"/>
                <a:cs typeface="Courier New" panose="02070309020205020404" pitchFamily="49" charset="0"/>
                <a:sym typeface="Arial" panose="020B0604020202020204" pitchFamily="34" charset="0"/>
              </a:rPr>
              <a:t>-1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pt-BR" altLang="en-US" sz="2000">
              <a:solidFill>
                <a:schemeClr val="bg1"/>
              </a:solidFill>
              <a:latin typeface="Courier New" panose="02070309020205020404" pitchFamily="49" charset="0"/>
              <a:ea typeface="ヒラギノ角ゴ ProN W3" charset="-128"/>
              <a:cs typeface="Courier New" panose="02070309020205020404" pitchFamily="49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E872F-F293-485F-8351-41118FA48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768" y="1143000"/>
            <a:ext cx="438103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2BA6351-31D8-4EC8-A723-83E0C220B9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Color and Appearance</a:t>
            </a:r>
          </a:p>
        </p:txBody>
      </p:sp>
      <p:sp>
        <p:nvSpPr>
          <p:cNvPr id="21507" name="Rectangle 8">
            <a:extLst>
              <a:ext uri="{FF2B5EF4-FFF2-40B4-BE49-F238E27FC236}">
                <a16:creationId xmlns:a16="http://schemas.microsoft.com/office/drawing/2014/main" id="{EF624397-BB66-4897-8185-7C22318908EE}"/>
              </a:ext>
            </a:extLst>
          </p:cNvPr>
          <p:cNvSpPr>
            <a:spLocks/>
          </p:cNvSpPr>
          <p:nvPr/>
        </p:nvSpPr>
        <p:spPr bwMode="auto">
          <a:xfrm>
            <a:off x="257174" y="1628012"/>
            <a:ext cx="4848226" cy="3782188"/>
          </a:xfrm>
          <a:prstGeom prst="rect">
            <a:avLst/>
          </a:prstGeom>
          <a:solidFill>
            <a:srgbClr val="FFFFFF"/>
          </a:solidFill>
          <a:ln w="38100">
            <a:solidFill>
              <a:srgbClr val="333399"/>
            </a:solidFill>
            <a:miter lim="800000"/>
            <a:headEnd/>
            <a:tailEnd/>
          </a:ln>
        </p:spPr>
        <p:txBody>
          <a:bodyPr lIns="88900" tIns="88900" rIns="182880" bIns="88900"/>
          <a:lstStyle>
            <a:lvl1pPr marL="4763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</a:t>
            </a:r>
            <a:r>
              <a:rPr lang="en-US" altLang="en-US" b="1" dirty="0">
                <a:solidFill>
                  <a:srgbClr val="FFC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import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 turtle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 = turtle.Turtle()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t.pensize(5)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t.pencolor(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'red'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t.circle(100)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t.color(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'green'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)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t.resizemode(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'user'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t.shapesize(10,10,20)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&gt;&gt;&gt; t.shape(</a:t>
            </a: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'turtle'</a:t>
            </a:r>
            <a:r>
              <a:rPr lang="en-US" altLang="en-US" b="1" dirty="0">
                <a:latin typeface="Courier New" panose="02070309020205020404" pitchFamily="49" charset="0"/>
                <a:ea typeface="ヒラギノ角ゴ Pro W3"/>
                <a:cs typeface="Courier New" panose="02070309020205020404" pitchFamily="49" charset="0"/>
                <a:sym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latin typeface="Courier New" panose="02070309020205020404" pitchFamily="49" charset="0"/>
              <a:ea typeface="ヒラギノ角ゴ Pro W3"/>
              <a:cs typeface="Courier New" panose="02070309020205020404" pitchFamily="49" charset="0"/>
              <a:sym typeface="Courier New" panose="020703090202050204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A1518E-500E-4E33-994C-5D357C242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013" y="2057400"/>
            <a:ext cx="3452813" cy="25177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5968</TotalTime>
  <Words>2044</Words>
  <Application>Microsoft Office PowerPoint</Application>
  <PresentationFormat>On-screen Show (4:3)</PresentationFormat>
  <Paragraphs>316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Andale Mono</vt:lpstr>
      <vt:lpstr>Arial</vt:lpstr>
      <vt:lpstr>Calibri</vt:lpstr>
      <vt:lpstr>Courier New</vt:lpstr>
      <vt:lpstr>Lucida Grande</vt:lpstr>
      <vt:lpstr>Tahoma</vt:lpstr>
      <vt:lpstr>Verdana</vt:lpstr>
      <vt:lpstr>Wingdings</vt:lpstr>
      <vt:lpstr>Wingdings 2</vt:lpstr>
      <vt:lpstr>Default Design</vt:lpstr>
      <vt:lpstr>PowerPoint Presentation</vt:lpstr>
      <vt:lpstr>Turtle Module</vt:lpstr>
      <vt:lpstr>Move and Draw</vt:lpstr>
      <vt:lpstr>Filling</vt:lpstr>
      <vt:lpstr>Cartesian Plane</vt:lpstr>
      <vt:lpstr>Tell Turtle’s state</vt:lpstr>
      <vt:lpstr>Determine Turtle’s state</vt:lpstr>
      <vt:lpstr>Drawing State</vt:lpstr>
      <vt:lpstr>Color and Appearance</vt:lpstr>
      <vt:lpstr>RGB - Red, Green, Blue</vt:lpstr>
      <vt:lpstr>Window Control</vt:lpstr>
      <vt:lpstr>Speed and Visibility</vt:lpstr>
      <vt:lpstr>Displaying Text</vt:lpstr>
      <vt:lpstr>Using Events</vt:lpstr>
      <vt:lpstr>Using Events</vt:lpstr>
      <vt:lpstr>Using Events</vt:lpstr>
      <vt:lpstr>Using Events</vt:lpstr>
      <vt:lpstr>Turtles are Objects</vt:lpstr>
      <vt:lpstr>Summary 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Bryce Hulett</cp:lastModifiedBy>
  <cp:revision>365</cp:revision>
  <dcterms:created xsi:type="dcterms:W3CDTF">2008-10-14T02:31:59Z</dcterms:created>
  <dcterms:modified xsi:type="dcterms:W3CDTF">2021-11-16T01:20:43Z</dcterms:modified>
</cp:coreProperties>
</file>