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3"/>
  </p:notesMasterIdLst>
  <p:handoutMasterIdLst>
    <p:handoutMasterId r:id="rId34"/>
  </p:handoutMasterIdLst>
  <p:sldIdLst>
    <p:sldId id="303" r:id="rId2"/>
    <p:sldId id="300" r:id="rId3"/>
    <p:sldId id="258" r:id="rId4"/>
    <p:sldId id="335" r:id="rId5"/>
    <p:sldId id="336" r:id="rId6"/>
    <p:sldId id="304" r:id="rId7"/>
    <p:sldId id="259" r:id="rId8"/>
    <p:sldId id="312" r:id="rId9"/>
    <p:sldId id="323" r:id="rId10"/>
    <p:sldId id="338" r:id="rId11"/>
    <p:sldId id="337" r:id="rId12"/>
    <p:sldId id="324" r:id="rId13"/>
    <p:sldId id="332" r:id="rId14"/>
    <p:sldId id="339" r:id="rId15"/>
    <p:sldId id="331" r:id="rId16"/>
    <p:sldId id="340" r:id="rId17"/>
    <p:sldId id="314" r:id="rId18"/>
    <p:sldId id="325" r:id="rId19"/>
    <p:sldId id="326" r:id="rId20"/>
    <p:sldId id="272" r:id="rId21"/>
    <p:sldId id="327" r:id="rId22"/>
    <p:sldId id="341" r:id="rId23"/>
    <p:sldId id="342" r:id="rId24"/>
    <p:sldId id="344" r:id="rId25"/>
    <p:sldId id="343" r:id="rId26"/>
    <p:sldId id="345" r:id="rId27"/>
    <p:sldId id="346" r:id="rId28"/>
    <p:sldId id="347" r:id="rId29"/>
    <p:sldId id="348" r:id="rId30"/>
    <p:sldId id="349" r:id="rId31"/>
    <p:sldId id="302" r:id="rId32"/>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IBM Plex Sans" panose="020B0604020202020204" charset="0"/>
      <p:regular r:id="rId39"/>
      <p:bold r:id="rId40"/>
      <p:italic r:id="rId41"/>
      <p:boldItalic r:id="rId42"/>
    </p:embeddedFont>
    <p:embeddedFont>
      <p:font typeface="PT Mono" panose="020B0604020202020204" charset="0"/>
      <p:regular r:id="rId43"/>
    </p:embeddedFont>
    <p:embeddedFont>
      <p:font typeface="Tahoma" panose="020B0604030504040204" pitchFamily="3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1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4607" autoAdjust="0"/>
  </p:normalViewPr>
  <p:slideViewPr>
    <p:cSldViewPr snapToGrid="0">
      <p:cViewPr varScale="1">
        <p:scale>
          <a:sx n="112" d="100"/>
          <a:sy n="112" d="100"/>
        </p:scale>
        <p:origin x="1584" y="102"/>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4/12/2021</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PowerPoint will provide an</a:t>
            </a:r>
            <a:r>
              <a:rPr lang="en-US" baseline="0" dirty="0"/>
              <a:t> introduction to the Scanner Class and how to use its methods to process Strings and Files.</a:t>
            </a:r>
            <a:endParaRPr lang="en-US" dirty="0"/>
          </a:p>
          <a:p>
            <a:pPr marL="158750" indent="0">
              <a:buNone/>
            </a:pPr>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779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baseline="0" dirty="0">
                <a:solidFill>
                  <a:schemeClr val="tx1"/>
                </a:solidFill>
                <a:effectLst/>
                <a:latin typeface="Arial"/>
                <a:ea typeface="Arial"/>
                <a:cs typeface="Arial"/>
                <a:sym typeface="Arial"/>
              </a:rPr>
              <a:t>Listed here are the most commonly used Scanner </a:t>
            </a:r>
            <a:r>
              <a:rPr lang="en-US" sz="1100" b="0" i="1" u="none" strike="noStrike" kern="1200" cap="none" baseline="0" dirty="0">
                <a:solidFill>
                  <a:schemeClr val="tx1"/>
                </a:solidFill>
                <a:effectLst/>
                <a:latin typeface="Arial"/>
                <a:ea typeface="Arial"/>
                <a:cs typeface="Arial"/>
                <a:sym typeface="Arial"/>
              </a:rPr>
              <a:t>sensor</a:t>
            </a:r>
            <a:r>
              <a:rPr lang="en-US" sz="1100" b="0" i="0" u="none" strike="noStrike" kern="1200" cap="none" baseline="0" dirty="0">
                <a:solidFill>
                  <a:schemeClr val="tx1"/>
                </a:solidFill>
                <a:effectLst/>
                <a:latin typeface="Arial"/>
                <a:ea typeface="Arial"/>
                <a:cs typeface="Arial"/>
                <a:sym typeface="Arial"/>
              </a:rPr>
              <a:t> methods for processing an unknown number of data items. </a:t>
            </a:r>
            <a:r>
              <a:rPr lang="en-US" sz="1100" b="0" i="0" u="none" strike="noStrike" kern="1200" cap="none" dirty="0">
                <a:solidFill>
                  <a:schemeClr val="tx1"/>
                </a:solidFill>
                <a:effectLst/>
                <a:latin typeface="Arial"/>
                <a:ea typeface="Arial"/>
                <a:cs typeface="Arial"/>
                <a:sym typeface="Arial"/>
              </a:rPr>
              <a:t>The Scanner Class has over 50</a:t>
            </a:r>
            <a:r>
              <a:rPr lang="en-US" sz="1100" b="0" i="0" u="none" strike="noStrike" kern="1200" cap="none" baseline="0" dirty="0">
                <a:solidFill>
                  <a:schemeClr val="tx1"/>
                </a:solidFill>
                <a:effectLst/>
                <a:latin typeface="Arial"/>
                <a:ea typeface="Arial"/>
                <a:cs typeface="Arial"/>
                <a:sym typeface="Arial"/>
              </a:rPr>
              <a:t> methods, 18 of those are Boolean methods that sense something about the next token in the input stream.  8 of those 18 Boolean methods are listed here, search for </a:t>
            </a:r>
            <a:r>
              <a:rPr lang="en-US" sz="1100" b="0" i="1" u="none" strike="noStrike" kern="1200" cap="none" baseline="0" dirty="0">
                <a:solidFill>
                  <a:schemeClr val="tx1"/>
                </a:solidFill>
                <a:effectLst/>
                <a:latin typeface="Arial"/>
                <a:ea typeface="Arial"/>
                <a:cs typeface="Arial"/>
                <a:sym typeface="Arial"/>
              </a:rPr>
              <a:t>Java Scanner class</a:t>
            </a:r>
            <a:r>
              <a:rPr lang="en-US" sz="1100" b="0" i="0" u="none" strike="noStrike" kern="1200" cap="none" baseline="0" dirty="0">
                <a:solidFill>
                  <a:schemeClr val="tx1"/>
                </a:solidFill>
                <a:effectLst/>
                <a:latin typeface="Arial"/>
                <a:ea typeface="Arial"/>
                <a:cs typeface="Arial"/>
                <a:sym typeface="Arial"/>
              </a:rPr>
              <a:t> to view all available methods.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87100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while loop will iterate as long as the String being chopped has more int values left.  If the next value in the String is not an int, the while loop condition will fail as </a:t>
            </a:r>
            <a:r>
              <a:rPr lang="en-US" dirty="0" err="1"/>
              <a:t>chopper.hasNextInt</a:t>
            </a:r>
            <a:r>
              <a:rPr lang="en-US" dirty="0"/>
              <a:t>() will return false if encountering a non int value.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real-world application, you will not know how many tokens are to be processed.  In the example we know there are three tokens, so we could have just as easily used a for loop, however, this is not normally the case.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502459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18018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0575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849804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606191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63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299915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055241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caabee2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caabee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53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39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Exceptions will be covered in a later course but for now just add the throws </a:t>
            </a:r>
            <a:r>
              <a:rPr lang="en-US" dirty="0" err="1"/>
              <a:t>IOException</a:t>
            </a:r>
            <a:r>
              <a:rPr lang="en-US" dirty="0"/>
              <a:t> to the method signature of the main method. If you’re reading a file from a different method, it requires the throws </a:t>
            </a:r>
            <a:r>
              <a:rPr lang="en-US" dirty="0" err="1"/>
              <a:t>IOException</a:t>
            </a:r>
            <a:r>
              <a:rPr lang="en-US" dirty="0"/>
              <a:t> and every method up to main will require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If you’re interested, a method may throw 2 types of exceptions, checked and unchecked. A checked exception requires you to handle it with either a try, catch, finally or you can defer the error up the calling chain of methods by throwing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Typically, a checked exception is beyond our control. The file could be missing or corrupted. The signature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public Scanner(File source) throws </a:t>
            </a:r>
            <a:r>
              <a:rPr lang="en-US" dirty="0" err="1"/>
              <a:t>FileNotFoundException</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requires us to handle it. The </a:t>
            </a:r>
            <a:r>
              <a:rPr lang="en-US" dirty="0" err="1"/>
              <a:t>FileNotFoundException</a:t>
            </a:r>
            <a:r>
              <a:rPr lang="en-US" dirty="0"/>
              <a:t> could be thrown but I threw its parent class </a:t>
            </a:r>
            <a:r>
              <a:rPr lang="en-US" dirty="0" err="1"/>
              <a:t>IOException</a:t>
            </a:r>
            <a:r>
              <a:rPr lang="en-US" dirty="0"/>
              <a:t> on mains method signature.</a:t>
            </a:r>
          </a:p>
        </p:txBody>
      </p:sp>
    </p:spTree>
    <p:extLst>
      <p:ext uri="{BB962C8B-B14F-4D97-AF65-F5344CB8AC3E}">
        <p14:creationId xmlns:p14="http://schemas.microsoft.com/office/powerpoint/2010/main" val="2931209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25321542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364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approach sends one character at a time to the specified file which is a bit tedious. The next slide shows the preferred way.</a:t>
            </a:r>
          </a:p>
        </p:txBody>
      </p:sp>
    </p:spTree>
    <p:extLst>
      <p:ext uri="{BB962C8B-B14F-4D97-AF65-F5344CB8AC3E}">
        <p14:creationId xmlns:p14="http://schemas.microsoft.com/office/powerpoint/2010/main" val="4274839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the example we create a </a:t>
            </a:r>
            <a:r>
              <a:rPr lang="en-US" dirty="0" err="1"/>
              <a:t>PrintWriter</a:t>
            </a:r>
            <a:r>
              <a:rPr lang="en-US" dirty="0"/>
              <a:t> object using </a:t>
            </a:r>
            <a:r>
              <a:rPr lang="en-US" dirty="0" err="1"/>
              <a:t>PrintWriter’s</a:t>
            </a:r>
            <a:r>
              <a:rPr lang="en-US" dirty="0"/>
              <a:t> constructor that accepts a reference to a </a:t>
            </a:r>
            <a:r>
              <a:rPr lang="en-US" dirty="0" err="1"/>
              <a:t>FileWriter</a:t>
            </a:r>
            <a:r>
              <a:rPr lang="en-US" dirty="0"/>
              <a:t> object, and then we enter a loop and print out all numbers between 0 and 100 inclusive along with the square root of those numbers.  The data is written to the file out.dat in the current folder (directory).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statement </a:t>
            </a:r>
            <a:r>
              <a:rPr lang="en-US" dirty="0" err="1"/>
              <a:t>filOut.close</a:t>
            </a:r>
            <a:r>
              <a:rPr lang="en-US" dirty="0"/>
              <a:t>(); will flush the buffer, close the file and allow Java (the JVM) to do some garbage collecting.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712557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9512560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4788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467235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633849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6bee75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6bee75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extLst>
      <p:ext uri="{BB962C8B-B14F-4D97-AF65-F5344CB8AC3E}">
        <p14:creationId xmlns:p14="http://schemas.microsoft.com/office/powerpoint/2010/main" val="11488471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Slides adapted from Tim Clark, John Cargill and Stacey Armstrong</a:t>
            </a:r>
          </a:p>
        </p:txBody>
      </p:sp>
    </p:spTree>
    <p:extLst>
      <p:ext uri="{BB962C8B-B14F-4D97-AF65-F5344CB8AC3E}">
        <p14:creationId xmlns:p14="http://schemas.microsoft.com/office/powerpoint/2010/main" val="2272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java.lang</a:t>
            </a:r>
            <a:r>
              <a:rPr lang="en-US" dirty="0"/>
              <a:t> contains many classes that you’ve seen already – System, String, Byte, Short, Integer, Long, Float, Double, Character, and Boolean.</a:t>
            </a:r>
            <a:endParaRPr dirty="0"/>
          </a:p>
        </p:txBody>
      </p:sp>
    </p:spTree>
    <p:extLst>
      <p:ext uri="{BB962C8B-B14F-4D97-AF65-F5344CB8AC3E}">
        <p14:creationId xmlns:p14="http://schemas.microsoft.com/office/powerpoint/2010/main" val="2463634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a:t>
            </a:r>
            <a:r>
              <a:rPr kumimoji="0" lang="en-US" sz="1200" b="1" i="0" u="none" strike="noStrike" kern="1200" cap="none" spc="0" normalizeH="0" baseline="0" noProof="0" dirty="0">
                <a:ln>
                  <a:noFill/>
                </a:ln>
                <a:solidFill>
                  <a:prstClr val="black"/>
                </a:solidFill>
                <a:effectLst/>
                <a:uLnTx/>
                <a:uFillTx/>
                <a:latin typeface="Calibri"/>
                <a:ea typeface="+mn-ea"/>
                <a:cs typeface="+mn-cs"/>
              </a:rPr>
              <a:t>Scanner</a:t>
            </a:r>
            <a:r>
              <a:rPr kumimoji="0" lang="en-US" sz="1200" b="0" i="0" u="none" strike="noStrike" kern="1200" cap="none" spc="0" normalizeH="0" baseline="0" noProof="0" dirty="0">
                <a:ln>
                  <a:noFill/>
                </a:ln>
                <a:solidFill>
                  <a:prstClr val="black"/>
                </a:solidFill>
                <a:effectLst/>
                <a:uLnTx/>
                <a:uFillTx/>
                <a:latin typeface="Calibri"/>
                <a:ea typeface="+mn-ea"/>
                <a:cs typeface="+mn-cs"/>
              </a:rPr>
              <a:t> class is a class in the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java.util</a:t>
            </a:r>
            <a:r>
              <a:rPr kumimoji="0" lang="en-US" sz="1200" b="0" i="0" u="none" strike="noStrike" kern="1200" cap="none" spc="0" normalizeH="0" baseline="0" noProof="0" dirty="0">
                <a:ln>
                  <a:noFill/>
                </a:ln>
                <a:solidFill>
                  <a:prstClr val="black"/>
                </a:solidFill>
                <a:effectLst/>
                <a:uLnTx/>
                <a:uFillTx/>
                <a:latin typeface="Calibri"/>
                <a:ea typeface="+mn-ea"/>
                <a:cs typeface="+mn-cs"/>
              </a:rPr>
              <a:t> package which allows the user to read values of various data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Memorize</a:t>
            </a:r>
            <a:r>
              <a:rPr kumimoji="0" lang="en-US" sz="1200" b="0" i="0" u="none" strike="noStrike" kern="1200" cap="none" spc="0" normalizeH="0" baseline="0" noProof="0" dirty="0">
                <a:ln>
                  <a:noFill/>
                </a:ln>
                <a:solidFill>
                  <a:prstClr val="black"/>
                </a:solidFill>
                <a:effectLst/>
                <a:uLnTx/>
                <a:uFillTx/>
                <a:latin typeface="Calibri"/>
                <a:ea typeface="+mn-ea"/>
                <a:cs typeface="+mn-cs"/>
              </a:rPr>
              <a:t> the pattern of an instantiation statement: </a:t>
            </a:r>
            <a:r>
              <a:rPr kumimoji="0" lang="en-US" sz="1200" b="1" i="0" u="none" strike="noStrike" kern="1200" cap="none" spc="0" normalizeH="0" baseline="0" noProof="0" dirty="0" err="1">
                <a:ln>
                  <a:noFill/>
                </a:ln>
                <a:solidFill>
                  <a:prstClr val="black"/>
                </a:solidFill>
                <a:effectLst/>
                <a:uLnTx/>
                <a:uFillTx/>
                <a:latin typeface="Calibri"/>
                <a:ea typeface="+mn-ea"/>
                <a:cs typeface="+mn-cs"/>
              </a:rPr>
              <a:t>ClassName</a:t>
            </a:r>
            <a:r>
              <a:rPr kumimoji="0" lang="en-US" sz="1200" b="1" i="0" u="none" strike="noStrike" kern="1200" cap="none" spc="0" normalizeH="0" baseline="0" noProof="0" dirty="0">
                <a:ln>
                  <a:noFill/>
                </a:ln>
                <a:solidFill>
                  <a:prstClr val="black"/>
                </a:solidFill>
                <a:effectLst/>
                <a:uLnTx/>
                <a:uFillTx/>
                <a:latin typeface="Calibri"/>
                <a:ea typeface="+mn-ea"/>
                <a:cs typeface="+mn-cs"/>
              </a:rPr>
              <a:t> </a:t>
            </a:r>
            <a:r>
              <a:rPr kumimoji="0" lang="en-US" sz="1200" b="1" i="0" u="none" strike="noStrike" kern="1200" cap="none" spc="0" normalizeH="0" baseline="0" noProof="0" dirty="0" err="1">
                <a:ln>
                  <a:noFill/>
                </a:ln>
                <a:solidFill>
                  <a:prstClr val="black"/>
                </a:solidFill>
                <a:effectLst/>
                <a:uLnTx/>
                <a:uFillTx/>
                <a:latin typeface="Calibri"/>
                <a:ea typeface="+mn-ea"/>
                <a:cs typeface="+mn-cs"/>
              </a:rPr>
              <a:t>objectName</a:t>
            </a:r>
            <a:r>
              <a:rPr kumimoji="0" lang="en-US" sz="1200" b="1" i="0" u="none" strike="noStrike" kern="1200" cap="none" spc="0" normalizeH="0" baseline="0" noProof="0" dirty="0">
                <a:ln>
                  <a:noFill/>
                </a:ln>
                <a:solidFill>
                  <a:prstClr val="black"/>
                </a:solidFill>
                <a:effectLst/>
                <a:uLnTx/>
                <a:uFillTx/>
                <a:latin typeface="Calibri"/>
                <a:ea typeface="+mn-ea"/>
                <a:cs typeface="+mn-cs"/>
              </a:rPr>
              <a:t> = new </a:t>
            </a:r>
            <a:r>
              <a:rPr kumimoji="0" lang="en-US" sz="1200" b="1" i="0" u="none" strike="noStrike" kern="1200" cap="none" spc="0" normalizeH="0" baseline="0" noProof="0" dirty="0" err="1">
                <a:ln>
                  <a:noFill/>
                </a:ln>
                <a:solidFill>
                  <a:prstClr val="black"/>
                </a:solidFill>
                <a:effectLst/>
                <a:uLnTx/>
                <a:uFillTx/>
                <a:latin typeface="Calibri"/>
                <a:ea typeface="+mn-ea"/>
                <a:cs typeface="+mn-cs"/>
              </a:rPr>
              <a:t>ClassName</a:t>
            </a:r>
            <a:r>
              <a:rPr kumimoji="0" lang="en-US" sz="1200" b="1"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A </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class constructor</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 is a special “method” (its not really a method it is a constructor) that has the </a:t>
            </a:r>
            <a:r>
              <a:rPr kumimoji="0" lang="en-US" sz="1200" b="1"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same name as the class</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 and is used to initialize an object.  It is usually used to initialize the instance variables of the class – the variables of the class which are unique to each object created from the class.  Constructors are similar to Python’s __</a:t>
            </a:r>
            <a:r>
              <a:rPr kumimoji="0" lang="en-US" sz="1200" b="0" i="0" u="none" strike="noStrike" kern="1200" cap="none" spc="0" normalizeH="0" baseline="0" noProof="0" dirty="0" err="1">
                <a:ln>
                  <a:noFill/>
                </a:ln>
                <a:solidFill>
                  <a:srgbClr val="002060"/>
                </a:solidFill>
                <a:effectLst>
                  <a:outerShdw blurRad="38100" dist="38100" dir="2700000" algn="tl">
                    <a:srgbClr val="000000">
                      <a:alpha val="43137"/>
                    </a:srgbClr>
                  </a:outerShdw>
                </a:effectLst>
                <a:uLnTx/>
                <a:uFillTx/>
                <a:latin typeface="Calibri"/>
                <a:ea typeface="+mn-ea"/>
                <a:cs typeface="+mn-cs"/>
              </a:rPr>
              <a:t>init</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__ method; however, constructors get invoked prior to object creation, __</a:t>
            </a:r>
            <a:r>
              <a:rPr kumimoji="0" lang="en-US" sz="1200" b="0" i="0" u="none" strike="noStrike" kern="1200" cap="none" spc="0" normalizeH="0" baseline="0" noProof="0" dirty="0" err="1">
                <a:ln>
                  <a:noFill/>
                </a:ln>
                <a:solidFill>
                  <a:srgbClr val="002060"/>
                </a:solidFill>
                <a:effectLst>
                  <a:outerShdw blurRad="38100" dist="38100" dir="2700000" algn="tl">
                    <a:srgbClr val="000000">
                      <a:alpha val="43137"/>
                    </a:srgbClr>
                  </a:outerShdw>
                </a:effectLst>
                <a:uLnTx/>
                <a:uFillTx/>
                <a:latin typeface="Calibri"/>
                <a:ea typeface="+mn-ea"/>
                <a:cs typeface="+mn-cs"/>
              </a:rPr>
              <a:t>init</a:t>
            </a:r>
            <a:r>
              <a:rPr kumimoji="0" lang="en-US" sz="1200" b="0" i="0" u="none" strike="noStrike" kern="1200" cap="none" spc="0" normalizeH="0" baseline="0" noProof="0" dirty="0">
                <a:ln>
                  <a:noFill/>
                </a:ln>
                <a:solidFill>
                  <a:srgbClr val="002060"/>
                </a:solidFill>
                <a:effectLst>
                  <a:outerShdw blurRad="38100" dist="38100" dir="2700000" algn="tl">
                    <a:srgbClr val="000000">
                      <a:alpha val="43137"/>
                    </a:srgbClr>
                  </a:outerShdw>
                </a:effectLst>
                <a:uLnTx/>
                <a:uFillTx/>
                <a:latin typeface="Calibri"/>
                <a:ea typeface="+mn-ea"/>
                <a:cs typeface="+mn-cs"/>
              </a:rPr>
              <a:t>__ gets invoked after object creation.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1034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Scanner Class has over 50 methods.  Listed here are the most commonly used Scanner methods for reading data.  We will revisit the Scanner class later and learn about additional methods of the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Computers have a buffer located in memory that stores data that is typed on the keyboard until it can be processed by an active program.  The </a:t>
            </a:r>
            <a:r>
              <a:rPr kumimoji="0" lang="en-US" sz="1200" b="0" i="1" u="none" strike="noStrike" kern="1200" cap="none" spc="0" normalizeH="0" baseline="0" noProof="0" dirty="0">
                <a:ln>
                  <a:noFill/>
                </a:ln>
                <a:solidFill>
                  <a:prstClr val="black"/>
                </a:solidFill>
                <a:effectLst/>
                <a:uLnTx/>
                <a:uFillTx/>
                <a:latin typeface="Calibri"/>
                <a:ea typeface="+mn-ea"/>
                <a:cs typeface="+mn-cs"/>
              </a:rPr>
              <a:t>next</a:t>
            </a:r>
            <a:r>
              <a:rPr kumimoji="0" lang="en-US" sz="1200" b="0" i="0" u="none" strike="noStrike" kern="1200" cap="none" spc="0" normalizeH="0" baseline="0" noProof="0" dirty="0">
                <a:ln>
                  <a:noFill/>
                </a:ln>
                <a:solidFill>
                  <a:prstClr val="black"/>
                </a:solidFill>
                <a:effectLst/>
                <a:uLnTx/>
                <a:uFillTx/>
                <a:latin typeface="Calibri"/>
                <a:ea typeface="+mn-ea"/>
                <a:cs typeface="+mn-cs"/>
              </a:rPr>
              <a:t> methods listed above will retrieve the next token and attempt to convert the token to the data type specified (byte for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nextByte</a:t>
            </a:r>
            <a:r>
              <a:rPr kumimoji="0" lang="en-US" sz="1200" b="0" i="0" u="none" strike="noStrike" kern="1200" cap="none" spc="0" normalizeH="0" baseline="0" noProof="0" dirty="0">
                <a:ln>
                  <a:noFill/>
                </a:ln>
                <a:solidFill>
                  <a:prstClr val="black"/>
                </a:solidFill>
                <a:effectLst/>
                <a:uLnTx/>
                <a:uFillTx/>
                <a:latin typeface="Calibri"/>
                <a:ea typeface="+mn-ea"/>
                <a:cs typeface="+mn-cs"/>
              </a:rPr>
              <a:t>, short for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nextShort</a:t>
            </a:r>
            <a:r>
              <a:rPr kumimoji="0" lang="en-US" sz="1200" b="0" i="0" u="none" strike="noStrike" kern="1200" cap="none" spc="0" normalizeH="0" baseline="0" noProof="0" dirty="0">
                <a:ln>
                  <a:noFill/>
                </a:ln>
                <a:solidFill>
                  <a:prstClr val="black"/>
                </a:solidFill>
                <a:effectLst/>
                <a:uLnTx/>
                <a:uFillTx/>
                <a:latin typeface="Calibri"/>
                <a:ea typeface="+mn-ea"/>
                <a:cs typeface="+mn-cs"/>
              </a:rPr>
              <a:t>, etc.).  However; if the data in the token cannot be converted to the specified type an </a:t>
            </a:r>
            <a:r>
              <a:rPr kumimoji="0" lang="en-US" sz="1200" b="1" i="0" u="none" strike="noStrike" kern="1200" cap="none" spc="0" normalizeH="0" baseline="0" noProof="0" dirty="0">
                <a:ln>
                  <a:noFill/>
                </a:ln>
                <a:solidFill>
                  <a:prstClr val="black"/>
                </a:solidFill>
                <a:effectLst/>
                <a:uLnTx/>
                <a:uFillTx/>
                <a:latin typeface="Calibri"/>
                <a:ea typeface="+mn-ea"/>
                <a:cs typeface="+mn-cs"/>
              </a:rPr>
              <a:t>exception</a:t>
            </a:r>
            <a:r>
              <a:rPr kumimoji="0" lang="en-US" sz="1200" b="0" i="0" u="none" strike="noStrike" kern="1200" cap="none" spc="0" normalizeH="0" baseline="0" noProof="0" dirty="0">
                <a:ln>
                  <a:noFill/>
                </a:ln>
                <a:solidFill>
                  <a:prstClr val="black"/>
                </a:solidFill>
                <a:effectLst/>
                <a:uLnTx/>
                <a:uFillTx/>
                <a:latin typeface="Calibri"/>
                <a:ea typeface="+mn-ea"/>
                <a:cs typeface="+mn-cs"/>
              </a:rPr>
              <a:t> is thrown.  It is important that you ensure the data type you are reading is compatible with the data type you are requesting.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 token is usually ended by whitespace such as a blank or line break; however, another delimiter may be specified using Scanner’s </a:t>
            </a:r>
            <a:r>
              <a:rPr kumimoji="0" lang="en-US" sz="1200" b="0" i="0" u="none" strike="noStrike" kern="1200" cap="none" spc="0" normalizeH="0" baseline="0" noProof="0" dirty="0" err="1">
                <a:ln>
                  <a:noFill/>
                </a:ln>
                <a:solidFill>
                  <a:prstClr val="black"/>
                </a:solidFill>
                <a:effectLst/>
                <a:uLnTx/>
                <a:uFillTx/>
                <a:latin typeface="Calibri"/>
                <a:ea typeface="+mn-ea"/>
                <a:cs typeface="+mn-cs"/>
              </a:rPr>
              <a:t>useDelimiter</a:t>
            </a:r>
            <a:r>
              <a:rPr kumimoji="0" lang="en-US" sz="1200" b="0" i="0" u="none" strike="noStrike" kern="1200" cap="none" spc="0" normalizeH="0" baseline="0" noProof="0" dirty="0">
                <a:ln>
                  <a:noFill/>
                </a:ln>
                <a:solidFill>
                  <a:prstClr val="black"/>
                </a:solidFill>
                <a:effectLst/>
                <a:uLnTx/>
                <a:uFillTx/>
                <a:latin typeface="Calibri"/>
                <a:ea typeface="+mn-ea"/>
                <a:cs typeface="+mn-cs"/>
              </a:rPr>
              <a:t>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int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nextInt</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Returns the next token as an int. If the next token is not an integer,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InputMismatchException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long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nextLong</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Returns the next token as a long. If the next token is not an integer,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InputMismatchException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float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nextFloat</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Returns the next token as a float. If the next token is not a float or is out of range,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InputMismatchException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double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nextDouble</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Returns the next token as a long. If the next token is not a float or is out of range,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InputMismatchException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String next()	           Returns the next token as a string.  If no token exists, </a:t>
            </a:r>
            <a:r>
              <a:rPr kumimoji="0" lang="en-US" sz="1000" b="1"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NoSuchElementException</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is thrown.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String </a:t>
            </a:r>
            <a:r>
              <a:rPr kumimoji="0" lang="en-US" sz="1000" b="0" i="0" u="none" strike="noStrike" kern="1200" cap="none" spc="0" normalizeH="0" baseline="0" noProof="0" dirty="0" err="1">
                <a:ln>
                  <a:noFill/>
                </a:ln>
                <a:solidFill>
                  <a:prstClr val="black"/>
                </a:solidFill>
                <a:effectLst/>
                <a:uLnTx/>
                <a:uFillTx/>
                <a:latin typeface="Courier New" pitchFamily="49" charset="0"/>
                <a:ea typeface="Adobe Fan Heiti Std B" pitchFamily="34" charset="-128"/>
                <a:cs typeface="Courier New" pitchFamily="49" charset="0"/>
              </a:rPr>
              <a:t>nextLine</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a:t>
            </a:r>
            <a:r>
              <a:rPr kumimoji="0" lang="en-US" sz="8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   </a:t>
            </a:r>
            <a:r>
              <a:rPr kumimoji="0" lang="en-US" sz="1000" b="0" i="0" u="none" strike="noStrike" kern="1200" cap="none" spc="0" normalizeH="0" baseline="0" noProof="0" dirty="0">
                <a:ln>
                  <a:noFill/>
                </a:ln>
                <a:solidFill>
                  <a:prstClr val="black"/>
                </a:solidFill>
                <a:effectLst/>
                <a:uLnTx/>
                <a:uFillTx/>
                <a:latin typeface="Courier New" pitchFamily="49" charset="0"/>
                <a:ea typeface="Adobe Fan Heiti Std B" pitchFamily="34" charset="-128"/>
                <a:cs typeface="Courier New" pitchFamily="49" charset="0"/>
              </a:rPr>
              <a:t>Returns the remainder of the current line as a string.  This method reads until if reaches a “\n” and returns the string excluding the “\n”.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84357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711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43727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chopper has been instantiated to refer to a Scanner Object that was constructed with a String. chopper will be used to chop up the String. The name chopper is arbitrary, you may use any legal identifier.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Each time </a:t>
            </a:r>
            <a:r>
              <a:rPr lang="en-US" dirty="0" err="1"/>
              <a:t>chopper.next</a:t>
            </a:r>
            <a:r>
              <a:rPr lang="en-US" dirty="0"/>
              <a:t>() is called, the next one-word String in the list of Strings is returned.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Scanner chopper = new Scanner(“one two fun");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chopper.next</a:t>
            </a:r>
            <a:r>
              <a:rPr lang="en-US" dirty="0"/>
              <a:t>(); 	// Returns one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chopper.next</a:t>
            </a:r>
            <a:r>
              <a:rPr lang="en-US" dirty="0"/>
              <a:t>(); 	// Returns two</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chopper.next</a:t>
            </a:r>
            <a:r>
              <a:rPr lang="en-US" dirty="0"/>
              <a:t>(); 	// Returns fun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err="1"/>
              <a:t>chopper.next</a:t>
            </a:r>
            <a:r>
              <a:rPr lang="en-US" dirty="0"/>
              <a:t>(); 	// Throws </a:t>
            </a:r>
            <a:r>
              <a:rPr lang="en-US" dirty="0" err="1"/>
              <a:t>NoSuchElementException</a:t>
            </a:r>
            <a:r>
              <a:rPr lang="en-US" dirty="0"/>
              <a:t> Exception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787895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9075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1" name="Google Shape;31;p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2" name="Google Shape;32;p5"/>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ECEC"/>
              </a:buClr>
              <a:buSzPts val="2400"/>
              <a:buFont typeface="IBM Plex Sans"/>
              <a:buNone/>
              <a:defRPr sz="2400">
                <a:solidFill>
                  <a:srgbClr val="00ECEC"/>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33" name="Google Shape;33;p5"/>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887006" y="1144434"/>
            <a:ext cx="7620499" cy="2308324"/>
          </a:xfrm>
          <a:prstGeom prst="rect">
            <a:avLst/>
          </a:prstGeom>
        </p:spPr>
        <p:txBody>
          <a:bodyPr wrap="square">
            <a:spAutoFit/>
          </a:bodyPr>
          <a:lstStyle/>
          <a:p>
            <a:r>
              <a:rPr lang="en-US" sz="4800" dirty="0">
                <a:solidFill>
                  <a:schemeClr val="lt1"/>
                </a:solidFill>
                <a:latin typeface="PT Mono" panose="020B0604020202020204" charset="0"/>
                <a:cs typeface="PT Mono" panose="020B0604020202020204" charset="0"/>
              </a:rPr>
              <a:t>String Processing and Reading/Writing files.</a:t>
            </a:r>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Using loops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96327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Scanner Methods</a:t>
            </a:r>
            <a:endParaRPr sz="2400" dirty="0">
              <a:solidFill>
                <a:srgbClr val="00ECEC"/>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15" name="Table 14">
            <a:extLst>
              <a:ext uri="{FF2B5EF4-FFF2-40B4-BE49-F238E27FC236}">
                <a16:creationId xmlns:a16="http://schemas.microsoft.com/office/drawing/2014/main" id="{A82B45AF-8878-496A-98D4-2BACD3C94B25}"/>
              </a:ext>
            </a:extLst>
          </p:cNvPr>
          <p:cNvGraphicFramePr>
            <a:graphicFrameLocks noGrp="1"/>
          </p:cNvGraphicFramePr>
          <p:nvPr>
            <p:extLst>
              <p:ext uri="{D42A27DB-BD31-4B8C-83A1-F6EECF244321}">
                <p14:modId xmlns:p14="http://schemas.microsoft.com/office/powerpoint/2010/main" val="3775159432"/>
              </p:ext>
            </p:extLst>
          </p:nvPr>
        </p:nvGraphicFramePr>
        <p:xfrm>
          <a:off x="609601" y="1023527"/>
          <a:ext cx="8064900" cy="3708400"/>
        </p:xfrm>
        <a:graphic>
          <a:graphicData uri="http://schemas.openxmlformats.org/drawingml/2006/table">
            <a:tbl>
              <a:tblPr firstRow="1" bandRow="1">
                <a:tableStyleId>{5C22544A-7EE6-4342-B048-85BDC9FD1C3A}</a:tableStyleId>
              </a:tblPr>
              <a:tblGrid>
                <a:gridCol w="2023871">
                  <a:extLst>
                    <a:ext uri="{9D8B030D-6E8A-4147-A177-3AD203B41FA5}">
                      <a16:colId xmlns:a16="http://schemas.microsoft.com/office/drawing/2014/main" val="20000"/>
                    </a:ext>
                  </a:extLst>
                </a:gridCol>
                <a:gridCol w="6041029">
                  <a:extLst>
                    <a:ext uri="{9D8B030D-6E8A-4147-A177-3AD203B41FA5}">
                      <a16:colId xmlns:a16="http://schemas.microsoft.com/office/drawing/2014/main" val="20001"/>
                    </a:ext>
                  </a:extLst>
                </a:gridCol>
              </a:tblGrid>
              <a:tr h="370840">
                <a:tc>
                  <a:txBody>
                    <a:bodyPr/>
                    <a:lstStyle/>
                    <a:p>
                      <a:pPr algn="ctr"/>
                      <a:r>
                        <a:rPr lang="en-US" sz="1800" dirty="0">
                          <a:solidFill>
                            <a:schemeClr val="bg1"/>
                          </a:solidFill>
                        </a:rPr>
                        <a:t>Method Name</a:t>
                      </a:r>
                    </a:p>
                  </a:txBody>
                  <a:tcPr>
                    <a:noFill/>
                  </a:tcPr>
                </a:tc>
                <a:tc>
                  <a:txBody>
                    <a:bodyPr/>
                    <a:lstStyle/>
                    <a:p>
                      <a:pPr algn="ctr"/>
                      <a:r>
                        <a:rPr lang="en-US" sz="1800" dirty="0">
                          <a:solidFill>
                            <a:schemeClr val="bg1"/>
                          </a:solidFill>
                        </a:rPr>
                        <a:t>Purpose</a:t>
                      </a:r>
                    </a:p>
                  </a:txBody>
                  <a:tcPr>
                    <a:noFill/>
                  </a:tcPr>
                </a:tc>
                <a:extLst>
                  <a:ext uri="{0D108BD9-81ED-4DB2-BD59-A6C34878D82A}">
                    <a16:rowId xmlns:a16="http://schemas.microsoft.com/office/drawing/2014/main" val="10000"/>
                  </a:ext>
                </a:extLst>
              </a:tr>
              <a:tr h="370840">
                <a:tc>
                  <a:txBody>
                    <a:bodyPr/>
                    <a:lstStyle/>
                    <a:p>
                      <a:r>
                        <a:rPr lang="en-US" sz="1800" dirty="0" err="1">
                          <a:solidFill>
                            <a:schemeClr val="accent5">
                              <a:lumMod val="60000"/>
                              <a:lumOff val="40000"/>
                            </a:schemeClr>
                          </a:solidFill>
                          <a:latin typeface="+mn-lt"/>
                        </a:rPr>
                        <a:t>hasNextByte</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returns true if next token is interpretable as a byte</a:t>
                      </a:r>
                    </a:p>
                  </a:txBody>
                  <a:tcPr>
                    <a:noFill/>
                  </a:tcPr>
                </a:tc>
                <a:extLst>
                  <a:ext uri="{0D108BD9-81ED-4DB2-BD59-A6C34878D82A}">
                    <a16:rowId xmlns:a16="http://schemas.microsoft.com/office/drawing/2014/main" val="10001"/>
                  </a:ext>
                </a:extLst>
              </a:tr>
              <a:tr h="370840">
                <a:tc>
                  <a:txBody>
                    <a:bodyPr/>
                    <a:lstStyle/>
                    <a:p>
                      <a:r>
                        <a:rPr lang="en-US" sz="1800" dirty="0" err="1">
                          <a:solidFill>
                            <a:schemeClr val="accent5">
                              <a:lumMod val="60000"/>
                              <a:lumOff val="40000"/>
                            </a:schemeClr>
                          </a:solidFill>
                          <a:latin typeface="+mn-lt"/>
                        </a:rPr>
                        <a:t>hasNextShort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returns true if next token is interpretable as a short</a:t>
                      </a:r>
                    </a:p>
                  </a:txBody>
                  <a:tcPr>
                    <a:noFill/>
                  </a:tcPr>
                </a:tc>
                <a:extLst>
                  <a:ext uri="{0D108BD9-81ED-4DB2-BD59-A6C34878D82A}">
                    <a16:rowId xmlns:a16="http://schemas.microsoft.com/office/drawing/2014/main" val="10002"/>
                  </a:ext>
                </a:extLst>
              </a:tr>
              <a:tr h="370840">
                <a:tc>
                  <a:txBody>
                    <a:bodyPr/>
                    <a:lstStyle/>
                    <a:p>
                      <a:r>
                        <a:rPr lang="en-US" sz="1800" dirty="0" err="1">
                          <a:solidFill>
                            <a:schemeClr val="accent5">
                              <a:lumMod val="60000"/>
                              <a:lumOff val="40000"/>
                            </a:schemeClr>
                          </a:solidFill>
                          <a:latin typeface="+mn-lt"/>
                        </a:rPr>
                        <a:t>hasNextInt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returns true if next token is interpretable as an int</a:t>
                      </a:r>
                    </a:p>
                  </a:txBody>
                  <a:tcPr>
                    <a:noFill/>
                  </a:tcPr>
                </a:tc>
                <a:extLst>
                  <a:ext uri="{0D108BD9-81ED-4DB2-BD59-A6C34878D82A}">
                    <a16:rowId xmlns:a16="http://schemas.microsoft.com/office/drawing/2014/main" val="10003"/>
                  </a:ext>
                </a:extLst>
              </a:tr>
              <a:tr h="370840">
                <a:tc>
                  <a:txBody>
                    <a:bodyPr/>
                    <a:lstStyle/>
                    <a:p>
                      <a:r>
                        <a:rPr lang="en-US" sz="1800" dirty="0" err="1">
                          <a:solidFill>
                            <a:schemeClr val="accent5">
                              <a:lumMod val="60000"/>
                              <a:lumOff val="40000"/>
                            </a:schemeClr>
                          </a:solidFill>
                          <a:latin typeface="+mn-lt"/>
                        </a:rPr>
                        <a:t>hasNextLong</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returns true if next token is interpretable as a long</a:t>
                      </a:r>
                    </a:p>
                  </a:txBody>
                  <a:tcPr>
                    <a:noFill/>
                  </a:tcPr>
                </a:tc>
                <a:extLst>
                  <a:ext uri="{0D108BD9-81ED-4DB2-BD59-A6C34878D82A}">
                    <a16:rowId xmlns:a16="http://schemas.microsoft.com/office/drawing/2014/main" val="10004"/>
                  </a:ext>
                </a:extLst>
              </a:tr>
              <a:tr h="370840">
                <a:tc>
                  <a:txBody>
                    <a:bodyPr/>
                    <a:lstStyle/>
                    <a:p>
                      <a:r>
                        <a:rPr lang="en-US" sz="1800" dirty="0" err="1">
                          <a:solidFill>
                            <a:schemeClr val="accent5">
                              <a:lumMod val="60000"/>
                              <a:lumOff val="40000"/>
                            </a:schemeClr>
                          </a:solidFill>
                          <a:latin typeface="+mn-lt"/>
                        </a:rPr>
                        <a:t>hasNextFloat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returns true if next token is interpretable as a float</a:t>
                      </a:r>
                    </a:p>
                  </a:txBody>
                  <a:tcPr>
                    <a:noFill/>
                  </a:tcPr>
                </a:tc>
                <a:extLst>
                  <a:ext uri="{0D108BD9-81ED-4DB2-BD59-A6C34878D82A}">
                    <a16:rowId xmlns:a16="http://schemas.microsoft.com/office/drawing/2014/main" val="10005"/>
                  </a:ext>
                </a:extLst>
              </a:tr>
              <a:tr h="370840">
                <a:tc>
                  <a:txBody>
                    <a:bodyPr/>
                    <a:lstStyle/>
                    <a:p>
                      <a:r>
                        <a:rPr lang="en-US" sz="1800" dirty="0" err="1">
                          <a:solidFill>
                            <a:schemeClr val="accent5">
                              <a:lumMod val="60000"/>
                              <a:lumOff val="40000"/>
                            </a:schemeClr>
                          </a:solidFill>
                          <a:latin typeface="+mn-lt"/>
                        </a:rPr>
                        <a:t>hasNextDouble</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returns true if next token is interpretable as a double</a:t>
                      </a:r>
                    </a:p>
                  </a:txBody>
                  <a:tcPr>
                    <a:no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accent5">
                              <a:lumMod val="60000"/>
                              <a:lumOff val="40000"/>
                            </a:schemeClr>
                          </a:solidFill>
                          <a:latin typeface="+mn-lt"/>
                        </a:rPr>
                        <a:t>hasNextBoolean</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returns true if next token is interpretable as a </a:t>
                      </a:r>
                      <a:r>
                        <a:rPr kumimoji="0" lang="en-US" sz="1800" kern="1200" dirty="0" err="1">
                          <a:solidFill>
                            <a:schemeClr val="bg1"/>
                          </a:solidFill>
                          <a:latin typeface="+mn-lt"/>
                          <a:ea typeface="+mn-ea"/>
                          <a:cs typeface="+mn-cs"/>
                        </a:rPr>
                        <a:t>boolean</a:t>
                      </a:r>
                      <a:endParaRPr kumimoji="0" lang="en-US" sz="1800" kern="1200" dirty="0">
                        <a:solidFill>
                          <a:schemeClr val="bg1"/>
                        </a:solidFill>
                        <a:latin typeface="+mn-lt"/>
                        <a:ea typeface="+mn-ea"/>
                        <a:cs typeface="+mn-cs"/>
                      </a:endParaRPr>
                    </a:p>
                  </a:txBody>
                  <a:tcPr>
                    <a:no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accent5">
                              <a:lumMod val="60000"/>
                              <a:lumOff val="40000"/>
                            </a:schemeClr>
                          </a:solidFill>
                          <a:latin typeface="+mn-lt"/>
                        </a:rPr>
                        <a:t>hasNext</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returns true if another token is available</a:t>
                      </a:r>
                    </a:p>
                  </a:txBody>
                  <a:tcPr>
                    <a:no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accent5">
                              <a:lumMod val="60000"/>
                              <a:lumOff val="40000"/>
                            </a:schemeClr>
                          </a:solidFill>
                          <a:latin typeface="+mn-lt"/>
                        </a:rPr>
                        <a:t>hasNextLine</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returns true if another line is available  (contains "\n")</a:t>
                      </a:r>
                    </a:p>
                  </a:txBody>
                  <a:tcPr>
                    <a:noFill/>
                  </a:tcPr>
                </a:tc>
                <a:extLst>
                  <a:ext uri="{0D108BD9-81ED-4DB2-BD59-A6C34878D82A}">
                    <a16:rowId xmlns:a16="http://schemas.microsoft.com/office/drawing/2014/main" val="3905222803"/>
                  </a:ext>
                </a:extLst>
              </a:tr>
            </a:tbl>
          </a:graphicData>
        </a:graphic>
      </p:graphicFrame>
    </p:spTree>
    <p:extLst>
      <p:ext uri="{BB962C8B-B14F-4D97-AF65-F5344CB8AC3E}">
        <p14:creationId xmlns:p14="http://schemas.microsoft.com/office/powerpoint/2010/main" val="469823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Processing w/ Loops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accent4">
                    <a:lumMod val="75000"/>
                  </a:schemeClr>
                </a:solidFill>
                <a:latin typeface="IBM Plex Sans" panose="020B0604020202020204" charset="0"/>
              </a:rPr>
              <a:t>String input = "97 34 45 4.5 hi";</a:t>
            </a:r>
          </a:p>
          <a:p>
            <a:pPr>
              <a:spcBef>
                <a:spcPct val="0"/>
              </a:spcBef>
              <a:buFontTx/>
              <a:buNone/>
            </a:pPr>
            <a:r>
              <a:rPr lang="en-US" altLang="en-US" sz="2000" dirty="0">
                <a:solidFill>
                  <a:schemeClr val="accent4">
                    <a:lumMod val="75000"/>
                  </a:schemeClr>
                </a:solidFill>
                <a:latin typeface="IBM Plex Sans" panose="020B0604020202020204" charset="0"/>
              </a:rPr>
              <a:t>Scanner chopper = new Scanner(input);</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while (</a:t>
            </a:r>
            <a:r>
              <a:rPr lang="en-US" altLang="en-US" sz="2000" dirty="0" err="1">
                <a:solidFill>
                  <a:schemeClr val="accent4">
                    <a:lumMod val="75000"/>
                  </a:schemeClr>
                </a:solidFill>
                <a:latin typeface="IBM Plex Sans" panose="020B0604020202020204" charset="0"/>
              </a:rPr>
              <a:t>chopper.hasNextInt</a:t>
            </a:r>
            <a:r>
              <a:rPr lang="en-US" altLang="en-US" sz="2000" dirty="0">
                <a:solidFill>
                  <a:schemeClr val="accent4">
                    <a:lumMod val="75000"/>
                  </a:schemeClr>
                </a:solidFill>
                <a:latin typeface="IBM Plex Sans" panose="020B0604020202020204" charset="0"/>
              </a:rPr>
              <a:t>()) </a:t>
            </a:r>
          </a:p>
          <a:p>
            <a:pPr>
              <a:spcBef>
                <a:spcPct val="0"/>
              </a:spcBef>
              <a:buFontTx/>
              <a:buNone/>
            </a:pP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     </a:t>
            </a: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chopper.nextInt</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("done processing </a:t>
            </a:r>
            <a:r>
              <a:rPr lang="en-US" altLang="en-US" sz="2000" dirty="0" err="1">
                <a:solidFill>
                  <a:schemeClr val="accent4">
                    <a:lumMod val="75000"/>
                  </a:schemeClr>
                </a:solidFill>
                <a:latin typeface="IBM Plex Sans" panose="020B0604020202020204" charset="0"/>
              </a:rPr>
              <a:t>ints</a:t>
            </a:r>
            <a:r>
              <a:rPr lang="en-US" altLang="en-US" sz="2000" dirty="0">
                <a:solidFill>
                  <a:schemeClr val="accent4">
                    <a:lumMod val="75000"/>
                  </a:schemeClr>
                </a:solidFill>
                <a:latin typeface="IBM Plex Sans" panose="020B0604020202020204" charset="0"/>
              </a:rPr>
              <a:t>");</a:t>
            </a: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639532" y="2610825"/>
            <a:ext cx="2590068" cy="163121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97</a:t>
            </a:r>
          </a:p>
          <a:p>
            <a:pPr>
              <a:spcBef>
                <a:spcPct val="0"/>
              </a:spcBef>
              <a:buFontTx/>
              <a:buNone/>
            </a:pPr>
            <a:r>
              <a:rPr lang="en-US" altLang="en-US" sz="2000" dirty="0">
                <a:solidFill>
                  <a:schemeClr val="bg1"/>
                </a:solidFill>
                <a:latin typeface="Tahoma" panose="020B0604030504040204" pitchFamily="34" charset="0"/>
              </a:rPr>
              <a:t>34</a:t>
            </a:r>
          </a:p>
          <a:p>
            <a:pPr>
              <a:spcBef>
                <a:spcPct val="0"/>
              </a:spcBef>
              <a:buFontTx/>
              <a:buNone/>
            </a:pPr>
            <a:r>
              <a:rPr lang="en-US" altLang="en-US" sz="2000" dirty="0">
                <a:solidFill>
                  <a:schemeClr val="bg1"/>
                </a:solidFill>
                <a:latin typeface="Tahoma" panose="020B0604030504040204" pitchFamily="34" charset="0"/>
              </a:rPr>
              <a:t>45</a:t>
            </a:r>
          </a:p>
          <a:p>
            <a:pPr>
              <a:spcBef>
                <a:spcPct val="0"/>
              </a:spcBef>
              <a:buFontTx/>
              <a:buNone/>
            </a:pPr>
            <a:r>
              <a:rPr lang="en-US" altLang="en-US" sz="2000" dirty="0">
                <a:solidFill>
                  <a:schemeClr val="bg1"/>
                </a:solidFill>
                <a:latin typeface="Tahoma" panose="020B0604030504040204" pitchFamily="34" charset="0"/>
              </a:rPr>
              <a:t>done processing </a:t>
            </a:r>
            <a:r>
              <a:rPr lang="en-US" altLang="en-US" sz="2000" dirty="0" err="1">
                <a:solidFill>
                  <a:schemeClr val="bg1"/>
                </a:solidFill>
                <a:latin typeface="Tahoma" panose="020B0604030504040204" pitchFamily="34" charset="0"/>
              </a:rPr>
              <a:t>ints</a:t>
            </a:r>
            <a:endParaRPr lang="en-US" altLang="en-US" sz="2000" dirty="0">
              <a:solidFill>
                <a:schemeClr val="bg1"/>
              </a:solidFill>
              <a:latin typeface="Tahoma" panose="020B0604030504040204" pitchFamily="34" charset="0"/>
            </a:endParaRP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374225" y="2383605"/>
            <a:ext cx="2987907" cy="242127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00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Reading Multiple Integers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We can instantiate multiple Scanner objects.</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err="1">
                <a:solidFill>
                  <a:schemeClr val="accent4">
                    <a:lumMod val="75000"/>
                  </a:schemeClr>
                </a:solidFill>
                <a:latin typeface="IBM Plex Sans" panose="020B0604020202020204" charset="0"/>
              </a:rPr>
              <a:t>out.printf</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"Enter grades :: "</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Scanner kb = new Scanner(System.in);</a:t>
            </a:r>
          </a:p>
          <a:p>
            <a:pPr>
              <a:spcBef>
                <a:spcPct val="0"/>
              </a:spcBef>
              <a:buFontTx/>
              <a:buNone/>
            </a:pPr>
            <a:r>
              <a:rPr lang="en-US" altLang="en-US" sz="1800" dirty="0">
                <a:solidFill>
                  <a:schemeClr val="accent4">
                    <a:lumMod val="75000"/>
                  </a:schemeClr>
                </a:solidFill>
                <a:latin typeface="IBM Plex Sans" panose="020B0604020202020204" charset="0"/>
              </a:rPr>
              <a:t>Scanner chop = new Scanner(</a:t>
            </a:r>
            <a:r>
              <a:rPr lang="en-US" altLang="en-US" sz="1800" dirty="0" err="1">
                <a:solidFill>
                  <a:schemeClr val="accent4">
                    <a:lumMod val="75000"/>
                  </a:schemeClr>
                </a:solidFill>
                <a:latin typeface="IBM Plex Sans" panose="020B0604020202020204" charset="0"/>
              </a:rPr>
              <a:t>kb.nextLine</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int total = 0, </a:t>
            </a:r>
            <a:r>
              <a:rPr lang="en-US" altLang="en-US" sz="1800" dirty="0" err="1">
                <a:solidFill>
                  <a:schemeClr val="accent4">
                    <a:lumMod val="75000"/>
                  </a:schemeClr>
                </a:solidFill>
                <a:latin typeface="IBM Plex Sans" panose="020B0604020202020204" charset="0"/>
              </a:rPr>
              <a:t>cnt</a:t>
            </a:r>
            <a:r>
              <a:rPr lang="en-US" altLang="en-US" sz="1800" dirty="0">
                <a:solidFill>
                  <a:schemeClr val="accent4">
                    <a:lumMod val="75000"/>
                  </a:schemeClr>
                </a:solidFill>
                <a:latin typeface="IBM Plex Sans" panose="020B0604020202020204" charset="0"/>
              </a:rPr>
              <a:t> = 0;</a:t>
            </a:r>
          </a:p>
          <a:p>
            <a:pPr>
              <a:spcBef>
                <a:spcPct val="0"/>
              </a:spcBef>
              <a:buFontTx/>
              <a:buNone/>
            </a:pPr>
            <a:r>
              <a:rPr lang="en-US" altLang="en-US" sz="1800" dirty="0">
                <a:solidFill>
                  <a:schemeClr val="accent4">
                    <a:lumMod val="75000"/>
                  </a:schemeClr>
                </a:solidFill>
                <a:latin typeface="IBM Plex Sans" panose="020B0604020202020204" charset="0"/>
              </a:rPr>
              <a:t>while(</a:t>
            </a:r>
            <a:r>
              <a:rPr lang="en-US" altLang="en-US" sz="1800" dirty="0" err="1">
                <a:solidFill>
                  <a:schemeClr val="accent4">
                    <a:lumMod val="75000"/>
                  </a:schemeClr>
                </a:solidFill>
                <a:latin typeface="IBM Plex Sans" panose="020B0604020202020204" charset="0"/>
              </a:rPr>
              <a:t>chop.hasNextInt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total += </a:t>
            </a:r>
            <a:r>
              <a:rPr lang="en-US" altLang="en-US" sz="1800" dirty="0" err="1">
                <a:solidFill>
                  <a:schemeClr val="accent4">
                    <a:lumMod val="75000"/>
                  </a:schemeClr>
                </a:solidFill>
                <a:latin typeface="IBM Plex Sans" panose="020B0604020202020204" charset="0"/>
              </a:rPr>
              <a:t>chop.nextInt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cnt</a:t>
            </a: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pt-BR" altLang="en-US" sz="1800" dirty="0">
                <a:solidFill>
                  <a:schemeClr val="accent4">
                    <a:lumMod val="75000"/>
                  </a:schemeClr>
                </a:solidFill>
                <a:latin typeface="IBM Plex Sans" panose="020B0604020202020204" charset="0"/>
              </a:rPr>
              <a:t>total</a:t>
            </a:r>
            <a:r>
              <a:rPr lang="en-US" altLang="en-US" sz="1800" dirty="0">
                <a:solidFill>
                  <a:schemeClr val="accent4">
                    <a:lumMod val="75000"/>
                  </a:schemeClr>
                </a:solidFill>
                <a:latin typeface="IBM Plex Sans" panose="020B0604020202020204" charset="0"/>
              </a:rPr>
              <a:t>/(double)</a:t>
            </a:r>
            <a:r>
              <a:rPr lang="en-US" altLang="en-US" sz="1800" dirty="0" err="1">
                <a:solidFill>
                  <a:schemeClr val="accent4">
                    <a:lumMod val="75000"/>
                  </a:schemeClr>
                </a:solidFill>
                <a:latin typeface="IBM Plex Sans" panose="020B0604020202020204" charset="0"/>
              </a:rPr>
              <a:t>cnt</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290457" y="3130769"/>
            <a:ext cx="2808513" cy="95410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rPr>
              <a:t>Enter grades ::</a:t>
            </a:r>
          </a:p>
          <a:p>
            <a:pPr>
              <a:spcBef>
                <a:spcPct val="0"/>
              </a:spcBef>
              <a:buFontTx/>
              <a:buNone/>
            </a:pPr>
            <a:r>
              <a:rPr lang="en-US" altLang="en-US" sz="1800" dirty="0">
                <a:solidFill>
                  <a:schemeClr val="bg1"/>
                </a:solidFill>
                <a:latin typeface="Tahoma" panose="020B0604030504040204" pitchFamily="34" charset="0"/>
              </a:rPr>
              <a:t>Average: 70.0</a:t>
            </a:r>
          </a:p>
          <a:p>
            <a:pPr>
              <a:spcBef>
                <a:spcPct val="0"/>
              </a:spcBef>
              <a:buFontTx/>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159829" y="2974007"/>
            <a:ext cx="3202304" cy="183086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a:extLst>
              <a:ext uri="{FF2B5EF4-FFF2-40B4-BE49-F238E27FC236}">
                <a16:creationId xmlns:a16="http://schemas.microsoft.com/office/drawing/2014/main" id="{1F646F88-08ED-4727-9AEA-E796795AF55D}"/>
              </a:ext>
            </a:extLst>
          </p:cNvPr>
          <p:cNvSpPr txBox="1"/>
          <p:nvPr/>
        </p:nvSpPr>
        <p:spPr>
          <a:xfrm>
            <a:off x="6865823" y="3152308"/>
            <a:ext cx="1363775" cy="369332"/>
          </a:xfrm>
          <a:prstGeom prst="rect">
            <a:avLst/>
          </a:prstGeom>
          <a:noFill/>
        </p:spPr>
        <p:txBody>
          <a:bodyPr wrap="square" rtlCol="0">
            <a:spAutoFit/>
          </a:bodyPr>
          <a:lstStyle/>
          <a:p>
            <a:r>
              <a:rPr 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90 90 94 6</a:t>
            </a:r>
          </a:p>
        </p:txBody>
      </p:sp>
    </p:spTree>
    <p:extLst>
      <p:ext uri="{BB962C8B-B14F-4D97-AF65-F5344CB8AC3E}">
        <p14:creationId xmlns:p14="http://schemas.microsoft.com/office/powerpoint/2010/main" val="254153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Delimiter</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3042579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Changing the Delimiter</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a:solidFill>
                  <a:schemeClr val="bg1"/>
                </a:solidFill>
                <a:latin typeface="IBM Plex Sans" panose="020B0604020202020204" charset="0"/>
              </a:rPr>
              <a:t>Whitespace is the default delimiter value.  If a value other than whitespace is needed, a call to </a:t>
            </a:r>
            <a:r>
              <a:rPr lang="en-US" sz="1800" dirty="0" err="1">
                <a:solidFill>
                  <a:schemeClr val="bg1"/>
                </a:solidFill>
                <a:latin typeface="IBM Plex Sans" panose="020B0604020202020204" charset="0"/>
              </a:rPr>
              <a:t>useDelimiter</a:t>
            </a:r>
            <a:r>
              <a:rPr lang="en-US" sz="1800" dirty="0">
                <a:solidFill>
                  <a:schemeClr val="bg1"/>
                </a:solidFill>
                <a:latin typeface="IBM Plex Sans" panose="020B0604020202020204" charset="0"/>
              </a:rPr>
              <a:t>() will be required.</a:t>
            </a:r>
          </a:p>
          <a:p>
            <a:pPr eaLnBrk="1" hangingPunct="1">
              <a:spcBef>
                <a:spcPct val="0"/>
              </a:spcBef>
              <a:buFontTx/>
              <a:buNone/>
            </a:pPr>
            <a:endParaRPr lang="pt-BR" altLang="en-US" sz="2000" dirty="0">
              <a:solidFill>
                <a:schemeClr val="accent5">
                  <a:lumMod val="60000"/>
                  <a:lumOff val="40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Scanner chop = new Scanner("Comp@Sci@1@k");</a:t>
            </a:r>
          </a:p>
          <a:p>
            <a:pPr>
              <a:spcBef>
                <a:spcPct val="0"/>
              </a:spcBef>
              <a:buFontTx/>
              <a:buNone/>
            </a:pPr>
            <a:r>
              <a:rPr lang="en-US" altLang="en-US" sz="2000" dirty="0" err="1">
                <a:solidFill>
                  <a:schemeClr val="accent4">
                    <a:lumMod val="75000"/>
                  </a:schemeClr>
                </a:solidFill>
                <a:latin typeface="IBM Plex Sans" panose="020B0604020202020204" charset="0"/>
              </a:rPr>
              <a:t>chop.useDelimiter</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		</a:t>
            </a:r>
          </a:p>
          <a:p>
            <a:pPr>
              <a:spcBef>
                <a:spcPct val="0"/>
              </a:spcBef>
              <a:buFontTx/>
              <a:buNone/>
            </a:pPr>
            <a:r>
              <a:rPr lang="en-US" altLang="en-US" sz="2000" dirty="0">
                <a:solidFill>
                  <a:schemeClr val="accent4">
                    <a:lumMod val="75000"/>
                  </a:schemeClr>
                </a:solidFill>
                <a:latin typeface="IBM Plex Sans" panose="020B0604020202020204" charset="0"/>
              </a:rPr>
              <a:t>while(</a:t>
            </a:r>
            <a:r>
              <a:rPr lang="en-US" altLang="en-US" sz="2000" dirty="0" err="1">
                <a:solidFill>
                  <a:schemeClr val="accent4">
                    <a:lumMod val="75000"/>
                  </a:schemeClr>
                </a:solidFill>
                <a:latin typeface="IBM Plex Sans" panose="020B0604020202020204" charset="0"/>
              </a:rPr>
              <a:t>chop.hasNext</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   </a:t>
            </a: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chop.next</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084606" y="2571750"/>
            <a:ext cx="1923566" cy="132343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Comp</a:t>
            </a:r>
          </a:p>
          <a:p>
            <a:pPr>
              <a:spcBef>
                <a:spcPct val="0"/>
              </a:spcBef>
              <a:buFontTx/>
              <a:buNone/>
            </a:pPr>
            <a:r>
              <a:rPr lang="en-US" altLang="en-US" sz="2000" dirty="0">
                <a:solidFill>
                  <a:schemeClr val="bg1"/>
                </a:solidFill>
                <a:latin typeface="Tahoma" panose="020B0604030504040204" pitchFamily="34" charset="0"/>
              </a:rPr>
              <a:t>Sci</a:t>
            </a:r>
          </a:p>
          <a:p>
            <a:pPr>
              <a:spcBef>
                <a:spcPct val="0"/>
              </a:spcBef>
              <a:buFontTx/>
              <a:buNone/>
            </a:pPr>
            <a:r>
              <a:rPr lang="en-US" altLang="en-US" sz="2000" dirty="0">
                <a:solidFill>
                  <a:schemeClr val="bg1"/>
                </a:solidFill>
                <a:latin typeface="Tahoma" panose="020B0604030504040204" pitchFamily="34" charset="0"/>
              </a:rPr>
              <a:t>1</a:t>
            </a:r>
          </a:p>
          <a:p>
            <a:pPr>
              <a:spcBef>
                <a:spcPct val="0"/>
              </a:spcBef>
              <a:buFontTx/>
              <a:buNone/>
            </a:pPr>
            <a:r>
              <a:rPr lang="en-US" altLang="en-US" sz="2000" dirty="0">
                <a:solidFill>
                  <a:schemeClr val="bg1"/>
                </a:solidFill>
                <a:latin typeface="Tahoma" panose="020B0604030504040204" pitchFamily="34" charset="0"/>
              </a:rPr>
              <a:t>k</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930781" y="2418459"/>
            <a:ext cx="2567735" cy="238641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22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Changing the Delimiter</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sz="1800" dirty="0" err="1">
                <a:solidFill>
                  <a:schemeClr val="bg1"/>
                </a:solidFill>
                <a:latin typeface="IBM Plex Sans" panose="020B0604020202020204" charset="0"/>
              </a:rPr>
              <a:t>useDelimter</a:t>
            </a:r>
            <a:r>
              <a:rPr lang="en-US" sz="1800" dirty="0">
                <a:solidFill>
                  <a:schemeClr val="bg1"/>
                </a:solidFill>
                <a:latin typeface="IBM Plex Sans" panose="020B0604020202020204" charset="0"/>
              </a:rPr>
              <a:t>() sets this scanner's delimiting pattern to a pattern constructed from the specified String which can be a regular expression.</a:t>
            </a:r>
          </a:p>
          <a:p>
            <a:pPr eaLnBrk="1" hangingPunct="1">
              <a:spcBef>
                <a:spcPct val="0"/>
              </a:spcBef>
              <a:buFontTx/>
              <a:buNone/>
            </a:pPr>
            <a:endParaRPr lang="pt-BR" altLang="en-US" sz="2000" dirty="0">
              <a:solidFill>
                <a:schemeClr val="accent5">
                  <a:lumMod val="60000"/>
                  <a:lumOff val="40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Scanner chop = new Scanner("1 + 2 + 3 + 4 + 5");</a:t>
            </a:r>
          </a:p>
          <a:p>
            <a:pPr>
              <a:spcBef>
                <a:spcPct val="0"/>
              </a:spcBef>
              <a:buFontTx/>
              <a:buNone/>
            </a:pPr>
            <a:r>
              <a:rPr lang="en-US" altLang="en-US" sz="2000" dirty="0" err="1">
                <a:solidFill>
                  <a:schemeClr val="accent4">
                    <a:lumMod val="75000"/>
                  </a:schemeClr>
                </a:solidFill>
                <a:latin typeface="IBM Plex Sans" panose="020B0604020202020204" charset="0"/>
              </a:rPr>
              <a:t>chop.useDelimiter</a:t>
            </a:r>
            <a:r>
              <a:rPr lang="en-US" altLang="en-US" sz="2000" dirty="0">
                <a:solidFill>
                  <a:schemeClr val="accent4">
                    <a:lumMod val="75000"/>
                  </a:schemeClr>
                </a:solidFill>
                <a:latin typeface="IBM Plex Sans" panose="020B0604020202020204" charset="0"/>
              </a:rPr>
              <a:t>("\\s\\+\\s");</a:t>
            </a:r>
          </a:p>
          <a:p>
            <a:pPr>
              <a:spcBef>
                <a:spcPct val="0"/>
              </a:spcBef>
              <a:buFontTx/>
              <a:buNone/>
            </a:pPr>
            <a:r>
              <a:rPr lang="en-US" altLang="en-US" sz="2000" dirty="0">
                <a:solidFill>
                  <a:schemeClr val="accent4">
                    <a:lumMod val="75000"/>
                  </a:schemeClr>
                </a:solidFill>
                <a:latin typeface="IBM Plex Sans" panose="020B0604020202020204" charset="0"/>
              </a:rPr>
              <a:t>	</a:t>
            </a:r>
          </a:p>
          <a:p>
            <a:pPr>
              <a:spcBef>
                <a:spcPct val="0"/>
              </a:spcBef>
              <a:buFontTx/>
              <a:buNone/>
            </a:pPr>
            <a:r>
              <a:rPr lang="en-US" altLang="en-US" sz="2000" dirty="0">
                <a:solidFill>
                  <a:schemeClr val="accent4">
                    <a:lumMod val="75000"/>
                  </a:schemeClr>
                </a:solidFill>
                <a:latin typeface="IBM Plex Sans" panose="020B0604020202020204" charset="0"/>
              </a:rPr>
              <a:t>int total = 0;	</a:t>
            </a:r>
          </a:p>
          <a:p>
            <a:pPr>
              <a:spcBef>
                <a:spcPct val="0"/>
              </a:spcBef>
              <a:buFontTx/>
              <a:buNone/>
            </a:pPr>
            <a:r>
              <a:rPr lang="en-US" altLang="en-US" sz="2000" dirty="0">
                <a:solidFill>
                  <a:schemeClr val="accent4">
                    <a:lumMod val="75000"/>
                  </a:schemeClr>
                </a:solidFill>
                <a:latin typeface="IBM Plex Sans" panose="020B0604020202020204" charset="0"/>
              </a:rPr>
              <a:t>while(</a:t>
            </a:r>
            <a:r>
              <a:rPr lang="en-US" altLang="en-US" sz="2000" dirty="0" err="1">
                <a:solidFill>
                  <a:schemeClr val="accent4">
                    <a:lumMod val="75000"/>
                  </a:schemeClr>
                </a:solidFill>
                <a:latin typeface="IBM Plex Sans" panose="020B0604020202020204" charset="0"/>
              </a:rPr>
              <a:t>chop.hasNextInt</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   </a:t>
            </a: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(total += </a:t>
            </a:r>
            <a:r>
              <a:rPr lang="en-US" altLang="en-US" sz="2000" dirty="0" err="1">
                <a:solidFill>
                  <a:schemeClr val="accent4">
                    <a:lumMod val="75000"/>
                  </a:schemeClr>
                </a:solidFill>
                <a:latin typeface="IBM Plex Sans" panose="020B0604020202020204" charset="0"/>
              </a:rPr>
              <a:t>chop.nextInt</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084606" y="2571750"/>
            <a:ext cx="1923566" cy="163121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1</a:t>
            </a:r>
          </a:p>
          <a:p>
            <a:pPr>
              <a:spcBef>
                <a:spcPct val="0"/>
              </a:spcBef>
              <a:buFontTx/>
              <a:buNone/>
            </a:pPr>
            <a:r>
              <a:rPr lang="en-US" altLang="en-US" sz="2000" dirty="0">
                <a:solidFill>
                  <a:schemeClr val="bg1"/>
                </a:solidFill>
                <a:latin typeface="Tahoma" panose="020B0604030504040204" pitchFamily="34" charset="0"/>
              </a:rPr>
              <a:t>3</a:t>
            </a:r>
          </a:p>
          <a:p>
            <a:pPr>
              <a:spcBef>
                <a:spcPct val="0"/>
              </a:spcBef>
              <a:buFontTx/>
              <a:buNone/>
            </a:pPr>
            <a:r>
              <a:rPr lang="en-US" altLang="en-US" sz="2000" dirty="0">
                <a:solidFill>
                  <a:schemeClr val="bg1"/>
                </a:solidFill>
                <a:latin typeface="Tahoma" panose="020B0604030504040204" pitchFamily="34" charset="0"/>
              </a:rPr>
              <a:t>6</a:t>
            </a:r>
          </a:p>
          <a:p>
            <a:pPr>
              <a:spcBef>
                <a:spcPct val="0"/>
              </a:spcBef>
              <a:buFontTx/>
              <a:buNone/>
            </a:pPr>
            <a:r>
              <a:rPr lang="en-US" altLang="en-US" sz="2000" dirty="0">
                <a:solidFill>
                  <a:schemeClr val="bg1"/>
                </a:solidFill>
                <a:latin typeface="Tahoma" panose="020B0604030504040204" pitchFamily="34" charset="0"/>
              </a:rPr>
              <a:t>10</a:t>
            </a:r>
          </a:p>
          <a:p>
            <a:pPr>
              <a:spcBef>
                <a:spcPct val="0"/>
              </a:spcBef>
              <a:buFontTx/>
              <a:buNone/>
            </a:pPr>
            <a:r>
              <a:rPr lang="en-US" altLang="en-US" sz="2000" dirty="0">
                <a:solidFill>
                  <a:schemeClr val="bg1"/>
                </a:solidFill>
                <a:latin typeface="Tahoma" panose="020B0604030504040204" pitchFamily="34" charset="0"/>
              </a:rPr>
              <a:t>15</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5930781" y="2418459"/>
            <a:ext cx="2567735" cy="2386415"/>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654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Files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682429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Files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An abstract representation of file and directory pathnames. Constructor: </a:t>
            </a: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	public  File(String pathname)</a:t>
            </a:r>
          </a:p>
          <a:p>
            <a:pPr>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Many useful methods available.</a:t>
            </a:r>
            <a:endParaRPr lang="en-US" altLang="en-US" sz="1800" dirty="0">
              <a:solidFill>
                <a:schemeClr val="accent4">
                  <a:lumMod val="75000"/>
                </a:schemeClr>
              </a:solidFill>
              <a:latin typeface="IBM Plex Sans" panose="020B0604020202020204" charset="0"/>
            </a:endParaRP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public </a:t>
            </a:r>
            <a:r>
              <a:rPr lang="en-US" altLang="en-US" sz="1800" dirty="0" err="1">
                <a:solidFill>
                  <a:schemeClr val="accent4">
                    <a:lumMod val="75000"/>
                  </a:schemeClr>
                </a:solidFill>
                <a:latin typeface="IBM Plex Sans" panose="020B0604020202020204" charset="0"/>
              </a:rPr>
              <a:t>boolean</a:t>
            </a:r>
            <a:r>
              <a:rPr lang="en-US" altLang="en-US" sz="1800" dirty="0">
                <a:solidFill>
                  <a:schemeClr val="accent4">
                    <a:lumMod val="75000"/>
                  </a:schemeClr>
                </a:solidFill>
                <a:latin typeface="IBM Plex Sans" panose="020B0604020202020204" charset="0"/>
              </a:rPr>
              <a:t> exists()</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public </a:t>
            </a:r>
            <a:r>
              <a:rPr lang="en-US" altLang="en-US" sz="1800" dirty="0" err="1">
                <a:solidFill>
                  <a:schemeClr val="accent4">
                    <a:lumMod val="75000"/>
                  </a:schemeClr>
                </a:solidFill>
                <a:latin typeface="IBM Plex Sans" panose="020B0604020202020204" charset="0"/>
              </a:rPr>
              <a:t>boolean</a:t>
            </a: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isDirectory</a:t>
            </a:r>
            <a:r>
              <a:rPr lang="en-US" altLang="en-US" sz="1800" dirty="0">
                <a:solidFill>
                  <a:schemeClr val="accent4">
                    <a:lumMod val="75000"/>
                  </a:schemeClr>
                </a:solidFill>
                <a:latin typeface="IBM Plex Sans" panose="020B0604020202020204" charset="0"/>
              </a:rPr>
              <a:t>()</a:t>
            </a:r>
          </a:p>
          <a:p>
            <a:pPr>
              <a:spcBef>
                <a:spcPct val="0"/>
              </a:spcBef>
              <a:buFontTx/>
              <a:buNone/>
            </a:pPr>
            <a:endParaRPr lang="en-US"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public File[] </a:t>
            </a:r>
            <a:r>
              <a:rPr lang="en-US" altLang="en-US" sz="1800" dirty="0" err="1">
                <a:solidFill>
                  <a:schemeClr val="accent4">
                    <a:lumMod val="75000"/>
                  </a:schemeClr>
                </a:solidFill>
                <a:latin typeface="IBM Plex Sans" panose="020B0604020202020204" charset="0"/>
              </a:rPr>
              <a:t>listFiles</a:t>
            </a:r>
            <a:r>
              <a:rPr lang="en-US" altLang="en-US" sz="1800" dirty="0">
                <a:solidFill>
                  <a:schemeClr val="accent4">
                    <a:lumMod val="75000"/>
                  </a:schemeClr>
                </a:solidFill>
                <a:latin typeface="IBM Plex Sans" panose="020B0604020202020204" charset="0"/>
              </a:rPr>
              <a:t>()</a:t>
            </a:r>
          </a:p>
        </p:txBody>
      </p:sp>
    </p:spTree>
    <p:extLst>
      <p:ext uri="{BB962C8B-B14F-4D97-AF65-F5344CB8AC3E}">
        <p14:creationId xmlns:p14="http://schemas.microsoft.com/office/powerpoint/2010/main" val="3155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Files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Often you want to read a file from the user, and you should validate it.</a:t>
            </a:r>
            <a:endParaRPr lang="en-US" altLang="en-US" sz="2000" dirty="0">
              <a:solidFill>
                <a:schemeClr val="accent4">
                  <a:lumMod val="75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Scanner kb = new Scanner(System.in);</a:t>
            </a:r>
          </a:p>
          <a:p>
            <a:pPr>
              <a:spcBef>
                <a:spcPct val="0"/>
              </a:spcBef>
              <a:buFontTx/>
              <a:buNone/>
            </a:pPr>
            <a:r>
              <a:rPr lang="en-US" altLang="en-US" sz="2000" dirty="0" err="1">
                <a:solidFill>
                  <a:schemeClr val="accent4">
                    <a:lumMod val="75000"/>
                  </a:schemeClr>
                </a:solidFill>
                <a:latin typeface="IBM Plex Sans" panose="020B0604020202020204" charset="0"/>
              </a:rPr>
              <a:t>out.printf</a:t>
            </a:r>
            <a:r>
              <a:rPr lang="en-US" altLang="en-US" sz="2000" dirty="0">
                <a:solidFill>
                  <a:schemeClr val="accent4">
                    <a:lumMod val="75000"/>
                  </a:schemeClr>
                </a:solidFill>
                <a:latin typeface="IBM Plex Sans" panose="020B0604020202020204" charset="0"/>
              </a:rPr>
              <a:t>(</a:t>
            </a:r>
            <a:r>
              <a:rPr lang="pt-BR" altLang="en-US" sz="2000" dirty="0">
                <a:solidFill>
                  <a:schemeClr val="accent4">
                    <a:lumMod val="75000"/>
                  </a:schemeClr>
                </a:solidFill>
                <a:latin typeface="IBM Plex Sans" panose="020B0604020202020204" charset="0"/>
              </a:rPr>
              <a:t>"</a:t>
            </a:r>
            <a:r>
              <a:rPr lang="en-US" altLang="en-US" sz="2000" dirty="0">
                <a:solidFill>
                  <a:schemeClr val="accent4">
                    <a:lumMod val="75000"/>
                  </a:schemeClr>
                </a:solidFill>
                <a:latin typeface="IBM Plex Sans" panose="020B0604020202020204" charset="0"/>
              </a:rPr>
              <a:t>Enter file name :: </a:t>
            </a:r>
            <a:r>
              <a:rPr lang="pt-BR" altLang="en-US" sz="2000" dirty="0">
                <a:solidFill>
                  <a:schemeClr val="accent4">
                    <a:lumMod val="75000"/>
                  </a:schemeClr>
                </a:solidFill>
                <a:latin typeface="IBM Plex Sans" panose="020B0604020202020204" charset="0"/>
              </a:rPr>
              <a:t>"</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File </a:t>
            </a:r>
            <a:r>
              <a:rPr lang="en-US" altLang="en-US" sz="2000" dirty="0" err="1">
                <a:solidFill>
                  <a:schemeClr val="accent4">
                    <a:lumMod val="75000"/>
                  </a:schemeClr>
                </a:solidFill>
                <a:latin typeface="IBM Plex Sans" panose="020B0604020202020204" charset="0"/>
              </a:rPr>
              <a:t>file</a:t>
            </a:r>
            <a:r>
              <a:rPr lang="en-US" altLang="en-US" sz="2000" dirty="0">
                <a:solidFill>
                  <a:schemeClr val="accent4">
                    <a:lumMod val="75000"/>
                  </a:schemeClr>
                </a:solidFill>
                <a:latin typeface="IBM Plex Sans" panose="020B0604020202020204" charset="0"/>
              </a:rPr>
              <a:t> = new File(</a:t>
            </a:r>
            <a:r>
              <a:rPr lang="en-US" altLang="en-US" sz="2000" dirty="0" err="1">
                <a:solidFill>
                  <a:schemeClr val="accent4">
                    <a:lumMod val="75000"/>
                  </a:schemeClr>
                </a:solidFill>
                <a:latin typeface="IBM Plex Sans" panose="020B0604020202020204" charset="0"/>
              </a:rPr>
              <a:t>kb.next</a:t>
            </a:r>
            <a:r>
              <a:rPr lang="en-US" altLang="en-US" sz="2000" dirty="0">
                <a:solidFill>
                  <a:schemeClr val="accent4">
                    <a:lumMod val="75000"/>
                  </a:schemeClr>
                </a:solidFill>
                <a:latin typeface="IBM Plex Sans" panose="020B0604020202020204" charset="0"/>
              </a:rPr>
              <a:t>());</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while(!</a:t>
            </a:r>
            <a:r>
              <a:rPr lang="en-US" altLang="en-US" sz="2000" dirty="0" err="1">
                <a:solidFill>
                  <a:schemeClr val="accent4">
                    <a:lumMod val="75000"/>
                  </a:schemeClr>
                </a:solidFill>
                <a:latin typeface="IBM Plex Sans" panose="020B0604020202020204" charset="0"/>
              </a:rPr>
              <a:t>file.exists</a:t>
            </a:r>
            <a:r>
              <a:rPr lang="en-US" altLang="en-US" sz="2000" dirty="0">
                <a:solidFill>
                  <a:schemeClr val="accent4">
                    <a:lumMod val="75000"/>
                  </a:schemeClr>
                </a:solidFill>
                <a:latin typeface="IBM Plex Sans" panose="020B0604020202020204" charset="0"/>
              </a:rPr>
              <a:t>()){</a:t>
            </a:r>
          </a:p>
          <a:p>
            <a:pPr>
              <a:spcBef>
                <a:spcPct val="0"/>
              </a:spcBef>
              <a:buNone/>
            </a:pPr>
            <a:r>
              <a:rPr lang="en-US" altLang="en-US" sz="2000" dirty="0">
                <a:solidFill>
                  <a:schemeClr val="accent4">
                    <a:lumMod val="75000"/>
                  </a:schemeClr>
                </a:solidFill>
                <a:latin typeface="IBM Plex Sans" panose="020B0604020202020204" charset="0"/>
              </a:rPr>
              <a:t>     </a:t>
            </a:r>
            <a:r>
              <a:rPr lang="en-US" altLang="en-US" sz="2000" dirty="0" err="1">
                <a:solidFill>
                  <a:schemeClr val="accent4">
                    <a:lumMod val="75000"/>
                  </a:schemeClr>
                </a:solidFill>
                <a:latin typeface="IBM Plex Sans" panose="020B0604020202020204" charset="0"/>
              </a:rPr>
              <a:t>out.printf</a:t>
            </a:r>
            <a:r>
              <a:rPr lang="en-US" altLang="en-US" sz="2000" dirty="0">
                <a:solidFill>
                  <a:schemeClr val="accent4">
                    <a:lumMod val="75000"/>
                  </a:schemeClr>
                </a:solidFill>
                <a:latin typeface="IBM Plex Sans" panose="020B0604020202020204" charset="0"/>
              </a:rPr>
              <a:t>(</a:t>
            </a:r>
            <a:r>
              <a:rPr lang="pt-BR" altLang="en-US" sz="2000" dirty="0">
                <a:solidFill>
                  <a:schemeClr val="accent4">
                    <a:lumMod val="75000"/>
                  </a:schemeClr>
                </a:solidFill>
                <a:latin typeface="IBM Plex Sans" panose="020B0604020202020204" charset="0"/>
              </a:rPr>
              <a:t>"</a:t>
            </a:r>
            <a:r>
              <a:rPr lang="en-US" altLang="en-US" sz="2000" dirty="0">
                <a:solidFill>
                  <a:schemeClr val="accent4">
                    <a:lumMod val="75000"/>
                  </a:schemeClr>
                </a:solidFill>
                <a:latin typeface="IBM Plex Sans" panose="020B0604020202020204" charset="0"/>
              </a:rPr>
              <a:t>Invalid file name.\n</a:t>
            </a:r>
            <a:r>
              <a:rPr lang="pt-BR" altLang="en-US" sz="2000" dirty="0">
                <a:solidFill>
                  <a:schemeClr val="accent4">
                    <a:lumMod val="75000"/>
                  </a:schemeClr>
                </a:solidFill>
                <a:latin typeface="IBM Plex Sans" panose="020B0604020202020204" charset="0"/>
              </a:rPr>
              <a:t>"</a:t>
            </a:r>
            <a:r>
              <a:rPr lang="en-US" altLang="en-US" sz="2000" dirty="0">
                <a:solidFill>
                  <a:schemeClr val="accent4">
                    <a:lumMod val="75000"/>
                  </a:schemeClr>
                </a:solidFill>
                <a:latin typeface="IBM Plex Sans" panose="020B0604020202020204" charset="0"/>
              </a:rPr>
              <a:t>);</a:t>
            </a:r>
          </a:p>
          <a:p>
            <a:pPr>
              <a:spcBef>
                <a:spcPct val="0"/>
              </a:spcBef>
              <a:buNone/>
            </a:pPr>
            <a:r>
              <a:rPr lang="en-US" altLang="en-US" sz="2000" dirty="0">
                <a:solidFill>
                  <a:schemeClr val="accent4">
                    <a:lumMod val="75000"/>
                  </a:schemeClr>
                </a:solidFill>
                <a:latin typeface="IBM Plex Sans" panose="020B0604020202020204" charset="0"/>
              </a:rPr>
              <a:t>     </a:t>
            </a:r>
            <a:r>
              <a:rPr lang="en-US" altLang="en-US" sz="2000" dirty="0" err="1">
                <a:solidFill>
                  <a:schemeClr val="accent4">
                    <a:lumMod val="75000"/>
                  </a:schemeClr>
                </a:solidFill>
                <a:latin typeface="IBM Plex Sans" panose="020B0604020202020204" charset="0"/>
              </a:rPr>
              <a:t>out.printf</a:t>
            </a:r>
            <a:r>
              <a:rPr lang="en-US" altLang="en-US" sz="2000" dirty="0">
                <a:solidFill>
                  <a:schemeClr val="accent4">
                    <a:lumMod val="75000"/>
                  </a:schemeClr>
                </a:solidFill>
                <a:latin typeface="IBM Plex Sans" panose="020B0604020202020204" charset="0"/>
              </a:rPr>
              <a:t>(</a:t>
            </a:r>
            <a:r>
              <a:rPr lang="pt-BR" altLang="en-US" sz="2000" dirty="0">
                <a:solidFill>
                  <a:schemeClr val="accent4">
                    <a:lumMod val="75000"/>
                  </a:schemeClr>
                </a:solidFill>
                <a:latin typeface="IBM Plex Sans" panose="020B0604020202020204" charset="0"/>
              </a:rPr>
              <a:t>"</a:t>
            </a:r>
            <a:r>
              <a:rPr lang="en-US" altLang="en-US" sz="2000" dirty="0">
                <a:solidFill>
                  <a:schemeClr val="accent4">
                    <a:lumMod val="75000"/>
                  </a:schemeClr>
                </a:solidFill>
                <a:latin typeface="IBM Plex Sans" panose="020B0604020202020204" charset="0"/>
              </a:rPr>
              <a:t>Enter file name :: </a:t>
            </a:r>
            <a:r>
              <a:rPr lang="pt-BR" altLang="en-US" sz="2000" dirty="0">
                <a:solidFill>
                  <a:schemeClr val="accent4">
                    <a:lumMod val="75000"/>
                  </a:schemeClr>
                </a:solidFill>
                <a:latin typeface="IBM Plex Sans" panose="020B0604020202020204" charset="0"/>
              </a:rPr>
              <a:t>"</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     file = new File(</a:t>
            </a:r>
            <a:r>
              <a:rPr lang="en-US" altLang="en-US" sz="2000" dirty="0" err="1">
                <a:solidFill>
                  <a:schemeClr val="accent4">
                    <a:lumMod val="75000"/>
                  </a:schemeClr>
                </a:solidFill>
                <a:latin typeface="IBM Plex Sans" panose="020B0604020202020204" charset="0"/>
              </a:rPr>
              <a:t>kb.next</a:t>
            </a:r>
            <a:r>
              <a:rPr lang="en-US" altLang="en-US" sz="2000" dirty="0">
                <a:solidFill>
                  <a:schemeClr val="accent4">
                    <a:lumMod val="75000"/>
                  </a:schemeClr>
                </a:solidFill>
                <a:latin typeface="IBM Plex Sans" panose="020B0604020202020204" charset="0"/>
              </a:rPr>
              <a:t>());</a:t>
            </a:r>
          </a:p>
          <a:p>
            <a:pPr>
              <a:spcBef>
                <a:spcPct val="0"/>
              </a:spcBef>
              <a:buFontTx/>
              <a:buNone/>
            </a:pPr>
            <a:r>
              <a:rPr lang="en-US" altLang="en-US" sz="2000" dirty="0">
                <a:solidFill>
                  <a:schemeClr val="accent4">
                    <a:lumMod val="75000"/>
                  </a:schemeClr>
                </a:solidFill>
                <a:latin typeface="IBM Plex Sans" panose="020B0604020202020204" charset="0"/>
              </a:rPr>
              <a:t>}</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0" name="Text Box 11">
            <a:extLst>
              <a:ext uri="{FF2B5EF4-FFF2-40B4-BE49-F238E27FC236}">
                <a16:creationId xmlns:a16="http://schemas.microsoft.com/office/drawing/2014/main" id="{E1E30818-7D45-4E45-907E-4294ABF14F5A}"/>
              </a:ext>
            </a:extLst>
          </p:cNvPr>
          <p:cNvSpPr txBox="1">
            <a:spLocks noChangeArrowheads="1"/>
          </p:cNvSpPr>
          <p:nvPr/>
        </p:nvSpPr>
        <p:spPr bwMode="auto">
          <a:xfrm>
            <a:off x="5626546" y="2267073"/>
            <a:ext cx="3144738" cy="175432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solidFill>
                  <a:schemeClr val="bg1"/>
                </a:solidFill>
                <a:latin typeface="Tahoma" panose="020B0604030504040204" pitchFamily="34" charset="0"/>
              </a:rPr>
              <a:t>Enter file name :: </a:t>
            </a:r>
          </a:p>
          <a:p>
            <a:pPr>
              <a:spcBef>
                <a:spcPct val="0"/>
              </a:spcBef>
              <a:buFontTx/>
              <a:buNone/>
            </a:pPr>
            <a:r>
              <a:rPr lang="en-US" altLang="en-US" sz="1800" dirty="0">
                <a:solidFill>
                  <a:schemeClr val="bg1"/>
                </a:solidFill>
                <a:latin typeface="Tahoma" panose="020B0604030504040204" pitchFamily="34" charset="0"/>
              </a:rPr>
              <a:t>Invalid file name.</a:t>
            </a:r>
          </a:p>
          <a:p>
            <a:pPr>
              <a:spcBef>
                <a:spcPct val="0"/>
              </a:spcBef>
              <a:buFontTx/>
              <a:buNone/>
            </a:pPr>
            <a:r>
              <a:rPr lang="en-US" altLang="en-US" sz="1800" dirty="0">
                <a:solidFill>
                  <a:schemeClr val="bg1"/>
                </a:solidFill>
                <a:latin typeface="Tahoma" panose="020B0604030504040204" pitchFamily="34" charset="0"/>
              </a:rPr>
              <a:t>Enter file name ::</a:t>
            </a:r>
          </a:p>
          <a:p>
            <a:pPr>
              <a:spcBef>
                <a:spcPct val="0"/>
              </a:spcBef>
              <a:buFontTx/>
              <a:buNone/>
            </a:pPr>
            <a:r>
              <a:rPr lang="en-US" altLang="en-US" sz="1800" dirty="0">
                <a:solidFill>
                  <a:schemeClr val="bg1"/>
                </a:solidFill>
                <a:latin typeface="Tahoma" panose="020B0604030504040204" pitchFamily="34" charset="0"/>
              </a:rPr>
              <a:t>Invalid file name.</a:t>
            </a:r>
          </a:p>
          <a:p>
            <a:pPr>
              <a:spcBef>
                <a:spcPct val="0"/>
              </a:spcBef>
              <a:buFontTx/>
              <a:buNone/>
            </a:pPr>
            <a:r>
              <a:rPr lang="en-US" altLang="en-US" sz="1800" dirty="0">
                <a:solidFill>
                  <a:schemeClr val="bg1"/>
                </a:solidFill>
                <a:latin typeface="Tahoma" panose="020B0604030504040204" pitchFamily="34" charset="0"/>
              </a:rPr>
              <a:t>Enter file name ::</a:t>
            </a:r>
          </a:p>
          <a:p>
            <a:pPr>
              <a:spcBef>
                <a:spcPct val="0"/>
              </a:spcBef>
              <a:buFontTx/>
              <a:buNone/>
            </a:pPr>
            <a:r>
              <a:rPr lang="en-US" altLang="en-US" sz="1800" dirty="0">
                <a:solidFill>
                  <a:schemeClr val="bg1"/>
                </a:solidFill>
                <a:latin typeface="Tahoma" panose="020B0604030504040204" pitchFamily="34" charset="0"/>
              </a:rPr>
              <a:t>C:CS1K\Scanner\data.in</a:t>
            </a:r>
          </a:p>
        </p:txBody>
      </p:sp>
      <p:sp>
        <p:nvSpPr>
          <p:cNvPr id="11" name="Google Shape;4030;p35">
            <a:extLst>
              <a:ext uri="{FF2B5EF4-FFF2-40B4-BE49-F238E27FC236}">
                <a16:creationId xmlns:a16="http://schemas.microsoft.com/office/drawing/2014/main" id="{A7939395-5668-43C3-8DAA-4CA9A3F62B76}"/>
              </a:ext>
            </a:extLst>
          </p:cNvPr>
          <p:cNvSpPr/>
          <p:nvPr/>
        </p:nvSpPr>
        <p:spPr>
          <a:xfrm>
            <a:off x="5494770" y="2085173"/>
            <a:ext cx="3071938" cy="270260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Box 11">
            <a:extLst>
              <a:ext uri="{FF2B5EF4-FFF2-40B4-BE49-F238E27FC236}">
                <a16:creationId xmlns:a16="http://schemas.microsoft.com/office/drawing/2014/main" id="{93DF459D-3121-4B9E-9D02-55FFF5F7D7FB}"/>
              </a:ext>
            </a:extLst>
          </p:cNvPr>
          <p:cNvSpPr txBox="1">
            <a:spLocks noChangeArrowheads="1"/>
          </p:cNvSpPr>
          <p:nvPr/>
        </p:nvSpPr>
        <p:spPr bwMode="auto">
          <a:xfrm>
            <a:off x="7536733" y="2295148"/>
            <a:ext cx="1923566" cy="92333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solidFill>
                  <a:schemeClr val="bg1"/>
                </a:solidFill>
                <a:latin typeface="Tahoma" panose="020B0604030504040204" pitchFamily="34" charset="0"/>
              </a:rPr>
              <a:t>fun.txt</a:t>
            </a:r>
          </a:p>
          <a:p>
            <a:pPr>
              <a:spcBef>
                <a:spcPct val="0"/>
              </a:spcBef>
              <a:buFontTx/>
              <a:buNone/>
            </a:pPr>
            <a:endParaRPr lang="en-US" altLang="en-US" sz="1800" dirty="0">
              <a:solidFill>
                <a:schemeClr val="bg1"/>
              </a:solidFill>
              <a:latin typeface="Tahoma" panose="020B0604030504040204" pitchFamily="34" charset="0"/>
            </a:endParaRPr>
          </a:p>
          <a:p>
            <a:pPr>
              <a:spcBef>
                <a:spcPct val="0"/>
              </a:spcBef>
              <a:buFontTx/>
              <a:buNone/>
            </a:pPr>
            <a:r>
              <a:rPr lang="en-US" altLang="en-US" sz="1800" dirty="0">
                <a:solidFill>
                  <a:schemeClr val="bg1"/>
                </a:solidFill>
                <a:latin typeface="Tahoma" panose="020B0604030504040204" pitchFamily="34" charset="0"/>
              </a:rPr>
              <a:t>n.dat</a:t>
            </a:r>
          </a:p>
        </p:txBody>
      </p:sp>
    </p:spTree>
    <p:extLst>
      <p:ext uri="{BB962C8B-B14F-4D97-AF65-F5344CB8AC3E}">
        <p14:creationId xmlns:p14="http://schemas.microsoft.com/office/powerpoint/2010/main" val="36270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75000"/>
                  </a:schemeClr>
                </a:solidFill>
              </a:rPr>
              <a:t>Student Learning Objectives</a:t>
            </a:r>
            <a:endParaRPr dirty="0">
              <a:solidFill>
                <a:schemeClr val="accent4">
                  <a:lumMod val="75000"/>
                </a:schemeClr>
              </a:solidFill>
            </a:endParaRPr>
          </a:p>
        </p:txBody>
      </p:sp>
      <p:sp>
        <p:nvSpPr>
          <p:cNvPr id="67" name="Google Shape;67;p1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8" name="Google Shape;68;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9" name="Google Shape;69;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791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Reading Files</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89400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Reading a File</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87126"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We use a while loop when there’s an unknown number of data items.</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None/>
            </a:pPr>
            <a:r>
              <a:rPr lang="en-US" altLang="en-US" sz="1800" dirty="0">
                <a:solidFill>
                  <a:schemeClr val="accent4">
                    <a:lumMod val="75000"/>
                  </a:schemeClr>
                </a:solidFill>
                <a:latin typeface="IBM Plex Sans" panose="020B0604020202020204" charset="0"/>
              </a:rPr>
              <a:t>Scanner file = new Scanner(new File("while.dat"));</a:t>
            </a:r>
          </a:p>
          <a:p>
            <a:pPr>
              <a:spcBef>
                <a:spcPct val="0"/>
              </a:spcBef>
              <a:buNone/>
            </a:pPr>
            <a:r>
              <a:rPr lang="en-US" altLang="en-US" sz="1800" dirty="0">
                <a:solidFill>
                  <a:schemeClr val="accent4">
                    <a:lumMod val="75000"/>
                  </a:schemeClr>
                </a:solidFill>
                <a:latin typeface="IBM Plex Sans" panose="020B0604020202020204" charset="0"/>
              </a:rPr>
              <a:t>while(</a:t>
            </a:r>
            <a:r>
              <a:rPr lang="en-US" altLang="en-US" sz="1800" dirty="0" err="1">
                <a:solidFill>
                  <a:schemeClr val="accent4">
                    <a:lumMod val="75000"/>
                  </a:schemeClr>
                </a:solidFill>
                <a:latin typeface="IBM Plex Sans" panose="020B0604020202020204" charset="0"/>
              </a:rPr>
              <a:t>file.hasNextInt</a:t>
            </a:r>
            <a:r>
              <a:rPr lang="en-US" altLang="en-US" sz="1800" dirty="0">
                <a:solidFill>
                  <a:schemeClr val="accent4">
                    <a:lumMod val="75000"/>
                  </a:schemeClr>
                </a:solidFill>
                <a:latin typeface="IBM Plex Sans" panose="020B0604020202020204" charset="0"/>
              </a:rPr>
              <a:t>()) </a:t>
            </a:r>
          </a:p>
          <a:p>
            <a:pPr>
              <a:spcBef>
                <a:spcPct val="0"/>
              </a:spcBef>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file.nextInt</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err="1">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file.close</a:t>
            </a:r>
            <a:r>
              <a:rPr lang="en-US" altLang="en-US" sz="18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a:t>
            </a: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The following imports and throws clause are necessary:</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fr-FR" altLang="en-US" sz="1800" dirty="0">
                <a:solidFill>
                  <a:schemeClr val="accent4">
                    <a:lumMod val="75000"/>
                  </a:schemeClr>
                </a:solidFill>
                <a:latin typeface="IBM Plex Sans" panose="020B0604020202020204" charset="0"/>
              </a:rPr>
              <a:t>import </a:t>
            </a:r>
            <a:r>
              <a:rPr lang="fr-FR" altLang="en-US" sz="1800" dirty="0" err="1">
                <a:solidFill>
                  <a:schemeClr val="accent4">
                    <a:lumMod val="75000"/>
                  </a:schemeClr>
                </a:solidFill>
                <a:latin typeface="IBM Plex Sans" panose="020B0604020202020204" charset="0"/>
              </a:rPr>
              <a:t>java.io.File</a:t>
            </a:r>
            <a:r>
              <a:rPr lang="fr-FR" altLang="en-US" sz="1800" dirty="0">
                <a:solidFill>
                  <a:schemeClr val="accent4">
                    <a:lumMod val="75000"/>
                  </a:schemeClr>
                </a:solidFill>
                <a:latin typeface="IBM Plex Sans" panose="020B0604020202020204" charset="0"/>
              </a:rPr>
              <a:t>;</a:t>
            </a:r>
          </a:p>
          <a:p>
            <a:pPr>
              <a:spcBef>
                <a:spcPct val="0"/>
              </a:spcBef>
              <a:buFontTx/>
              <a:buNone/>
            </a:pPr>
            <a:r>
              <a:rPr lang="fr-FR" altLang="en-US" sz="1800" dirty="0">
                <a:solidFill>
                  <a:schemeClr val="accent4">
                    <a:lumMod val="75000"/>
                  </a:schemeClr>
                </a:solidFill>
                <a:latin typeface="IBM Plex Sans" panose="020B0604020202020204" charset="0"/>
              </a:rPr>
              <a:t>import </a:t>
            </a:r>
            <a:r>
              <a:rPr lang="fr-FR" altLang="en-US" sz="1800" dirty="0" err="1">
                <a:solidFill>
                  <a:schemeClr val="accent4">
                    <a:lumMod val="75000"/>
                  </a:schemeClr>
                </a:solidFill>
                <a:latin typeface="IBM Plex Sans" panose="020B0604020202020204" charset="0"/>
              </a:rPr>
              <a:t>java.io.IOException</a:t>
            </a:r>
            <a:r>
              <a:rPr lang="fr-FR" altLang="en-US" sz="1800" dirty="0">
                <a:solidFill>
                  <a:schemeClr val="accent4">
                    <a:lumMod val="75000"/>
                  </a:schemeClr>
                </a:solidFill>
                <a:latin typeface="IBM Plex Sans" panose="020B0604020202020204" charset="0"/>
              </a:rPr>
              <a:t>;</a:t>
            </a:r>
          </a:p>
          <a:p>
            <a:pPr>
              <a:spcBef>
                <a:spcPct val="0"/>
              </a:spcBef>
              <a:buFontTx/>
              <a:buNone/>
            </a:pPr>
            <a:endParaRPr lang="fr-FR" altLang="en-US" sz="1800" dirty="0">
              <a:solidFill>
                <a:schemeClr val="accent4">
                  <a:lumMod val="75000"/>
                </a:schemeClr>
              </a:solidFill>
              <a:latin typeface="IBM Plex Sans" panose="020B0604020202020204" charset="0"/>
            </a:endParaRPr>
          </a:p>
          <a:p>
            <a:pPr>
              <a:spcBef>
                <a:spcPct val="0"/>
              </a:spcBef>
              <a:buFontTx/>
              <a:buNone/>
            </a:pPr>
            <a:r>
              <a:rPr lang="en-US" altLang="en-US" sz="1800" dirty="0">
                <a:solidFill>
                  <a:schemeClr val="accent4">
                    <a:lumMod val="75000"/>
                  </a:schemeClr>
                </a:solidFill>
                <a:latin typeface="IBM Plex Sans" panose="020B0604020202020204" charset="0"/>
              </a:rPr>
              <a:t>public static void main(String </a:t>
            </a:r>
            <a:r>
              <a:rPr lang="en-US" altLang="en-US" sz="1800">
                <a:solidFill>
                  <a:schemeClr val="accent4">
                    <a:lumMod val="75000"/>
                  </a:schemeClr>
                </a:solidFill>
                <a:latin typeface="IBM Plex Sans" panose="020B0604020202020204" charset="0"/>
              </a:rPr>
              <a:t>args[]) </a:t>
            </a:r>
            <a:r>
              <a:rPr lang="en-US" altLang="en-US" sz="1800" dirty="0">
                <a:solidFill>
                  <a:schemeClr val="accent4">
                    <a:lumMod val="75000"/>
                  </a:schemeClr>
                </a:solidFill>
                <a:latin typeface="IBM Plex Sans" panose="020B0604020202020204" charset="0"/>
              </a:rPr>
              <a:t>throws </a:t>
            </a:r>
            <a:r>
              <a:rPr lang="en-US" altLang="en-US" sz="1800" dirty="0" err="1">
                <a:solidFill>
                  <a:schemeClr val="accent4">
                    <a:lumMod val="75000"/>
                  </a:schemeClr>
                </a:solidFill>
                <a:latin typeface="IBM Plex Sans" panose="020B0604020202020204" charset="0"/>
              </a:rPr>
              <a:t>IOException</a:t>
            </a:r>
            <a:endParaRPr lang="en-US" altLang="en-US" sz="1800" dirty="0">
              <a:solidFill>
                <a:schemeClr val="accent4">
                  <a:lumMod val="75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913633" y="1822099"/>
            <a:ext cx="1533519" cy="2616101"/>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u="sng" dirty="0">
                <a:solidFill>
                  <a:schemeClr val="bg1"/>
                </a:solidFill>
                <a:latin typeface="Tahoma" panose="020B0604030504040204" pitchFamily="34" charset="0"/>
              </a:rPr>
              <a:t>while.dat</a:t>
            </a:r>
          </a:p>
          <a:p>
            <a:pPr>
              <a:spcBef>
                <a:spcPct val="0"/>
              </a:spcBef>
              <a:buNone/>
            </a:pPr>
            <a:r>
              <a:rPr lang="en-US" altLang="en-US" sz="1800" dirty="0">
                <a:solidFill>
                  <a:schemeClr val="bg1"/>
                </a:solidFill>
                <a:latin typeface="Tahoma" panose="020B0604030504040204" pitchFamily="34" charset="0"/>
              </a:rPr>
              <a:t>89</a:t>
            </a:r>
          </a:p>
          <a:p>
            <a:pPr>
              <a:spcBef>
                <a:spcPct val="0"/>
              </a:spcBef>
              <a:buNone/>
            </a:pPr>
            <a:r>
              <a:rPr lang="en-US" altLang="en-US" sz="1800" dirty="0">
                <a:solidFill>
                  <a:schemeClr val="bg1"/>
                </a:solidFill>
                <a:latin typeface="Tahoma" panose="020B0604030504040204" pitchFamily="34" charset="0"/>
              </a:rPr>
              <a:t>23</a:t>
            </a:r>
          </a:p>
          <a:p>
            <a:pPr>
              <a:spcBef>
                <a:spcPct val="0"/>
              </a:spcBef>
              <a:buNone/>
            </a:pPr>
            <a:r>
              <a:rPr lang="en-US" altLang="en-US" sz="1800" dirty="0">
                <a:solidFill>
                  <a:schemeClr val="bg1"/>
                </a:solidFill>
                <a:latin typeface="Tahoma" panose="020B0604030504040204" pitchFamily="34" charset="0"/>
              </a:rPr>
              <a:t>11</a:t>
            </a:r>
          </a:p>
          <a:p>
            <a:pPr>
              <a:spcBef>
                <a:spcPct val="0"/>
              </a:spcBef>
              <a:buNone/>
            </a:pPr>
            <a:r>
              <a:rPr lang="en-US" altLang="en-US" sz="1800" dirty="0">
                <a:solidFill>
                  <a:schemeClr val="bg1"/>
                </a:solidFill>
                <a:latin typeface="Tahoma" panose="020B0604030504040204" pitchFamily="34" charset="0"/>
              </a:rPr>
              <a:t>6634</a:t>
            </a:r>
          </a:p>
          <a:p>
            <a:pPr>
              <a:spcBef>
                <a:spcPct val="0"/>
              </a:spcBef>
              <a:buNone/>
            </a:pPr>
            <a:r>
              <a:rPr lang="en-US" altLang="en-US" sz="1800" dirty="0">
                <a:solidFill>
                  <a:schemeClr val="bg1"/>
                </a:solidFill>
                <a:latin typeface="Tahoma" panose="020B0604030504040204" pitchFamily="34" charset="0"/>
              </a:rPr>
              <a:t>123</a:t>
            </a:r>
          </a:p>
          <a:p>
            <a:pPr>
              <a:spcBef>
                <a:spcPct val="0"/>
              </a:spcBef>
              <a:buNone/>
            </a:pPr>
            <a:r>
              <a:rPr lang="en-US" altLang="en-US" sz="1800" dirty="0">
                <a:solidFill>
                  <a:schemeClr val="bg1"/>
                </a:solidFill>
                <a:latin typeface="Tahoma" panose="020B0604030504040204" pitchFamily="34" charset="0"/>
              </a:rPr>
              <a:t>532</a:t>
            </a:r>
          </a:p>
          <a:p>
            <a:pPr>
              <a:spcBef>
                <a:spcPct val="0"/>
              </a:spcBef>
              <a:buNone/>
            </a:pPr>
            <a:r>
              <a:rPr lang="en-US" altLang="en-US" sz="1800" dirty="0">
                <a:solidFill>
                  <a:schemeClr val="bg1"/>
                </a:solidFill>
                <a:latin typeface="Tahoma" panose="020B0604030504040204" pitchFamily="34" charset="0"/>
              </a:rPr>
              <a:t>123</a:t>
            </a:r>
          </a:p>
          <a:p>
            <a:pPr>
              <a:spcBef>
                <a:spcPct val="0"/>
              </a:spcBef>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6828176" y="1666291"/>
            <a:ext cx="1704434" cy="317015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07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Reading a File</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87126"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We use a for loop when there’s a known number of data items.</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None/>
            </a:pPr>
            <a:r>
              <a:rPr lang="en-US" altLang="en-US" sz="1800" dirty="0">
                <a:solidFill>
                  <a:schemeClr val="accent4">
                    <a:lumMod val="75000"/>
                  </a:schemeClr>
                </a:solidFill>
                <a:latin typeface="IBM Plex Sans" panose="020B0604020202020204" charset="0"/>
              </a:rPr>
              <a:t>Scanner file = new Scanner(new File(“for.dat"));</a:t>
            </a:r>
          </a:p>
          <a:p>
            <a:pPr>
              <a:spcBef>
                <a:spcPct val="0"/>
              </a:spcBef>
              <a:buNone/>
            </a:pPr>
            <a:r>
              <a:rPr lang="en-US" altLang="en-US" sz="1800" dirty="0">
                <a:solidFill>
                  <a:schemeClr val="accent4">
                    <a:lumMod val="75000"/>
                  </a:schemeClr>
                </a:solidFill>
                <a:latin typeface="IBM Plex Sans" panose="020B0604020202020204" charset="0"/>
              </a:rPr>
              <a:t>int size = </a:t>
            </a:r>
            <a:r>
              <a:rPr lang="en-US" altLang="en-US" sz="1800" dirty="0" err="1">
                <a:solidFill>
                  <a:schemeClr val="accent4">
                    <a:lumMod val="75000"/>
                  </a:schemeClr>
                </a:solidFill>
                <a:latin typeface="IBM Plex Sans" panose="020B0604020202020204" charset="0"/>
              </a:rPr>
              <a:t>file.nextInt</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err="1">
                <a:solidFill>
                  <a:schemeClr val="accent4">
                    <a:lumMod val="75000"/>
                  </a:schemeClr>
                </a:solidFill>
                <a:latin typeface="IBM Plex Sans" panose="020B0604020202020204" charset="0"/>
              </a:rPr>
              <a:t>file.nextLine</a:t>
            </a:r>
            <a:r>
              <a:rPr lang="en-US" altLang="en-US" sz="1800" dirty="0">
                <a:solidFill>
                  <a:schemeClr val="accent4">
                    <a:lumMod val="75000"/>
                  </a:schemeClr>
                </a:solidFill>
                <a:latin typeface="IBM Plex Sans" panose="020B0604020202020204" charset="0"/>
              </a:rPr>
              <a:t>();  </a:t>
            </a:r>
            <a:r>
              <a:rPr lang="en-US" altLang="en-US" sz="1800" dirty="0">
                <a:solidFill>
                  <a:srgbClr val="00B050"/>
                </a:solidFill>
                <a:latin typeface="IBM Plex Sans" panose="020B0604020202020204" charset="0"/>
              </a:rPr>
              <a:t>// pick up the \n</a:t>
            </a:r>
          </a:p>
          <a:p>
            <a:pPr>
              <a:spcBef>
                <a:spcPct val="0"/>
              </a:spcBef>
              <a:buNone/>
            </a:pPr>
            <a:r>
              <a:rPr lang="en-US" altLang="en-US" sz="1800" dirty="0">
                <a:solidFill>
                  <a:schemeClr val="accent4">
                    <a:lumMod val="75000"/>
                  </a:schemeClr>
                </a:solidFill>
                <a:latin typeface="IBM Plex Sans" panose="020B0604020202020204" charset="0"/>
              </a:rPr>
              <a:t>for(int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=0;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&lt; size; </a:t>
            </a:r>
            <a:r>
              <a:rPr lang="en-US" altLang="en-US" sz="1800" dirty="0" err="1">
                <a:solidFill>
                  <a:schemeClr val="accent4">
                    <a:lumMod val="75000"/>
                  </a:schemeClr>
                </a:solidFill>
                <a:latin typeface="IBM Plex Sans" panose="020B0604020202020204" charset="0"/>
              </a:rPr>
              <a:t>i</a:t>
            </a:r>
            <a:r>
              <a:rPr lang="en-US" altLang="en-US" sz="1800">
                <a:solidFill>
                  <a:schemeClr val="accent4">
                    <a:lumMod val="75000"/>
                  </a:schemeClr>
                </a:solidFill>
                <a:latin typeface="IBM Plex Sans" panose="020B0604020202020204" charset="0"/>
              </a:rPr>
              <a:t>++) </a:t>
            </a:r>
            <a:endParaRPr lang="en-US" altLang="en-US" sz="1800" dirty="0">
              <a:solidFill>
                <a:schemeClr val="accent4">
                  <a:lumMod val="75000"/>
                </a:schemeClr>
              </a:solidFill>
              <a:latin typeface="IBM Plex Sans" panose="020B0604020202020204" charset="0"/>
            </a:endParaRPr>
          </a:p>
          <a:p>
            <a:pPr>
              <a:spcBef>
                <a:spcPct val="0"/>
              </a:spcBef>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out.println</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file.nextLine</a:t>
            </a:r>
            <a:r>
              <a:rPr lang="en-US" altLang="en-US" sz="1800" dirty="0">
                <a:solidFill>
                  <a:schemeClr val="accent4">
                    <a:lumMod val="75000"/>
                  </a:schemeClr>
                </a:solidFill>
                <a:latin typeface="IBM Plex Sans" panose="020B0604020202020204" charset="0"/>
              </a:rPr>
              <a:t>());</a:t>
            </a: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Don’t forget about the anomaly with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nextLine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Any time you call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nextLine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and you called </a:t>
            </a:r>
          </a:p>
          <a:p>
            <a:pPr eaLnBrk="1" hangingPunct="1">
              <a:spcBef>
                <a:spcPct val="0"/>
              </a:spcBef>
              <a:buFontTx/>
              <a:buNone/>
            </a:pP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nextXXX</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something else besides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nextLine</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t>
            </a: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you must pick up the return character.</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913633" y="1822099"/>
            <a:ext cx="1533519" cy="2616101"/>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u="sng" dirty="0">
                <a:solidFill>
                  <a:schemeClr val="bg1"/>
                </a:solidFill>
                <a:latin typeface="Tahoma" panose="020B0604030504040204" pitchFamily="34" charset="0"/>
              </a:rPr>
              <a:t>for.dat</a:t>
            </a:r>
          </a:p>
          <a:p>
            <a:pPr>
              <a:spcBef>
                <a:spcPct val="0"/>
              </a:spcBef>
              <a:buNone/>
            </a:pPr>
            <a:r>
              <a:rPr lang="en-US" altLang="en-US" sz="1800" dirty="0">
                <a:solidFill>
                  <a:schemeClr val="bg1"/>
                </a:solidFill>
                <a:latin typeface="Tahoma" panose="020B0604030504040204" pitchFamily="34" charset="0"/>
              </a:rPr>
              <a:t>6</a:t>
            </a:r>
          </a:p>
          <a:p>
            <a:pPr>
              <a:spcBef>
                <a:spcPct val="0"/>
              </a:spcBef>
              <a:buNone/>
            </a:pPr>
            <a:r>
              <a:rPr lang="en-US" altLang="en-US" sz="1800" dirty="0">
                <a:solidFill>
                  <a:schemeClr val="bg1"/>
                </a:solidFill>
                <a:latin typeface="Tahoma" panose="020B0604030504040204" pitchFamily="34" charset="0"/>
              </a:rPr>
              <a:t>blue</a:t>
            </a:r>
          </a:p>
          <a:p>
            <a:pPr>
              <a:spcBef>
                <a:spcPct val="0"/>
              </a:spcBef>
              <a:buNone/>
            </a:pPr>
            <a:r>
              <a:rPr lang="en-US" altLang="en-US" sz="1800" dirty="0">
                <a:solidFill>
                  <a:schemeClr val="bg1"/>
                </a:solidFill>
                <a:latin typeface="Tahoma" panose="020B0604030504040204" pitchFamily="34" charset="0"/>
              </a:rPr>
              <a:t>red</a:t>
            </a:r>
          </a:p>
          <a:p>
            <a:pPr>
              <a:spcBef>
                <a:spcPct val="0"/>
              </a:spcBef>
              <a:buNone/>
            </a:pPr>
            <a:r>
              <a:rPr lang="en-US" altLang="en-US" sz="1800" dirty="0">
                <a:solidFill>
                  <a:schemeClr val="bg1"/>
                </a:solidFill>
                <a:latin typeface="Tahoma" panose="020B0604030504040204" pitchFamily="34" charset="0"/>
              </a:rPr>
              <a:t>black</a:t>
            </a:r>
          </a:p>
          <a:p>
            <a:pPr>
              <a:spcBef>
                <a:spcPct val="0"/>
              </a:spcBef>
              <a:buNone/>
            </a:pPr>
            <a:r>
              <a:rPr lang="en-US" altLang="en-US" sz="1800" dirty="0">
                <a:solidFill>
                  <a:schemeClr val="bg1"/>
                </a:solidFill>
                <a:latin typeface="Tahoma" panose="020B0604030504040204" pitchFamily="34" charset="0"/>
              </a:rPr>
              <a:t>pink</a:t>
            </a:r>
          </a:p>
          <a:p>
            <a:pPr>
              <a:spcBef>
                <a:spcPct val="0"/>
              </a:spcBef>
              <a:buNone/>
            </a:pPr>
            <a:r>
              <a:rPr lang="en-US" altLang="en-US" sz="1800" dirty="0">
                <a:solidFill>
                  <a:schemeClr val="bg1"/>
                </a:solidFill>
                <a:latin typeface="Tahoma" panose="020B0604030504040204" pitchFamily="34" charset="0"/>
              </a:rPr>
              <a:t>yellow</a:t>
            </a:r>
          </a:p>
          <a:p>
            <a:pPr>
              <a:spcBef>
                <a:spcPct val="0"/>
              </a:spcBef>
              <a:buNone/>
            </a:pPr>
            <a:r>
              <a:rPr lang="en-US" altLang="en-US" sz="1800" dirty="0">
                <a:solidFill>
                  <a:schemeClr val="bg1"/>
                </a:solidFill>
                <a:latin typeface="Tahoma" panose="020B0604030504040204" pitchFamily="34" charset="0"/>
              </a:rPr>
              <a:t>green</a:t>
            </a:r>
          </a:p>
          <a:p>
            <a:pPr>
              <a:spcBef>
                <a:spcPct val="0"/>
              </a:spcBef>
              <a:buNone/>
            </a:pPr>
            <a:endParaRPr lang="en-US" altLang="en-US" sz="2000" dirty="0">
              <a:solidFill>
                <a:schemeClr val="bg1"/>
              </a:solidFill>
              <a:latin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6828176" y="1666291"/>
            <a:ext cx="1704434" cy="317015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758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Writing Files</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3995930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Creating and Writing to a File</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87126" cy="372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To create and write to a file we first create a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FileWriter</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object.</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None/>
            </a:pPr>
            <a:r>
              <a:rPr lang="en-US" altLang="en-US" sz="1800" dirty="0" err="1">
                <a:solidFill>
                  <a:schemeClr val="accent4">
                    <a:lumMod val="75000"/>
                  </a:schemeClr>
                </a:solidFill>
                <a:latin typeface="IBM Plex Sans" panose="020B0604020202020204" charset="0"/>
              </a:rPr>
              <a:t>FileWriter</a:t>
            </a:r>
            <a:r>
              <a:rPr lang="en-US" altLang="en-US" sz="1800" dirty="0">
                <a:solidFill>
                  <a:schemeClr val="accent4">
                    <a:lumMod val="75000"/>
                  </a:schemeClr>
                </a:solidFill>
                <a:latin typeface="IBM Plex Sans" panose="020B0604020202020204" charset="0"/>
              </a:rPr>
              <a:t> file = new </a:t>
            </a:r>
            <a:r>
              <a:rPr lang="en-US" altLang="en-US" sz="1800" dirty="0" err="1">
                <a:solidFill>
                  <a:schemeClr val="accent4">
                    <a:lumMod val="75000"/>
                  </a:schemeClr>
                </a:solidFill>
                <a:latin typeface="IBM Plex Sans" panose="020B0604020202020204" charset="0"/>
              </a:rPr>
              <a:t>FileWriter</a:t>
            </a:r>
            <a:r>
              <a:rPr lang="en-US" altLang="en-US" sz="1800" dirty="0">
                <a:solidFill>
                  <a:schemeClr val="accent4">
                    <a:lumMod val="75000"/>
                  </a:schemeClr>
                </a:solidFill>
                <a:latin typeface="IBM Plex Sans" panose="020B0604020202020204" charset="0"/>
              </a:rPr>
              <a:t>("example.txt");</a:t>
            </a:r>
          </a:p>
          <a:p>
            <a:pPr>
              <a:spcBef>
                <a:spcPct val="0"/>
              </a:spcBef>
              <a:buNone/>
            </a:pPr>
            <a:r>
              <a:rPr lang="en-US" altLang="en-US" sz="1800" dirty="0">
                <a:solidFill>
                  <a:schemeClr val="accent4">
                    <a:lumMod val="75000"/>
                  </a:schemeClr>
                </a:solidFill>
                <a:latin typeface="IBM Plex Sans" panose="020B0604020202020204" charset="0"/>
              </a:rPr>
              <a:t>for (char c = 65; c &lt;= 90; </a:t>
            </a:r>
            <a:r>
              <a:rPr lang="en-US" altLang="en-US" sz="1800" dirty="0" err="1">
                <a:solidFill>
                  <a:schemeClr val="accent4">
                    <a:lumMod val="75000"/>
                  </a:schemeClr>
                </a:solidFill>
                <a:latin typeface="IBM Plex Sans" panose="020B0604020202020204" charset="0"/>
              </a:rPr>
              <a:t>c++</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file.write</a:t>
            </a:r>
            <a:r>
              <a:rPr lang="en-US" altLang="en-US" sz="1800" dirty="0">
                <a:solidFill>
                  <a:schemeClr val="accent4">
                    <a:lumMod val="75000"/>
                  </a:schemeClr>
                </a:solidFill>
                <a:latin typeface="IBM Plex Sans" panose="020B0604020202020204" charset="0"/>
              </a:rPr>
              <a:t>(c);    </a:t>
            </a:r>
            <a:r>
              <a:rPr lang="en-US" altLang="en-US" sz="1800" dirty="0">
                <a:solidFill>
                  <a:srgbClr val="00B050"/>
                </a:solidFill>
                <a:latin typeface="IBM Plex Sans" panose="020B0604020202020204" charset="0"/>
              </a:rPr>
              <a:t>// one character at a time</a:t>
            </a:r>
          </a:p>
          <a:p>
            <a:pPr>
              <a:spcBef>
                <a:spcPct val="0"/>
              </a:spcBef>
              <a:buNone/>
            </a:pPr>
            <a:r>
              <a:rPr lang="en-US" altLang="en-US" sz="1800" dirty="0" err="1">
                <a:solidFill>
                  <a:schemeClr val="accent4">
                    <a:lumMod val="75000"/>
                  </a:schemeClr>
                </a:solidFill>
                <a:latin typeface="IBM Plex Sans" panose="020B0604020202020204" charset="0"/>
              </a:rPr>
              <a:t>file.close</a:t>
            </a:r>
            <a:r>
              <a:rPr lang="en-US" altLang="en-US" sz="1800" dirty="0">
                <a:solidFill>
                  <a:schemeClr val="accent4">
                    <a:lumMod val="75000"/>
                  </a:schemeClr>
                </a:solidFill>
                <a:latin typeface="IBM Plex Sans" panose="020B0604020202020204" charset="0"/>
              </a:rPr>
              <a:t>();            </a:t>
            </a:r>
            <a:r>
              <a:rPr lang="en-US" altLang="en-US" sz="1800" dirty="0">
                <a:solidFill>
                  <a:srgbClr val="00B050"/>
                </a:solidFill>
                <a:latin typeface="IBM Plex Sans" panose="020B0604020202020204" charset="0"/>
              </a:rPr>
              <a:t>// don’t forget to close the file </a:t>
            </a:r>
          </a:p>
          <a:p>
            <a:pPr>
              <a:spcBef>
                <a:spcPct val="0"/>
              </a:spcBef>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The following imports and throws clause are necessary:</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fr-FR" altLang="en-US" sz="1800" dirty="0">
                <a:solidFill>
                  <a:schemeClr val="accent4">
                    <a:lumMod val="75000"/>
                  </a:schemeClr>
                </a:solidFill>
                <a:latin typeface="IBM Plex Sans" panose="020B0604020202020204" charset="0"/>
              </a:rPr>
              <a:t>import </a:t>
            </a:r>
            <a:r>
              <a:rPr lang="fr-FR" altLang="en-US" sz="1800" dirty="0" err="1">
                <a:solidFill>
                  <a:schemeClr val="accent4">
                    <a:lumMod val="75000"/>
                  </a:schemeClr>
                </a:solidFill>
                <a:latin typeface="IBM Plex Sans" panose="020B0604020202020204" charset="0"/>
              </a:rPr>
              <a:t>java.io.FileWriter</a:t>
            </a:r>
            <a:r>
              <a:rPr lang="fr-FR" altLang="en-US" sz="1800" dirty="0">
                <a:solidFill>
                  <a:schemeClr val="accent4">
                    <a:lumMod val="75000"/>
                  </a:schemeClr>
                </a:solidFill>
                <a:latin typeface="IBM Plex Sans" panose="020B0604020202020204" charset="0"/>
              </a:rPr>
              <a:t>;</a:t>
            </a:r>
          </a:p>
          <a:p>
            <a:pPr>
              <a:spcBef>
                <a:spcPct val="0"/>
              </a:spcBef>
              <a:buFontTx/>
              <a:buNone/>
            </a:pPr>
            <a:r>
              <a:rPr lang="fr-FR" altLang="en-US" sz="1800" dirty="0">
                <a:solidFill>
                  <a:schemeClr val="accent4">
                    <a:lumMod val="75000"/>
                  </a:schemeClr>
                </a:solidFill>
                <a:latin typeface="IBM Plex Sans" panose="020B0604020202020204" charset="0"/>
              </a:rPr>
              <a:t>import </a:t>
            </a:r>
            <a:r>
              <a:rPr lang="fr-FR" altLang="en-US" sz="1800" dirty="0" err="1">
                <a:solidFill>
                  <a:schemeClr val="accent4">
                    <a:lumMod val="75000"/>
                  </a:schemeClr>
                </a:solidFill>
                <a:latin typeface="IBM Plex Sans" panose="020B0604020202020204" charset="0"/>
              </a:rPr>
              <a:t>java.io.IOException</a:t>
            </a:r>
            <a:r>
              <a:rPr lang="fr-FR" altLang="en-US" sz="1800" dirty="0">
                <a:solidFill>
                  <a:schemeClr val="accent4">
                    <a:lumMod val="75000"/>
                  </a:schemeClr>
                </a:solidFill>
                <a:latin typeface="IBM Plex Sans" panose="020B0604020202020204" charset="0"/>
              </a:rPr>
              <a:t>;</a:t>
            </a:r>
          </a:p>
          <a:p>
            <a:pPr>
              <a:spcBef>
                <a:spcPct val="0"/>
              </a:spcBef>
              <a:buFontTx/>
              <a:buNone/>
            </a:pPr>
            <a:r>
              <a:rPr lang="en-US" altLang="en-US" sz="1800" dirty="0">
                <a:solidFill>
                  <a:schemeClr val="accent4">
                    <a:lumMod val="75000"/>
                  </a:schemeClr>
                </a:solidFill>
                <a:latin typeface="IBM Plex Sans" panose="020B0604020202020204" charset="0"/>
              </a:rPr>
              <a:t>public static void main(String a[]) throws </a:t>
            </a:r>
            <a:r>
              <a:rPr lang="en-US" altLang="en-US" sz="1800" dirty="0" err="1">
                <a:solidFill>
                  <a:schemeClr val="accent4">
                    <a:lumMod val="75000"/>
                  </a:schemeClr>
                </a:solidFill>
                <a:latin typeface="IBM Plex Sans" panose="020B0604020202020204" charset="0"/>
              </a:rPr>
              <a:t>IOException</a:t>
            </a:r>
            <a:endParaRPr lang="en-US" altLang="en-US" sz="1800" dirty="0">
              <a:solidFill>
                <a:schemeClr val="accent4">
                  <a:lumMod val="75000"/>
                </a:schemeClr>
              </a:solidFill>
              <a:latin typeface="IBM Plex Sans" panose="020B0604020202020204" charset="0"/>
            </a:endParaRPr>
          </a:p>
          <a:p>
            <a:pPr>
              <a:spcBef>
                <a:spcPct val="0"/>
              </a:spcBef>
              <a:buFontTx/>
              <a:buNone/>
            </a:pP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913418" y="3147667"/>
            <a:ext cx="1670337" cy="646331"/>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u="sng" dirty="0">
                <a:solidFill>
                  <a:schemeClr val="bg1"/>
                </a:solidFill>
                <a:latin typeface="Tahoma" panose="020B0604030504040204" pitchFamily="34" charset="0"/>
                <a:ea typeface="Tahoma" panose="020B0604030504040204" pitchFamily="34" charset="0"/>
                <a:cs typeface="Tahoma" panose="020B0604030504040204" pitchFamily="34" charset="0"/>
              </a:rPr>
              <a:t>example.txt</a:t>
            </a:r>
          </a:p>
          <a:p>
            <a:pPr>
              <a:spcBef>
                <a:spcPct val="0"/>
              </a:spcBef>
              <a:buNone/>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ABCDEF…XYZ</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862273" y="3085032"/>
            <a:ext cx="1670337" cy="166484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44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Creating and Writing to a File</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8712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To output multiple characters, use a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PrintWriter</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and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FileWriter</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object.</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None/>
            </a:pPr>
            <a:r>
              <a:rPr lang="en-US" altLang="en-US" sz="1800" dirty="0" err="1">
                <a:solidFill>
                  <a:schemeClr val="accent4">
                    <a:lumMod val="75000"/>
                  </a:schemeClr>
                </a:solidFill>
                <a:latin typeface="IBM Plex Sans" panose="020B0604020202020204" charset="0"/>
              </a:rPr>
              <a:t>PrintWriter</a:t>
            </a:r>
            <a:r>
              <a:rPr lang="en-US" altLang="en-US" sz="1800" dirty="0">
                <a:solidFill>
                  <a:schemeClr val="accent4">
                    <a:lumMod val="75000"/>
                  </a:schemeClr>
                </a:solidFill>
                <a:latin typeface="IBM Plex Sans" panose="020B0604020202020204" charset="0"/>
              </a:rPr>
              <a:t> file = new </a:t>
            </a:r>
            <a:r>
              <a:rPr lang="en-US" altLang="en-US" sz="1800" dirty="0" err="1">
                <a:solidFill>
                  <a:schemeClr val="accent4">
                    <a:lumMod val="75000"/>
                  </a:schemeClr>
                </a:solidFill>
                <a:latin typeface="IBM Plex Sans" panose="020B0604020202020204" charset="0"/>
              </a:rPr>
              <a:t>PrintWriter</a:t>
            </a:r>
            <a:r>
              <a:rPr lang="en-US" altLang="en-US" sz="1800" dirty="0">
                <a:solidFill>
                  <a:schemeClr val="accent4">
                    <a:lumMod val="75000"/>
                  </a:schemeClr>
                </a:solidFill>
                <a:latin typeface="IBM Plex Sans" panose="020B0604020202020204" charset="0"/>
              </a:rPr>
              <a:t>(new </a:t>
            </a:r>
            <a:r>
              <a:rPr lang="en-US" altLang="en-US" sz="1800" dirty="0" err="1">
                <a:solidFill>
                  <a:schemeClr val="accent4">
                    <a:lumMod val="75000"/>
                  </a:schemeClr>
                </a:solidFill>
                <a:latin typeface="IBM Plex Sans" panose="020B0604020202020204" charset="0"/>
              </a:rPr>
              <a:t>FileWriter</a:t>
            </a:r>
            <a:r>
              <a:rPr lang="en-US" altLang="en-US" sz="1800" dirty="0">
                <a:solidFill>
                  <a:schemeClr val="accent4">
                    <a:lumMod val="75000"/>
                  </a:schemeClr>
                </a:solidFill>
                <a:latin typeface="IBM Plex Sans" panose="020B0604020202020204" charset="0"/>
              </a:rPr>
              <a:t>("out.dat"));</a:t>
            </a:r>
          </a:p>
          <a:p>
            <a:pPr>
              <a:spcBef>
                <a:spcPct val="0"/>
              </a:spcBef>
              <a:buNone/>
            </a:pPr>
            <a:r>
              <a:rPr lang="en-US" altLang="en-US" sz="1800" dirty="0">
                <a:solidFill>
                  <a:schemeClr val="accent4">
                    <a:lumMod val="75000"/>
                  </a:schemeClr>
                </a:solidFill>
                <a:latin typeface="IBM Plex Sans" panose="020B0604020202020204" charset="0"/>
              </a:rPr>
              <a:t>for ( int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 0; i &lt;= 100;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file.printf</a:t>
            </a:r>
            <a:r>
              <a:rPr lang="en-US" altLang="en-US" sz="1800" dirty="0">
                <a:solidFill>
                  <a:schemeClr val="accent4">
                    <a:lumMod val="75000"/>
                  </a:schemeClr>
                </a:solidFill>
                <a:latin typeface="IBM Plex Sans" panose="020B0604020202020204" charset="0"/>
              </a:rPr>
              <a:t>("%-4d%6.3f\n", </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 </a:t>
            </a:r>
            <a:r>
              <a:rPr lang="en-US" altLang="en-US" sz="1800" dirty="0" err="1">
                <a:solidFill>
                  <a:schemeClr val="accent4">
                    <a:lumMod val="75000"/>
                  </a:schemeClr>
                </a:solidFill>
                <a:latin typeface="IBM Plex Sans" panose="020B0604020202020204" charset="0"/>
              </a:rPr>
              <a:t>Math.sqrt</a:t>
            </a:r>
            <a:r>
              <a:rPr lang="en-US" altLang="en-US" sz="1800" dirty="0">
                <a:solidFill>
                  <a:schemeClr val="accent4">
                    <a:lumMod val="75000"/>
                  </a:schemeClr>
                </a:solidFill>
                <a:latin typeface="IBM Plex Sans" panose="020B0604020202020204" charset="0"/>
              </a:rPr>
              <a:t>(</a:t>
            </a:r>
            <a:r>
              <a:rPr lang="en-US" altLang="en-US" sz="1800" dirty="0" err="1">
                <a:solidFill>
                  <a:schemeClr val="accent4">
                    <a:lumMod val="75000"/>
                  </a:schemeClr>
                </a:solidFill>
                <a:latin typeface="IBM Plex Sans" panose="020B0604020202020204" charset="0"/>
              </a:rPr>
              <a:t>i</a:t>
            </a:r>
            <a:r>
              <a:rPr lang="en-US" altLang="en-US" sz="1800" dirty="0">
                <a:solidFill>
                  <a:schemeClr val="accent4">
                    <a:lumMod val="75000"/>
                  </a:schemeClr>
                </a:solidFill>
                <a:latin typeface="IBM Plex Sans" panose="020B0604020202020204" charset="0"/>
              </a:rPr>
              <a:t>));</a:t>
            </a:r>
          </a:p>
          <a:p>
            <a:pPr>
              <a:spcBef>
                <a:spcPct val="0"/>
              </a:spcBef>
              <a:buNone/>
            </a:pPr>
            <a:r>
              <a:rPr lang="en-US" altLang="en-US" sz="1800" dirty="0" err="1">
                <a:solidFill>
                  <a:schemeClr val="accent4">
                    <a:lumMod val="75000"/>
                  </a:schemeClr>
                </a:solidFill>
                <a:latin typeface="IBM Plex Sans" panose="020B0604020202020204" charset="0"/>
              </a:rPr>
              <a:t>file.close</a:t>
            </a:r>
            <a:r>
              <a:rPr lang="en-US" altLang="en-US" sz="1800" dirty="0">
                <a:solidFill>
                  <a:schemeClr val="accent4">
                    <a:lumMod val="75000"/>
                  </a:schemeClr>
                </a:solidFill>
                <a:latin typeface="IBM Plex Sans" panose="020B0604020202020204" charset="0"/>
              </a:rPr>
              <a:t>();  </a:t>
            </a:r>
            <a:r>
              <a:rPr lang="en-US" altLang="en-US" sz="1800" dirty="0">
                <a:solidFill>
                  <a:srgbClr val="00B050"/>
                </a:solidFill>
                <a:latin typeface="IBM Plex Sans" panose="020B0604020202020204" charset="0"/>
              </a:rPr>
              <a:t>// don’t forget to close the file</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Use the following 3 familiar methods:</a:t>
            </a:r>
          </a:p>
          <a:p>
            <a:pPr>
              <a:spcBef>
                <a:spcPct val="0"/>
              </a:spcBef>
              <a:buFontTx/>
              <a:buNone/>
            </a:pPr>
            <a:endParaRPr lang="pt-BR" altLang="en-US" sz="1800" dirty="0">
              <a:solidFill>
                <a:schemeClr val="accent5">
                  <a:lumMod val="60000"/>
                  <a:lumOff val="40000"/>
                </a:schemeClr>
              </a:solidFill>
              <a:latin typeface="IBM Plex Sans" panose="020B0604020202020204" charset="0"/>
            </a:endParaRPr>
          </a:p>
          <a:p>
            <a:pPr>
              <a:spcBef>
                <a:spcPct val="0"/>
              </a:spcBef>
              <a:buFontTx/>
              <a:buNone/>
            </a:pPr>
            <a:r>
              <a:rPr lang="fr-FR" altLang="en-US" sz="1800" dirty="0" err="1">
                <a:solidFill>
                  <a:schemeClr val="accent4">
                    <a:lumMod val="75000"/>
                  </a:schemeClr>
                </a:solidFill>
                <a:latin typeface="IBM Plex Sans" panose="020B0604020202020204" charset="0"/>
              </a:rPr>
              <a:t>print</a:t>
            </a:r>
            <a:r>
              <a:rPr lang="fr-FR" altLang="en-US" sz="1800" dirty="0">
                <a:solidFill>
                  <a:schemeClr val="accent4">
                    <a:lumMod val="75000"/>
                  </a:schemeClr>
                </a:solidFill>
                <a:latin typeface="IBM Plex Sans" panose="020B0604020202020204" charset="0"/>
              </a:rPr>
              <a:t>()</a:t>
            </a:r>
          </a:p>
          <a:p>
            <a:pPr>
              <a:spcBef>
                <a:spcPct val="0"/>
              </a:spcBef>
              <a:buFontTx/>
              <a:buNone/>
            </a:pPr>
            <a:r>
              <a:rPr lang="fr-FR" altLang="en-US" sz="1800" dirty="0" err="1">
                <a:solidFill>
                  <a:schemeClr val="accent4">
                    <a:lumMod val="75000"/>
                  </a:schemeClr>
                </a:solidFill>
                <a:latin typeface="IBM Plex Sans" panose="020B0604020202020204" charset="0"/>
              </a:rPr>
              <a:t>println</a:t>
            </a:r>
            <a:r>
              <a:rPr lang="fr-FR" altLang="en-US" sz="1800" dirty="0">
                <a:solidFill>
                  <a:schemeClr val="accent4">
                    <a:lumMod val="75000"/>
                  </a:schemeClr>
                </a:solidFill>
                <a:latin typeface="IBM Plex Sans" panose="020B0604020202020204" charset="0"/>
              </a:rPr>
              <a:t>()</a:t>
            </a:r>
          </a:p>
          <a:p>
            <a:pPr>
              <a:spcBef>
                <a:spcPct val="0"/>
              </a:spcBef>
              <a:buFontTx/>
              <a:buNone/>
            </a:pPr>
            <a:r>
              <a:rPr lang="fr-FR" altLang="en-US" sz="1800" dirty="0">
                <a:solidFill>
                  <a:schemeClr val="accent4">
                    <a:lumMod val="75000"/>
                  </a:schemeClr>
                </a:solidFill>
                <a:latin typeface="IBM Plex Sans" panose="020B0604020202020204" charset="0"/>
              </a:rPr>
              <a:t>printf()</a:t>
            </a:r>
            <a:endParaRPr lang="en-US" altLang="en-US" sz="2000" dirty="0">
              <a:solidFill>
                <a:schemeClr val="accent4">
                  <a:lumMod val="75000"/>
                </a:schemeClr>
              </a:solidFill>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6913418" y="2540916"/>
            <a:ext cx="1670337" cy="175432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u="sng" dirty="0">
                <a:solidFill>
                  <a:schemeClr val="bg1"/>
                </a:solidFill>
                <a:latin typeface="Tahoma" panose="020B0604030504040204" pitchFamily="34" charset="0"/>
              </a:rPr>
              <a:t>out.dat</a:t>
            </a:r>
          </a:p>
          <a:p>
            <a:pPr>
              <a:spcBef>
                <a:spcPct val="0"/>
              </a:spcBef>
              <a:buNone/>
            </a:pPr>
            <a:r>
              <a:rPr lang="en-US" altLang="en-US" sz="1800" dirty="0">
                <a:solidFill>
                  <a:schemeClr val="bg1"/>
                </a:solidFill>
                <a:latin typeface="Courier New" panose="02070309020205020404" pitchFamily="49" charset="0"/>
                <a:cs typeface="Courier New" panose="02070309020205020404" pitchFamily="49" charset="0"/>
              </a:rPr>
              <a:t>0    0.000</a:t>
            </a:r>
          </a:p>
          <a:p>
            <a:pPr>
              <a:spcBef>
                <a:spcPct val="0"/>
              </a:spcBef>
              <a:buNone/>
            </a:pPr>
            <a:r>
              <a:rPr lang="en-US" altLang="en-US" sz="1800" dirty="0">
                <a:solidFill>
                  <a:schemeClr val="bg1"/>
                </a:solidFill>
                <a:latin typeface="Courier New" panose="02070309020205020404" pitchFamily="49" charset="0"/>
                <a:cs typeface="Courier New" panose="02070309020205020404" pitchFamily="49" charset="0"/>
              </a:rPr>
              <a:t>1    1.000</a:t>
            </a:r>
          </a:p>
          <a:p>
            <a:pPr>
              <a:spcBef>
                <a:spcPct val="0"/>
              </a:spcBef>
              <a:buNone/>
            </a:pPr>
            <a:r>
              <a:rPr lang="en-US" altLang="en-US" sz="1800" dirty="0">
                <a:solidFill>
                  <a:schemeClr val="bg1"/>
                </a:solidFill>
                <a:latin typeface="Courier New" panose="02070309020205020404" pitchFamily="49" charset="0"/>
                <a:cs typeface="Courier New" panose="02070309020205020404" pitchFamily="49" charset="0"/>
              </a:rPr>
              <a:t>2    1.414</a:t>
            </a:r>
          </a:p>
          <a:p>
            <a:pPr>
              <a:spcBef>
                <a:spcPct val="0"/>
              </a:spcBef>
              <a:buNone/>
            </a:pPr>
            <a:r>
              <a:rPr lang="en-US" altLang="en-US" sz="1800" dirty="0">
                <a:solidFill>
                  <a:schemeClr val="bg1"/>
                </a:solidFill>
                <a:latin typeface="Courier New" panose="02070309020205020404" pitchFamily="49" charset="0"/>
                <a:cs typeface="Courier New" panose="02070309020205020404" pitchFamily="49" charset="0"/>
              </a:rPr>
              <a:t>...</a:t>
            </a:r>
          </a:p>
          <a:p>
            <a:pPr>
              <a:spcBef>
                <a:spcPct val="0"/>
              </a:spcBef>
              <a:buNone/>
            </a:pPr>
            <a:r>
              <a:rPr lang="en-US" altLang="en-US" sz="1800" dirty="0">
                <a:solidFill>
                  <a:schemeClr val="bg1"/>
                </a:solidFill>
                <a:latin typeface="Courier New" panose="02070309020205020404" pitchFamily="49" charset="0"/>
                <a:cs typeface="Courier New" panose="02070309020205020404" pitchFamily="49" charset="0"/>
              </a:rPr>
              <a:t>100 10.000</a:t>
            </a:r>
            <a:endParaRPr lang="en-US" altLang="en-US" sz="2000" dirty="0">
              <a:solidFill>
                <a:schemeClr val="bg1"/>
              </a:solidFill>
              <a:latin typeface="Courier New" panose="02070309020205020404" pitchFamily="49" charset="0"/>
              <a:cs typeface="Courier New" panose="02070309020205020404" pitchFamily="49"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6862272" y="2435551"/>
            <a:ext cx="1670337" cy="240089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47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Appending to a File</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8712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To append to a file simply pass the </a:t>
            </a:r>
            <a:r>
              <a:rPr lang="en-US" altLang="en-US" sz="1800" dirty="0" err="1">
                <a:solidFill>
                  <a:schemeClr val="bg1"/>
                </a:solidFill>
                <a:latin typeface="IBM Plex Sans" panose="020B0604020202020204" charset="0"/>
                <a:ea typeface="Tahoma" panose="020B0604030504040204" pitchFamily="34" charset="0"/>
                <a:cs typeface="Tahoma" panose="020B0604030504040204" pitchFamily="34" charset="0"/>
              </a:rPr>
              <a:t>FileWriter</a:t>
            </a:r>
            <a:r>
              <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rPr>
              <a:t> constructor a second argument true. If the file doesn’t already exist it will create one and write to it.</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a:p>
            <a:pPr>
              <a:spcBef>
                <a:spcPct val="0"/>
              </a:spcBef>
              <a:buNone/>
            </a:pPr>
            <a:r>
              <a:rPr lang="en-US" altLang="en-US" sz="1800" dirty="0" err="1">
                <a:solidFill>
                  <a:schemeClr val="accent4">
                    <a:lumMod val="75000"/>
                  </a:schemeClr>
                </a:solidFill>
                <a:latin typeface="IBM Plex Sans" panose="020B0604020202020204" charset="0"/>
              </a:rPr>
              <a:t>PrintWriter</a:t>
            </a:r>
            <a:r>
              <a:rPr lang="en-US" altLang="en-US" sz="1800" dirty="0">
                <a:solidFill>
                  <a:schemeClr val="accent4">
                    <a:lumMod val="75000"/>
                  </a:schemeClr>
                </a:solidFill>
                <a:latin typeface="IBM Plex Sans" panose="020B0604020202020204" charset="0"/>
              </a:rPr>
              <a:t> file = new </a:t>
            </a:r>
            <a:r>
              <a:rPr lang="en-US" altLang="en-US" sz="1800" dirty="0" err="1">
                <a:solidFill>
                  <a:schemeClr val="accent4">
                    <a:lumMod val="75000"/>
                  </a:schemeClr>
                </a:solidFill>
                <a:latin typeface="IBM Plex Sans" panose="020B0604020202020204" charset="0"/>
              </a:rPr>
              <a:t>PrintWriter</a:t>
            </a:r>
            <a:r>
              <a:rPr lang="en-US" altLang="en-US" sz="1800" dirty="0">
                <a:solidFill>
                  <a:schemeClr val="accent4">
                    <a:lumMod val="75000"/>
                  </a:schemeClr>
                </a:solidFill>
                <a:latin typeface="IBM Plex Sans" panose="020B0604020202020204" charset="0"/>
              </a:rPr>
              <a:t>(new </a:t>
            </a:r>
            <a:r>
              <a:rPr lang="en-US" altLang="en-US" sz="1800" dirty="0" err="1">
                <a:solidFill>
                  <a:schemeClr val="accent4">
                    <a:lumMod val="75000"/>
                  </a:schemeClr>
                </a:solidFill>
                <a:latin typeface="IBM Plex Sans" panose="020B0604020202020204" charset="0"/>
              </a:rPr>
              <a:t>FileWriter</a:t>
            </a:r>
            <a:r>
              <a:rPr lang="en-US" altLang="en-US" sz="1800" dirty="0">
                <a:solidFill>
                  <a:schemeClr val="accent4">
                    <a:lumMod val="75000"/>
                  </a:schemeClr>
                </a:solidFill>
                <a:latin typeface="IBM Plex Sans" panose="020B0604020202020204" charset="0"/>
              </a:rPr>
              <a:t>("quote.txt", true));</a:t>
            </a:r>
          </a:p>
          <a:p>
            <a:pPr>
              <a:spcBef>
                <a:spcPct val="0"/>
              </a:spcBef>
              <a:buNone/>
            </a:pPr>
            <a:r>
              <a:rPr lang="en-US" altLang="en-US" sz="1800" dirty="0" err="1">
                <a:solidFill>
                  <a:schemeClr val="accent4">
                    <a:lumMod val="75000"/>
                  </a:schemeClr>
                </a:solidFill>
                <a:latin typeface="IBM Plex Sans" panose="020B0604020202020204" charset="0"/>
              </a:rPr>
              <a:t>file.println</a:t>
            </a:r>
            <a:r>
              <a:rPr lang="en-US" altLang="en-US" sz="1800" dirty="0">
                <a:solidFill>
                  <a:schemeClr val="accent4">
                    <a:lumMod val="75000"/>
                  </a:schemeClr>
                </a:solidFill>
                <a:latin typeface="IBM Plex Sans" panose="020B0604020202020204" charset="0"/>
              </a:rPr>
              <a:t>("- Steve Wozniak");</a:t>
            </a:r>
          </a:p>
          <a:p>
            <a:pPr>
              <a:spcBef>
                <a:spcPct val="0"/>
              </a:spcBef>
              <a:buNone/>
            </a:pPr>
            <a:r>
              <a:rPr lang="en-US" altLang="en-US" sz="1800" dirty="0" err="1">
                <a:solidFill>
                  <a:schemeClr val="accent4">
                    <a:lumMod val="75000"/>
                  </a:schemeClr>
                </a:solidFill>
                <a:latin typeface="IBM Plex Sans" panose="020B0604020202020204" charset="0"/>
              </a:rPr>
              <a:t>file.close</a:t>
            </a:r>
            <a:r>
              <a:rPr lang="en-US" altLang="en-US" sz="1800" dirty="0">
                <a:solidFill>
                  <a:schemeClr val="accent4">
                    <a:lumMod val="75000"/>
                  </a:schemeClr>
                </a:solidFill>
                <a:latin typeface="IBM Plex Sans" panose="020B0604020202020204" charset="0"/>
              </a:rPr>
              <a:t>();  </a:t>
            </a:r>
            <a:r>
              <a:rPr lang="en-US" altLang="en-US" sz="1800" dirty="0">
                <a:solidFill>
                  <a:srgbClr val="00B050"/>
                </a:solidFill>
                <a:latin typeface="IBM Plex Sans" panose="020B0604020202020204" charset="0"/>
              </a:rPr>
              <a:t>// don’t forget to close the file</a:t>
            </a:r>
          </a:p>
          <a:p>
            <a:pPr eaLnBrk="1" hangingPunct="1">
              <a:spcBef>
                <a:spcPct val="0"/>
              </a:spcBef>
              <a:buFontTx/>
              <a:buNone/>
            </a:pPr>
            <a:endParaRPr lang="en-US" altLang="en-US" sz="1800" dirty="0">
              <a:solidFill>
                <a:schemeClr val="bg1"/>
              </a:solidFill>
              <a:latin typeface="IBM Plex Sans" panose="020B0604020202020204" charset="0"/>
              <a:ea typeface="Tahoma" panose="020B0604030504040204" pitchFamily="34" charset="0"/>
              <a:cs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571858" y="2865286"/>
            <a:ext cx="2862841" cy="1477328"/>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u="sng" dirty="0">
                <a:solidFill>
                  <a:schemeClr val="bg1"/>
                </a:solidFill>
                <a:latin typeface="Tahoma" panose="020B0604030504040204" pitchFamily="34" charset="0"/>
              </a:rPr>
              <a:t>quote.txt</a:t>
            </a:r>
          </a:p>
          <a:p>
            <a:pPr>
              <a:spcBef>
                <a:spcPct val="0"/>
              </a:spcBef>
              <a:buNone/>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Never trust a computer you can’t throw out a window.</a:t>
            </a:r>
          </a:p>
          <a:p>
            <a:pPr>
              <a:spcBef>
                <a:spcPct val="0"/>
              </a:spcBef>
              <a:buNone/>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 Steve Wozniak</a:t>
            </a:r>
            <a:endParaRPr lang="en-US" alt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4" name="Google Shape;4030;p35">
            <a:extLst>
              <a:ext uri="{FF2B5EF4-FFF2-40B4-BE49-F238E27FC236}">
                <a16:creationId xmlns:a16="http://schemas.microsoft.com/office/drawing/2014/main" id="{F2AD5493-E1B3-4BFB-8943-EA24C4E437A1}"/>
              </a:ext>
            </a:extLst>
          </p:cNvPr>
          <p:cNvSpPr/>
          <p:nvPr/>
        </p:nvSpPr>
        <p:spPr>
          <a:xfrm>
            <a:off x="5349667" y="2683379"/>
            <a:ext cx="3182943" cy="212101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064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Input/Output Redirection</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790058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Command Line</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29238" y="857827"/>
            <a:ext cx="78871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rPr>
              <a:t>To compile a java file from the command line:</a:t>
            </a:r>
          </a:p>
          <a:p>
            <a:pPr eaLnBrk="1" hangingPunct="1">
              <a:spcBef>
                <a:spcPct val="0"/>
              </a:spcBef>
              <a:buFontTx/>
              <a:buNone/>
            </a:pPr>
            <a:r>
              <a:rPr lang="en-US" altLang="en-US" sz="1600" dirty="0">
                <a:solidFill>
                  <a:schemeClr val="accent4">
                    <a:lumMod val="75000"/>
                  </a:schemeClr>
                </a:solidFill>
                <a:latin typeface="IBM Plex Sans" panose="020B0604020202020204" charset="0"/>
                <a:ea typeface="Tahoma" panose="020B0604030504040204" pitchFamily="34" charset="0"/>
              </a:rPr>
              <a:t>C:\Users\Hulett\Desktop&gt;javac Redirection.java</a:t>
            </a:r>
          </a:p>
          <a:p>
            <a:pPr eaLnBrk="1" hangingPunct="1">
              <a:spcBef>
                <a:spcPct val="0"/>
              </a:spcBef>
              <a:buFontTx/>
              <a:buNone/>
            </a:pPr>
            <a:endParaRPr lang="en-US" altLang="en-US" sz="1600" dirty="0">
              <a:solidFill>
                <a:srgbClr val="00B050"/>
              </a:solidFill>
              <a:latin typeface="IBM Plex Sans" panose="020B0604020202020204" charset="0"/>
              <a:ea typeface="Tahoma" panose="020B0604030504040204" pitchFamily="34" charset="0"/>
            </a:endParaRPr>
          </a:p>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rPr>
              <a:t>To execute a java file from the command line:</a:t>
            </a:r>
          </a:p>
          <a:p>
            <a:pPr eaLnBrk="1" hangingPunct="1">
              <a:spcBef>
                <a:spcPct val="0"/>
              </a:spcBef>
              <a:buFontTx/>
              <a:buNone/>
            </a:pPr>
            <a:r>
              <a:rPr lang="en-US" altLang="en-US" sz="1600" dirty="0">
                <a:solidFill>
                  <a:schemeClr val="accent4">
                    <a:lumMod val="75000"/>
                  </a:schemeClr>
                </a:solidFill>
                <a:latin typeface="IBM Plex Sans" panose="020B0604020202020204" charset="0"/>
                <a:ea typeface="Tahoma" panose="020B0604030504040204" pitchFamily="34" charset="0"/>
              </a:rPr>
              <a:t>C:\Users\Hulett\Desktop&gt;java Redirection</a:t>
            </a:r>
          </a:p>
          <a:p>
            <a:pPr>
              <a:spcBef>
                <a:spcPct val="0"/>
              </a:spcBef>
              <a:buFontTx/>
              <a:buNone/>
            </a:pPr>
            <a:endParaRPr lang="pt-BR" altLang="en-US" sz="1600" dirty="0">
              <a:solidFill>
                <a:schemeClr val="accent5">
                  <a:lumMod val="60000"/>
                  <a:lumOff val="40000"/>
                </a:schemeClr>
              </a:solidFill>
              <a:latin typeface="IBM Plex Sans" panose="020B0604020202020204" charset="0"/>
            </a:endParaRPr>
          </a:p>
          <a:p>
            <a:pPr>
              <a:spcBef>
                <a:spcPct val="0"/>
              </a:spcBef>
              <a:buFontTx/>
              <a:buNone/>
            </a:pPr>
            <a:r>
              <a:rPr lang="en-US" altLang="en-US" sz="1600" dirty="0">
                <a:solidFill>
                  <a:schemeClr val="bg1"/>
                </a:solidFill>
                <a:latin typeface="IBM Plex Sans" panose="020B0604020202020204" charset="0"/>
                <a:ea typeface="Tahoma" panose="020B0604030504040204" pitchFamily="34" charset="0"/>
              </a:rPr>
              <a:t>Code in main of Redirection.java</a:t>
            </a:r>
            <a:endParaRPr lang="pt-BR" altLang="en-US" sz="1600" dirty="0">
              <a:solidFill>
                <a:schemeClr val="accent5">
                  <a:lumMod val="60000"/>
                  <a:lumOff val="40000"/>
                </a:schemeClr>
              </a:solidFill>
              <a:latin typeface="IBM Plex Sans" panose="020B0604020202020204" charset="0"/>
            </a:endParaRPr>
          </a:p>
          <a:p>
            <a:pPr>
              <a:spcBef>
                <a:spcPct val="0"/>
              </a:spcBef>
              <a:buFontTx/>
              <a:buNone/>
            </a:pPr>
            <a:r>
              <a:rPr lang="fr-FR" altLang="en-US" sz="1600" dirty="0">
                <a:solidFill>
                  <a:schemeClr val="accent4">
                    <a:lumMod val="75000"/>
                  </a:schemeClr>
                </a:solidFill>
                <a:latin typeface="IBM Plex Sans" panose="020B0604020202020204" charset="0"/>
              </a:rPr>
              <a:t>  Scanner keyboard = new Scanner(System.in);</a:t>
            </a:r>
          </a:p>
          <a:p>
            <a:pPr>
              <a:spcBef>
                <a:spcPct val="0"/>
              </a:spcBef>
              <a:buFontTx/>
              <a:buNone/>
            </a:pP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out.print</a:t>
            </a:r>
            <a:r>
              <a:rPr lang="fr-FR" altLang="en-US" sz="1600" dirty="0">
                <a:solidFill>
                  <a:schemeClr val="accent4">
                    <a:lumMod val="75000"/>
                  </a:schemeClr>
                </a:solidFill>
                <a:latin typeface="IBM Plex Sans" panose="020B0604020202020204" charset="0"/>
              </a:rPr>
              <a:t>("How </a:t>
            </a:r>
            <a:r>
              <a:rPr lang="fr-FR" altLang="en-US" sz="1600" dirty="0" err="1">
                <a:solidFill>
                  <a:schemeClr val="accent4">
                    <a:lumMod val="75000"/>
                  </a:schemeClr>
                </a:solidFill>
                <a:latin typeface="IBM Plex Sans" panose="020B0604020202020204" charset="0"/>
              </a:rPr>
              <a:t>many</a:t>
            </a: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numbers</a:t>
            </a:r>
            <a:r>
              <a:rPr lang="fr-FR" altLang="en-US" sz="1600" dirty="0">
                <a:solidFill>
                  <a:schemeClr val="accent4">
                    <a:lumMod val="75000"/>
                  </a:schemeClr>
                </a:solidFill>
                <a:latin typeface="IBM Plex Sans" panose="020B0604020202020204" charset="0"/>
              </a:rPr>
              <a:t> :: ");</a:t>
            </a:r>
          </a:p>
          <a:p>
            <a:pPr>
              <a:spcBef>
                <a:spcPct val="0"/>
              </a:spcBef>
              <a:buFontTx/>
              <a:buNone/>
            </a:pP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int</a:t>
            </a: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cnt</a:t>
            </a:r>
            <a:r>
              <a:rPr lang="fr-FR" altLang="en-US" sz="1600" dirty="0">
                <a:solidFill>
                  <a:schemeClr val="accent4">
                    <a:lumMod val="75000"/>
                  </a:schemeClr>
                </a:solidFill>
                <a:latin typeface="IBM Plex Sans" panose="020B0604020202020204" charset="0"/>
              </a:rPr>
              <a:t> = </a:t>
            </a:r>
            <a:r>
              <a:rPr lang="fr-FR" altLang="en-US" sz="1600" dirty="0" err="1">
                <a:solidFill>
                  <a:schemeClr val="accent4">
                    <a:lumMod val="75000"/>
                  </a:schemeClr>
                </a:solidFill>
                <a:latin typeface="IBM Plex Sans" panose="020B0604020202020204" charset="0"/>
              </a:rPr>
              <a:t>keyboard.nextInt</a:t>
            </a:r>
            <a:r>
              <a:rPr lang="fr-FR" altLang="en-US" sz="1600" dirty="0">
                <a:solidFill>
                  <a:schemeClr val="accent4">
                    <a:lumMod val="75000"/>
                  </a:schemeClr>
                </a:solidFill>
                <a:latin typeface="IBM Plex Sans" panose="020B0604020202020204" charset="0"/>
              </a:rPr>
              <a:t>();</a:t>
            </a:r>
          </a:p>
          <a:p>
            <a:pPr>
              <a:spcBef>
                <a:spcPct val="0"/>
              </a:spcBef>
              <a:buFontTx/>
              <a:buNone/>
            </a:pP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int</a:t>
            </a: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sum</a:t>
            </a:r>
            <a:r>
              <a:rPr lang="fr-FR" altLang="en-US" sz="1600" dirty="0">
                <a:solidFill>
                  <a:schemeClr val="accent4">
                    <a:lumMod val="75000"/>
                  </a:schemeClr>
                </a:solidFill>
                <a:latin typeface="IBM Plex Sans" panose="020B0604020202020204" charset="0"/>
              </a:rPr>
              <a:t> = 0;</a:t>
            </a:r>
          </a:p>
          <a:p>
            <a:pPr>
              <a:spcBef>
                <a:spcPct val="0"/>
              </a:spcBef>
              <a:buFontTx/>
              <a:buNone/>
            </a:pP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out.println</a:t>
            </a:r>
            <a:r>
              <a:rPr lang="fr-FR" altLang="en-US" sz="1600" dirty="0">
                <a:solidFill>
                  <a:schemeClr val="accent4">
                    <a:lumMod val="75000"/>
                  </a:schemeClr>
                </a:solidFill>
                <a:latin typeface="IBM Plex Sans" panose="020B0604020202020204" charset="0"/>
              </a:rPr>
              <a:t>("\</a:t>
            </a:r>
            <a:r>
              <a:rPr lang="fr-FR" altLang="en-US" sz="1600" dirty="0" err="1">
                <a:solidFill>
                  <a:schemeClr val="accent4">
                    <a:lumMod val="75000"/>
                  </a:schemeClr>
                </a:solidFill>
                <a:latin typeface="IBM Plex Sans" panose="020B0604020202020204" charset="0"/>
              </a:rPr>
              <a:t>nEnter</a:t>
            </a:r>
            <a:r>
              <a:rPr lang="fr-FR" altLang="en-US" sz="1600" dirty="0">
                <a:solidFill>
                  <a:schemeClr val="accent4">
                    <a:lumMod val="75000"/>
                  </a:schemeClr>
                </a:solidFill>
                <a:latin typeface="IBM Plex Sans" panose="020B0604020202020204" charset="0"/>
              </a:rPr>
              <a:t> "+ </a:t>
            </a:r>
            <a:r>
              <a:rPr lang="fr-FR" altLang="en-US" sz="1600" dirty="0" err="1">
                <a:solidFill>
                  <a:schemeClr val="accent4">
                    <a:lumMod val="75000"/>
                  </a:schemeClr>
                </a:solidFill>
                <a:latin typeface="IBM Plex Sans" panose="020B0604020202020204" charset="0"/>
              </a:rPr>
              <a:t>cnt</a:t>
            </a:r>
            <a:r>
              <a:rPr lang="fr-FR" altLang="en-US" sz="1600" dirty="0">
                <a:solidFill>
                  <a:schemeClr val="accent4">
                    <a:lumMod val="75000"/>
                  </a:schemeClr>
                </a:solidFill>
                <a:latin typeface="IBM Plex Sans" panose="020B0604020202020204" charset="0"/>
              </a:rPr>
              <a:t> + " </a:t>
            </a:r>
            <a:r>
              <a:rPr lang="fr-FR" altLang="en-US" sz="1600" dirty="0" err="1">
                <a:solidFill>
                  <a:schemeClr val="accent4">
                    <a:lumMod val="75000"/>
                  </a:schemeClr>
                </a:solidFill>
                <a:latin typeface="IBM Plex Sans" panose="020B0604020202020204" charset="0"/>
              </a:rPr>
              <a:t>numbers</a:t>
            </a:r>
            <a:r>
              <a:rPr lang="fr-FR" altLang="en-US" sz="1600" dirty="0">
                <a:solidFill>
                  <a:schemeClr val="accent4">
                    <a:lumMod val="75000"/>
                  </a:schemeClr>
                </a:solidFill>
                <a:latin typeface="IBM Plex Sans" panose="020B0604020202020204" charset="0"/>
              </a:rPr>
              <a:t> :: ");</a:t>
            </a:r>
          </a:p>
          <a:p>
            <a:pPr>
              <a:spcBef>
                <a:spcPct val="0"/>
              </a:spcBef>
              <a:buFontTx/>
              <a:buNone/>
            </a:pPr>
            <a:r>
              <a:rPr lang="fr-FR" altLang="en-US" sz="1600" dirty="0">
                <a:solidFill>
                  <a:schemeClr val="accent4">
                    <a:lumMod val="75000"/>
                  </a:schemeClr>
                </a:solidFill>
                <a:latin typeface="IBM Plex Sans" panose="020B0604020202020204" charset="0"/>
              </a:rPr>
              <a:t>  for(</a:t>
            </a:r>
            <a:r>
              <a:rPr lang="fr-FR" altLang="en-US" sz="1600" dirty="0" err="1">
                <a:solidFill>
                  <a:schemeClr val="accent4">
                    <a:lumMod val="75000"/>
                  </a:schemeClr>
                </a:solidFill>
                <a:latin typeface="IBM Plex Sans" panose="020B0604020202020204" charset="0"/>
              </a:rPr>
              <a:t>int</a:t>
            </a:r>
            <a:r>
              <a:rPr lang="fr-FR" altLang="en-US" sz="1600" dirty="0">
                <a:solidFill>
                  <a:schemeClr val="accent4">
                    <a:lumMod val="75000"/>
                  </a:schemeClr>
                </a:solidFill>
                <a:latin typeface="IBM Plex Sans" panose="020B0604020202020204" charset="0"/>
              </a:rPr>
              <a:t> i=0;i&lt;</a:t>
            </a:r>
            <a:r>
              <a:rPr lang="fr-FR" altLang="en-US" sz="1600" dirty="0" err="1">
                <a:solidFill>
                  <a:schemeClr val="accent4">
                    <a:lumMod val="75000"/>
                  </a:schemeClr>
                </a:solidFill>
                <a:latin typeface="IBM Plex Sans" panose="020B0604020202020204" charset="0"/>
              </a:rPr>
              <a:t>cnt;i</a:t>
            </a:r>
            <a:r>
              <a:rPr lang="fr-FR" altLang="en-US" sz="1600" dirty="0">
                <a:solidFill>
                  <a:schemeClr val="accent4">
                    <a:lumMod val="75000"/>
                  </a:schemeClr>
                </a:solidFill>
                <a:latin typeface="IBM Plex Sans" panose="020B0604020202020204" charset="0"/>
              </a:rPr>
              <a:t>++)</a:t>
            </a:r>
          </a:p>
          <a:p>
            <a:pPr>
              <a:spcBef>
                <a:spcPct val="0"/>
              </a:spcBef>
              <a:buFontTx/>
              <a:buNone/>
            </a:pP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sum</a:t>
            </a:r>
            <a:r>
              <a:rPr lang="fr-FR" altLang="en-US" sz="1600" dirty="0">
                <a:solidFill>
                  <a:schemeClr val="accent4">
                    <a:lumMod val="75000"/>
                  </a:schemeClr>
                </a:solidFill>
                <a:latin typeface="IBM Plex Sans" panose="020B0604020202020204" charset="0"/>
              </a:rPr>
              <a:t>=</a:t>
            </a:r>
            <a:r>
              <a:rPr lang="fr-FR" altLang="en-US" sz="1600" dirty="0" err="1">
                <a:solidFill>
                  <a:schemeClr val="accent4">
                    <a:lumMod val="75000"/>
                  </a:schemeClr>
                </a:solidFill>
                <a:latin typeface="IBM Plex Sans" panose="020B0604020202020204" charset="0"/>
              </a:rPr>
              <a:t>sum+keyboard.nextInt</a:t>
            </a:r>
            <a:r>
              <a:rPr lang="fr-FR" altLang="en-US" sz="1600" dirty="0">
                <a:solidFill>
                  <a:schemeClr val="accent4">
                    <a:lumMod val="75000"/>
                  </a:schemeClr>
                </a:solidFill>
                <a:latin typeface="IBM Plex Sans" panose="020B0604020202020204" charset="0"/>
              </a:rPr>
              <a:t>();</a:t>
            </a:r>
          </a:p>
          <a:p>
            <a:pPr>
              <a:spcBef>
                <a:spcPct val="0"/>
              </a:spcBef>
              <a:buFontTx/>
              <a:buNone/>
            </a:pPr>
            <a:r>
              <a:rPr lang="fr-FR" altLang="en-US" sz="1600" dirty="0">
                <a:solidFill>
                  <a:schemeClr val="accent4">
                    <a:lumMod val="75000"/>
                  </a:schemeClr>
                </a:solidFill>
                <a:latin typeface="IBM Plex Sans" panose="020B0604020202020204" charset="0"/>
              </a:rPr>
              <a:t>  </a:t>
            </a:r>
            <a:r>
              <a:rPr lang="fr-FR" altLang="en-US" sz="1600" dirty="0" err="1">
                <a:solidFill>
                  <a:schemeClr val="accent4">
                    <a:lumMod val="75000"/>
                  </a:schemeClr>
                </a:solidFill>
                <a:latin typeface="IBM Plex Sans" panose="020B0604020202020204" charset="0"/>
              </a:rPr>
              <a:t>out.println</a:t>
            </a:r>
            <a:r>
              <a:rPr lang="fr-FR" altLang="en-US" sz="1600" dirty="0">
                <a:solidFill>
                  <a:schemeClr val="accent4">
                    <a:lumMod val="75000"/>
                  </a:schemeClr>
                </a:solidFill>
                <a:latin typeface="IBM Plex Sans" panose="020B0604020202020204" charset="0"/>
              </a:rPr>
              <a:t>("total == " + </a:t>
            </a:r>
            <a:r>
              <a:rPr lang="fr-FR" altLang="en-US" sz="1600" dirty="0" err="1">
                <a:solidFill>
                  <a:schemeClr val="accent4">
                    <a:lumMod val="75000"/>
                  </a:schemeClr>
                </a:solidFill>
                <a:latin typeface="IBM Plex Sans" panose="020B0604020202020204" charset="0"/>
              </a:rPr>
              <a:t>sum</a:t>
            </a:r>
            <a:r>
              <a:rPr lang="fr-FR" altLang="en-US" sz="1600" dirty="0">
                <a:solidFill>
                  <a:schemeClr val="accent4">
                    <a:lumMod val="75000"/>
                  </a:schemeClr>
                </a:solidFill>
                <a:latin typeface="IBM Plex Sans" panose="020B0604020202020204" charset="0"/>
              </a:rPr>
              <a:t>);</a:t>
            </a:r>
            <a:endParaRPr lang="en-US" altLang="en-US" sz="1600" dirty="0">
              <a:solidFill>
                <a:schemeClr val="accent4">
                  <a:lumMod val="75000"/>
                </a:schemeClr>
              </a:solidFill>
              <a:latin typeface="Tahoma" panose="020B0604030504040204" pitchFamily="34" charset="0"/>
            </a:endParaRPr>
          </a:p>
        </p:txBody>
      </p:sp>
      <p:sp>
        <p:nvSpPr>
          <p:cNvPr id="8" name="Text Box 11">
            <a:extLst>
              <a:ext uri="{FF2B5EF4-FFF2-40B4-BE49-F238E27FC236}">
                <a16:creationId xmlns:a16="http://schemas.microsoft.com/office/drawing/2014/main" id="{85425824-27F6-4F8F-9A00-C07024ABADAB}"/>
              </a:ext>
            </a:extLst>
          </p:cNvPr>
          <p:cNvSpPr txBox="1">
            <a:spLocks noChangeArrowheads="1"/>
          </p:cNvSpPr>
          <p:nvPr/>
        </p:nvSpPr>
        <p:spPr bwMode="auto">
          <a:xfrm>
            <a:off x="5632100" y="2254348"/>
            <a:ext cx="2943532" cy="203132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How many numbers :: </a:t>
            </a:r>
            <a:r>
              <a:rPr lang="en-US" altLang="en-US" sz="1800" i="1" dirty="0">
                <a:solidFill>
                  <a:schemeClr val="accent5"/>
                </a:solidFill>
                <a:latin typeface="Tahoma" panose="020B0604030504040204" pitchFamily="34" charset="0"/>
                <a:ea typeface="Tahoma" panose="020B0604030504040204" pitchFamily="34" charset="0"/>
                <a:cs typeface="Tahoma" panose="020B0604030504040204" pitchFamily="34" charset="0"/>
              </a:rPr>
              <a:t>4</a:t>
            </a:r>
          </a:p>
          <a:p>
            <a:pPr>
              <a:spcBef>
                <a:spcPct val="0"/>
              </a:spcBef>
              <a:buNone/>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Enter 4 numbers :: </a:t>
            </a:r>
          </a:p>
          <a:p>
            <a:pPr>
              <a:spcBef>
                <a:spcPct val="0"/>
              </a:spcBef>
              <a:buNone/>
            </a:pPr>
            <a:r>
              <a:rPr lang="en-US" altLang="en-US" sz="1800" i="1" dirty="0">
                <a:solidFill>
                  <a:schemeClr val="accent5"/>
                </a:solidFill>
                <a:latin typeface="Tahoma" panose="020B0604030504040204" pitchFamily="34" charset="0"/>
                <a:ea typeface="Tahoma" panose="020B0604030504040204" pitchFamily="34" charset="0"/>
                <a:cs typeface="Tahoma" panose="020B0604030504040204" pitchFamily="34" charset="0"/>
              </a:rPr>
              <a:t>5</a:t>
            </a:r>
          </a:p>
          <a:p>
            <a:pPr>
              <a:spcBef>
                <a:spcPct val="0"/>
              </a:spcBef>
              <a:buNone/>
            </a:pPr>
            <a:r>
              <a:rPr lang="en-US" altLang="en-US" sz="1800" i="1" dirty="0">
                <a:solidFill>
                  <a:schemeClr val="accent5"/>
                </a:solidFill>
                <a:latin typeface="Tahoma" panose="020B0604030504040204" pitchFamily="34" charset="0"/>
                <a:ea typeface="Tahoma" panose="020B0604030504040204" pitchFamily="34" charset="0"/>
                <a:cs typeface="Tahoma" panose="020B0604030504040204" pitchFamily="34" charset="0"/>
              </a:rPr>
              <a:t>6</a:t>
            </a:r>
          </a:p>
          <a:p>
            <a:pPr>
              <a:spcBef>
                <a:spcPct val="0"/>
              </a:spcBef>
              <a:buNone/>
            </a:pPr>
            <a:r>
              <a:rPr lang="en-US" altLang="en-US" sz="1800" i="1" dirty="0">
                <a:solidFill>
                  <a:schemeClr val="accent5"/>
                </a:solidFill>
                <a:latin typeface="Tahoma" panose="020B0604030504040204" pitchFamily="34" charset="0"/>
                <a:ea typeface="Tahoma" panose="020B0604030504040204" pitchFamily="34" charset="0"/>
                <a:cs typeface="Tahoma" panose="020B0604030504040204" pitchFamily="34" charset="0"/>
              </a:rPr>
              <a:t>7</a:t>
            </a:r>
          </a:p>
          <a:p>
            <a:pPr>
              <a:spcBef>
                <a:spcPct val="0"/>
              </a:spcBef>
              <a:buNone/>
            </a:pPr>
            <a:r>
              <a:rPr lang="en-US" altLang="en-US" sz="1800" i="1" dirty="0">
                <a:solidFill>
                  <a:schemeClr val="accent5"/>
                </a:solidFill>
                <a:latin typeface="Tahoma" panose="020B0604030504040204" pitchFamily="34" charset="0"/>
                <a:ea typeface="Tahoma" panose="020B0604030504040204" pitchFamily="34" charset="0"/>
                <a:cs typeface="Tahoma" panose="020B0604030504040204" pitchFamily="34" charset="0"/>
              </a:rPr>
              <a:t>8</a:t>
            </a:r>
          </a:p>
          <a:p>
            <a:pPr>
              <a:spcBef>
                <a:spcPct val="0"/>
              </a:spcBef>
              <a:buNone/>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total == 26</a:t>
            </a:r>
          </a:p>
        </p:txBody>
      </p:sp>
      <p:sp>
        <p:nvSpPr>
          <p:cNvPr id="9" name="Google Shape;4030;p35">
            <a:extLst>
              <a:ext uri="{FF2B5EF4-FFF2-40B4-BE49-F238E27FC236}">
                <a16:creationId xmlns:a16="http://schemas.microsoft.com/office/drawing/2014/main" id="{C9D86731-726E-4D99-8D4D-67BFE5808DB3}"/>
              </a:ext>
            </a:extLst>
          </p:cNvPr>
          <p:cNvSpPr/>
          <p:nvPr/>
        </p:nvSpPr>
        <p:spPr>
          <a:xfrm>
            <a:off x="5537675" y="2050991"/>
            <a:ext cx="2994935" cy="26988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895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Redirection</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29237" y="857827"/>
            <a:ext cx="773709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rPr>
              <a:t>To compile a java file from the command line:</a:t>
            </a:r>
            <a:endPar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6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C:\Users\Hulett\Desktop&gt;javac Redirection.java</a:t>
            </a:r>
          </a:p>
          <a:p>
            <a:pPr eaLnBrk="1" hangingPunct="1">
              <a:spcBef>
                <a:spcPct val="0"/>
              </a:spcBef>
              <a:buFontTx/>
              <a:buNone/>
            </a:pPr>
            <a:endPar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rPr>
              <a:t>To execute a java file from the command line:</a:t>
            </a:r>
            <a:endPar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6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C:\Users\Hulett\Desktop&gt;java Redirection</a:t>
            </a:r>
          </a:p>
          <a:p>
            <a:pPr eaLnBrk="1" hangingPunct="1">
              <a:spcBef>
                <a:spcPct val="0"/>
              </a:spcBef>
              <a:buFontTx/>
              <a:buNone/>
            </a:pPr>
            <a:endPar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rPr>
              <a:t>We can tell the JVM to read from a file instead of the keyboard by using input redirection</a:t>
            </a:r>
            <a:endPar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6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C:\Users\Hulett\Desktop&gt;java Redirection &lt; input.txt</a:t>
            </a:r>
          </a:p>
          <a:p>
            <a:pPr eaLnBrk="1" hangingPunct="1">
              <a:spcBef>
                <a:spcPct val="0"/>
              </a:spcBef>
              <a:buFontTx/>
              <a:buNone/>
            </a:pPr>
            <a:endParaRPr lang="en-US" altLang="en-US" sz="16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rPr>
              <a:t>We can tell the JVM to write to a file instead of the console by using output redirection</a:t>
            </a:r>
            <a:endPar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6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C:\Users\Hulett\Desktop&gt;java Redirection &gt; output.txt</a:t>
            </a:r>
          </a:p>
          <a:p>
            <a:pPr eaLnBrk="1" hangingPunct="1">
              <a:spcBef>
                <a:spcPct val="0"/>
              </a:spcBef>
              <a:buFontTx/>
              <a:buNone/>
            </a:pPr>
            <a:endParaRPr lang="en-US" altLang="en-US" sz="16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endParaRPr>
          </a:p>
          <a:p>
            <a:pPr>
              <a:spcBef>
                <a:spcPct val="0"/>
              </a:spcBef>
              <a:buFontTx/>
              <a:buNone/>
            </a:pPr>
            <a:endParaRPr lang="pt-BR" altLang="en-US" sz="1600" dirty="0">
              <a:solidFill>
                <a:schemeClr val="accent5">
                  <a:lumMod val="60000"/>
                  <a:lumOff val="40000"/>
                </a:schemeClr>
              </a:solidFill>
              <a:latin typeface="IBM Plex Sans" panose="020B0604020202020204" charset="0"/>
            </a:endParaRPr>
          </a:p>
        </p:txBody>
      </p:sp>
    </p:spTree>
    <p:extLst>
      <p:ext uri="{BB962C8B-B14F-4D97-AF65-F5344CB8AC3E}">
        <p14:creationId xmlns:p14="http://schemas.microsoft.com/office/powerpoint/2010/main" val="335455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By the end of this lesson, you should be able to:</a:t>
            </a:r>
            <a:endParaRPr sz="1800" dirty="0">
              <a:solidFill>
                <a:srgbClr val="FFFFFF"/>
              </a:solidFill>
              <a:latin typeface="IBM Plex Sans"/>
              <a:ea typeface="IBM Plex Sans"/>
              <a:cs typeface="IBM Plex Sans"/>
              <a:sym typeface="IBM Plex Sans"/>
            </a:endParaRP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Create Scanner objects by invoking 3 different constructors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Process Strings using the Scanner class</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Read files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Write to files</a:t>
            </a:r>
          </a:p>
          <a:p>
            <a:pPr lvl="0">
              <a:lnSpc>
                <a:spcPct val="150000"/>
              </a:lnSpc>
              <a:spcBef>
                <a:spcPts val="1000"/>
              </a:spcBef>
              <a:buClr>
                <a:srgbClr val="FFFFFF"/>
              </a:buClr>
              <a:buSzPts val="1800"/>
            </a:pPr>
            <a:endParaRPr lang="en" sz="1800" dirty="0">
              <a:solidFill>
                <a:srgbClr val="FFFFFF"/>
              </a:solidFill>
              <a:latin typeface="IBM Plex Sans"/>
              <a:ea typeface="IBM Plex Sans"/>
              <a:cs typeface="IBM Plex Sans"/>
              <a:sym typeface="IBM Plex Sans"/>
            </a:endParaRPr>
          </a:p>
        </p:txBody>
      </p:sp>
      <p:sp>
        <p:nvSpPr>
          <p:cNvPr id="75" name="Google Shape;75;p12"/>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00ECEC"/>
                </a:solidFill>
                <a:latin typeface="IBM Plex Sans"/>
                <a:ea typeface="IBM Plex Sans"/>
                <a:cs typeface="IBM Plex Sans"/>
                <a:sym typeface="IBM Plex Sans"/>
              </a:rPr>
              <a:t>Student Learning Objectives</a:t>
            </a:r>
            <a:endParaRPr sz="2400">
              <a:solidFill>
                <a:srgbClr val="00ECEC"/>
              </a:solidFill>
              <a:latin typeface="IBM Plex Sans"/>
              <a:ea typeface="IBM Plex Sans"/>
              <a:cs typeface="IBM Plex Sans"/>
              <a:sym typeface="IBM Plex Sans"/>
            </a:endParaRPr>
          </a:p>
        </p:txBody>
      </p:sp>
      <p:sp>
        <p:nvSpPr>
          <p:cNvPr id="76" name="Google Shape;76;p12"/>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Redirection</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29236" y="857827"/>
            <a:ext cx="70107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dirty="0">
                <a:solidFill>
                  <a:schemeClr val="bg1"/>
                </a:solidFill>
                <a:latin typeface="IBM Plex Sans" panose="020B0604020202020204" charset="0"/>
                <a:ea typeface="Tahoma" panose="020B0604030504040204" pitchFamily="34" charset="0"/>
              </a:rPr>
              <a:t>We can do both in any order:</a:t>
            </a:r>
            <a:endParaRPr lang="en-US" altLang="en-US" sz="1600" dirty="0">
              <a:solidFill>
                <a:schemeClr val="bg1"/>
              </a:solidFill>
              <a:latin typeface="IBM Plex Sans" panose="020B0604020202020204" charset="0"/>
              <a:ea typeface="Tahoma" panose="020B0604030504040204" pitchFamily="34" charset="0"/>
              <a:cs typeface="Tahoma" panose="020B0604030504040204" pitchFamily="34" charset="0"/>
            </a:endParaRPr>
          </a:p>
          <a:p>
            <a:pPr eaLnBrk="1" hangingPunct="1">
              <a:spcBef>
                <a:spcPct val="0"/>
              </a:spcBef>
              <a:buFontTx/>
              <a:buNone/>
            </a:pPr>
            <a:r>
              <a:rPr lang="en-US" altLang="en-US" sz="16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rPr>
              <a:t>C:\Users\Hulett\Desktop&gt;java Redirection.java &lt; input.txt &gt; output.txt</a:t>
            </a:r>
          </a:p>
          <a:p>
            <a:pPr eaLnBrk="1" hangingPunct="1">
              <a:spcBef>
                <a:spcPct val="0"/>
              </a:spcBef>
              <a:buFontTx/>
              <a:buNone/>
            </a:pPr>
            <a:endParaRPr lang="en-US" altLang="en-US" sz="1600" dirty="0">
              <a:solidFill>
                <a:schemeClr val="accent4">
                  <a:lumMod val="75000"/>
                </a:schemeClr>
              </a:solidFill>
              <a:latin typeface="IBM Plex Sans" panose="020B0604020202020204" charset="0"/>
              <a:ea typeface="Tahoma" panose="020B0604030504040204" pitchFamily="34" charset="0"/>
              <a:cs typeface="Tahoma" panose="020B0604030504040204" pitchFamily="34" charset="0"/>
            </a:endParaRPr>
          </a:p>
          <a:p>
            <a:pPr>
              <a:spcBef>
                <a:spcPct val="0"/>
              </a:spcBef>
              <a:buFontTx/>
              <a:buNone/>
            </a:pPr>
            <a:endParaRPr lang="pt-BR" altLang="en-US" sz="1600" dirty="0">
              <a:solidFill>
                <a:schemeClr val="accent5">
                  <a:lumMod val="60000"/>
                  <a:lumOff val="40000"/>
                </a:schemeClr>
              </a:solidFill>
              <a:latin typeface="IBM Plex Sans" panose="020B0604020202020204" charset="0"/>
            </a:endParaRPr>
          </a:p>
        </p:txBody>
      </p:sp>
      <p:sp>
        <p:nvSpPr>
          <p:cNvPr id="8" name="Text Box 11">
            <a:extLst>
              <a:ext uri="{FF2B5EF4-FFF2-40B4-BE49-F238E27FC236}">
                <a16:creationId xmlns:a16="http://schemas.microsoft.com/office/drawing/2014/main" id="{85425824-27F6-4F8F-9A00-C07024ABADAB}"/>
              </a:ext>
            </a:extLst>
          </p:cNvPr>
          <p:cNvSpPr txBox="1">
            <a:spLocks noChangeArrowheads="1"/>
          </p:cNvSpPr>
          <p:nvPr/>
        </p:nvSpPr>
        <p:spPr bwMode="auto">
          <a:xfrm>
            <a:off x="2454007" y="1568906"/>
            <a:ext cx="1401512" cy="2677656"/>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400" u="sng" dirty="0">
                <a:solidFill>
                  <a:schemeClr val="bg1"/>
                </a:solidFill>
                <a:latin typeface="Tahoma" panose="020B0604030504040204" pitchFamily="34" charset="0"/>
                <a:ea typeface="Tahoma" panose="020B0604030504040204" pitchFamily="34" charset="0"/>
                <a:cs typeface="Tahoma" panose="020B0604030504040204" pitchFamily="34" charset="0"/>
              </a:rPr>
              <a:t>input.txt</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10</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1</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2</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3</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4</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5</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6</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7</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8</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9</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10</a:t>
            </a:r>
          </a:p>
        </p:txBody>
      </p:sp>
      <p:sp>
        <p:nvSpPr>
          <p:cNvPr id="9" name="Google Shape;4030;p35">
            <a:extLst>
              <a:ext uri="{FF2B5EF4-FFF2-40B4-BE49-F238E27FC236}">
                <a16:creationId xmlns:a16="http://schemas.microsoft.com/office/drawing/2014/main" id="{C9D86731-726E-4D99-8D4D-67BFE5808DB3}"/>
              </a:ext>
            </a:extLst>
          </p:cNvPr>
          <p:cNvSpPr/>
          <p:nvPr/>
        </p:nvSpPr>
        <p:spPr>
          <a:xfrm>
            <a:off x="2454007" y="1444874"/>
            <a:ext cx="1401511" cy="341523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 Box 11">
            <a:extLst>
              <a:ext uri="{FF2B5EF4-FFF2-40B4-BE49-F238E27FC236}">
                <a16:creationId xmlns:a16="http://schemas.microsoft.com/office/drawing/2014/main" id="{8841F510-FBFD-426C-AED2-6B3E0BDB9484}"/>
              </a:ext>
            </a:extLst>
          </p:cNvPr>
          <p:cNvSpPr txBox="1">
            <a:spLocks noChangeArrowheads="1"/>
          </p:cNvSpPr>
          <p:nvPr/>
        </p:nvSpPr>
        <p:spPr bwMode="auto">
          <a:xfrm>
            <a:off x="5356382" y="1611685"/>
            <a:ext cx="1941320" cy="95410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1400" u="sng" dirty="0">
                <a:solidFill>
                  <a:schemeClr val="bg1"/>
                </a:solidFill>
                <a:latin typeface="Tahoma" panose="020B0604030504040204" pitchFamily="34" charset="0"/>
                <a:ea typeface="Tahoma" panose="020B0604030504040204" pitchFamily="34" charset="0"/>
                <a:cs typeface="Tahoma" panose="020B0604030504040204" pitchFamily="34" charset="0"/>
              </a:rPr>
              <a:t>output.txt</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How many numbers ::</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Enter 10 numbers</a:t>
            </a:r>
          </a:p>
          <a:p>
            <a:pPr>
              <a:spcBef>
                <a:spcPct val="0"/>
              </a:spcBef>
              <a:buNone/>
            </a:pPr>
            <a:r>
              <a:rPr lang="en-US" altLang="en-US" sz="1400" dirty="0">
                <a:solidFill>
                  <a:schemeClr val="bg1"/>
                </a:solidFill>
                <a:latin typeface="Tahoma" panose="020B0604030504040204" pitchFamily="34" charset="0"/>
                <a:ea typeface="Tahoma" panose="020B0604030504040204" pitchFamily="34" charset="0"/>
                <a:cs typeface="Tahoma" panose="020B0604030504040204" pitchFamily="34" charset="0"/>
              </a:rPr>
              <a:t>total == 55</a:t>
            </a:r>
          </a:p>
        </p:txBody>
      </p:sp>
      <p:sp>
        <p:nvSpPr>
          <p:cNvPr id="11" name="Google Shape;4030;p35">
            <a:extLst>
              <a:ext uri="{FF2B5EF4-FFF2-40B4-BE49-F238E27FC236}">
                <a16:creationId xmlns:a16="http://schemas.microsoft.com/office/drawing/2014/main" id="{E08043AC-044E-43A1-B114-9CE0F8DF22B8}"/>
              </a:ext>
            </a:extLst>
          </p:cNvPr>
          <p:cNvSpPr/>
          <p:nvPr/>
        </p:nvSpPr>
        <p:spPr>
          <a:xfrm>
            <a:off x="5288482" y="1474467"/>
            <a:ext cx="2230946" cy="341523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162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Processing Strings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Reading files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Writing to files</a:t>
            </a:r>
            <a:endParaRPr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The Scanner class resides in the util package.</a:t>
            </a:r>
            <a:endPar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The File,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PrintWriter</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FileWriter</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and  </a:t>
            </a:r>
            <a:r>
              <a:rPr lang="en-US" sz="18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IOException</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classes belong to the io package.</a:t>
            </a:r>
          </a:p>
          <a:p>
            <a:pPr marL="182880" indent="-251459">
              <a:lnSpc>
                <a:spcPct val="150000"/>
              </a:lnSpc>
              <a:buClr>
                <a:srgbClr val="FFFFFF"/>
              </a:buClr>
              <a:buSzPts val="1800"/>
              <a:buFont typeface="IBM Plex Sans"/>
              <a:buChar cha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You must import these classes to use them.</a:t>
            </a:r>
          </a:p>
          <a:p>
            <a:pPr marL="182880" lvl="0" indent="-251459">
              <a:lnSpc>
                <a:spcPct val="150000"/>
              </a:lnSpc>
              <a:spcBef>
                <a:spcPts val="1000"/>
              </a:spcBef>
              <a:buClr>
                <a:srgbClr val="FFFFFF"/>
              </a:buClr>
              <a:buSzPts val="1800"/>
              <a:buFont typeface="IBM Plex Sans"/>
              <a:buChar char="●"/>
            </a:pPr>
            <a:endParaRPr lang="en-US" sz="1800" kern="12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lvl="0" indent="-251459" algn="l" rtl="0">
              <a:lnSpc>
                <a:spcPct val="150000"/>
              </a:lnSpc>
              <a:spcBef>
                <a:spcPts val="1000"/>
              </a:spcBef>
              <a:spcAft>
                <a:spcPts val="0"/>
              </a:spcAft>
              <a:buClr>
                <a:srgbClr val="FFFFFF"/>
              </a:buClr>
              <a:buSzPts val="1800"/>
              <a:buFont typeface="IBM Plex Sans"/>
              <a:buChar char="●"/>
            </a:pPr>
            <a:endParaRPr lang="en-US" sz="1800" kern="1200" dirty="0">
              <a:solidFill>
                <a:schemeClr val="bg1"/>
              </a:solidFill>
              <a:effectLst>
                <a:outerShdw blurRad="38100" dist="38100" dir="2700000" algn="tl">
                  <a:srgbClr val="000000">
                    <a:alpha val="43137"/>
                  </a:srgbClr>
                </a:outerShdw>
              </a:effectLst>
              <a:latin typeface="Calibri" pitchFamily="34" charset="0"/>
              <a:cs typeface="Calibri" pitchFamily="34" charset="0"/>
            </a:endParaRPr>
          </a:p>
          <a:p>
            <a:pPr lvl="0" algn="l" rtl="0">
              <a:lnSpc>
                <a:spcPct val="150000"/>
              </a:lnSpc>
              <a:spcBef>
                <a:spcPts val="1000"/>
              </a:spcBef>
              <a:spcAft>
                <a:spcPts val="0"/>
              </a:spcAft>
              <a:buClr>
                <a:srgbClr val="FFFFFF"/>
              </a:buClr>
              <a:buSzPts val="1800"/>
            </a:pPr>
            <a:endParaRPr sz="1800" dirty="0">
              <a:solidFill>
                <a:srgbClr val="FFFFFF"/>
              </a:solidFill>
              <a:latin typeface="PT Mono"/>
              <a:ea typeface="PT Mono"/>
              <a:cs typeface="PT Mono"/>
              <a:sym typeface="PT Mono"/>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rgbClr val="00ECEC"/>
                </a:solidFill>
                <a:latin typeface="IBM Plex Sans"/>
                <a:ea typeface="IBM Plex Sans"/>
                <a:cs typeface="IBM Plex Sans"/>
                <a:sym typeface="IBM Plex Sans"/>
              </a:rPr>
              <a:t>Packages</a:t>
            </a: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Rectangle 4">
            <a:extLst>
              <a:ext uri="{FF2B5EF4-FFF2-40B4-BE49-F238E27FC236}">
                <a16:creationId xmlns:a16="http://schemas.microsoft.com/office/drawing/2014/main" id="{969CC09A-C2BD-4106-9562-2CBAC11208A8}"/>
              </a:ext>
            </a:extLst>
          </p:cNvPr>
          <p:cNvSpPr/>
          <p:nvPr/>
        </p:nvSpPr>
        <p:spPr>
          <a:xfrm>
            <a:off x="3894002" y="2659962"/>
            <a:ext cx="1313366" cy="489857"/>
          </a:xfrm>
          <a:prstGeom prst="rect">
            <a:avLst/>
          </a:prstGeom>
          <a:solidFill>
            <a:srgbClr val="FFC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java</a:t>
            </a:r>
          </a:p>
        </p:txBody>
      </p:sp>
      <p:cxnSp>
        <p:nvCxnSpPr>
          <p:cNvPr id="6" name="Straight Connector 5">
            <a:extLst>
              <a:ext uri="{FF2B5EF4-FFF2-40B4-BE49-F238E27FC236}">
                <a16:creationId xmlns:a16="http://schemas.microsoft.com/office/drawing/2014/main" id="{999A768C-3AA3-409D-9FAE-F297698FEAFF}"/>
              </a:ext>
            </a:extLst>
          </p:cNvPr>
          <p:cNvCxnSpPr>
            <a:cxnSpLocks/>
            <a:stCxn id="5" idx="2"/>
          </p:cNvCxnSpPr>
          <p:nvPr/>
        </p:nvCxnSpPr>
        <p:spPr>
          <a:xfrm>
            <a:off x="4550685" y="3149819"/>
            <a:ext cx="0" cy="38730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F12E9DB-2BC8-42D7-AFB9-5FB3CF86D1D0}"/>
              </a:ext>
            </a:extLst>
          </p:cNvPr>
          <p:cNvCxnSpPr>
            <a:cxnSpLocks/>
          </p:cNvCxnSpPr>
          <p:nvPr/>
        </p:nvCxnSpPr>
        <p:spPr>
          <a:xfrm flipV="1">
            <a:off x="4521978" y="3535547"/>
            <a:ext cx="2901067" cy="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E6A03B3-1F21-4B2A-A398-2CA4DA96CA50}"/>
              </a:ext>
            </a:extLst>
          </p:cNvPr>
          <p:cNvSpPr/>
          <p:nvPr/>
        </p:nvSpPr>
        <p:spPr>
          <a:xfrm>
            <a:off x="1069521" y="3979637"/>
            <a:ext cx="938892" cy="48985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lang</a:t>
            </a:r>
            <a:endParaRPr lang="en-US" sz="2400" dirty="0"/>
          </a:p>
        </p:txBody>
      </p:sp>
      <p:sp>
        <p:nvSpPr>
          <p:cNvPr id="9" name="Rectangle 8">
            <a:extLst>
              <a:ext uri="{FF2B5EF4-FFF2-40B4-BE49-F238E27FC236}">
                <a16:creationId xmlns:a16="http://schemas.microsoft.com/office/drawing/2014/main" id="{FE21CB35-5039-4CEF-88A1-053923B3AB93}"/>
              </a:ext>
            </a:extLst>
          </p:cNvPr>
          <p:cNvSpPr/>
          <p:nvPr/>
        </p:nvSpPr>
        <p:spPr>
          <a:xfrm>
            <a:off x="2926716" y="3984200"/>
            <a:ext cx="938892" cy="489857"/>
          </a:xfrm>
          <a:prstGeom prst="rect">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util</a:t>
            </a:r>
            <a:endParaRPr lang="en-US" sz="2400" dirty="0"/>
          </a:p>
        </p:txBody>
      </p:sp>
      <p:sp>
        <p:nvSpPr>
          <p:cNvPr id="10" name="Rectangle 9">
            <a:extLst>
              <a:ext uri="{FF2B5EF4-FFF2-40B4-BE49-F238E27FC236}">
                <a16:creationId xmlns:a16="http://schemas.microsoft.com/office/drawing/2014/main" id="{CA9D684F-7676-43F4-BDFF-1EE989A41CA4}"/>
              </a:ext>
            </a:extLst>
          </p:cNvPr>
          <p:cNvSpPr/>
          <p:nvPr/>
        </p:nvSpPr>
        <p:spPr>
          <a:xfrm>
            <a:off x="4992023" y="3979637"/>
            <a:ext cx="861562" cy="50966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io</a:t>
            </a:r>
            <a:endParaRPr lang="en-US" sz="2400" dirty="0"/>
          </a:p>
        </p:txBody>
      </p:sp>
      <p:sp>
        <p:nvSpPr>
          <p:cNvPr id="11" name="Rectangle 10">
            <a:extLst>
              <a:ext uri="{FF2B5EF4-FFF2-40B4-BE49-F238E27FC236}">
                <a16:creationId xmlns:a16="http://schemas.microsoft.com/office/drawing/2014/main" id="{97B24B53-4629-4B91-818E-BCC3BCEC0025}"/>
              </a:ext>
            </a:extLst>
          </p:cNvPr>
          <p:cNvSpPr/>
          <p:nvPr/>
        </p:nvSpPr>
        <p:spPr>
          <a:xfrm>
            <a:off x="7023672" y="4004598"/>
            <a:ext cx="780337" cy="489818"/>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awt</a:t>
            </a:r>
            <a:endParaRPr lang="en-US" sz="2400" dirty="0"/>
          </a:p>
        </p:txBody>
      </p:sp>
      <p:cxnSp>
        <p:nvCxnSpPr>
          <p:cNvPr id="12" name="Straight Connector 11">
            <a:extLst>
              <a:ext uri="{FF2B5EF4-FFF2-40B4-BE49-F238E27FC236}">
                <a16:creationId xmlns:a16="http://schemas.microsoft.com/office/drawing/2014/main" id="{F1E89C78-3F19-442B-A0D9-7D3127627A08}"/>
              </a:ext>
            </a:extLst>
          </p:cNvPr>
          <p:cNvCxnSpPr>
            <a:cxnSpLocks/>
          </p:cNvCxnSpPr>
          <p:nvPr/>
        </p:nvCxnSpPr>
        <p:spPr>
          <a:xfrm>
            <a:off x="1538967" y="3521776"/>
            <a:ext cx="8345" cy="467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D60D8D7-0413-40A6-B656-E4D7DD07B941}"/>
              </a:ext>
            </a:extLst>
          </p:cNvPr>
          <p:cNvCxnSpPr>
            <a:cxnSpLocks/>
          </p:cNvCxnSpPr>
          <p:nvPr/>
        </p:nvCxnSpPr>
        <p:spPr>
          <a:xfrm flipV="1">
            <a:off x="1538968" y="3535547"/>
            <a:ext cx="3033032" cy="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934BFF3-044B-4E28-957C-C8A0F978DB8E}"/>
              </a:ext>
            </a:extLst>
          </p:cNvPr>
          <p:cNvCxnSpPr>
            <a:cxnSpLocks/>
          </p:cNvCxnSpPr>
          <p:nvPr/>
        </p:nvCxnSpPr>
        <p:spPr>
          <a:xfrm>
            <a:off x="3396162" y="3530461"/>
            <a:ext cx="8345" cy="467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E86E1E9-AAFD-4647-A3A9-00A91DE76CBD}"/>
              </a:ext>
            </a:extLst>
          </p:cNvPr>
          <p:cNvCxnSpPr>
            <a:cxnSpLocks/>
          </p:cNvCxnSpPr>
          <p:nvPr/>
        </p:nvCxnSpPr>
        <p:spPr>
          <a:xfrm>
            <a:off x="5421691" y="3521776"/>
            <a:ext cx="0" cy="45786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CA75D29-DFAD-401F-A5A1-0685559E5736}"/>
              </a:ext>
            </a:extLst>
          </p:cNvPr>
          <p:cNvCxnSpPr>
            <a:cxnSpLocks/>
          </p:cNvCxnSpPr>
          <p:nvPr/>
        </p:nvCxnSpPr>
        <p:spPr>
          <a:xfrm>
            <a:off x="7405496" y="3537124"/>
            <a:ext cx="8345" cy="467474"/>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705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A class that has methods to read data from the keyboard, a File and a String (technically any object that implements the Readable interface).</a:t>
            </a:r>
            <a:endParaRPr lang="en-US" sz="1800" dirty="0">
              <a:solidFill>
                <a:srgbClr val="FFFFFF"/>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Must import the </a:t>
            </a:r>
            <a:r>
              <a:rPr lang="en-US" sz="1800" dirty="0">
                <a:solidFill>
                  <a:schemeClr val="accent5">
                    <a:lumMod val="60000"/>
                    <a:lumOff val="40000"/>
                  </a:schemeClr>
                </a:solidFill>
                <a:latin typeface="IBM Plex Sans"/>
                <a:ea typeface="IBM Plex Sans"/>
                <a:cs typeface="IBM Plex Sans"/>
                <a:sym typeface="IBM Plex Sans"/>
              </a:rPr>
              <a:t>Scanner</a:t>
            </a:r>
            <a:r>
              <a:rPr lang="en-US" sz="1800" dirty="0">
                <a:solidFill>
                  <a:srgbClr val="FFFFFF"/>
                </a:solidFill>
                <a:latin typeface="IBM Plex Sans"/>
                <a:ea typeface="IBM Plex Sans"/>
                <a:cs typeface="IBM Plex Sans"/>
                <a:sym typeface="IBM Plex Sans"/>
              </a:rPr>
              <a:t> class from the </a:t>
            </a:r>
            <a:r>
              <a:rPr lang="en-US" sz="1800" dirty="0" err="1">
                <a:solidFill>
                  <a:srgbClr val="FFFFFF"/>
                </a:solidFill>
                <a:latin typeface="IBM Plex Sans"/>
                <a:ea typeface="IBM Plex Sans"/>
                <a:cs typeface="IBM Plex Sans"/>
                <a:sym typeface="IBM Plex Sans"/>
              </a:rPr>
              <a:t>java.util</a:t>
            </a:r>
            <a:r>
              <a:rPr lang="en-US" sz="1800" dirty="0">
                <a:solidFill>
                  <a:srgbClr val="FFFFFF"/>
                </a:solidFill>
                <a:latin typeface="IBM Plex Sans"/>
                <a:ea typeface="IBM Plex Sans"/>
                <a:cs typeface="IBM Plex Sans"/>
                <a:sym typeface="IBM Plex Sans"/>
              </a:rPr>
              <a:t> package.</a:t>
            </a:r>
          </a:p>
          <a:p>
            <a:pPr lvl="0" algn="l" rtl="0">
              <a:lnSpc>
                <a:spcPct val="150000"/>
              </a:lnSpc>
              <a:spcBef>
                <a:spcPts val="0"/>
              </a:spcBef>
              <a:spcAft>
                <a:spcPts val="0"/>
              </a:spcAft>
              <a:buClr>
                <a:srgbClr val="FFFFFF"/>
              </a:buClr>
              <a:buSzPts val="1800"/>
            </a:pPr>
            <a:r>
              <a:rPr lang="en-US" sz="1800" dirty="0">
                <a:solidFill>
                  <a:srgbClr val="FFFFFF"/>
                </a:solidFill>
                <a:latin typeface="IBM Plex Sans"/>
                <a:ea typeface="IBM Plex Sans"/>
                <a:cs typeface="IBM Plex Sans"/>
                <a:sym typeface="IBM Plex Sans"/>
              </a:rPr>
              <a:t>	</a:t>
            </a:r>
            <a:r>
              <a:rPr lang="en-US" sz="1800" dirty="0">
                <a:solidFill>
                  <a:schemeClr val="accent1">
                    <a:lumMod val="75000"/>
                  </a:schemeClr>
                </a:solidFill>
                <a:latin typeface="IBM Plex Sans"/>
                <a:ea typeface="IBM Plex Sans"/>
                <a:cs typeface="IBM Plex Sans"/>
                <a:sym typeface="IBM Plex Sans"/>
              </a:rPr>
              <a:t>import </a:t>
            </a:r>
            <a:r>
              <a:rPr lang="en-US" sz="1800" dirty="0" err="1">
                <a:solidFill>
                  <a:schemeClr val="accent1">
                    <a:lumMod val="75000"/>
                  </a:schemeClr>
                </a:solidFill>
                <a:latin typeface="IBM Plex Sans"/>
                <a:ea typeface="IBM Plex Sans"/>
                <a:cs typeface="IBM Plex Sans"/>
                <a:sym typeface="IBM Plex Sans"/>
              </a:rPr>
              <a:t>java.util.Scanner</a:t>
            </a:r>
            <a:r>
              <a:rPr lang="en-US" sz="1800" dirty="0">
                <a:solidFill>
                  <a:schemeClr val="accent1">
                    <a:lumMod val="75000"/>
                  </a:schemeClr>
                </a:solidFill>
                <a:latin typeface="IBM Plex Sans"/>
                <a:ea typeface="IBM Plex Sans"/>
                <a:cs typeface="IBM Plex Sans"/>
                <a:sym typeface="IBM Plex Sans"/>
              </a:rPr>
              <a:t>;  </a:t>
            </a:r>
            <a:r>
              <a:rPr lang="en-US" sz="1800" dirty="0">
                <a:solidFill>
                  <a:srgbClr val="00B050"/>
                </a:solidFill>
                <a:latin typeface="IBM Plex Sans"/>
                <a:ea typeface="IBM Plex Sans"/>
                <a:cs typeface="IBM Plex Sans"/>
                <a:sym typeface="IBM Plex Sans"/>
              </a:rPr>
              <a:t>// place before your class statement</a:t>
            </a: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Must create an object to use it.</a:t>
            </a:r>
          </a:p>
          <a:p>
            <a:pPr lvl="1">
              <a:lnSpc>
                <a:spcPct val="150000"/>
              </a:lnSpc>
              <a:buClr>
                <a:srgbClr val="FFFFFF"/>
              </a:buClr>
              <a:buSzPts val="1800"/>
            </a:pPr>
            <a:r>
              <a:rPr lang="en-US" sz="1800" dirty="0">
                <a:solidFill>
                  <a:srgbClr val="FFFFFF"/>
                </a:solidFill>
                <a:latin typeface="IBM Plex Sans"/>
                <a:ea typeface="IBM Plex Sans"/>
                <a:cs typeface="IBM Plex Sans"/>
                <a:sym typeface="IBM Plex Sans"/>
              </a:rPr>
              <a:t>	</a:t>
            </a:r>
            <a:r>
              <a:rPr lang="en-US" sz="1800" dirty="0">
                <a:solidFill>
                  <a:schemeClr val="accent1">
                    <a:lumMod val="75000"/>
                  </a:schemeClr>
                </a:solidFill>
                <a:latin typeface="IBM Plex Sans"/>
                <a:ea typeface="IBM Plex Sans"/>
                <a:cs typeface="IBM Plex Sans"/>
                <a:sym typeface="IBM Plex Sans"/>
              </a:rPr>
              <a:t>Scanner keyboard = new Scanner(System.in); </a:t>
            </a:r>
          </a:p>
          <a:p>
            <a:pPr lvl="1">
              <a:lnSpc>
                <a:spcPct val="150000"/>
              </a:lnSpc>
              <a:buClr>
                <a:srgbClr val="FFFFFF"/>
              </a:buClr>
              <a:buSzPts val="1800"/>
            </a:pPr>
            <a:r>
              <a:rPr lang="en-US" sz="1800" dirty="0">
                <a:solidFill>
                  <a:schemeClr val="accent1">
                    <a:lumMod val="75000"/>
                  </a:schemeClr>
                </a:solidFill>
                <a:latin typeface="IBM Plex Sans"/>
                <a:ea typeface="IBM Plex Sans"/>
                <a:cs typeface="IBM Plex Sans"/>
                <a:sym typeface="IBM Plex Sans"/>
              </a:rPr>
              <a:t>	Scanner file = new Scanner(</a:t>
            </a:r>
            <a:r>
              <a:rPr lang="en-US" sz="1800" dirty="0">
                <a:solidFill>
                  <a:schemeClr val="accent1">
                    <a:lumMod val="75000"/>
                  </a:schemeClr>
                </a:solidFill>
                <a:latin typeface="IBM Plex Sans" panose="020B0604020202020204" charset="0"/>
                <a:ea typeface="IBM Plex Sans"/>
                <a:cs typeface="IBM Plex Sans"/>
                <a:sym typeface="IBM Plex Sans"/>
              </a:rPr>
              <a:t>new File(</a:t>
            </a:r>
            <a:r>
              <a:rPr lang="pt-BR" altLang="en-US" sz="1800" dirty="0">
                <a:solidFill>
                  <a:schemeClr val="accent4">
                    <a:lumMod val="75000"/>
                  </a:schemeClr>
                </a:solidFill>
                <a:latin typeface="IBM Plex Sans" panose="020B0604020202020204" charset="0"/>
              </a:rPr>
              <a:t>"</a:t>
            </a:r>
            <a:r>
              <a:rPr lang="en-US" sz="1800" dirty="0">
                <a:solidFill>
                  <a:schemeClr val="accent1">
                    <a:lumMod val="75000"/>
                  </a:schemeClr>
                </a:solidFill>
                <a:latin typeface="IBM Plex Sans" panose="020B0604020202020204" charset="0"/>
                <a:ea typeface="IBM Plex Sans"/>
                <a:cs typeface="IBM Plex Sans"/>
                <a:sym typeface="IBM Plex Sans"/>
              </a:rPr>
              <a:t>a.txt</a:t>
            </a:r>
            <a:r>
              <a:rPr lang="pt-BR" altLang="en-US" sz="1800" dirty="0">
                <a:solidFill>
                  <a:schemeClr val="accent4">
                    <a:lumMod val="75000"/>
                  </a:schemeClr>
                </a:solidFill>
                <a:latin typeface="IBM Plex Sans" panose="020B0604020202020204" charset="0"/>
              </a:rPr>
              <a:t>"</a:t>
            </a:r>
            <a:r>
              <a:rPr lang="en-US" sz="1800" dirty="0">
                <a:solidFill>
                  <a:schemeClr val="accent1">
                    <a:lumMod val="75000"/>
                  </a:schemeClr>
                </a:solidFill>
                <a:latin typeface="IBM Plex Sans" panose="020B0604020202020204" charset="0"/>
                <a:ea typeface="IBM Plex Sans"/>
                <a:cs typeface="IBM Plex Sans"/>
                <a:sym typeface="IBM Plex Sans"/>
              </a:rPr>
              <a:t>));</a:t>
            </a:r>
          </a:p>
          <a:p>
            <a:pPr lvl="1">
              <a:lnSpc>
                <a:spcPct val="150000"/>
              </a:lnSpc>
              <a:buClr>
                <a:srgbClr val="FFFFFF"/>
              </a:buClr>
              <a:buSzPts val="1800"/>
            </a:pPr>
            <a:r>
              <a:rPr lang="en-US" sz="1800" dirty="0">
                <a:solidFill>
                  <a:schemeClr val="accent1">
                    <a:lumMod val="75000"/>
                  </a:schemeClr>
                </a:solidFill>
                <a:latin typeface="IBM Plex Sans" panose="020B0604020202020204" charset="0"/>
                <a:ea typeface="IBM Plex Sans"/>
                <a:cs typeface="IBM Plex Sans"/>
                <a:sym typeface="IBM Plex Sans"/>
              </a:rPr>
              <a:t>	Scanner chop = new Scanner(</a:t>
            </a:r>
            <a:r>
              <a:rPr lang="pt-BR" altLang="en-US" sz="1800" dirty="0">
                <a:solidFill>
                  <a:schemeClr val="accent4">
                    <a:lumMod val="75000"/>
                  </a:schemeClr>
                </a:solidFill>
                <a:latin typeface="IBM Plex Sans" panose="020B0604020202020204" charset="0"/>
              </a:rPr>
              <a:t>"</a:t>
            </a:r>
            <a:r>
              <a:rPr lang="en-US" sz="1800" dirty="0">
                <a:solidFill>
                  <a:schemeClr val="accent1">
                    <a:lumMod val="75000"/>
                  </a:schemeClr>
                </a:solidFill>
                <a:latin typeface="IBM Plex Sans" panose="020B0604020202020204" charset="0"/>
                <a:ea typeface="IBM Plex Sans"/>
                <a:cs typeface="IBM Plex Sans"/>
                <a:sym typeface="IBM Plex Sans"/>
              </a:rPr>
              <a:t>a b c d e</a:t>
            </a:r>
            <a:r>
              <a:rPr lang="pt-BR" altLang="en-US" sz="1800" dirty="0">
                <a:solidFill>
                  <a:schemeClr val="accent4">
                    <a:lumMod val="75000"/>
                  </a:schemeClr>
                </a:solidFill>
                <a:latin typeface="IBM Plex Sans" panose="020B0604020202020204" charset="0"/>
              </a:rPr>
              <a:t>"</a:t>
            </a:r>
            <a:r>
              <a:rPr lang="en-US" sz="1800" dirty="0">
                <a:solidFill>
                  <a:schemeClr val="accent1">
                    <a:lumMod val="75000"/>
                  </a:schemeClr>
                </a:solidFill>
                <a:latin typeface="IBM Plex Sans" panose="020B0604020202020204" charset="0"/>
                <a:ea typeface="IBM Plex Sans"/>
                <a:cs typeface="IBM Plex Sans"/>
                <a:sym typeface="IBM Plex Sans"/>
              </a:rPr>
              <a:t>);</a:t>
            </a: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Scanner</a:t>
            </a:r>
            <a:endParaRPr sz="2400" dirty="0">
              <a:solidFill>
                <a:srgbClr val="00ECEC"/>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extLst>
      <p:ext uri="{BB962C8B-B14F-4D97-AF65-F5344CB8AC3E}">
        <p14:creationId xmlns:p14="http://schemas.microsoft.com/office/powerpoint/2010/main" val="172190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Scanner Methods</a:t>
            </a:r>
            <a:endParaRPr sz="2400" dirty="0">
              <a:solidFill>
                <a:srgbClr val="00ECEC"/>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15" name="Table 14">
            <a:extLst>
              <a:ext uri="{FF2B5EF4-FFF2-40B4-BE49-F238E27FC236}">
                <a16:creationId xmlns:a16="http://schemas.microsoft.com/office/drawing/2014/main" id="{A82B45AF-8878-496A-98D4-2BACD3C94B25}"/>
              </a:ext>
            </a:extLst>
          </p:cNvPr>
          <p:cNvGraphicFramePr>
            <a:graphicFrameLocks noGrp="1"/>
          </p:cNvGraphicFramePr>
          <p:nvPr>
            <p:extLst>
              <p:ext uri="{D42A27DB-BD31-4B8C-83A1-F6EECF244321}">
                <p14:modId xmlns:p14="http://schemas.microsoft.com/office/powerpoint/2010/main" val="3398244943"/>
              </p:ext>
            </p:extLst>
          </p:nvPr>
        </p:nvGraphicFramePr>
        <p:xfrm>
          <a:off x="804129" y="1023527"/>
          <a:ext cx="7870371" cy="3708400"/>
        </p:xfrm>
        <a:graphic>
          <a:graphicData uri="http://schemas.openxmlformats.org/drawingml/2006/table">
            <a:tbl>
              <a:tblPr firstRow="1" bandRow="1">
                <a:tableStyleId>{5C22544A-7EE6-4342-B048-85BDC9FD1C3A}</a:tableStyleId>
              </a:tblPr>
              <a:tblGrid>
                <a:gridCol w="1926238">
                  <a:extLst>
                    <a:ext uri="{9D8B030D-6E8A-4147-A177-3AD203B41FA5}">
                      <a16:colId xmlns:a16="http://schemas.microsoft.com/office/drawing/2014/main" val="20000"/>
                    </a:ext>
                  </a:extLst>
                </a:gridCol>
                <a:gridCol w="5944133">
                  <a:extLst>
                    <a:ext uri="{9D8B030D-6E8A-4147-A177-3AD203B41FA5}">
                      <a16:colId xmlns:a16="http://schemas.microsoft.com/office/drawing/2014/main" val="20001"/>
                    </a:ext>
                  </a:extLst>
                </a:gridCol>
              </a:tblGrid>
              <a:tr h="370840">
                <a:tc>
                  <a:txBody>
                    <a:bodyPr/>
                    <a:lstStyle/>
                    <a:p>
                      <a:pPr algn="ctr"/>
                      <a:r>
                        <a:rPr lang="en-US" sz="1800" dirty="0">
                          <a:solidFill>
                            <a:schemeClr val="bg1"/>
                          </a:solidFill>
                        </a:rPr>
                        <a:t>Method Name</a:t>
                      </a:r>
                    </a:p>
                  </a:txBody>
                  <a:tcPr>
                    <a:noFill/>
                  </a:tcPr>
                </a:tc>
                <a:tc>
                  <a:txBody>
                    <a:bodyPr/>
                    <a:lstStyle/>
                    <a:p>
                      <a:pPr algn="ctr"/>
                      <a:r>
                        <a:rPr lang="en-US" sz="1800" dirty="0">
                          <a:solidFill>
                            <a:schemeClr val="bg1"/>
                          </a:solidFill>
                        </a:rPr>
                        <a:t>Purpose</a:t>
                      </a:r>
                    </a:p>
                  </a:txBody>
                  <a:tcPr>
                    <a:noFill/>
                  </a:tcPr>
                </a:tc>
                <a:extLst>
                  <a:ext uri="{0D108BD9-81ED-4DB2-BD59-A6C34878D82A}">
                    <a16:rowId xmlns:a16="http://schemas.microsoft.com/office/drawing/2014/main" val="10000"/>
                  </a:ext>
                </a:extLst>
              </a:tr>
              <a:tr h="370840">
                <a:tc>
                  <a:txBody>
                    <a:bodyPr/>
                    <a:lstStyle/>
                    <a:p>
                      <a:r>
                        <a:rPr lang="en-US" sz="1800" dirty="0" err="1">
                          <a:solidFill>
                            <a:schemeClr val="accent5">
                              <a:lumMod val="60000"/>
                              <a:lumOff val="40000"/>
                            </a:schemeClr>
                          </a:solidFill>
                          <a:latin typeface="+mn-lt"/>
                        </a:rPr>
                        <a:t>nextByte</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byte value if possible</a:t>
                      </a:r>
                    </a:p>
                  </a:txBody>
                  <a:tcPr>
                    <a:noFill/>
                  </a:tcPr>
                </a:tc>
                <a:extLst>
                  <a:ext uri="{0D108BD9-81ED-4DB2-BD59-A6C34878D82A}">
                    <a16:rowId xmlns:a16="http://schemas.microsoft.com/office/drawing/2014/main" val="10001"/>
                  </a:ext>
                </a:extLst>
              </a:tr>
              <a:tr h="370840">
                <a:tc>
                  <a:txBody>
                    <a:bodyPr/>
                    <a:lstStyle/>
                    <a:p>
                      <a:r>
                        <a:rPr lang="en-US" sz="1800" dirty="0" err="1">
                          <a:solidFill>
                            <a:schemeClr val="accent5">
                              <a:lumMod val="60000"/>
                              <a:lumOff val="40000"/>
                            </a:schemeClr>
                          </a:solidFill>
                          <a:latin typeface="+mn-lt"/>
                        </a:rPr>
                        <a:t>nextShort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short 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2"/>
                  </a:ext>
                </a:extLst>
              </a:tr>
              <a:tr h="370840">
                <a:tc>
                  <a:txBody>
                    <a:bodyPr/>
                    <a:lstStyle/>
                    <a:p>
                      <a:r>
                        <a:rPr lang="en-US" sz="1800" dirty="0" err="1">
                          <a:solidFill>
                            <a:schemeClr val="accent5">
                              <a:lumMod val="60000"/>
                              <a:lumOff val="40000"/>
                            </a:schemeClr>
                          </a:solidFill>
                          <a:latin typeface="+mn-lt"/>
                        </a:rPr>
                        <a:t>nextInt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an integer 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3"/>
                  </a:ext>
                </a:extLst>
              </a:tr>
              <a:tr h="370840">
                <a:tc>
                  <a:txBody>
                    <a:bodyPr/>
                    <a:lstStyle/>
                    <a:p>
                      <a:r>
                        <a:rPr lang="en-US" sz="1800" dirty="0" err="1">
                          <a:solidFill>
                            <a:schemeClr val="accent5">
                              <a:lumMod val="60000"/>
                              <a:lumOff val="40000"/>
                            </a:schemeClr>
                          </a:solidFill>
                          <a:latin typeface="+mn-lt"/>
                        </a:rPr>
                        <a:t>nextLong</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long 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4"/>
                  </a:ext>
                </a:extLst>
              </a:tr>
              <a:tr h="370840">
                <a:tc>
                  <a:txBody>
                    <a:bodyPr/>
                    <a:lstStyle/>
                    <a:p>
                      <a:r>
                        <a:rPr lang="en-US" sz="1800" dirty="0" err="1">
                          <a:solidFill>
                            <a:schemeClr val="accent5">
                              <a:lumMod val="60000"/>
                              <a:lumOff val="40000"/>
                            </a:schemeClr>
                          </a:solidFill>
                          <a:latin typeface="+mn-lt"/>
                        </a:rPr>
                        <a:t>nextFloat</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float 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5"/>
                  </a:ext>
                </a:extLst>
              </a:tr>
              <a:tr h="370840">
                <a:tc>
                  <a:txBody>
                    <a:bodyPr/>
                    <a:lstStyle/>
                    <a:p>
                      <a:r>
                        <a:rPr lang="en-US" sz="1800" dirty="0" err="1">
                          <a:solidFill>
                            <a:schemeClr val="accent5">
                              <a:lumMod val="60000"/>
                              <a:lumOff val="40000"/>
                            </a:schemeClr>
                          </a:solidFill>
                          <a:latin typeface="+mn-lt"/>
                        </a:rPr>
                        <a:t>nextDouble</a:t>
                      </a:r>
                      <a:r>
                        <a:rPr lang="en-US" sz="1800" dirty="0">
                          <a:solidFill>
                            <a:schemeClr val="accent5">
                              <a:lumMod val="60000"/>
                              <a:lumOff val="40000"/>
                            </a:schemeClr>
                          </a:solidFill>
                          <a:latin typeface="+mn-lt"/>
                        </a:rPr>
                        <a:t>()</a:t>
                      </a:r>
                    </a:p>
                  </a:txBody>
                  <a:tcPr>
                    <a:noFill/>
                  </a:tcPr>
                </a:tc>
                <a:tc>
                  <a:txBody>
                    <a:bodyPr/>
                    <a:lstStyle/>
                    <a:p>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double</a:t>
                      </a:r>
                      <a:r>
                        <a:rPr kumimoji="0" lang="en-US" sz="1800" kern="1200" baseline="0" dirty="0">
                          <a:solidFill>
                            <a:schemeClr val="bg1"/>
                          </a:solidFill>
                          <a:latin typeface="+mn-lt"/>
                          <a:ea typeface="+mn-ea"/>
                          <a:cs typeface="+mn-cs"/>
                        </a:rPr>
                        <a:t> </a:t>
                      </a:r>
                      <a:r>
                        <a:rPr kumimoji="0" lang="en-US" sz="1800" kern="1200" dirty="0">
                          <a:solidFill>
                            <a:schemeClr val="bg1"/>
                          </a:solidFill>
                          <a:latin typeface="+mn-lt"/>
                          <a:ea typeface="+mn-ea"/>
                          <a:cs typeface="+mn-cs"/>
                        </a:rPr>
                        <a:t>value if possible</a:t>
                      </a:r>
                      <a:endParaRPr lang="en-US" sz="1800" dirty="0">
                        <a:solidFill>
                          <a:schemeClr val="bg1"/>
                        </a:solidFill>
                        <a:latin typeface="+mn-lt"/>
                      </a:endParaRPr>
                    </a:p>
                  </a:txBody>
                  <a:tcPr>
                    <a:noFill/>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accent5">
                              <a:lumMod val="60000"/>
                              <a:lumOff val="40000"/>
                            </a:schemeClr>
                          </a:solidFill>
                          <a:latin typeface="+mn-lt"/>
                        </a:rPr>
                        <a:t>nextBoolean</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kern="1200" dirty="0">
                          <a:solidFill>
                            <a:schemeClr val="bg1"/>
                          </a:solidFill>
                          <a:latin typeface="+mn-lt"/>
                          <a:ea typeface="+mn-ea"/>
                          <a:cs typeface="+mn-cs"/>
                        </a:rPr>
                        <a:t>return next token as a </a:t>
                      </a:r>
                      <a:r>
                        <a:rPr kumimoji="0" lang="en-US" sz="1800" kern="1200" dirty="0" err="1">
                          <a:solidFill>
                            <a:schemeClr val="bg1"/>
                          </a:solidFill>
                          <a:latin typeface="+mn-lt"/>
                          <a:ea typeface="+mn-ea"/>
                          <a:cs typeface="+mn-cs"/>
                        </a:rPr>
                        <a:t>boolean</a:t>
                      </a:r>
                      <a:r>
                        <a:rPr kumimoji="0" lang="en-US" sz="1800" kern="1200" dirty="0">
                          <a:solidFill>
                            <a:schemeClr val="bg1"/>
                          </a:solidFill>
                          <a:latin typeface="+mn-lt"/>
                          <a:ea typeface="+mn-ea"/>
                          <a:cs typeface="+mn-cs"/>
                        </a:rPr>
                        <a:t> value if possible</a:t>
                      </a:r>
                    </a:p>
                  </a:txBody>
                  <a:tcPr>
                    <a:noFill/>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5">
                              <a:lumMod val="60000"/>
                              <a:lumOff val="40000"/>
                            </a:schemeClr>
                          </a:solidFill>
                          <a:latin typeface="+mn-lt"/>
                        </a:rPr>
                        <a:t>next()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a:t>
                      </a:r>
                      <a:r>
                        <a:rPr kumimoji="0" lang="en-US" sz="1800" b="1" i="0" u="none" strike="noStrike" cap="none" normalizeH="0" baseline="0" dirty="0">
                          <a:ln>
                            <a:noFill/>
                          </a:ln>
                          <a:solidFill>
                            <a:schemeClr val="bg1"/>
                          </a:solidFill>
                          <a:effectLst/>
                          <a:latin typeface="+mn-lt"/>
                        </a:rPr>
                        <a:t> </a:t>
                      </a:r>
                      <a:r>
                        <a:rPr kumimoji="0" lang="en-US" sz="1800" kern="1200" dirty="0">
                          <a:solidFill>
                            <a:schemeClr val="bg1"/>
                          </a:solidFill>
                          <a:latin typeface="+mn-lt"/>
                          <a:ea typeface="+mn-ea"/>
                          <a:cs typeface="+mn-cs"/>
                        </a:rPr>
                        <a:t>next token as a one-word String (get next word)</a:t>
                      </a:r>
                    </a:p>
                  </a:txBody>
                  <a:tcPr>
                    <a:noFill/>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accent5">
                              <a:lumMod val="60000"/>
                              <a:lumOff val="40000"/>
                            </a:schemeClr>
                          </a:solidFill>
                          <a:latin typeface="+mn-lt"/>
                        </a:rPr>
                        <a:t>nextLine</a:t>
                      </a:r>
                      <a:r>
                        <a:rPr lang="en-US" sz="1800" dirty="0">
                          <a:solidFill>
                            <a:schemeClr val="accent5">
                              <a:lumMod val="60000"/>
                              <a:lumOff val="40000"/>
                            </a:schemeClr>
                          </a:solidFill>
                          <a:latin typeface="+mn-lt"/>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bg1"/>
                          </a:solidFill>
                          <a:latin typeface="+mn-lt"/>
                          <a:ea typeface="+mn-ea"/>
                          <a:cs typeface="+mn-cs"/>
                        </a:rPr>
                        <a:t>return data until “\n” as a multi-word String (get next line)</a:t>
                      </a:r>
                    </a:p>
                  </a:txBody>
                  <a:tcPr>
                    <a:noFill/>
                  </a:tcPr>
                </a:tc>
                <a:extLst>
                  <a:ext uri="{0D108BD9-81ED-4DB2-BD59-A6C34878D82A}">
                    <a16:rowId xmlns:a16="http://schemas.microsoft.com/office/drawing/2014/main" val="3905222803"/>
                  </a:ext>
                </a:extLst>
              </a:tr>
            </a:tbl>
          </a:graphicData>
        </a:graphic>
      </p:graphicFrame>
    </p:spTree>
    <p:extLst>
      <p:ext uri="{BB962C8B-B14F-4D97-AF65-F5344CB8AC3E}">
        <p14:creationId xmlns:p14="http://schemas.microsoft.com/office/powerpoint/2010/main" val="3857805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Strings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75576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Processing Integers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Scanner may be used as a convenient way to process strings.</a:t>
            </a:r>
          </a:p>
          <a:p>
            <a:pPr eaLnBrk="1" hangingPunct="1">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We can take advantage of our prior knowledge of the Scanner class.</a:t>
            </a:r>
          </a:p>
          <a:p>
            <a:pPr>
              <a:spcBef>
                <a:spcPct val="0"/>
              </a:spcBef>
              <a:buFontTx/>
              <a:buNone/>
            </a:pPr>
            <a:endParaRPr lang="pt-BR" altLang="en-US" sz="2000" dirty="0">
              <a:solidFill>
                <a:schemeClr val="accent5">
                  <a:lumMod val="60000"/>
                  <a:lumOff val="40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Scanner  chopper = new Scanner("21 54 19");  </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chopper.nextInt</a:t>
            </a:r>
            <a:r>
              <a:rPr lang="en-US" altLang="en-US" sz="2000" dirty="0">
                <a:solidFill>
                  <a:schemeClr val="accent4">
                    <a:lumMod val="75000"/>
                  </a:schemeClr>
                </a:solidFill>
                <a:latin typeface="IBM Plex Sans" panose="020B0604020202020204" charset="0"/>
              </a:rPr>
              <a:t>());	</a:t>
            </a:r>
            <a:r>
              <a:rPr lang="en-US" altLang="en-US" sz="2000" dirty="0">
                <a:solidFill>
                  <a:srgbClr val="00B050"/>
                </a:solidFill>
                <a:latin typeface="IBM Plex Sans" panose="020B0604020202020204" charset="0"/>
              </a:rPr>
              <a:t>// process the String </a:t>
            </a:r>
          </a:p>
          <a:p>
            <a:pPr>
              <a:spcBef>
                <a:spcPct val="0"/>
              </a:spcBef>
              <a:buFontTx/>
              <a:buNone/>
            </a:pP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chopper.nextInt</a:t>
            </a:r>
            <a:r>
              <a:rPr lang="en-US" altLang="en-US" sz="2000" dirty="0">
                <a:solidFill>
                  <a:schemeClr val="accent4">
                    <a:lumMod val="75000"/>
                  </a:schemeClr>
                </a:solidFill>
                <a:latin typeface="IBM Plex Sans" panose="020B0604020202020204" charset="0"/>
              </a:rPr>
              <a:t>());	</a:t>
            </a:r>
            <a:r>
              <a:rPr lang="en-US" altLang="en-US" sz="2000" dirty="0">
                <a:solidFill>
                  <a:srgbClr val="00B050"/>
                </a:solidFill>
                <a:latin typeface="IBM Plex Sans" panose="020B0604020202020204" charset="0"/>
              </a:rPr>
              <a:t>// one token</a:t>
            </a:r>
          </a:p>
          <a:p>
            <a:pPr>
              <a:spcBef>
                <a:spcPct val="0"/>
              </a:spcBef>
              <a:buFontTx/>
              <a:buNone/>
            </a:pP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chopper.nextInt</a:t>
            </a:r>
            <a:r>
              <a:rPr lang="en-US" altLang="en-US" sz="2000" dirty="0">
                <a:solidFill>
                  <a:schemeClr val="accent4">
                    <a:lumMod val="75000"/>
                  </a:schemeClr>
                </a:solidFill>
                <a:latin typeface="IBM Plex Sans" panose="020B0604020202020204" charset="0"/>
              </a:rPr>
              <a:t>());	</a:t>
            </a:r>
            <a:r>
              <a:rPr lang="en-US" altLang="en-US" sz="2000" dirty="0">
                <a:solidFill>
                  <a:srgbClr val="00B050"/>
                </a:solidFill>
                <a:latin typeface="IBM Plex Sans" panose="020B0604020202020204" charset="0"/>
              </a:rPr>
              <a:t>// at a time</a:t>
            </a:r>
          </a:p>
        </p:txBody>
      </p:sp>
      <p:sp>
        <p:nvSpPr>
          <p:cNvPr id="14" name="Google Shape;4030;p35">
            <a:extLst>
              <a:ext uri="{FF2B5EF4-FFF2-40B4-BE49-F238E27FC236}">
                <a16:creationId xmlns:a16="http://schemas.microsoft.com/office/drawing/2014/main" id="{F2AD5493-E1B3-4BFB-8943-EA24C4E437A1}"/>
              </a:ext>
            </a:extLst>
          </p:cNvPr>
          <p:cNvSpPr/>
          <p:nvPr/>
        </p:nvSpPr>
        <p:spPr>
          <a:xfrm>
            <a:off x="6947731" y="3144852"/>
            <a:ext cx="1546291" cy="166304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Text Box 11">
            <a:extLst>
              <a:ext uri="{FF2B5EF4-FFF2-40B4-BE49-F238E27FC236}">
                <a16:creationId xmlns:a16="http://schemas.microsoft.com/office/drawing/2014/main" id="{9DF47CCE-E810-4FC1-8359-D0C4669A6DF8}"/>
              </a:ext>
            </a:extLst>
          </p:cNvPr>
          <p:cNvSpPr txBox="1">
            <a:spLocks noChangeArrowheads="1"/>
          </p:cNvSpPr>
          <p:nvPr/>
        </p:nvSpPr>
        <p:spPr bwMode="auto">
          <a:xfrm>
            <a:off x="7114125" y="3267281"/>
            <a:ext cx="606751" cy="132343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solidFill>
                  <a:schemeClr val="bg1"/>
                </a:solidFill>
                <a:latin typeface="Tahoma" panose="020B0604030504040204" pitchFamily="34" charset="0"/>
              </a:rPr>
              <a:t>21</a:t>
            </a:r>
          </a:p>
          <a:p>
            <a:pPr>
              <a:spcBef>
                <a:spcPct val="0"/>
              </a:spcBef>
              <a:buFontTx/>
              <a:buNone/>
            </a:pPr>
            <a:r>
              <a:rPr lang="en-US" altLang="en-US" sz="2000" dirty="0">
                <a:solidFill>
                  <a:schemeClr val="bg1"/>
                </a:solidFill>
                <a:latin typeface="Tahoma" panose="020B0604030504040204" pitchFamily="34" charset="0"/>
              </a:rPr>
              <a:t>54</a:t>
            </a:r>
          </a:p>
          <a:p>
            <a:pPr>
              <a:spcBef>
                <a:spcPct val="0"/>
              </a:spcBef>
              <a:buFontTx/>
              <a:buNone/>
            </a:pPr>
            <a:r>
              <a:rPr lang="en-US" altLang="en-US" sz="2000" dirty="0">
                <a:solidFill>
                  <a:schemeClr val="bg1"/>
                </a:solidFill>
                <a:latin typeface="Tahoma" panose="020B0604030504040204" pitchFamily="34" charset="0"/>
              </a:rPr>
              <a:t>19</a:t>
            </a:r>
          </a:p>
          <a:p>
            <a:pPr>
              <a:spcBef>
                <a:spcPct val="0"/>
              </a:spcBef>
              <a:buFontTx/>
              <a:buNone/>
            </a:pPr>
            <a:endParaRPr lang="en-US" altLang="en-US" sz="2000" dirty="0">
              <a:solidFill>
                <a:schemeClr val="bg1"/>
              </a:solidFill>
              <a:latin typeface="Tahoma" panose="020B0604030504040204" pitchFamily="34" charset="0"/>
            </a:endParaRPr>
          </a:p>
        </p:txBody>
      </p:sp>
    </p:spTree>
    <p:extLst>
      <p:ext uri="{BB962C8B-B14F-4D97-AF65-F5344CB8AC3E}">
        <p14:creationId xmlns:p14="http://schemas.microsoft.com/office/powerpoint/2010/main" val="220328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Processing Strings</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645484" y="1025776"/>
            <a:ext cx="785303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Scanner may be used as a convenient way to process strings.</a:t>
            </a:r>
          </a:p>
          <a:p>
            <a:pPr eaLnBrk="1" hangingPunct="1">
              <a:spcBef>
                <a:spcPct val="0"/>
              </a:spcBef>
              <a:buFontTx/>
              <a:buNone/>
            </a:pPr>
            <a:r>
              <a:rPr lang="en-US" altLang="en-US" sz="2000" dirty="0">
                <a:solidFill>
                  <a:schemeClr val="bg1"/>
                </a:solidFill>
                <a:latin typeface="IBM Plex Sans" panose="020B0604020202020204" charset="0"/>
                <a:ea typeface="Tahoma" panose="020B0604030504040204" pitchFamily="34" charset="0"/>
                <a:cs typeface="Tahoma" panose="020B0604030504040204" pitchFamily="34" charset="0"/>
              </a:rPr>
              <a:t>We can take advantage of our prior knowledge of the Scanner class.</a:t>
            </a:r>
          </a:p>
          <a:p>
            <a:pPr>
              <a:spcBef>
                <a:spcPct val="0"/>
              </a:spcBef>
              <a:buFontTx/>
              <a:buNone/>
            </a:pPr>
            <a:endParaRPr lang="pt-BR" altLang="en-US" sz="2000" dirty="0">
              <a:solidFill>
                <a:schemeClr val="accent5">
                  <a:lumMod val="60000"/>
                  <a:lumOff val="40000"/>
                </a:schemeClr>
              </a:solidFill>
              <a:latin typeface="IBM Plex Sans" panose="020B0604020202020204" charset="0"/>
            </a:endParaRPr>
          </a:p>
          <a:p>
            <a:pPr>
              <a:spcBef>
                <a:spcPct val="0"/>
              </a:spcBef>
              <a:buFontTx/>
              <a:buNone/>
            </a:pPr>
            <a:r>
              <a:rPr lang="en-US" altLang="en-US" sz="2000" dirty="0">
                <a:solidFill>
                  <a:schemeClr val="accent4">
                    <a:lumMod val="75000"/>
                  </a:schemeClr>
                </a:solidFill>
                <a:latin typeface="IBM Plex Sans" panose="020B0604020202020204" charset="0"/>
              </a:rPr>
              <a:t>Scanner  chopper = new Scanner("one two fun"); </a:t>
            </a:r>
          </a:p>
          <a:p>
            <a:pPr>
              <a:spcBef>
                <a:spcPct val="0"/>
              </a:spcBef>
              <a:buFontTx/>
              <a:buNone/>
            </a:pPr>
            <a:endParaRPr lang="en-US" altLang="en-US" sz="2000" dirty="0">
              <a:solidFill>
                <a:schemeClr val="accent4">
                  <a:lumMod val="75000"/>
                </a:schemeClr>
              </a:solidFill>
              <a:latin typeface="IBM Plex Sans" panose="020B0604020202020204" charset="0"/>
            </a:endParaRPr>
          </a:p>
          <a:p>
            <a:pPr>
              <a:spcBef>
                <a:spcPct val="0"/>
              </a:spcBef>
              <a:buFontTx/>
              <a:buNone/>
            </a:pP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chopper.next</a:t>
            </a:r>
            <a:r>
              <a:rPr lang="en-US" altLang="en-US" sz="2000" dirty="0">
                <a:solidFill>
                  <a:schemeClr val="accent4">
                    <a:lumMod val="75000"/>
                  </a:schemeClr>
                </a:solidFill>
                <a:latin typeface="IBM Plex Sans" panose="020B0604020202020204" charset="0"/>
              </a:rPr>
              <a:t>());	</a:t>
            </a:r>
          </a:p>
          <a:p>
            <a:pPr>
              <a:spcBef>
                <a:spcPct val="0"/>
              </a:spcBef>
              <a:buFontTx/>
              <a:buNone/>
            </a:pP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chopper.next</a:t>
            </a:r>
            <a:r>
              <a:rPr lang="en-US" altLang="en-US" sz="2000" dirty="0">
                <a:solidFill>
                  <a:schemeClr val="accent4">
                    <a:lumMod val="75000"/>
                  </a:schemeClr>
                </a:solidFill>
                <a:latin typeface="IBM Plex Sans" panose="020B0604020202020204" charset="0"/>
              </a:rPr>
              <a:t>());	</a:t>
            </a:r>
          </a:p>
          <a:p>
            <a:pPr>
              <a:spcBef>
                <a:spcPct val="0"/>
              </a:spcBef>
              <a:buFontTx/>
              <a:buNone/>
            </a:pP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chopper.next</a:t>
            </a:r>
            <a:r>
              <a:rPr lang="en-US" altLang="en-US" sz="2000" dirty="0">
                <a:solidFill>
                  <a:schemeClr val="accent4">
                    <a:lumMod val="75000"/>
                  </a:schemeClr>
                </a:solidFill>
                <a:latin typeface="IBM Plex Sans" panose="020B0604020202020204" charset="0"/>
              </a:rPr>
              <a:t>());	</a:t>
            </a:r>
          </a:p>
          <a:p>
            <a:pPr>
              <a:spcBef>
                <a:spcPct val="0"/>
              </a:spcBef>
              <a:buFontTx/>
              <a:buNone/>
            </a:pPr>
            <a:r>
              <a:rPr lang="en-US" altLang="en-US" sz="2000" dirty="0" err="1">
                <a:solidFill>
                  <a:schemeClr val="accent4">
                    <a:lumMod val="75000"/>
                  </a:schemeClr>
                </a:solidFill>
                <a:latin typeface="IBM Plex Sans" panose="020B0604020202020204" charset="0"/>
              </a:rPr>
              <a:t>out.println</a:t>
            </a:r>
            <a:r>
              <a:rPr lang="en-US" altLang="en-US" sz="2000" dirty="0">
                <a:solidFill>
                  <a:schemeClr val="accent4">
                    <a:lumMod val="75000"/>
                  </a:schemeClr>
                </a:solidFill>
                <a:latin typeface="IBM Plex Sans" panose="020B0604020202020204" charset="0"/>
              </a:rPr>
              <a:t>(</a:t>
            </a:r>
            <a:r>
              <a:rPr lang="en-US" altLang="en-US" sz="2000" dirty="0" err="1">
                <a:solidFill>
                  <a:schemeClr val="accent4">
                    <a:lumMod val="75000"/>
                  </a:schemeClr>
                </a:solidFill>
                <a:latin typeface="IBM Plex Sans" panose="020B0604020202020204" charset="0"/>
              </a:rPr>
              <a:t>chopper.next</a:t>
            </a:r>
            <a:r>
              <a:rPr lang="en-US" altLang="en-US" sz="2000" dirty="0">
                <a:solidFill>
                  <a:schemeClr val="accent4">
                    <a:lumMod val="75000"/>
                  </a:schemeClr>
                </a:solidFill>
                <a:latin typeface="IBM Plex Sans" panose="020B0604020202020204" charset="0"/>
              </a:rPr>
              <a:t>());</a:t>
            </a:r>
          </a:p>
        </p:txBody>
      </p:sp>
      <p:sp>
        <p:nvSpPr>
          <p:cNvPr id="8" name="Google Shape;4030;p35">
            <a:extLst>
              <a:ext uri="{FF2B5EF4-FFF2-40B4-BE49-F238E27FC236}">
                <a16:creationId xmlns:a16="http://schemas.microsoft.com/office/drawing/2014/main" id="{1341E86B-621F-42E7-96BB-C1FD1E109365}"/>
              </a:ext>
            </a:extLst>
          </p:cNvPr>
          <p:cNvSpPr/>
          <p:nvPr/>
        </p:nvSpPr>
        <p:spPr>
          <a:xfrm>
            <a:off x="4571999" y="2914116"/>
            <a:ext cx="3922023" cy="189378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Text Box 11">
            <a:extLst>
              <a:ext uri="{FF2B5EF4-FFF2-40B4-BE49-F238E27FC236}">
                <a16:creationId xmlns:a16="http://schemas.microsoft.com/office/drawing/2014/main" id="{C61932E2-138F-4FA9-A695-FF72DB4B1E2D}"/>
              </a:ext>
            </a:extLst>
          </p:cNvPr>
          <p:cNvSpPr txBox="1">
            <a:spLocks noChangeArrowheads="1"/>
          </p:cNvSpPr>
          <p:nvPr/>
        </p:nvSpPr>
        <p:spPr bwMode="auto">
          <a:xfrm>
            <a:off x="4700187" y="3032916"/>
            <a:ext cx="3690323" cy="181588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dirty="0">
                <a:solidFill>
                  <a:schemeClr val="bg1"/>
                </a:solidFill>
                <a:latin typeface="Tahoma" panose="020B0604030504040204" pitchFamily="34" charset="0"/>
              </a:rPr>
              <a:t>one</a:t>
            </a:r>
          </a:p>
          <a:p>
            <a:pPr>
              <a:spcBef>
                <a:spcPct val="0"/>
              </a:spcBef>
              <a:buFontTx/>
              <a:buNone/>
            </a:pPr>
            <a:r>
              <a:rPr lang="en-US" altLang="en-US" sz="1800" dirty="0">
                <a:solidFill>
                  <a:schemeClr val="bg1"/>
                </a:solidFill>
                <a:latin typeface="Tahoma" panose="020B0604030504040204" pitchFamily="34" charset="0"/>
              </a:rPr>
              <a:t>two</a:t>
            </a:r>
          </a:p>
          <a:p>
            <a:pPr>
              <a:spcBef>
                <a:spcPct val="0"/>
              </a:spcBef>
              <a:buFontTx/>
              <a:buNone/>
            </a:pPr>
            <a:r>
              <a:rPr lang="en-US" altLang="en-US" sz="1800" dirty="0">
                <a:solidFill>
                  <a:schemeClr val="bg1"/>
                </a:solidFill>
                <a:latin typeface="Tahoma" panose="020B0604030504040204" pitchFamily="34" charset="0"/>
              </a:rPr>
              <a:t>fun</a:t>
            </a:r>
          </a:p>
          <a:p>
            <a:pPr>
              <a:spcBef>
                <a:spcPct val="0"/>
              </a:spcBef>
              <a:buNone/>
            </a:pPr>
            <a:r>
              <a:rPr lang="en-US" altLang="en-US" sz="1800" dirty="0" err="1">
                <a:solidFill>
                  <a:schemeClr val="bg1"/>
                </a:solidFill>
                <a:latin typeface="Tahoma" panose="020B0604030504040204" pitchFamily="34" charset="0"/>
              </a:rPr>
              <a:t>java.util.NoSuchElementException</a:t>
            </a:r>
            <a:endParaRPr lang="en-US" altLang="en-US" sz="1800" dirty="0">
              <a:solidFill>
                <a:schemeClr val="bg1"/>
              </a:solidFill>
              <a:latin typeface="Tahoma" panose="020B0604030504040204" pitchFamily="34" charset="0"/>
            </a:endParaRPr>
          </a:p>
          <a:p>
            <a:pPr>
              <a:spcBef>
                <a:spcPct val="0"/>
              </a:spcBef>
              <a:buFontTx/>
              <a:buNone/>
            </a:pPr>
            <a:endParaRPr lang="en-US" altLang="en-US" sz="2000" dirty="0">
              <a:solidFill>
                <a:schemeClr val="bg1"/>
              </a:solidFill>
              <a:latin typeface="Tahoma" panose="020B0604030504040204" pitchFamily="34" charset="0"/>
            </a:endParaRPr>
          </a:p>
          <a:p>
            <a:pPr>
              <a:spcBef>
                <a:spcPct val="0"/>
              </a:spcBef>
              <a:buFontTx/>
              <a:buNone/>
            </a:pPr>
            <a:endParaRPr lang="en-US" altLang="en-US" sz="2000" dirty="0">
              <a:solidFill>
                <a:schemeClr val="bg1"/>
              </a:solidFill>
              <a:latin typeface="Tahoma" panose="020B0604030504040204" pitchFamily="34" charset="0"/>
            </a:endParaRPr>
          </a:p>
        </p:txBody>
      </p:sp>
    </p:spTree>
    <p:extLst>
      <p:ext uri="{BB962C8B-B14F-4D97-AF65-F5344CB8AC3E}">
        <p14:creationId xmlns:p14="http://schemas.microsoft.com/office/powerpoint/2010/main" val="360091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5702</TotalTime>
  <Words>2962</Words>
  <Application>Microsoft Office PowerPoint</Application>
  <PresentationFormat>On-screen Show (16:9)</PresentationFormat>
  <Paragraphs>465</Paragraphs>
  <Slides>31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PT Mono</vt:lpstr>
      <vt:lpstr>Courier New</vt:lpstr>
      <vt:lpstr>IBM Plex Sans</vt:lpstr>
      <vt:lpstr>Tahoma</vt:lpstr>
      <vt:lpstr>Calibri</vt:lpstr>
      <vt:lpstr>Good</vt:lpstr>
      <vt:lpstr>PowerPoint Presentation</vt:lpstr>
      <vt:lpstr>Student Learning Objectives</vt:lpstr>
      <vt:lpstr>PowerPoint Presentation</vt:lpstr>
      <vt:lpstr>PowerPoint Presentation</vt:lpstr>
      <vt:lpstr>PowerPoint Presentation</vt:lpstr>
      <vt:lpstr>PowerPoint Presentation</vt:lpstr>
      <vt:lpstr>Strings</vt:lpstr>
      <vt:lpstr>PowerPoint Presentation</vt:lpstr>
      <vt:lpstr>PowerPoint Presentation</vt:lpstr>
      <vt:lpstr>Using loops</vt:lpstr>
      <vt:lpstr>PowerPoint Presentation</vt:lpstr>
      <vt:lpstr>PowerPoint Presentation</vt:lpstr>
      <vt:lpstr>PowerPoint Presentation</vt:lpstr>
      <vt:lpstr>Delimiter</vt:lpstr>
      <vt:lpstr>PowerPoint Presentation</vt:lpstr>
      <vt:lpstr>PowerPoint Presentation</vt:lpstr>
      <vt:lpstr>Files</vt:lpstr>
      <vt:lpstr>PowerPoint Presentation</vt:lpstr>
      <vt:lpstr>PowerPoint Presentation</vt:lpstr>
      <vt:lpstr>Reading Files</vt:lpstr>
      <vt:lpstr>PowerPoint Presentation</vt:lpstr>
      <vt:lpstr>PowerPoint Presentation</vt:lpstr>
      <vt:lpstr>Writing Files</vt:lpstr>
      <vt:lpstr>PowerPoint Presentation</vt:lpstr>
      <vt:lpstr>PowerPoint Presentation</vt:lpstr>
      <vt:lpstr>PowerPoint Presentation</vt:lpstr>
      <vt:lpstr>Input/Output Redirection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Syntax, Semantics and Output  Unit 01 </dc:title>
  <cp:lastModifiedBy>Bryce Hulett</cp:lastModifiedBy>
  <cp:revision>243</cp:revision>
  <dcterms:modified xsi:type="dcterms:W3CDTF">2021-04-12T14:34:45Z</dcterms:modified>
</cp:coreProperties>
</file>