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91" r:id="rId21"/>
    <p:sldId id="294" r:id="rId22"/>
    <p:sldId id="293" r:id="rId23"/>
    <p:sldId id="292" r:id="rId24"/>
    <p:sldId id="295" r:id="rId25"/>
    <p:sldId id="281" r:id="rId26"/>
    <p:sldId id="282" r:id="rId27"/>
    <p:sldId id="283" r:id="rId28"/>
    <p:sldId id="284" r:id="rId29"/>
    <p:sldId id="296" r:id="rId30"/>
    <p:sldId id="297" r:id="rId31"/>
    <p:sldId id="299" r:id="rId32"/>
    <p:sldId id="298" r:id="rId33"/>
    <p:sldId id="300" r:id="rId34"/>
    <p:sldId id="286" r:id="rId35"/>
    <p:sldId id="287" r:id="rId36"/>
    <p:sldId id="288" r:id="rId37"/>
    <p:sldId id="289" r:id="rId38"/>
    <p:sldId id="290" r:id="rId39"/>
    <p:sldId id="278"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502"/>
    <a:srgbClr val="0000FF"/>
    <a:srgbClr val="3399FF"/>
    <a:srgbClr val="FFFF99"/>
    <a:srgbClr val="990000"/>
    <a:srgbClr val="C4D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79126" autoAdjust="0"/>
  </p:normalViewPr>
  <p:slideViewPr>
    <p:cSldViewPr>
      <p:cViewPr varScale="1">
        <p:scale>
          <a:sx n="92" d="100"/>
          <a:sy n="92" d="100"/>
        </p:scale>
        <p:origin x="21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0EC2535-5DE9-4B9E-B654-816F5E4BA1F6}" type="slidenum">
              <a:rPr lang="en-US"/>
              <a:pPr>
                <a:defRPr/>
              </a:pPr>
              <a:t>‹#›</a:t>
            </a:fld>
            <a:endParaRPr lang="en-US"/>
          </a:p>
        </p:txBody>
      </p:sp>
    </p:spTree>
    <p:extLst>
      <p:ext uri="{BB962C8B-B14F-4D97-AF65-F5344CB8AC3E}">
        <p14:creationId xmlns:p14="http://schemas.microsoft.com/office/powerpoint/2010/main" val="247744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PowerPoint will provide an introduction to Binary</a:t>
            </a:r>
            <a:r>
              <a:rPr lang="en-US" baseline="0" dirty="0" smtClean="0"/>
              <a:t> Numbers.  Binary computers (in contrast to analog computers) only recognize two states.  We usually refer to those states as on or off.  Two states can be represented mathematically using binary numbers, which is why we use binary numbers while working with computers.  This PowerPoint will also introduce two other numeral systems, octal and hexadecimal; and will show how we can use octal or hexadecimal numbers to write binary numbers in a more concise manner, as well as how to convert binary, octal, and hexadecimal numbers to decimal numbers.</a:t>
            </a:r>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a:t>
            </a:fld>
            <a:endParaRPr lang="en-US"/>
          </a:p>
        </p:txBody>
      </p:sp>
    </p:spTree>
    <p:extLst>
      <p:ext uri="{BB962C8B-B14F-4D97-AF65-F5344CB8AC3E}">
        <p14:creationId xmlns:p14="http://schemas.microsoft.com/office/powerpoint/2010/main" val="2884201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Using</a:t>
            </a:r>
            <a:r>
              <a:rPr lang="en-US" baseline="0" dirty="0" smtClean="0"/>
              <a:t> a single digit in base 2 we can count to 1 (from 0 to 1).  If we want to count to a number above 1, we have to add another digit.  You can think of it as an odometer on a vehicle where the maximum number on each tumbler is 1 (each tumbler has 0 and 1 on it).  The first position (the “1’s” position), can only go up to 1; after 1 miles, the 1 rolls over to 0 and the “2’s” position rolls from 0 to 1.  After the “1’s” position counts up to 1 again, the “1’s” and “2’s” position rolls to 0 and the “4’s” position rolls to 1 (more on that on the next slide).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10</a:t>
            </a:fld>
            <a:endParaRPr lang="en-US"/>
          </a:p>
        </p:txBody>
      </p:sp>
    </p:spTree>
    <p:extLst>
      <p:ext uri="{BB962C8B-B14F-4D97-AF65-F5344CB8AC3E}">
        <p14:creationId xmlns:p14="http://schemas.microsoft.com/office/powerpoint/2010/main" val="1643353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the 2’s place has rolled to 1 and the 1’s place has rolled to 1.  The 4’s place rolls to 1, the 2’s place</a:t>
            </a:r>
            <a:r>
              <a:rPr lang="en-US" baseline="0" dirty="0" smtClean="0"/>
              <a:t> rolls back to 0, and the 1’s place rolls back to 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11</a:t>
            </a:fld>
            <a:endParaRPr lang="en-US"/>
          </a:p>
        </p:txBody>
      </p:sp>
    </p:spTree>
    <p:extLst>
      <p:ext uri="{BB962C8B-B14F-4D97-AF65-F5344CB8AC3E}">
        <p14:creationId xmlns:p14="http://schemas.microsoft.com/office/powerpoint/2010/main" val="3027929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 1 in the "ones place", has</a:t>
            </a:r>
            <a:r>
              <a:rPr lang="en-US" baseline="0" dirty="0" smtClean="0"/>
              <a:t> a </a:t>
            </a:r>
            <a:r>
              <a:rPr lang="en-US" dirty="0" smtClean="0"/>
              <a:t>different value than a 1 in the “two’s place", which has a different value than a 1 in the “four’s place".  Notice that each position increases by a factor of the base</a:t>
            </a:r>
            <a:r>
              <a:rPr lang="en-US" baseline="0" dirty="0" smtClean="0"/>
              <a:t> (2 in this case).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12</a:t>
            </a:fld>
            <a:endParaRPr lang="en-US"/>
          </a:p>
        </p:txBody>
      </p:sp>
    </p:spTree>
    <p:extLst>
      <p:ext uri="{BB962C8B-B14F-4D97-AF65-F5344CB8AC3E}">
        <p14:creationId xmlns:p14="http://schemas.microsoft.com/office/powerpoint/2010/main" val="2375779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 in base 10, base 2’s positions increase by a factor (or power of) the base.</a:t>
            </a:r>
            <a:r>
              <a:rPr lang="en-US" baseline="0" dirty="0" smtClean="0"/>
              <a:t>  Position one (the 1’s position in any base) is 2</a:t>
            </a:r>
            <a:r>
              <a:rPr lang="en-US" baseline="30000" dirty="0" smtClean="0"/>
              <a:t>0</a:t>
            </a:r>
            <a:r>
              <a:rPr lang="en-US" baseline="0" dirty="0" smtClean="0"/>
              <a:t> (anything raised to the 0</a:t>
            </a:r>
            <a:r>
              <a:rPr lang="en-US" baseline="30000" dirty="0" smtClean="0"/>
              <a:t>th</a:t>
            </a:r>
            <a:r>
              <a:rPr lang="en-US" baseline="0" dirty="0" smtClean="0"/>
              <a:t> power is 1), position two (the two’s position) is 2</a:t>
            </a:r>
            <a:r>
              <a:rPr lang="en-US" baseline="30000" dirty="0" smtClean="0"/>
              <a:t>1</a:t>
            </a:r>
            <a:r>
              <a:rPr lang="en-US" baseline="0" dirty="0" smtClean="0"/>
              <a:t>,  position three (the four’s position) is 2</a:t>
            </a:r>
            <a:r>
              <a:rPr lang="en-US" baseline="30000" dirty="0" smtClean="0"/>
              <a:t>2</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13</a:t>
            </a:fld>
            <a:endParaRPr lang="en-US"/>
          </a:p>
        </p:txBody>
      </p:sp>
    </p:spTree>
    <p:extLst>
      <p:ext uri="{BB962C8B-B14F-4D97-AF65-F5344CB8AC3E}">
        <p14:creationId xmlns:p14="http://schemas.microsoft.com/office/powerpoint/2010/main" val="1238924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convert a binary number to decimal,</a:t>
            </a:r>
            <a:r>
              <a:rPr lang="en-US" baseline="0" dirty="0" smtClean="0"/>
              <a:t> simply multiply the number in the position by the position’s value, and sum all the terms.  In the example we have a 0 in the 1’s position.  We can calculate it (0x1 = 0), or simply skip the term since we know that anything multiplied by 0 is 0.  The 2’s position also has a 0 (so it’s term is also 0).  The four’s position has a 1, so its term is 1x4 = 4;  summing 0 + 0 + 4, we get 4.  This tell us that 100</a:t>
            </a:r>
            <a:r>
              <a:rPr lang="en-US" baseline="-25000" dirty="0" smtClean="0"/>
              <a:t>2</a:t>
            </a:r>
            <a:r>
              <a:rPr lang="en-US" baseline="0" dirty="0" smtClean="0"/>
              <a:t> is 4</a:t>
            </a:r>
            <a:r>
              <a:rPr lang="en-US" baseline="-25000" dirty="0" smtClean="0"/>
              <a:t>10</a:t>
            </a:r>
            <a:r>
              <a:rPr lang="en-US" baseline="0" dirty="0" smtClean="0"/>
              <a:t>, or 100 in base 2 is 4 in base 10.</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14</a:t>
            </a:fld>
            <a:endParaRPr lang="en-US"/>
          </a:p>
        </p:txBody>
      </p:sp>
    </p:spTree>
    <p:extLst>
      <p:ext uri="{BB962C8B-B14F-4D97-AF65-F5344CB8AC3E}">
        <p14:creationId xmlns:p14="http://schemas.microsoft.com/office/powerpoint/2010/main" val="92463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the example we have a 1 in the 1’s position, so its term is 1x1 = 1.  The 2’s position has a 0 (so it’s term is 0).  The four’s position has a 1, so its term is 1x4 = 4;  summing 1 + 0 + 4, we get 5.  This tell us that 101</a:t>
            </a:r>
            <a:r>
              <a:rPr lang="en-US" baseline="-25000" dirty="0" smtClean="0"/>
              <a:t>2</a:t>
            </a:r>
            <a:r>
              <a:rPr lang="en-US" baseline="0" dirty="0" smtClean="0"/>
              <a:t> is 5</a:t>
            </a:r>
            <a:r>
              <a:rPr lang="en-US" baseline="-25000" dirty="0" smtClean="0"/>
              <a:t>10</a:t>
            </a:r>
            <a:r>
              <a:rPr lang="en-US" baseline="0" dirty="0" smtClean="0"/>
              <a:t>, or 101 in base 2 is 5 in base 10.</a:t>
            </a:r>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15</a:t>
            </a:fld>
            <a:endParaRPr lang="en-US"/>
          </a:p>
        </p:txBody>
      </p:sp>
    </p:spTree>
    <p:extLst>
      <p:ext uri="{BB962C8B-B14F-4D97-AF65-F5344CB8AC3E}">
        <p14:creationId xmlns:p14="http://schemas.microsoft.com/office/powerpoint/2010/main" val="216663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the example we have a 1 in the 1’s position, so its term is 1x1 = 1.  The 2’s position has a 1, so it’s term is 1x2 = 2.  The four’s position has a 1, so its term is 1x4 = 4;  summing 1 + 2 + 4, we get 7.  This tell us that 111</a:t>
            </a:r>
            <a:r>
              <a:rPr lang="en-US" baseline="-25000" dirty="0" smtClean="0"/>
              <a:t>2</a:t>
            </a:r>
            <a:r>
              <a:rPr lang="en-US" baseline="0" dirty="0" smtClean="0"/>
              <a:t> is 7</a:t>
            </a:r>
            <a:r>
              <a:rPr lang="en-US" baseline="-25000" dirty="0" smtClean="0"/>
              <a:t>10</a:t>
            </a:r>
            <a:r>
              <a:rPr lang="en-US" baseline="0" dirty="0" smtClean="0"/>
              <a:t>, or 111 in base 2 is 7 in base 10.</a:t>
            </a:r>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16</a:t>
            </a:fld>
            <a:endParaRPr lang="en-US"/>
          </a:p>
        </p:txBody>
      </p:sp>
    </p:spTree>
    <p:extLst>
      <p:ext uri="{BB962C8B-B14F-4D97-AF65-F5344CB8AC3E}">
        <p14:creationId xmlns:p14="http://schemas.microsoft.com/office/powerpoint/2010/main" val="3099499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converting binary numbers on your own.  Remember,</a:t>
            </a:r>
            <a:r>
              <a:rPr lang="en-US" baseline="0" dirty="0" smtClean="0"/>
              <a:t> if there is a 1 in the position, sum that position’s value into the final result.  In the first example we will sum 16+4+2 = 22.  In the second example we sum 16+8+2+1 = 27.</a:t>
            </a:r>
          </a:p>
          <a:p>
            <a:endParaRPr lang="en-US" baseline="0" dirty="0" smtClean="0"/>
          </a:p>
          <a:p>
            <a:r>
              <a:rPr lang="en-US" baseline="0" dirty="0" smtClean="0"/>
              <a:t>You should realize at this point that if a binary number ends in 1 it will be an odd number in base 10; if it ends in a 0, it will be an even number in base 10.  This should make sense giving that 1 is the only odd binary number, and 0 is the only even binary number.</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17</a:t>
            </a:fld>
            <a:endParaRPr lang="en-US"/>
          </a:p>
        </p:txBody>
      </p:sp>
    </p:spTree>
    <p:extLst>
      <p:ext uri="{BB962C8B-B14F-4D97-AF65-F5344CB8AC3E}">
        <p14:creationId xmlns:p14="http://schemas.microsoft.com/office/powerpoint/2010/main" val="169440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the example we have a 0 in the 1’s position, so its term is 0.  The 2’s position has a 1, so it’s term is 1x2 = 2.  The four’s position has a 1, so its term is 1x4 = 4.  The eight’s position has a 0, so its term is 0.  The sixteen’s position has a 1 so its term is 1x16 = 16;  summing 2 + 4 + 16, we get 22.  This tell us that 10110</a:t>
            </a:r>
            <a:r>
              <a:rPr lang="en-US" baseline="-25000" dirty="0" smtClean="0"/>
              <a:t>2</a:t>
            </a:r>
            <a:r>
              <a:rPr lang="en-US" baseline="0" dirty="0" smtClean="0"/>
              <a:t> is 22</a:t>
            </a:r>
            <a:r>
              <a:rPr lang="en-US" baseline="-25000" dirty="0" smtClean="0"/>
              <a:t>10</a:t>
            </a:r>
            <a:r>
              <a:rPr lang="en-US" baseline="0" dirty="0" smtClean="0"/>
              <a:t>, or 10110 in base 2 is 22 in base 10.</a:t>
            </a:r>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18</a:t>
            </a:fld>
            <a:endParaRPr lang="en-US"/>
          </a:p>
        </p:txBody>
      </p:sp>
    </p:spTree>
    <p:extLst>
      <p:ext uri="{BB962C8B-B14F-4D97-AF65-F5344CB8AC3E}">
        <p14:creationId xmlns:p14="http://schemas.microsoft.com/office/powerpoint/2010/main" val="3352523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the example we have a 1 in the 1’s position, so its term is 1x1 = 1.  The 2’s position has a 1, so it’s term is 1x2 = 2.  The four’s position has a 0, so its term is 0.  The eight’s position has a 1, so its term is 1x8 = 8.  The sixteen’s position has a 1 so its term is 1x16 = 16;  summing 1 + 2 + 8 + 16, we get 27.  This tell us that 11011</a:t>
            </a:r>
            <a:r>
              <a:rPr lang="en-US" baseline="-25000" dirty="0" smtClean="0"/>
              <a:t>2</a:t>
            </a:r>
            <a:r>
              <a:rPr lang="en-US" baseline="0" dirty="0" smtClean="0"/>
              <a:t> is 27</a:t>
            </a:r>
            <a:r>
              <a:rPr lang="en-US" baseline="-25000" dirty="0" smtClean="0"/>
              <a:t>10</a:t>
            </a:r>
            <a:r>
              <a:rPr lang="en-US" baseline="0" dirty="0" smtClean="0"/>
              <a:t>, or 11011 in base 2 is 27 in base 10.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19</a:t>
            </a:fld>
            <a:endParaRPr lang="en-US"/>
          </a:p>
        </p:txBody>
      </p:sp>
    </p:spTree>
    <p:extLst>
      <p:ext uri="{BB962C8B-B14F-4D97-AF65-F5344CB8AC3E}">
        <p14:creationId xmlns:p14="http://schemas.microsoft.com/office/powerpoint/2010/main" val="190799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exploring the binary numeral system, let’s review the base 10 numeral system; the system you have used since you were a child.</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a:t>
            </a:fld>
            <a:endParaRPr lang="en-US"/>
          </a:p>
        </p:txBody>
      </p:sp>
    </p:spTree>
    <p:extLst>
      <p:ext uri="{BB962C8B-B14F-4D97-AF65-F5344CB8AC3E}">
        <p14:creationId xmlns:p14="http://schemas.microsoft.com/office/powerpoint/2010/main" val="2286794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gets very tedious to write</a:t>
            </a:r>
            <a:r>
              <a:rPr lang="en-US" baseline="0" dirty="0" smtClean="0"/>
              <a:t> 1’s and 0’s, therefore, computer scientist generally convert binary numbers to octal (which uses three bits for each digit), or hexadecimal (which uses four bits for each digit).</a:t>
            </a:r>
          </a:p>
          <a:p>
            <a:endParaRPr lang="en-US" baseline="0" dirty="0" smtClean="0"/>
          </a:p>
          <a:p>
            <a:r>
              <a:rPr lang="en-US" baseline="0" dirty="0" smtClean="0"/>
              <a:t>The computers we normally work with are binary computers.  They only operate on two states (on or off).  There are analog computers that operate on levels of charge (many states).  They more closely model how the human brain works (the 86 billion neurons in the human brain store varying amounts of charge and gain and lose charge as we think).  However, it is difficult to program analog computers because it is difficult to </a:t>
            </a:r>
            <a:r>
              <a:rPr lang="en-US" dirty="0" smtClean="0"/>
              <a:t>reliably repeat a process based on multiple levels of variance.</a:t>
            </a:r>
            <a:r>
              <a:rPr lang="en-US" baseline="0" dirty="0" smtClean="0"/>
              <a:t>  Therefore, most programmers use digital computer to create their software.</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20</a:t>
            </a:fld>
            <a:endParaRPr lang="en-US"/>
          </a:p>
        </p:txBody>
      </p:sp>
    </p:spTree>
    <p:extLst>
      <p:ext uri="{BB962C8B-B14F-4D97-AF65-F5344CB8AC3E}">
        <p14:creationId xmlns:p14="http://schemas.microsoft.com/office/powerpoint/2010/main" val="1675437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refer to the base 8 numeral system as the octal numeral system.</a:t>
            </a:r>
            <a:r>
              <a:rPr lang="en-US" baseline="0" dirty="0" smtClean="0"/>
              <a:t>  This word came from </a:t>
            </a:r>
            <a:r>
              <a:rPr lang="en-US" dirty="0" smtClean="0"/>
              <a:t>the Latin word </a:t>
            </a:r>
            <a:r>
              <a:rPr lang="en-US" i="1" dirty="0" err="1" smtClean="0"/>
              <a:t>octo</a:t>
            </a:r>
            <a:r>
              <a:rPr lang="en-US" dirty="0" smtClean="0"/>
              <a:t> meaning </a:t>
            </a:r>
            <a:r>
              <a:rPr lang="en-US" i="1" dirty="0" smtClean="0"/>
              <a:t>eight</a:t>
            </a:r>
            <a:r>
              <a:rPr lang="en-U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The system is made up of 8 symbols (the numbers 0 through 7),</a:t>
            </a:r>
            <a:r>
              <a:rPr lang="en-US" baseline="0" dirty="0" smtClean="0"/>
              <a:t> hence it is a base 8 system.</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21</a:t>
            </a:fld>
            <a:endParaRPr lang="en-US"/>
          </a:p>
        </p:txBody>
      </p:sp>
    </p:spTree>
    <p:extLst>
      <p:ext uri="{BB962C8B-B14F-4D97-AF65-F5344CB8AC3E}">
        <p14:creationId xmlns:p14="http://schemas.microsoft.com/office/powerpoint/2010/main" val="2893013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Grouping binary numbers into 3-bit</a:t>
            </a:r>
            <a:r>
              <a:rPr lang="en-US" baseline="0" dirty="0" smtClean="0"/>
              <a:t> chunks allows us to write the number more concisely, making it easier for humans to read.</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22</a:t>
            </a:fld>
            <a:endParaRPr lang="en-US"/>
          </a:p>
        </p:txBody>
      </p:sp>
    </p:spTree>
    <p:extLst>
      <p:ext uri="{BB962C8B-B14F-4D97-AF65-F5344CB8AC3E}">
        <p14:creationId xmlns:p14="http://schemas.microsoft.com/office/powerpoint/2010/main" val="109326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obviously easier for a human to say 35417,</a:t>
            </a:r>
            <a:r>
              <a:rPr lang="en-US" baseline="0" dirty="0" smtClean="0"/>
              <a:t> than it is to say 011101100001111.</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23</a:t>
            </a:fld>
            <a:endParaRPr lang="en-US"/>
          </a:p>
        </p:txBody>
      </p:sp>
    </p:spTree>
    <p:extLst>
      <p:ext uri="{BB962C8B-B14F-4D97-AF65-F5344CB8AC3E}">
        <p14:creationId xmlns:p14="http://schemas.microsoft.com/office/powerpoint/2010/main" val="3198859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a single digit in base 8 we can count to 7 (from 0 through 7).  If we want to count to a number above 7, we have to add another digit.  You can think of it as an odometer on a vehicle, where the tumblers only have the numbers 0 through 7.  The first position (the “1’s” position), can only go up to 7; after 7 miles, the 7 rolls over to 0 and the “10’s” position rolls from 0 to 1.  After the “1’s” position counts up to 7 again, the “1’s” position rolls to 0 and the “10’s” position rolls to 2, and so on.</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24</a:t>
            </a:fld>
            <a:endParaRPr lang="en-US"/>
          </a:p>
        </p:txBody>
      </p:sp>
    </p:spTree>
    <p:extLst>
      <p:ext uri="{BB962C8B-B14F-4D97-AF65-F5344CB8AC3E}">
        <p14:creationId xmlns:p14="http://schemas.microsoft.com/office/powerpoint/2010/main" val="2669894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the 8’s place has rolled to 7 and the 1’s place has rolled to 7.  The 64’s place rolls to 1, the 8’s place</a:t>
            </a:r>
            <a:r>
              <a:rPr lang="en-US" baseline="0" dirty="0" smtClean="0"/>
              <a:t> rolls back to 0, and the 1’s place rolls back to 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25</a:t>
            </a:fld>
            <a:endParaRPr lang="en-US"/>
          </a:p>
        </p:txBody>
      </p:sp>
    </p:spTree>
    <p:extLst>
      <p:ext uri="{BB962C8B-B14F-4D97-AF65-F5344CB8AC3E}">
        <p14:creationId xmlns:p14="http://schemas.microsoft.com/office/powerpoint/2010/main" val="2578921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To convert an octal number to decimal,</a:t>
            </a:r>
            <a:r>
              <a:rPr lang="en-US" baseline="0" dirty="0" smtClean="0"/>
              <a:t> simply multiply the number in the position by the position’s value, and sum all the terms.  In the example we have a 6 in the 1’s position.  We can calculate it as 6x1 = 6.  We have a 1 in the 8’s position.  We can calculate it as 1x8 = 8.  We have a 3 in the 64’s position.  We can calculate it as 3x64 = 192;  summing 6 + 8 + 192, we get 206.  This tell us that 316</a:t>
            </a:r>
            <a:r>
              <a:rPr lang="en-US" baseline="-25000" dirty="0" smtClean="0"/>
              <a:t>8</a:t>
            </a:r>
            <a:r>
              <a:rPr lang="en-US" baseline="0" dirty="0" smtClean="0"/>
              <a:t> is 206</a:t>
            </a:r>
            <a:r>
              <a:rPr lang="en-US" baseline="-25000" dirty="0" smtClean="0"/>
              <a:t>10</a:t>
            </a:r>
            <a:r>
              <a:rPr lang="en-US" baseline="0" dirty="0" smtClean="0"/>
              <a:t>, or 316 in base 8 is 206 in base 10.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26</a:t>
            </a:fld>
            <a:endParaRPr lang="en-US"/>
          </a:p>
        </p:txBody>
      </p:sp>
    </p:spTree>
    <p:extLst>
      <p:ext uri="{BB962C8B-B14F-4D97-AF65-F5344CB8AC3E}">
        <p14:creationId xmlns:p14="http://schemas.microsoft.com/office/powerpoint/2010/main" val="2296245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this example we have a 2 in the 1’s position.  We can calculate it as 2x1 = 2.  We have a 7 in the 8’s position.  We can calculate it as 7x8 = 56.  We have a 4 in the 64’s position.  We can calculate it as 4x64 = 256;  summing 2 + 56 + 256, we get 314.  This tell us that 472</a:t>
            </a:r>
            <a:r>
              <a:rPr lang="en-US" baseline="-25000" dirty="0" smtClean="0"/>
              <a:t>8</a:t>
            </a:r>
            <a:r>
              <a:rPr lang="en-US" baseline="0" dirty="0" smtClean="0"/>
              <a:t> is 314</a:t>
            </a:r>
            <a:r>
              <a:rPr lang="en-US" baseline="-25000" dirty="0" smtClean="0"/>
              <a:t>10</a:t>
            </a:r>
            <a:r>
              <a:rPr lang="en-US" baseline="0" dirty="0" smtClean="0"/>
              <a:t>, or 472 in base 8 is 314 in base 10.</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27</a:t>
            </a:fld>
            <a:endParaRPr lang="en-US"/>
          </a:p>
        </p:txBody>
      </p:sp>
    </p:spTree>
    <p:extLst>
      <p:ext uri="{BB962C8B-B14F-4D97-AF65-F5344CB8AC3E}">
        <p14:creationId xmlns:p14="http://schemas.microsoft.com/office/powerpoint/2010/main" val="962513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this example we have a 7 in the 1’s position.  We can calculate it as 7x1 = 7.  We have a 7 in the 8’s position.  We can calculate it as 7x8 = 56.  We have a 7 in the 64’s position.  We can calculate it as 7x64 = 448;  summing 7 + 56 + 448, we get 511.  This tell us that 777</a:t>
            </a:r>
            <a:r>
              <a:rPr lang="en-US" baseline="-25000" dirty="0" smtClean="0"/>
              <a:t>8</a:t>
            </a:r>
            <a:r>
              <a:rPr lang="en-US" baseline="0" dirty="0" smtClean="0"/>
              <a:t> is 511</a:t>
            </a:r>
            <a:r>
              <a:rPr lang="en-US" baseline="-25000" dirty="0" smtClean="0"/>
              <a:t>10</a:t>
            </a:r>
            <a:r>
              <a:rPr lang="en-US" baseline="0" dirty="0" smtClean="0"/>
              <a:t>, or 777 in base 8 is 511 in base 10.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28</a:t>
            </a:fld>
            <a:endParaRPr lang="en-US"/>
          </a:p>
        </p:txBody>
      </p:sp>
    </p:spTree>
    <p:extLst>
      <p:ext uri="{BB962C8B-B14F-4D97-AF65-F5344CB8AC3E}">
        <p14:creationId xmlns:p14="http://schemas.microsoft.com/office/powerpoint/2010/main" val="3784689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refer to the base 16 numeral system as the hexadecimal numeral</a:t>
            </a:r>
            <a:r>
              <a:rPr lang="en-US" baseline="0" dirty="0" smtClean="0"/>
              <a:t> </a:t>
            </a:r>
            <a:r>
              <a:rPr lang="en-US" dirty="0" smtClean="0"/>
              <a:t>system.</a:t>
            </a:r>
            <a:r>
              <a:rPr lang="en-US" baseline="0" dirty="0" smtClean="0"/>
              <a:t>  This word came from </a:t>
            </a:r>
            <a:r>
              <a:rPr lang="en-US" dirty="0" smtClean="0"/>
              <a:t>the Greek word </a:t>
            </a:r>
            <a:r>
              <a:rPr lang="en-US" i="1" dirty="0" smtClean="0"/>
              <a:t>hex</a:t>
            </a:r>
            <a:r>
              <a:rPr lang="en-US" dirty="0" smtClean="0"/>
              <a:t> or </a:t>
            </a:r>
            <a:r>
              <a:rPr lang="en-US" i="1" dirty="0" err="1" smtClean="0"/>
              <a:t>hexa</a:t>
            </a:r>
            <a:r>
              <a:rPr lang="en-US" dirty="0" smtClean="0"/>
              <a:t> meaning </a:t>
            </a:r>
            <a:r>
              <a:rPr lang="en-US" i="1" dirty="0" smtClean="0"/>
              <a:t>six</a:t>
            </a:r>
            <a:r>
              <a:rPr lang="en-US" dirty="0" smtClean="0"/>
              <a:t> and</a:t>
            </a:r>
            <a:r>
              <a:rPr lang="en-US" baseline="0" dirty="0" smtClean="0"/>
              <a:t> the </a:t>
            </a:r>
            <a:r>
              <a:rPr lang="en-US" dirty="0" smtClean="0"/>
              <a:t>Latin word </a:t>
            </a:r>
            <a:r>
              <a:rPr lang="en-US" i="1" dirty="0" err="1" smtClean="0"/>
              <a:t>decima</a:t>
            </a:r>
            <a:r>
              <a:rPr lang="en-US" dirty="0" smtClean="0"/>
              <a:t> meaning </a:t>
            </a:r>
            <a:r>
              <a:rPr lang="en-US" i="1" dirty="0" smtClean="0"/>
              <a:t>one tenth.  </a:t>
            </a:r>
            <a:r>
              <a:rPr lang="en-US" dirty="0" smtClean="0"/>
              <a:t>The hex prefix is used before a vowel, the </a:t>
            </a:r>
            <a:r>
              <a:rPr lang="en-US" dirty="0" err="1" smtClean="0"/>
              <a:t>hexa</a:t>
            </a:r>
            <a:r>
              <a:rPr lang="en-US" dirty="0" smtClean="0"/>
              <a:t> prefix is used</a:t>
            </a:r>
            <a:r>
              <a:rPr lang="en-US" baseline="0" dirty="0" smtClean="0"/>
              <a:t> before a consonant.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The system is made up of 16 symbols (the numbers 0 through 9, and the letters A through F),</a:t>
            </a:r>
            <a:r>
              <a:rPr lang="en-US" baseline="0" dirty="0" smtClean="0"/>
              <a:t> hence it is a base 16 system.</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29</a:t>
            </a:fld>
            <a:endParaRPr lang="en-US"/>
          </a:p>
        </p:txBody>
      </p:sp>
    </p:spTree>
    <p:extLst>
      <p:ext uri="{BB962C8B-B14F-4D97-AF65-F5344CB8AC3E}">
        <p14:creationId xmlns:p14="http://schemas.microsoft.com/office/powerpoint/2010/main" val="289301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 number of symbols (digits) that are used in a numeral system is one less than the base of the system.  The base of a number is an integer that is greater than 1 (or less than negative 1), since a radix of zero would not have any digits, and a radix of 1 would only have the zero digit.  </a:t>
            </a:r>
            <a:r>
              <a:rPr lang="en-US" dirty="0" smtClean="0"/>
              <a:t>The first known positional system was the Mesopotamian (Babylonian) base-60 system (ca. 3400 BC) and the earliest known base-10 system was the ancient Egyptian numeral system (ca. 3000 BC).  The</a:t>
            </a:r>
            <a:r>
              <a:rPr lang="en-US" sz="1200" b="0" i="0" kern="1200" dirty="0" smtClean="0">
                <a:solidFill>
                  <a:schemeClr val="tx1"/>
                </a:solidFill>
                <a:effectLst/>
                <a:latin typeface="Arial" charset="0"/>
                <a:ea typeface="+mn-ea"/>
                <a:cs typeface="+mn-cs"/>
              </a:rPr>
              <a:t> ancient Egyptian numerals were </a:t>
            </a:r>
            <a:r>
              <a:rPr lang="en-US" sz="1200" b="0" i="0" kern="1200" baseline="0" dirty="0" smtClean="0">
                <a:solidFill>
                  <a:schemeClr val="tx1"/>
                </a:solidFill>
                <a:effectLst/>
                <a:latin typeface="Arial" charset="0"/>
                <a:ea typeface="+mn-ea"/>
                <a:cs typeface="+mn-cs"/>
              </a:rPr>
              <a:t>base-10 but zero was not added to the system until about 1740 BC.  The Egyptians being more analytical, thought of zero as “beautiful” whereas the Greeks, being more philosophical gave much thought to zero wondering how nothing can be something.</a:t>
            </a:r>
            <a:endParaRPr lang="en-US" b="0"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For Geeks Only: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Base 10 may be the most popular system today, but many systems</a:t>
            </a:r>
            <a:r>
              <a:rPr lang="en-US" baseline="0" dirty="0" smtClean="0"/>
              <a:t> have been used by civilizations throughout history.  The B</a:t>
            </a:r>
            <a:r>
              <a:rPr lang="en-US" dirty="0" smtClean="0"/>
              <a:t>abylonians used a base-sixty (</a:t>
            </a:r>
            <a:r>
              <a:rPr lang="en-US" dirty="0" err="1" smtClean="0"/>
              <a:t>sexigesimal</a:t>
            </a:r>
            <a:r>
              <a:rPr lang="en-US" dirty="0" smtClean="0"/>
              <a:t>) system, the Mayans used a base-twenty (</a:t>
            </a:r>
            <a:r>
              <a:rPr lang="en-US" dirty="0" err="1" smtClean="0"/>
              <a:t>vigesimal</a:t>
            </a:r>
            <a:r>
              <a:rPr lang="en-US" dirty="0" smtClean="0"/>
              <a:t>) system</a:t>
            </a:r>
            <a:r>
              <a:rPr lang="en-US" baseline="0" dirty="0" smtClean="0"/>
              <a:t>; at least the “common people” of the Maya civilization did, the Mayan priests used at different numeral system consisting of different symbols and different bases.  T</a:t>
            </a:r>
            <a:r>
              <a:rPr lang="en-US" dirty="0" smtClean="0"/>
              <a:t>he priests’ numeral system used a mixed base system employing multiples of 20 and 360</a:t>
            </a:r>
            <a:r>
              <a:rPr lang="en-US" baseline="0" dirty="0" smtClean="0"/>
              <a:t> due to </a:t>
            </a:r>
            <a:r>
              <a:rPr lang="en-US" dirty="0" smtClean="0"/>
              <a:t>the basic calendar being based on 360 days.  </a:t>
            </a:r>
            <a:r>
              <a:rPr lang="en-US" sz="1200" b="0" i="0" kern="1200" baseline="0" dirty="0" smtClean="0">
                <a:solidFill>
                  <a:schemeClr val="tx1"/>
                </a:solidFill>
                <a:effectLst/>
                <a:latin typeface="Arial" charset="0"/>
                <a:ea typeface="+mn-ea"/>
                <a:cs typeface="+mn-cs"/>
              </a:rPr>
              <a:t>Native Americans used base 8, and the Vikings used base 2.  </a:t>
            </a:r>
            <a:r>
              <a:rPr lang="en-US" dirty="0" smtClean="0"/>
              <a:t>The Roman and </a:t>
            </a:r>
            <a:r>
              <a:rPr lang="en-US" sz="1200" b="0" i="0" kern="1200" dirty="0" smtClean="0">
                <a:solidFill>
                  <a:schemeClr val="tx1"/>
                </a:solidFill>
                <a:effectLst/>
                <a:latin typeface="Arial" charset="0"/>
                <a:ea typeface="+mn-ea"/>
                <a:cs typeface="+mn-cs"/>
              </a:rPr>
              <a:t>Etruscan</a:t>
            </a:r>
            <a:r>
              <a:rPr lang="en-US" sz="1200" b="0" i="0" kern="1200" baseline="0" dirty="0" smtClean="0">
                <a:solidFill>
                  <a:schemeClr val="tx1"/>
                </a:solidFill>
                <a:effectLst/>
                <a:latin typeface="Arial" charset="0"/>
                <a:ea typeface="+mn-ea"/>
                <a:cs typeface="+mn-cs"/>
              </a:rPr>
              <a:t> numeral systems don’t have a base and are not quite positional either.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baseline="0" dirty="0" smtClean="0">
                <a:solidFill>
                  <a:schemeClr val="tx1"/>
                </a:solidFill>
                <a:effectLst/>
                <a:latin typeface="Arial" charset="0"/>
                <a:ea typeface="+mn-ea"/>
                <a:cs typeface="+mn-cs"/>
              </a:rPr>
              <a:t>For Super Geeks: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baseline="0" dirty="0" smtClean="0">
                <a:solidFill>
                  <a:schemeClr val="tx1"/>
                </a:solidFill>
                <a:effectLst/>
                <a:latin typeface="Arial" charset="0"/>
                <a:ea typeface="+mn-ea"/>
                <a:cs typeface="+mn-cs"/>
              </a:rPr>
              <a:t>The citizens of Troy used base-12 (that is why there are 12 troy ounces in a troy pound).  However, a t</a:t>
            </a:r>
            <a:r>
              <a:rPr lang="en-US" sz="1200" b="0" i="0" kern="1200" dirty="0" smtClean="0">
                <a:solidFill>
                  <a:schemeClr val="tx1"/>
                </a:solidFill>
                <a:effectLst/>
                <a:latin typeface="Arial" charset="0"/>
                <a:ea typeface="+mn-ea"/>
                <a:cs typeface="+mn-cs"/>
              </a:rPr>
              <a:t>roy ounce contains 2.75 grams more metal than the standard ounce.  A Troy ounce is 31.1034768 grams,</a:t>
            </a:r>
            <a:r>
              <a:rPr lang="en-US" sz="1200" b="0" i="0" kern="1200" baseline="0" dirty="0" smtClean="0">
                <a:solidFill>
                  <a:schemeClr val="tx1"/>
                </a:solidFill>
                <a:effectLst/>
                <a:latin typeface="Arial" charset="0"/>
                <a:ea typeface="+mn-ea"/>
                <a:cs typeface="+mn-cs"/>
              </a:rPr>
              <a:t> a standard ounce is </a:t>
            </a:r>
            <a:r>
              <a:rPr lang="en-US" sz="1200" b="0" i="0" kern="1200" dirty="0" smtClean="0">
                <a:solidFill>
                  <a:schemeClr val="tx1"/>
                </a:solidFill>
                <a:effectLst/>
                <a:latin typeface="Arial" charset="0"/>
                <a:ea typeface="+mn-ea"/>
                <a:cs typeface="+mn-cs"/>
              </a:rPr>
              <a:t>28.3495231, and 12 * 31.1034768 (373.2417216) is</a:t>
            </a:r>
            <a:r>
              <a:rPr lang="en-US" sz="1200" b="0" i="0" kern="1200" baseline="0" dirty="0" smtClean="0">
                <a:solidFill>
                  <a:schemeClr val="tx1"/>
                </a:solidFill>
                <a:effectLst/>
                <a:latin typeface="Arial" charset="0"/>
                <a:ea typeface="+mn-ea"/>
                <a:cs typeface="+mn-cs"/>
              </a:rPr>
              <a:t> NOT equal to 16 * </a:t>
            </a:r>
            <a:r>
              <a:rPr lang="en-US" sz="1200" b="0" i="0" kern="1200" dirty="0" smtClean="0">
                <a:solidFill>
                  <a:schemeClr val="tx1"/>
                </a:solidFill>
                <a:effectLst/>
                <a:latin typeface="Arial" charset="0"/>
                <a:ea typeface="+mn-ea"/>
                <a:cs typeface="+mn-cs"/>
              </a:rPr>
              <a:t>28.3495231 (453.5923696 grams);</a:t>
            </a:r>
            <a:r>
              <a:rPr lang="en-US" sz="1200" b="0" i="0" kern="1200" baseline="0" dirty="0" smtClean="0">
                <a:solidFill>
                  <a:schemeClr val="tx1"/>
                </a:solidFill>
                <a:effectLst/>
                <a:latin typeface="Arial" charset="0"/>
                <a:ea typeface="+mn-ea"/>
                <a:cs typeface="+mn-cs"/>
              </a:rPr>
              <a:t> so be careful when purchasing precious metals, and make sure you don’t get the shaft!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mn-cs"/>
              </a:rPr>
              <a:t> Negative bases (or radices) make for an interesting numeral system.  Take a look at the </a:t>
            </a:r>
            <a:r>
              <a:rPr lang="en-US" sz="1200" b="0" i="0" kern="1200" dirty="0" err="1" smtClean="0">
                <a:solidFill>
                  <a:schemeClr val="tx1"/>
                </a:solidFill>
                <a:effectLst/>
                <a:latin typeface="Arial" charset="0"/>
                <a:ea typeface="+mn-ea"/>
                <a:cs typeface="+mn-cs"/>
              </a:rPr>
              <a:t>negadecimal</a:t>
            </a:r>
            <a:r>
              <a:rPr lang="en-US" sz="1200" b="0" i="0" kern="1200" dirty="0" smtClean="0">
                <a:solidFill>
                  <a:schemeClr val="tx1"/>
                </a:solidFill>
                <a:effectLst/>
                <a:latin typeface="Arial" charset="0"/>
                <a:ea typeface="+mn-ea"/>
                <a:cs typeface="+mn-cs"/>
              </a:rPr>
              <a:t> (base −10), and the </a:t>
            </a:r>
            <a:r>
              <a:rPr lang="en-US" sz="1200" b="0" i="0" kern="1200" dirty="0" err="1" smtClean="0">
                <a:solidFill>
                  <a:schemeClr val="tx1"/>
                </a:solidFill>
                <a:effectLst/>
                <a:latin typeface="Arial" charset="0"/>
                <a:ea typeface="+mn-ea"/>
                <a:cs typeface="+mn-cs"/>
              </a:rPr>
              <a:t>negabinary</a:t>
            </a:r>
            <a:r>
              <a:rPr lang="en-US" sz="1200" b="0" i="0" kern="1200" dirty="0" smtClean="0">
                <a:solidFill>
                  <a:schemeClr val="tx1"/>
                </a:solidFill>
                <a:effectLst/>
                <a:latin typeface="Arial" charset="0"/>
                <a:ea typeface="+mn-ea"/>
                <a:cs typeface="+mn-cs"/>
              </a:rPr>
              <a:t> (base −2) systems for example.  While they don’t require a minus sign</a:t>
            </a:r>
            <a:r>
              <a:rPr lang="en-US" sz="1200" b="0" i="0" kern="1200" baseline="0" dirty="0" smtClean="0">
                <a:solidFill>
                  <a:schemeClr val="tx1"/>
                </a:solidFill>
                <a:effectLst/>
                <a:latin typeface="Arial" charset="0"/>
                <a:ea typeface="+mn-ea"/>
                <a:cs typeface="+mn-cs"/>
              </a:rPr>
              <a:t> (or a sign bit), negative-base numeral systems required more complex arithmetic operations.</a:t>
            </a:r>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a:t>
            </a:fld>
            <a:endParaRPr lang="en-US"/>
          </a:p>
        </p:txBody>
      </p:sp>
    </p:spTree>
    <p:extLst>
      <p:ext uri="{BB962C8B-B14F-4D97-AF65-F5344CB8AC3E}">
        <p14:creationId xmlns:p14="http://schemas.microsoft.com/office/powerpoint/2010/main" val="2931399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Grouping binary numbers into 4-bit</a:t>
            </a:r>
            <a:r>
              <a:rPr lang="en-US" baseline="0" dirty="0" smtClean="0"/>
              <a:t> chunks allows us to write the number more concisely, making it easier for humans to read.  You have probably seen hexadecimal numbers before.  Your MAC (</a:t>
            </a:r>
            <a:r>
              <a:rPr lang="en-US" dirty="0" smtClean="0">
                <a:effectLst/>
              </a:rPr>
              <a:t>Media Access Control)</a:t>
            </a:r>
            <a:r>
              <a:rPr lang="en-US" baseline="0" dirty="0" smtClean="0">
                <a:effectLst/>
              </a:rPr>
              <a:t>  address is written in hexadecimal.  If you have ever edited a binary file (with an appropriate editor like </a:t>
            </a:r>
            <a:r>
              <a:rPr lang="en-US" baseline="0" dirty="0" err="1" smtClean="0">
                <a:effectLst/>
              </a:rPr>
              <a:t>HxD</a:t>
            </a:r>
            <a:r>
              <a:rPr lang="en-US" baseline="0" dirty="0" smtClean="0">
                <a:effectLst/>
              </a:rPr>
              <a:t>, XV132, </a:t>
            </a:r>
            <a:r>
              <a:rPr lang="en-US" baseline="0" dirty="0" err="1" smtClean="0">
                <a:effectLst/>
              </a:rPr>
              <a:t>UltraEdit</a:t>
            </a:r>
            <a:r>
              <a:rPr lang="en-US" baseline="0" dirty="0" smtClean="0">
                <a:effectLst/>
              </a:rPr>
              <a:t>, or HexEdit), the file is typically displayed in hexadecimal format.  IPv6 addresses are typically displayed in hexadecimal.  Issue an </a:t>
            </a:r>
            <a:r>
              <a:rPr lang="en-US" baseline="0" dirty="0" err="1" smtClean="0">
                <a:effectLst/>
              </a:rPr>
              <a:t>ipconfig</a:t>
            </a:r>
            <a:r>
              <a:rPr lang="en-US" baseline="0" dirty="0" smtClean="0">
                <a:effectLst/>
              </a:rPr>
              <a:t> /all command from the command prompt and see what hexadecimal numbers you can observe.</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30</a:t>
            </a:fld>
            <a:endParaRPr lang="en-US"/>
          </a:p>
        </p:txBody>
      </p:sp>
    </p:spTree>
    <p:extLst>
      <p:ext uri="{BB962C8B-B14F-4D97-AF65-F5344CB8AC3E}">
        <p14:creationId xmlns:p14="http://schemas.microsoft.com/office/powerpoint/2010/main" val="1093266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Grouping binary numbers into 3-bit</a:t>
            </a:r>
            <a:r>
              <a:rPr lang="en-US" baseline="0" dirty="0" smtClean="0"/>
              <a:t> chunks allows us to write the binary number more concisely, making it easier for humans to read.</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31</a:t>
            </a:fld>
            <a:endParaRPr lang="en-US"/>
          </a:p>
        </p:txBody>
      </p:sp>
    </p:spTree>
    <p:extLst>
      <p:ext uri="{BB962C8B-B14F-4D97-AF65-F5344CB8AC3E}">
        <p14:creationId xmlns:p14="http://schemas.microsoft.com/office/powerpoint/2010/main" val="1093266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Hexadecimal more closely matches how</a:t>
            </a:r>
            <a:r>
              <a:rPr lang="en-US" baseline="0" dirty="0" smtClean="0"/>
              <a:t> computer memory is laid out, that is why it is more commonly used than octal.  Octal is more convenient when you need to work with 3-bit fields (typically in older systems).  It may also be used with </a:t>
            </a:r>
            <a:r>
              <a:rPr lang="en-US" baseline="0" dirty="0" err="1" smtClean="0"/>
              <a:t>chmod</a:t>
            </a:r>
            <a:r>
              <a:rPr lang="en-US" baseline="0" dirty="0" smtClean="0"/>
              <a:t> in Linux (or Unix).</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32</a:t>
            </a:fld>
            <a:endParaRPr lang="en-US"/>
          </a:p>
        </p:txBody>
      </p:sp>
    </p:spTree>
    <p:extLst>
      <p:ext uri="{BB962C8B-B14F-4D97-AF65-F5344CB8AC3E}">
        <p14:creationId xmlns:p14="http://schemas.microsoft.com/office/powerpoint/2010/main" val="3198859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obviously easier for a human to say 41,</a:t>
            </a:r>
            <a:r>
              <a:rPr lang="en-US" baseline="0" dirty="0" smtClean="0"/>
              <a:t> than it is to say 0000000001000001.</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33</a:t>
            </a:fld>
            <a:endParaRPr lang="en-US"/>
          </a:p>
        </p:txBody>
      </p:sp>
    </p:spTree>
    <p:extLst>
      <p:ext uri="{BB962C8B-B14F-4D97-AF65-F5344CB8AC3E}">
        <p14:creationId xmlns:p14="http://schemas.microsoft.com/office/powerpoint/2010/main" val="3198859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Using</a:t>
            </a:r>
            <a:r>
              <a:rPr lang="en-US" baseline="0" dirty="0" smtClean="0"/>
              <a:t> a single digit in base 16 we can count to 15 (from 0 through F).  If we want to count to a number above F (15), we have to add another digit.  You can think of it as an odometer on a vehicle, where the tumblers have the numbers 0 through F.  The first position (the “1’s” position), can go up to F; after F miles, the F rolls over to 0 and the “16’s” position rolls from 0 to 1.  After the “1’s” position counts up to F again, the “1’s” position rolls to 0 and the “16’s” position rolls to 2, and so 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34</a:t>
            </a:fld>
            <a:endParaRPr lang="en-US"/>
          </a:p>
        </p:txBody>
      </p:sp>
    </p:spTree>
    <p:extLst>
      <p:ext uri="{BB962C8B-B14F-4D97-AF65-F5344CB8AC3E}">
        <p14:creationId xmlns:p14="http://schemas.microsoft.com/office/powerpoint/2010/main" val="2219304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the 16’s place has rolled to F and the 1’s place has rolled to F.  The 256’s place rolls to 1, the 16’s place</a:t>
            </a:r>
            <a:r>
              <a:rPr lang="en-US" baseline="0" dirty="0" smtClean="0"/>
              <a:t> rolls back to 0, and the 1’s place rolls back to 0.</a:t>
            </a:r>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35</a:t>
            </a:fld>
            <a:endParaRPr lang="en-US"/>
          </a:p>
        </p:txBody>
      </p:sp>
    </p:spTree>
    <p:extLst>
      <p:ext uri="{BB962C8B-B14F-4D97-AF65-F5344CB8AC3E}">
        <p14:creationId xmlns:p14="http://schemas.microsoft.com/office/powerpoint/2010/main" val="685069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To convert a</a:t>
            </a:r>
            <a:r>
              <a:rPr lang="en-US" baseline="0" dirty="0" smtClean="0"/>
              <a:t> hexadecimal </a:t>
            </a:r>
            <a:r>
              <a:rPr lang="en-US" dirty="0" smtClean="0"/>
              <a:t>number to decimal,</a:t>
            </a:r>
            <a:r>
              <a:rPr lang="en-US" baseline="0" dirty="0" smtClean="0"/>
              <a:t> simply multiply the number (value) in the position by the position’s value, and sum all the terms.  In the example we have a 6 in the 1’s position.  We can calculate it as 6x1 = 6.  We have a 1 in the 16’s position.  We can calculate it as 1x16 = 16.  We have a 3 in the 256’s position.  We can calculate it as 3x256 = 768;  summing 6 + 16 + 768, we get 790.  This tell us that 316</a:t>
            </a:r>
            <a:r>
              <a:rPr lang="en-US" baseline="-25000" dirty="0" smtClean="0"/>
              <a:t>16</a:t>
            </a:r>
            <a:r>
              <a:rPr lang="en-US" baseline="0" dirty="0" smtClean="0"/>
              <a:t> is 790</a:t>
            </a:r>
            <a:r>
              <a:rPr lang="en-US" baseline="-25000" dirty="0" smtClean="0"/>
              <a:t>10</a:t>
            </a:r>
            <a:r>
              <a:rPr lang="en-US" baseline="0" dirty="0" smtClean="0"/>
              <a:t>, or 316 in base 16 is 790 in base 10.</a:t>
            </a:r>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36</a:t>
            </a:fld>
            <a:endParaRPr lang="en-US"/>
          </a:p>
        </p:txBody>
      </p:sp>
    </p:spTree>
    <p:extLst>
      <p:ext uri="{BB962C8B-B14F-4D97-AF65-F5344CB8AC3E}">
        <p14:creationId xmlns:p14="http://schemas.microsoft.com/office/powerpoint/2010/main" val="38708707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this example we have an F in the 1’s position.  We can calculate it as 15x1 = 15.  We have an A in the 16’s position.  We can calculate it as 10x16 = 160.  We have a 3 in the 256’s position.  We can calculate it as 3x256 = 768;  summing 15 + 160 + 768, we get 943.  This tell us that 3AF</a:t>
            </a:r>
            <a:r>
              <a:rPr lang="en-US" baseline="-25000" dirty="0" smtClean="0"/>
              <a:t>16</a:t>
            </a:r>
            <a:r>
              <a:rPr lang="en-US" baseline="0" dirty="0" smtClean="0"/>
              <a:t> is 943</a:t>
            </a:r>
            <a:r>
              <a:rPr lang="en-US" baseline="-25000" dirty="0" smtClean="0"/>
              <a:t>10</a:t>
            </a:r>
            <a:r>
              <a:rPr lang="en-US" baseline="0" dirty="0" smtClean="0"/>
              <a:t>, or 3AF in base 16 is 943 in base 10.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37</a:t>
            </a:fld>
            <a:endParaRPr lang="en-US"/>
          </a:p>
        </p:txBody>
      </p:sp>
    </p:spTree>
    <p:extLst>
      <p:ext uri="{BB962C8B-B14F-4D97-AF65-F5344CB8AC3E}">
        <p14:creationId xmlns:p14="http://schemas.microsoft.com/office/powerpoint/2010/main" val="14579241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this example we have an F in the 1’s position.  We can calculate it as 15x1 = 15.  We have an F in the 16’s position.  We can calculate it as 15x16 = 240.  We have an F in the 256’s position.  We can calculate it as 15x256 = 3840;  summing 15 + 240 + 3840, we get 4095.  This tell us that FFF</a:t>
            </a:r>
            <a:r>
              <a:rPr lang="en-US" baseline="-25000" dirty="0" smtClean="0"/>
              <a:t>16</a:t>
            </a:r>
            <a:r>
              <a:rPr lang="en-US" baseline="0" dirty="0" smtClean="0"/>
              <a:t> is 4095</a:t>
            </a:r>
            <a:r>
              <a:rPr lang="en-US" baseline="-25000" dirty="0" smtClean="0"/>
              <a:t>10</a:t>
            </a:r>
            <a:r>
              <a:rPr lang="en-US" baseline="0" dirty="0" smtClean="0"/>
              <a:t>, or FFF in base 16 is 4095 in base 10.  Note that it is easy to convert this hexadecimal number to binary, each F can be written 1111.   So FFF is 1111 1111 1111.  Which tells us that 111111111111</a:t>
            </a:r>
            <a:r>
              <a:rPr lang="en-US" baseline="-25000" dirty="0" smtClean="0"/>
              <a:t>2</a:t>
            </a:r>
            <a:r>
              <a:rPr lang="en-US" baseline="0" dirty="0" smtClean="0"/>
              <a:t> is 4095</a:t>
            </a:r>
            <a:r>
              <a:rPr lang="en-US" baseline="-25000" dirty="0" smtClean="0"/>
              <a:t>10</a:t>
            </a:r>
            <a:r>
              <a:rPr lang="en-US" baseline="0" dirty="0" smtClean="0"/>
              <a:t>.  Thus, it is easy to go from binary to hexadecimal, or hexadecimal to binary; or binary to octal, or octal to binary.  Going from hexadecimal to octal, or hexadecimal to decimal, or octal to hexadecimal, or octal to decimal usually requires additional work with </a:t>
            </a:r>
            <a:r>
              <a:rPr lang="en-US" baseline="0" smtClean="0"/>
              <a:t>an intermediary </a:t>
            </a:r>
            <a:r>
              <a:rPr lang="en-US" baseline="0" dirty="0" smtClean="0"/>
              <a:t>base, such as binary or decimal.</a:t>
            </a:r>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38</a:t>
            </a:fld>
            <a:endParaRPr lang="en-US"/>
          </a:p>
        </p:txBody>
      </p:sp>
    </p:spTree>
    <p:extLst>
      <p:ext uri="{BB962C8B-B14F-4D97-AF65-F5344CB8AC3E}">
        <p14:creationId xmlns:p14="http://schemas.microsoft.com/office/powerpoint/2010/main" val="2902998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contains links to information about binary numbers.  The advanced topics will give you an idea about how computers</a:t>
            </a:r>
            <a:r>
              <a:rPr lang="en-US" baseline="0" dirty="0" smtClean="0"/>
              <a:t> perform arithmetic.  It may come as a surprise to you that computers only have an addition circuit for math.  That is, they cannot subtract directly.  They must manipulate the numbers (see twos compliment) to allow the adder to accomplish subtraction.  Computers perform multiplication and division by shifting bits.  They can easily multiply or divide by 2 for each shift; multiplying or dividing by other amounts requires a little more work.</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39</a:t>
            </a:fld>
            <a:endParaRPr lang="en-US"/>
          </a:p>
        </p:txBody>
      </p:sp>
    </p:spTree>
    <p:extLst>
      <p:ext uri="{BB962C8B-B14F-4D97-AF65-F5344CB8AC3E}">
        <p14:creationId xmlns:p14="http://schemas.microsoft.com/office/powerpoint/2010/main" val="3051855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refer to the base 10 numeral system as the decimal numeral system.</a:t>
            </a:r>
            <a:r>
              <a:rPr lang="en-US" baseline="0" dirty="0" smtClean="0"/>
              <a:t>  This word came from </a:t>
            </a:r>
            <a:r>
              <a:rPr lang="en-US" dirty="0" smtClean="0"/>
              <a:t>the Latin word </a:t>
            </a:r>
            <a:r>
              <a:rPr lang="en-US" i="1" dirty="0" err="1" smtClean="0"/>
              <a:t>decima</a:t>
            </a:r>
            <a:r>
              <a:rPr lang="en-US" dirty="0" smtClean="0"/>
              <a:t> meaning </a:t>
            </a:r>
            <a:r>
              <a:rPr lang="en-US" i="1" dirty="0" smtClean="0"/>
              <a:t>one tenth</a:t>
            </a:r>
            <a:r>
              <a:rPr lang="en-US" dirty="0" smtClean="0"/>
              <a:t>.</a:t>
            </a:r>
          </a:p>
          <a:p>
            <a:endParaRPr lang="en-US" dirty="0" smtClean="0"/>
          </a:p>
          <a:p>
            <a:r>
              <a:rPr lang="en-US" dirty="0" smtClean="0"/>
              <a:t>The system is made up of 10 symbols (the number 0 through 9),</a:t>
            </a:r>
            <a:r>
              <a:rPr lang="en-US" baseline="0" dirty="0" smtClean="0"/>
              <a:t> hence it is a base 10 system.</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4</a:t>
            </a:fld>
            <a:endParaRPr lang="en-US"/>
          </a:p>
        </p:txBody>
      </p:sp>
    </p:spTree>
    <p:extLst>
      <p:ext uri="{BB962C8B-B14F-4D97-AF65-F5344CB8AC3E}">
        <p14:creationId xmlns:p14="http://schemas.microsoft.com/office/powerpoint/2010/main" val="234081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a single digit in base 10 we can count to 9 (from 0 through 9).  If we want to count to a number above 9, we have to add another digit.  You can think of it as an odometer on a vehicle.  The first position (the “1’s” position), can only go up to 9; after 9 miles, the 9 rolls over to 0 and the “10’s” position rolls from 0 to 1.  After the “1’s” position counts up to 9 again, the “1’s” position rolls to 0 and the “10’s” position rolls to 2. </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5</a:t>
            </a:fld>
            <a:endParaRPr lang="en-US"/>
          </a:p>
        </p:txBody>
      </p:sp>
    </p:spTree>
    <p:extLst>
      <p:ext uri="{BB962C8B-B14F-4D97-AF65-F5344CB8AC3E}">
        <p14:creationId xmlns:p14="http://schemas.microsoft.com/office/powerpoint/2010/main" val="266989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10’s place has rolled to 9 and the 1’s place has rolled to 9.  The 100’s place rolls to 1, the 10’s place</a:t>
            </a:r>
            <a:r>
              <a:rPr lang="en-US" baseline="0" dirty="0" smtClean="0"/>
              <a:t> rolls back to 0, and the 1’s place rolls back to 0.</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6</a:t>
            </a:fld>
            <a:endParaRPr lang="en-US"/>
          </a:p>
        </p:txBody>
      </p:sp>
    </p:spTree>
    <p:extLst>
      <p:ext uri="{BB962C8B-B14F-4D97-AF65-F5344CB8AC3E}">
        <p14:creationId xmlns:p14="http://schemas.microsoft.com/office/powerpoint/2010/main" val="2412931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Positional notation or place-value notation is a method of representing or encoding numbers. Positional notation is distinguished from other notations (such as Roman numerals) for its use of the same symbol for the different orders of magnitude.  For example a 1 in the "ones place", has</a:t>
            </a:r>
            <a:r>
              <a:rPr lang="en-US" baseline="0" dirty="0" smtClean="0"/>
              <a:t> a </a:t>
            </a:r>
            <a:r>
              <a:rPr lang="en-US" dirty="0" smtClean="0"/>
              <a:t>different value than a 1 in the "tens place", which has a different value than a 1 in the "hundreds place".  Notice that each position increases by a factor of the base</a:t>
            </a:r>
            <a:r>
              <a:rPr lang="en-US" baseline="0" dirty="0" smtClean="0"/>
              <a:t> (10 in this case).  </a:t>
            </a:r>
            <a:r>
              <a:rPr lang="en-US" dirty="0" smtClean="0"/>
              <a:t>This greatly simplified arithmetic and led to the quick spread of the notation across the world.</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7</a:t>
            </a:fld>
            <a:endParaRPr lang="en-US"/>
          </a:p>
        </p:txBody>
      </p:sp>
    </p:spTree>
    <p:extLst>
      <p:ext uri="{BB962C8B-B14F-4D97-AF65-F5344CB8AC3E}">
        <p14:creationId xmlns:p14="http://schemas.microsoft.com/office/powerpoint/2010/main" val="3780400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positional notation, we can write 1000 different numbers with 3 digits in the base 10 numeral system 000-999).  The value of the number is based on the value of the position the number is in TIMES</a:t>
            </a:r>
            <a:r>
              <a:rPr lang="en-US" baseline="0" dirty="0" smtClean="0"/>
              <a:t> the number in that position.  We sum all of the positional values to achieve the final number.</a:t>
            </a:r>
            <a:endParaRPr lang="en-US" dirty="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8</a:t>
            </a:fld>
            <a:endParaRPr lang="en-US"/>
          </a:p>
        </p:txBody>
      </p:sp>
    </p:spTree>
    <p:extLst>
      <p:ext uri="{BB962C8B-B14F-4D97-AF65-F5344CB8AC3E}">
        <p14:creationId xmlns:p14="http://schemas.microsoft.com/office/powerpoint/2010/main" val="107074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refer to the base 2 numeral system as the binary numeral system.</a:t>
            </a:r>
            <a:r>
              <a:rPr lang="en-US" baseline="0" dirty="0" smtClean="0"/>
              <a:t>  This word came from </a:t>
            </a:r>
            <a:r>
              <a:rPr lang="en-US" dirty="0" smtClean="0"/>
              <a:t>the Latin word </a:t>
            </a:r>
            <a:r>
              <a:rPr lang="en-US" i="1" dirty="0" err="1" smtClean="0"/>
              <a:t>binarius</a:t>
            </a:r>
            <a:r>
              <a:rPr lang="en-US" dirty="0" smtClean="0"/>
              <a:t> meaning </a:t>
            </a:r>
            <a:r>
              <a:rPr lang="en-US" i="1" dirty="0" smtClean="0"/>
              <a:t>two by two</a:t>
            </a:r>
            <a:r>
              <a:rPr lang="en-U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The system is made up of 2 symbols (the numbers 0 and 1),</a:t>
            </a:r>
            <a:r>
              <a:rPr lang="en-US" baseline="0" dirty="0" smtClean="0"/>
              <a:t> hence it is a base 2 system.</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80EC2535-5DE9-4B9E-B654-816F5E4BA1F6}" type="slidenum">
              <a:rPr lang="en-US" smtClean="0"/>
              <a:pPr>
                <a:defRPr/>
              </a:pPr>
              <a:t>9</a:t>
            </a:fld>
            <a:endParaRPr lang="en-US"/>
          </a:p>
        </p:txBody>
      </p:sp>
    </p:spTree>
    <p:extLst>
      <p:ext uri="{BB962C8B-B14F-4D97-AF65-F5344CB8AC3E}">
        <p14:creationId xmlns:p14="http://schemas.microsoft.com/office/powerpoint/2010/main" val="289301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A11F06-489C-4302-B059-F2274211ED1E}" type="slidenum">
              <a:rPr lang="en-US"/>
              <a:pPr>
                <a:defRPr/>
              </a:pPr>
              <a:t>‹#›</a:t>
            </a:fld>
            <a:endParaRPr lang="en-US"/>
          </a:p>
        </p:txBody>
      </p:sp>
    </p:spTree>
    <p:extLst>
      <p:ext uri="{BB962C8B-B14F-4D97-AF65-F5344CB8AC3E}">
        <p14:creationId xmlns:p14="http://schemas.microsoft.com/office/powerpoint/2010/main" val="276838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B26D0F-DDCC-4189-8CB0-0582AA894847}" type="slidenum">
              <a:rPr lang="en-US"/>
              <a:pPr>
                <a:defRPr/>
              </a:pPr>
              <a:t>‹#›</a:t>
            </a:fld>
            <a:endParaRPr lang="en-US"/>
          </a:p>
        </p:txBody>
      </p:sp>
    </p:spTree>
    <p:extLst>
      <p:ext uri="{BB962C8B-B14F-4D97-AF65-F5344CB8AC3E}">
        <p14:creationId xmlns:p14="http://schemas.microsoft.com/office/powerpoint/2010/main" val="100056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3F1CE3-C894-4051-8FF5-8F05A9D80561}" type="slidenum">
              <a:rPr lang="en-US"/>
              <a:pPr>
                <a:defRPr/>
              </a:pPr>
              <a:t>‹#›</a:t>
            </a:fld>
            <a:endParaRPr lang="en-US"/>
          </a:p>
        </p:txBody>
      </p:sp>
    </p:spTree>
    <p:extLst>
      <p:ext uri="{BB962C8B-B14F-4D97-AF65-F5344CB8AC3E}">
        <p14:creationId xmlns:p14="http://schemas.microsoft.com/office/powerpoint/2010/main" val="402048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13677A-F5E9-4E6B-81CE-3879DF0A9B6B}" type="slidenum">
              <a:rPr lang="en-US"/>
              <a:pPr>
                <a:defRPr/>
              </a:pPr>
              <a:t>‹#›</a:t>
            </a:fld>
            <a:endParaRPr lang="en-US"/>
          </a:p>
        </p:txBody>
      </p:sp>
    </p:spTree>
    <p:extLst>
      <p:ext uri="{BB962C8B-B14F-4D97-AF65-F5344CB8AC3E}">
        <p14:creationId xmlns:p14="http://schemas.microsoft.com/office/powerpoint/2010/main" val="347541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FA7416-52A1-43CF-BC67-080654672933}" type="slidenum">
              <a:rPr lang="en-US"/>
              <a:pPr>
                <a:defRPr/>
              </a:pPr>
              <a:t>‹#›</a:t>
            </a:fld>
            <a:endParaRPr lang="en-US"/>
          </a:p>
        </p:txBody>
      </p:sp>
    </p:spTree>
    <p:extLst>
      <p:ext uri="{BB962C8B-B14F-4D97-AF65-F5344CB8AC3E}">
        <p14:creationId xmlns:p14="http://schemas.microsoft.com/office/powerpoint/2010/main" val="314292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50D4B07-FD98-4D68-AA75-370453C5D21C}" type="slidenum">
              <a:rPr lang="en-US"/>
              <a:pPr>
                <a:defRPr/>
              </a:pPr>
              <a:t>‹#›</a:t>
            </a:fld>
            <a:endParaRPr lang="en-US"/>
          </a:p>
        </p:txBody>
      </p:sp>
    </p:spTree>
    <p:extLst>
      <p:ext uri="{BB962C8B-B14F-4D97-AF65-F5344CB8AC3E}">
        <p14:creationId xmlns:p14="http://schemas.microsoft.com/office/powerpoint/2010/main" val="407612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425E623-DACD-408C-B9B8-635CB9D56970}" type="slidenum">
              <a:rPr lang="en-US"/>
              <a:pPr>
                <a:defRPr/>
              </a:pPr>
              <a:t>‹#›</a:t>
            </a:fld>
            <a:endParaRPr lang="en-US"/>
          </a:p>
        </p:txBody>
      </p:sp>
    </p:spTree>
    <p:extLst>
      <p:ext uri="{BB962C8B-B14F-4D97-AF65-F5344CB8AC3E}">
        <p14:creationId xmlns:p14="http://schemas.microsoft.com/office/powerpoint/2010/main" val="314793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0BD0590-BDAA-4F29-8E6F-7D985AC70EEE}" type="slidenum">
              <a:rPr lang="en-US"/>
              <a:pPr>
                <a:defRPr/>
              </a:pPr>
              <a:t>‹#›</a:t>
            </a:fld>
            <a:endParaRPr lang="en-US"/>
          </a:p>
        </p:txBody>
      </p:sp>
    </p:spTree>
    <p:extLst>
      <p:ext uri="{BB962C8B-B14F-4D97-AF65-F5344CB8AC3E}">
        <p14:creationId xmlns:p14="http://schemas.microsoft.com/office/powerpoint/2010/main" val="231404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DEA2D6D-5AE9-4F79-BC00-28582368F4D4}" type="slidenum">
              <a:rPr lang="en-US"/>
              <a:pPr>
                <a:defRPr/>
              </a:pPr>
              <a:t>‹#›</a:t>
            </a:fld>
            <a:endParaRPr lang="en-US"/>
          </a:p>
        </p:txBody>
      </p:sp>
    </p:spTree>
    <p:extLst>
      <p:ext uri="{BB962C8B-B14F-4D97-AF65-F5344CB8AC3E}">
        <p14:creationId xmlns:p14="http://schemas.microsoft.com/office/powerpoint/2010/main" val="38149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0CED88-304D-4B06-908E-036BB16A18D7}" type="slidenum">
              <a:rPr lang="en-US"/>
              <a:pPr>
                <a:defRPr/>
              </a:pPr>
              <a:t>‹#›</a:t>
            </a:fld>
            <a:endParaRPr lang="en-US"/>
          </a:p>
        </p:txBody>
      </p:sp>
    </p:spTree>
    <p:extLst>
      <p:ext uri="{BB962C8B-B14F-4D97-AF65-F5344CB8AC3E}">
        <p14:creationId xmlns:p14="http://schemas.microsoft.com/office/powerpoint/2010/main" val="198193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0BC9E6-8B50-4893-88EB-906F0E244938}" type="slidenum">
              <a:rPr lang="en-US"/>
              <a:pPr>
                <a:defRPr/>
              </a:pPr>
              <a:t>‹#›</a:t>
            </a:fld>
            <a:endParaRPr lang="en-US"/>
          </a:p>
        </p:txBody>
      </p:sp>
    </p:spTree>
    <p:extLst>
      <p:ext uri="{BB962C8B-B14F-4D97-AF65-F5344CB8AC3E}">
        <p14:creationId xmlns:p14="http://schemas.microsoft.com/office/powerpoint/2010/main" val="8956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CE34A0-5007-493B-811B-10F412329529}" type="slidenum">
              <a:rPr lang="en-US"/>
              <a:pPr>
                <a:defRPr/>
              </a:pPr>
              <a:t>‹#›</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28857441"/>
              </p:ext>
            </p:extLst>
          </p:nvPr>
        </p:nvGraphicFramePr>
        <p:xfrm>
          <a:off x="0" y="6553200"/>
          <a:ext cx="9144000" cy="304800"/>
        </p:xfrm>
        <a:graphic>
          <a:graphicData uri="http://schemas.openxmlformats.org/drawingml/2006/table">
            <a:tbl>
              <a:tblPr>
                <a:tableStyleId>{5C22544A-7EE6-4342-B048-85BDC9FD1C3A}</a:tableStyleId>
              </a:tblPr>
              <a:tblGrid>
                <a:gridCol w="3048000"/>
                <a:gridCol w="3048000"/>
                <a:gridCol w="3048000"/>
              </a:tblGrid>
              <a:tr h="304800">
                <a:tc>
                  <a:txBody>
                    <a:bodyPr/>
                    <a:lstStyle/>
                    <a:p>
                      <a:pPr algn="l"/>
                      <a:r>
                        <a:rPr lang="en-US" sz="1200" b="1" dirty="0" smtClean="0">
                          <a:solidFill>
                            <a:srgbClr val="002060"/>
                          </a:solidFill>
                          <a:latin typeface="Times New Roman" pitchFamily="18" charset="0"/>
                          <a:cs typeface="Times New Roman" pitchFamily="18" charset="0"/>
                        </a:rPr>
                        <a:t>Computer</a:t>
                      </a:r>
                      <a:r>
                        <a:rPr lang="en-US" sz="1200" b="1" baseline="0" dirty="0" smtClean="0">
                          <a:solidFill>
                            <a:srgbClr val="002060"/>
                          </a:solidFill>
                          <a:latin typeface="Times New Roman" pitchFamily="18" charset="0"/>
                          <a:cs typeface="Times New Roman" pitchFamily="18" charset="0"/>
                        </a:rPr>
                        <a:t> Programming K</a:t>
                      </a:r>
                      <a:endParaRPr lang="en-US" sz="1200" b="1" dirty="0">
                        <a:solidFill>
                          <a:srgbClr val="002060"/>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ED502"/>
                    </a:solidFill>
                  </a:tcPr>
                </a:tc>
                <a:tc>
                  <a:txBody>
                    <a:bodyPr/>
                    <a:lstStyle/>
                    <a:p>
                      <a:pPr algn="ctr"/>
                      <a:r>
                        <a:rPr lang="en-US" sz="1200" b="1" baseline="0" dirty="0" smtClean="0">
                          <a:solidFill>
                            <a:srgbClr val="002060"/>
                          </a:solidFill>
                          <a:latin typeface="Times New Roman" pitchFamily="18" charset="0"/>
                          <a:cs typeface="Times New Roman" pitchFamily="18" charset="0"/>
                        </a:rPr>
                        <a:t>Introduction to Binary Numbers</a:t>
                      </a:r>
                      <a:endParaRPr lang="en-US" sz="1200" b="1" baseline="0" dirty="0">
                        <a:solidFill>
                          <a:srgbClr val="002060"/>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ED502"/>
                    </a:solidFill>
                  </a:tcPr>
                </a:tc>
                <a:tc>
                  <a:txBody>
                    <a:bodyPr/>
                    <a:lstStyle/>
                    <a:p>
                      <a:pPr algn="r"/>
                      <a:r>
                        <a:rPr lang="en-US" sz="1200" b="1" baseline="0" dirty="0" smtClean="0">
                          <a:solidFill>
                            <a:srgbClr val="002060"/>
                          </a:solidFill>
                          <a:latin typeface="Times New Roman" pitchFamily="18" charset="0"/>
                          <a:cs typeface="Times New Roman" pitchFamily="18" charset="0"/>
                        </a:rPr>
                        <a:t>Cypress Ranch High School</a:t>
                      </a:r>
                      <a:endParaRPr lang="en-US" sz="1200" b="1" baseline="0" dirty="0">
                        <a:solidFill>
                          <a:srgbClr val="002060"/>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ED502"/>
                    </a:solidFill>
                  </a:tcPr>
                </a:tc>
              </a:tr>
            </a:tbl>
          </a:graphicData>
        </a:graphic>
      </p:graphicFrame>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091" y="76200"/>
            <a:ext cx="1348509" cy="52591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dir="in"/>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hyperlink" Target="http://computer.howstuffworks.com/bytes.htm" TargetMode="External"/><Relationship Id="rId3" Type="http://schemas.openxmlformats.org/officeDocument/2006/relationships/hyperlink" Target="http://en.wikipedia.org/wiki/Binary_numeral_system" TargetMode="External"/><Relationship Id="rId7" Type="http://schemas.openxmlformats.org/officeDocument/2006/relationships/hyperlink" Target="http://www.altera.com/literature/an/archives/an083_01.pdf"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hyperlink" Target="http://ed-thelen.org/comp-hist/lgp-21-prog-man4.pdf" TargetMode="External"/><Relationship Id="rId5" Type="http://schemas.openxmlformats.org/officeDocument/2006/relationships/hyperlink" Target="http://www.math.grin.edu/~rebelsky/Courses/152/97F/Readings/student-binary" TargetMode="External"/><Relationship Id="rId4" Type="http://schemas.openxmlformats.org/officeDocument/2006/relationships/hyperlink" Target="http://www.mathsisfun.com/binary-number-system.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a:xfrm>
            <a:off x="685800" y="609600"/>
            <a:ext cx="7772400" cy="4191000"/>
          </a:xfrm>
        </p:spPr>
        <p:txBody>
          <a:bodyPr/>
          <a:lstStyle/>
          <a:p>
            <a:pPr eaLnBrk="1" hangingPunct="1">
              <a:defRPr/>
            </a:pPr>
            <a:r>
              <a:rPr lang="en-US" sz="5400" dirty="0" smtClean="0">
                <a:solidFill>
                  <a:srgbClr val="FED502"/>
                </a:solidFill>
                <a:effectLst>
                  <a:outerShdw blurRad="38100" dist="38100" dir="2700000" algn="tl">
                    <a:srgbClr val="000000">
                      <a:alpha val="43137"/>
                    </a:srgbClr>
                  </a:outerShdw>
                </a:effectLst>
              </a:rPr>
              <a:t>Introduction to</a:t>
            </a:r>
            <a:br>
              <a:rPr lang="en-US" sz="5400" dirty="0" smtClean="0">
                <a:solidFill>
                  <a:srgbClr val="FED502"/>
                </a:solidFill>
                <a:effectLst>
                  <a:outerShdw blurRad="38100" dist="38100" dir="2700000" algn="tl">
                    <a:srgbClr val="000000">
                      <a:alpha val="43137"/>
                    </a:srgbClr>
                  </a:outerShdw>
                </a:effectLst>
              </a:rPr>
            </a:br>
            <a:r>
              <a:rPr lang="en-US" sz="5400" dirty="0" smtClean="0">
                <a:solidFill>
                  <a:srgbClr val="FED502"/>
                </a:solidFill>
                <a:effectLst>
                  <a:outerShdw blurRad="38100" dist="38100" dir="2700000" algn="tl">
                    <a:srgbClr val="000000">
                      <a:alpha val="43137"/>
                    </a:srgbClr>
                  </a:outerShdw>
                </a:effectLst>
              </a:rPr>
              <a:t>Binary Numbers</a:t>
            </a:r>
            <a:br>
              <a:rPr lang="en-US" sz="5400" dirty="0" smtClean="0">
                <a:solidFill>
                  <a:srgbClr val="FED502"/>
                </a:solidFill>
                <a:effectLst>
                  <a:outerShdw blurRad="38100" dist="38100" dir="2700000" algn="tl">
                    <a:srgbClr val="000000">
                      <a:alpha val="43137"/>
                    </a:srgbClr>
                  </a:outerShdw>
                </a:effectLst>
              </a:rPr>
            </a:br>
            <a:r>
              <a:rPr lang="en-US" sz="1800" dirty="0" smtClean="0">
                <a:solidFill>
                  <a:srgbClr val="FED502"/>
                </a:solidFill>
                <a:effectLst>
                  <a:outerShdw blurRad="38100" dist="38100" dir="2700000" algn="tl">
                    <a:srgbClr val="000000">
                      <a:alpha val="43137"/>
                    </a:srgbClr>
                  </a:outerShdw>
                </a:effectLst>
              </a:rPr>
              <a:t>The language of computers.</a:t>
            </a:r>
            <a:r>
              <a:rPr lang="en-US" sz="5400" dirty="0" smtClean="0">
                <a:solidFill>
                  <a:srgbClr val="FED502"/>
                </a:solidFill>
                <a:effectLst>
                  <a:outerShdw blurRad="38100" dist="38100" dir="2700000" algn="tl">
                    <a:srgbClr val="000000">
                      <a:alpha val="43137"/>
                    </a:srgbClr>
                  </a:outerShdw>
                </a:effectLst>
              </a:rPr>
              <a:t/>
            </a:r>
            <a:br>
              <a:rPr lang="en-US" sz="5400" dirty="0" smtClean="0">
                <a:solidFill>
                  <a:srgbClr val="FED502"/>
                </a:solidFill>
                <a:effectLst>
                  <a:outerShdw blurRad="38100" dist="38100" dir="2700000" algn="tl">
                    <a:srgbClr val="000000">
                      <a:alpha val="43137"/>
                    </a:srgbClr>
                  </a:outerShdw>
                </a:effectLst>
              </a:rPr>
            </a:br>
            <a:r>
              <a:rPr lang="en-US" sz="5400" dirty="0" smtClean="0">
                <a:solidFill>
                  <a:srgbClr val="FED502"/>
                </a:solidFill>
                <a:effectLst>
                  <a:outerShdw blurRad="38100" dist="38100" dir="2700000" algn="tl">
                    <a:srgbClr val="000000">
                      <a:alpha val="43137"/>
                    </a:srgbClr>
                  </a:outerShdw>
                </a:effectLst>
              </a:rPr>
              <a:t/>
            </a:r>
            <a:br>
              <a:rPr lang="en-US" sz="54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This presentation will provide a brief introduction to binary numbers.</a:t>
            </a:r>
            <a:endParaRPr lang="en-US" dirty="0" smtClean="0">
              <a:solidFill>
                <a:srgbClr val="FED502"/>
              </a:solidFill>
              <a:effectLst>
                <a:outerShdw blurRad="38100" dist="38100" dir="2700000" algn="tl">
                  <a:srgbClr val="000000">
                    <a:alpha val="43137"/>
                  </a:srgbClr>
                </a:outerShdw>
              </a:effectLst>
            </a:endParaRPr>
          </a:p>
        </p:txBody>
      </p:sp>
      <p:sp>
        <p:nvSpPr>
          <p:cNvPr id="2052" name="Rectangle 4"/>
          <p:cNvSpPr>
            <a:spLocks noChangeArrowheads="1"/>
          </p:cNvSpPr>
          <p:nvPr/>
        </p:nvSpPr>
        <p:spPr bwMode="auto">
          <a:xfrm>
            <a:off x="685800" y="5410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1600" dirty="0">
                <a:solidFill>
                  <a:srgbClr val="FFFF00"/>
                </a:solidFill>
                <a:effectLst>
                  <a:outerShdw blurRad="38100" dist="38100" dir="2700000" algn="tl">
                    <a:srgbClr val="000000">
                      <a:alpha val="43137"/>
                    </a:srgbClr>
                  </a:outerShdw>
                </a:effectLst>
              </a:rPr>
              <a:t>Play the slideshow rather than just viewing it in order to see the animations.</a:t>
            </a:r>
          </a:p>
        </p:txBody>
      </p:sp>
    </p:spTree>
    <p:extLst>
      <p:ext uri="{BB962C8B-B14F-4D97-AF65-F5344CB8AC3E}">
        <p14:creationId xmlns:p14="http://schemas.microsoft.com/office/powerpoint/2010/main" val="105145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a:xfrm>
            <a:off x="0" y="304800"/>
            <a:ext cx="8610600" cy="3124200"/>
          </a:xfrm>
        </p:spPr>
        <p:txBody>
          <a:bodyPr/>
          <a:lstStyle/>
          <a:p>
            <a:pPr eaLnBrk="1" hangingPunct="1">
              <a:defRPr/>
            </a:pPr>
            <a:r>
              <a:rPr lang="en-US" sz="2400" dirty="0" smtClean="0">
                <a:solidFill>
                  <a:srgbClr val="FED502"/>
                </a:solidFill>
                <a:effectLst>
                  <a:outerShdw blurRad="38100" dist="38100" dir="2700000" algn="tl">
                    <a:srgbClr val="000000">
                      <a:alpha val="43137"/>
                    </a:srgbClr>
                  </a:outerShdw>
                </a:effectLst>
              </a:rPr>
              <a:t/>
            </a:r>
            <a:br>
              <a:rPr lang="en-US" sz="2400" dirty="0" smtClean="0">
                <a:solidFill>
                  <a:srgbClr val="FED502"/>
                </a:solidFill>
                <a:effectLst>
                  <a:outerShdw blurRad="38100" dist="38100" dir="2700000" algn="tl">
                    <a:srgbClr val="000000">
                      <a:alpha val="43137"/>
                    </a:srgbClr>
                  </a:outerShdw>
                </a:effectLst>
              </a:rPr>
            </a:br>
            <a:r>
              <a:rPr lang="en-US" sz="4000" dirty="0" smtClean="0">
                <a:solidFill>
                  <a:srgbClr val="FED502"/>
                </a:solidFill>
                <a:effectLst>
                  <a:outerShdw blurRad="38100" dist="38100" dir="2700000" algn="tl">
                    <a:srgbClr val="000000">
                      <a:alpha val="43137"/>
                    </a:srgbClr>
                  </a:outerShdw>
                </a:effectLst>
              </a:rPr>
              <a:t> If we want to count beyond 1 we have to add a second digit.  </a:t>
            </a:r>
          </a:p>
        </p:txBody>
      </p:sp>
      <p:sp>
        <p:nvSpPr>
          <p:cNvPr id="156684" name="Rectangle 12"/>
          <p:cNvSpPr>
            <a:spLocks noChangeArrowheads="1"/>
          </p:cNvSpPr>
          <p:nvPr/>
        </p:nvSpPr>
        <p:spPr bwMode="auto">
          <a:xfrm>
            <a:off x="0" y="5410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200" dirty="0">
                <a:solidFill>
                  <a:srgbClr val="FED502"/>
                </a:solidFill>
                <a:effectLst>
                  <a:outerShdw blurRad="38100" dist="38100" dir="2700000" algn="tl">
                    <a:srgbClr val="000000"/>
                  </a:outerShdw>
                </a:effectLst>
              </a:rPr>
              <a:t>Note that 1 is one less than our base (2). </a:t>
            </a:r>
          </a:p>
        </p:txBody>
      </p:sp>
      <p:sp>
        <p:nvSpPr>
          <p:cNvPr id="156687" name="Rectangle 15"/>
          <p:cNvSpPr>
            <a:spLocks noChangeArrowheads="1"/>
          </p:cNvSpPr>
          <p:nvPr/>
        </p:nvSpPr>
        <p:spPr bwMode="auto">
          <a:xfrm>
            <a:off x="32766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56688" name="Rectangle 16"/>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56695" name="Rectangle 23"/>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0</a:t>
            </a:r>
          </a:p>
        </p:txBody>
      </p:sp>
    </p:spTree>
    <p:extLst>
      <p:ext uri="{BB962C8B-B14F-4D97-AF65-F5344CB8AC3E}">
        <p14:creationId xmlns:p14="http://schemas.microsoft.com/office/powerpoint/2010/main" val="916099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withEffect">
                                  <p:stCondLst>
                                    <p:cond delay="0"/>
                                  </p:stCondLst>
                                  <p:childTnLst>
                                    <p:set>
                                      <p:cBhvr>
                                        <p:cTn id="6" dur="500">
                                          <p:stCondLst>
                                            <p:cond delay="0"/>
                                          </p:stCondLst>
                                        </p:cTn>
                                        <p:tgtEl>
                                          <p:spTgt spid="156695"/>
                                        </p:tgtEl>
                                        <p:attrNameLst>
                                          <p:attrName>style.visibility</p:attrName>
                                        </p:attrNameLst>
                                      </p:cBhvr>
                                      <p:to>
                                        <p:strVal val="visible"/>
                                      </p:to>
                                    </p:set>
                                  </p:childTnLst>
                                </p:cTn>
                              </p:par>
                            </p:childTnLst>
                          </p:cTn>
                        </p:par>
                        <p:par>
                          <p:cTn id="7" fill="hold" nodeType="afterGroup">
                            <p:stCondLst>
                              <p:cond delay="500"/>
                            </p:stCondLst>
                            <p:childTnLst>
                              <p:par>
                                <p:cTn id="8" presetID="11" presetClass="entr" presetSubtype="0" fill="hold" grpId="0" nodeType="afterEffect">
                                  <p:stCondLst>
                                    <p:cond delay="0"/>
                                  </p:stCondLst>
                                  <p:childTnLst>
                                    <p:set>
                                      <p:cBhvr>
                                        <p:cTn id="9" dur="1000">
                                          <p:stCondLst>
                                            <p:cond delay="0"/>
                                          </p:stCondLst>
                                        </p:cTn>
                                        <p:tgtEl>
                                          <p:spTgt spid="156688"/>
                                        </p:tgtEl>
                                        <p:attrNameLst>
                                          <p:attrName>style.visibility</p:attrName>
                                        </p:attrNameLst>
                                      </p:cBhvr>
                                      <p:to>
                                        <p:strVal val="visible"/>
                                      </p:to>
                                    </p:set>
                                  </p:childTnLst>
                                </p:cTn>
                              </p:par>
                            </p:childTnLst>
                          </p:cTn>
                        </p:par>
                        <p:par>
                          <p:cTn id="10" fill="hold" nodeType="afterGroup">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15668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6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7" grpId="0"/>
      <p:bldP spid="156688" grpId="0"/>
      <p:bldP spid="156695" grpId="0"/>
      <p:bldP spid="15669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a:xfrm>
            <a:off x="228600" y="381000"/>
            <a:ext cx="8686800" cy="41910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If we want to count beyond 11</a:t>
            </a:r>
            <a:r>
              <a:rPr lang="en-US" baseline="-25000" dirty="0" smtClean="0">
                <a:solidFill>
                  <a:srgbClr val="FED502"/>
                </a:solidFill>
                <a:effectLst>
                  <a:outerShdw blurRad="38100" dist="38100" dir="2700000" algn="tl">
                    <a:srgbClr val="000000">
                      <a:alpha val="43137"/>
                    </a:srgbClr>
                  </a:outerShdw>
                </a:effectLst>
              </a:rPr>
              <a:t>2</a:t>
            </a:r>
            <a:r>
              <a:rPr lang="en-US" dirty="0" smtClean="0">
                <a:solidFill>
                  <a:srgbClr val="FED502"/>
                </a:solidFill>
                <a:effectLst>
                  <a:outerShdw blurRad="38100" dist="38100" dir="2700000" algn="tl">
                    <a:srgbClr val="000000">
                      <a:alpha val="43137"/>
                    </a:srgbClr>
                  </a:outerShdw>
                </a:effectLst>
              </a:rPr>
              <a:t> </a:t>
            </a:r>
            <a:r>
              <a:rPr lang="en-US" sz="2400" dirty="0" smtClean="0">
                <a:solidFill>
                  <a:srgbClr val="FED502"/>
                </a:solidFill>
                <a:effectLst>
                  <a:outerShdw blurRad="38100" dist="38100" dir="2700000" algn="tl">
                    <a:srgbClr val="000000">
                      <a:alpha val="43137"/>
                    </a:srgbClr>
                  </a:outerShdw>
                </a:effectLst>
              </a:rPr>
              <a:t>(11</a:t>
            </a:r>
            <a:r>
              <a:rPr lang="en-US" sz="2400" baseline="-25000" dirty="0" smtClean="0">
                <a:solidFill>
                  <a:srgbClr val="FED502"/>
                </a:solidFill>
                <a:effectLst>
                  <a:outerShdw blurRad="38100" dist="38100" dir="2700000" algn="tl">
                    <a:srgbClr val="000000">
                      <a:alpha val="43137"/>
                    </a:srgbClr>
                  </a:outerShdw>
                </a:effectLst>
              </a:rPr>
              <a:t>2</a:t>
            </a:r>
            <a:r>
              <a:rPr lang="en-US" sz="2400" dirty="0" smtClean="0">
                <a:solidFill>
                  <a:srgbClr val="FED502"/>
                </a:solidFill>
                <a:effectLst>
                  <a:outerShdw blurRad="38100" dist="38100" dir="2700000" algn="tl">
                    <a:srgbClr val="000000">
                      <a:alpha val="43137"/>
                    </a:srgbClr>
                  </a:outerShdw>
                </a:effectLst>
              </a:rPr>
              <a:t> is equal to 3</a:t>
            </a:r>
            <a:r>
              <a:rPr lang="en-US" sz="2400" baseline="-25000" dirty="0" smtClean="0">
                <a:solidFill>
                  <a:srgbClr val="FED502"/>
                </a:solidFill>
                <a:effectLst>
                  <a:outerShdw blurRad="38100" dist="38100" dir="2700000" algn="tl">
                    <a:srgbClr val="000000">
                      <a:alpha val="43137"/>
                    </a:srgbClr>
                  </a:outerShdw>
                </a:effectLst>
              </a:rPr>
              <a:t>10</a:t>
            </a:r>
            <a:r>
              <a:rPr lang="en-US" sz="2400" dirty="0" smtClean="0">
                <a:solidFill>
                  <a:srgbClr val="FED502"/>
                </a:solidFill>
                <a:effectLst>
                  <a:outerShdw blurRad="38100" dist="38100" dir="2700000" algn="tl">
                    <a:srgbClr val="000000">
                      <a:alpha val="43137"/>
                    </a:srgbClr>
                  </a:outerShdw>
                </a:effectLst>
              </a:rPr>
              <a:t>)</a:t>
            </a:r>
            <a:r>
              <a:rPr lang="en-US" dirty="0" smtClean="0">
                <a:solidFill>
                  <a:srgbClr val="FED502"/>
                </a:solidFill>
                <a:effectLst>
                  <a:outerShdw blurRad="38100" dist="38100" dir="2700000" algn="tl">
                    <a:srgbClr val="000000">
                      <a:alpha val="43137"/>
                    </a:srgbClr>
                  </a:outerShdw>
                </a:effectLst>
              </a:rPr>
              <a:t> we have to add a third digit, and so on.</a:t>
            </a:r>
            <a:br>
              <a:rPr lang="en-US" dirty="0" smtClean="0">
                <a:solidFill>
                  <a:srgbClr val="FED502"/>
                </a:solidFill>
                <a:effectLst>
                  <a:outerShdw blurRad="38100" dist="38100" dir="2700000" algn="tl">
                    <a:srgbClr val="000000">
                      <a:alpha val="43137"/>
                    </a:srgbClr>
                  </a:outerShdw>
                </a:effectLst>
              </a:rPr>
            </a:br>
            <a:r>
              <a:rPr lang="en-US" sz="1200" dirty="0" smtClean="0">
                <a:solidFill>
                  <a:srgbClr val="FED502"/>
                </a:solidFill>
                <a:effectLst>
                  <a:outerShdw blurRad="38100" dist="38100" dir="2700000" algn="tl">
                    <a:srgbClr val="000000">
                      <a:alpha val="43137"/>
                    </a:srgbClr>
                  </a:outerShdw>
                </a:effectLst>
              </a:rPr>
              <a:t/>
            </a:r>
            <a:br>
              <a:rPr lang="en-US" sz="1200" dirty="0" smtClean="0">
                <a:solidFill>
                  <a:srgbClr val="FED502"/>
                </a:solidFill>
                <a:effectLst>
                  <a:outerShdw blurRad="38100" dist="38100" dir="2700000" algn="tl">
                    <a:srgbClr val="000000">
                      <a:alpha val="43137"/>
                    </a:srgbClr>
                  </a:outerShdw>
                </a:effectLst>
              </a:rPr>
            </a:br>
            <a:r>
              <a:rPr lang="en-US" dirty="0" smtClean="0">
                <a:solidFill>
                  <a:srgbClr val="FED502"/>
                </a:solidFill>
                <a:effectLst>
                  <a:outerShdw blurRad="38100" dist="38100" dir="2700000" algn="tl">
                    <a:srgbClr val="000000">
                      <a:alpha val="43137"/>
                    </a:srgbClr>
                  </a:outerShdw>
                </a:effectLst>
              </a:rPr>
              <a:t>Each digit’s position has a value determined by the base.</a:t>
            </a:r>
          </a:p>
        </p:txBody>
      </p:sp>
      <p:sp>
        <p:nvSpPr>
          <p:cNvPr id="166915" name="Rectangle 3"/>
          <p:cNvSpPr>
            <a:spLocks noChangeArrowheads="1"/>
          </p:cNvSpPr>
          <p:nvPr/>
        </p:nvSpPr>
        <p:spPr bwMode="auto">
          <a:xfrm>
            <a:off x="4191000" y="49530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dirty="0">
                <a:solidFill>
                  <a:srgbClr val="FED502"/>
                </a:solidFill>
                <a:effectLst>
                  <a:outerShdw blurRad="38100" dist="38100" dir="2700000" algn="tl">
                    <a:srgbClr val="000000"/>
                  </a:outerShdw>
                </a:effectLst>
              </a:rPr>
              <a:t>0</a:t>
            </a:r>
          </a:p>
        </p:txBody>
      </p:sp>
      <p:sp>
        <p:nvSpPr>
          <p:cNvPr id="166916" name="Rectangle 4"/>
          <p:cNvSpPr>
            <a:spLocks noChangeArrowheads="1"/>
          </p:cNvSpPr>
          <p:nvPr/>
        </p:nvSpPr>
        <p:spPr bwMode="auto">
          <a:xfrm>
            <a:off x="4286250" y="5867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66917" name="Rectangle 5"/>
          <p:cNvSpPr>
            <a:spLocks noChangeArrowheads="1"/>
          </p:cNvSpPr>
          <p:nvPr/>
        </p:nvSpPr>
        <p:spPr bwMode="auto">
          <a:xfrm>
            <a:off x="4876800" y="49530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dirty="0">
                <a:solidFill>
                  <a:srgbClr val="FED502"/>
                </a:solidFill>
                <a:effectLst>
                  <a:outerShdw blurRad="38100" dist="38100" dir="2700000" algn="tl">
                    <a:srgbClr val="000000"/>
                  </a:outerShdw>
                </a:effectLst>
              </a:rPr>
              <a:t>0</a:t>
            </a:r>
          </a:p>
        </p:txBody>
      </p:sp>
      <p:sp>
        <p:nvSpPr>
          <p:cNvPr id="166918" name="Rectangle 6"/>
          <p:cNvSpPr>
            <a:spLocks noChangeArrowheads="1"/>
          </p:cNvSpPr>
          <p:nvPr/>
        </p:nvSpPr>
        <p:spPr bwMode="auto">
          <a:xfrm>
            <a:off x="4953000" y="5867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66919" name="Rectangle 7"/>
          <p:cNvSpPr>
            <a:spLocks noChangeArrowheads="1"/>
          </p:cNvSpPr>
          <p:nvPr/>
        </p:nvSpPr>
        <p:spPr bwMode="auto">
          <a:xfrm>
            <a:off x="3505200" y="49530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dirty="0">
                <a:solidFill>
                  <a:srgbClr val="FED502"/>
                </a:solidFill>
                <a:effectLst>
                  <a:outerShdw blurRad="38100" dist="38100" dir="2700000" algn="tl">
                    <a:srgbClr val="000000"/>
                  </a:outerShdw>
                </a:effectLst>
              </a:rPr>
              <a:t>1</a:t>
            </a:r>
          </a:p>
        </p:txBody>
      </p:sp>
      <p:sp>
        <p:nvSpPr>
          <p:cNvPr id="166920" name="Rectangle 8"/>
          <p:cNvSpPr>
            <a:spLocks noChangeArrowheads="1"/>
          </p:cNvSpPr>
          <p:nvPr/>
        </p:nvSpPr>
        <p:spPr bwMode="auto">
          <a:xfrm>
            <a:off x="3600450" y="5867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grpSp>
        <p:nvGrpSpPr>
          <p:cNvPr id="166927" name="Group 15"/>
          <p:cNvGrpSpPr>
            <a:grpSpLocks/>
          </p:cNvGrpSpPr>
          <p:nvPr/>
        </p:nvGrpSpPr>
        <p:grpSpPr bwMode="auto">
          <a:xfrm>
            <a:off x="2971800" y="4953000"/>
            <a:ext cx="838200" cy="1447800"/>
            <a:chOff x="2208" y="3024"/>
            <a:chExt cx="528" cy="912"/>
          </a:xfrm>
        </p:grpSpPr>
        <p:sp>
          <p:nvSpPr>
            <p:cNvPr id="166922" name="Rectangle 10"/>
            <p:cNvSpPr>
              <a:spLocks noChangeArrowheads="1"/>
            </p:cNvSpPr>
            <p:nvPr/>
          </p:nvSpPr>
          <p:spPr bwMode="auto">
            <a:xfrm>
              <a:off x="2208" y="3024"/>
              <a:ext cx="52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a:t>
              </a:r>
            </a:p>
          </p:txBody>
        </p:sp>
        <p:sp>
          <p:nvSpPr>
            <p:cNvPr id="166923" name="Rectangle 11"/>
            <p:cNvSpPr>
              <a:spLocks noChangeArrowheads="1"/>
            </p:cNvSpPr>
            <p:nvPr/>
          </p:nvSpPr>
          <p:spPr bwMode="auto">
            <a:xfrm>
              <a:off x="2244" y="360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3</a:t>
              </a:r>
            </a:p>
          </p:txBody>
        </p:sp>
      </p:grpSp>
      <p:grpSp>
        <p:nvGrpSpPr>
          <p:cNvPr id="166928" name="Group 16"/>
          <p:cNvGrpSpPr>
            <a:grpSpLocks/>
          </p:cNvGrpSpPr>
          <p:nvPr/>
        </p:nvGrpSpPr>
        <p:grpSpPr bwMode="auto">
          <a:xfrm>
            <a:off x="2343150" y="4953000"/>
            <a:ext cx="857250" cy="1447800"/>
            <a:chOff x="1812" y="3024"/>
            <a:chExt cx="540" cy="912"/>
          </a:xfrm>
        </p:grpSpPr>
        <p:sp>
          <p:nvSpPr>
            <p:cNvPr id="166925" name="Rectangle 13"/>
            <p:cNvSpPr>
              <a:spLocks noChangeArrowheads="1"/>
            </p:cNvSpPr>
            <p:nvPr/>
          </p:nvSpPr>
          <p:spPr bwMode="auto">
            <a:xfrm>
              <a:off x="1824" y="3024"/>
              <a:ext cx="52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a:t>
              </a:r>
            </a:p>
          </p:txBody>
        </p:sp>
        <p:sp>
          <p:nvSpPr>
            <p:cNvPr id="166926" name="Rectangle 14"/>
            <p:cNvSpPr>
              <a:spLocks noChangeArrowheads="1"/>
            </p:cNvSpPr>
            <p:nvPr/>
          </p:nvSpPr>
          <p:spPr bwMode="auto">
            <a:xfrm>
              <a:off x="1812" y="360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4</a:t>
              </a:r>
            </a:p>
          </p:txBody>
        </p:sp>
      </p:grpSp>
      <p:sp>
        <p:nvSpPr>
          <p:cNvPr id="16" name="Rectangle 17"/>
          <p:cNvSpPr>
            <a:spLocks noChangeArrowheads="1"/>
          </p:cNvSpPr>
          <p:nvPr/>
        </p:nvSpPr>
        <p:spPr bwMode="auto">
          <a:xfrm>
            <a:off x="5010150" y="4648200"/>
            <a:ext cx="63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000" dirty="0">
                <a:solidFill>
                  <a:srgbClr val="FED502"/>
                </a:solidFill>
                <a:effectLst>
                  <a:outerShdw blurRad="38100" dist="38100" dir="2700000" algn="tl">
                    <a:srgbClr val="000000"/>
                  </a:outerShdw>
                </a:effectLst>
              </a:rPr>
              <a:t>1’s</a:t>
            </a:r>
            <a:endParaRPr lang="en-US" sz="2000" baseline="30000" dirty="0">
              <a:solidFill>
                <a:srgbClr val="FED502"/>
              </a:solidFill>
              <a:effectLst>
                <a:outerShdw blurRad="38100" dist="38100" dir="2700000" algn="tl">
                  <a:srgbClr val="000000"/>
                </a:outerShdw>
              </a:effectLst>
            </a:endParaRPr>
          </a:p>
        </p:txBody>
      </p:sp>
      <p:sp>
        <p:nvSpPr>
          <p:cNvPr id="17" name="Rectangle 17"/>
          <p:cNvSpPr>
            <a:spLocks noChangeArrowheads="1"/>
          </p:cNvSpPr>
          <p:nvPr/>
        </p:nvSpPr>
        <p:spPr bwMode="auto">
          <a:xfrm>
            <a:off x="4349750" y="4648200"/>
            <a:ext cx="63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000" dirty="0" smtClean="0">
                <a:solidFill>
                  <a:srgbClr val="FED502"/>
                </a:solidFill>
                <a:effectLst>
                  <a:outerShdw blurRad="38100" dist="38100" dir="2700000" algn="tl">
                    <a:srgbClr val="000000"/>
                  </a:outerShdw>
                </a:effectLst>
              </a:rPr>
              <a:t>2’s</a:t>
            </a:r>
            <a:endParaRPr lang="en-US" sz="2000" baseline="30000" dirty="0">
              <a:solidFill>
                <a:srgbClr val="FED502"/>
              </a:solidFill>
              <a:effectLst>
                <a:outerShdw blurRad="38100" dist="38100" dir="2700000" algn="tl">
                  <a:srgbClr val="000000"/>
                </a:outerShdw>
              </a:effectLst>
            </a:endParaRPr>
          </a:p>
        </p:txBody>
      </p:sp>
      <p:sp>
        <p:nvSpPr>
          <p:cNvPr id="18" name="Rectangle 17"/>
          <p:cNvSpPr>
            <a:spLocks noChangeArrowheads="1"/>
          </p:cNvSpPr>
          <p:nvPr/>
        </p:nvSpPr>
        <p:spPr bwMode="auto">
          <a:xfrm>
            <a:off x="3613150" y="4648200"/>
            <a:ext cx="63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000" dirty="0" smtClean="0">
                <a:solidFill>
                  <a:srgbClr val="FED502"/>
                </a:solidFill>
                <a:effectLst>
                  <a:outerShdw blurRad="38100" dist="38100" dir="2700000" algn="tl">
                    <a:srgbClr val="000000"/>
                  </a:outerShdw>
                </a:effectLst>
              </a:rPr>
              <a:t>4’s</a:t>
            </a:r>
            <a:endParaRPr lang="en-US" sz="2000" baseline="30000" dirty="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1927100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6918"/>
                                        </p:tgtEl>
                                        <p:attrNameLst>
                                          <p:attrName>style.visibility</p:attrName>
                                        </p:attrNameLst>
                                      </p:cBhvr>
                                      <p:to>
                                        <p:strVal val="visible"/>
                                      </p:to>
                                    </p:set>
                                    <p:animEffect transition="in" filter="fade">
                                      <p:cBhvr>
                                        <p:cTn id="7" dur="1000"/>
                                        <p:tgtEl>
                                          <p:spTgt spid="166918"/>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6916"/>
                                        </p:tgtEl>
                                        <p:attrNameLst>
                                          <p:attrName>style.visibility</p:attrName>
                                        </p:attrNameLst>
                                      </p:cBhvr>
                                      <p:to>
                                        <p:strVal val="visible"/>
                                      </p:to>
                                    </p:set>
                                    <p:animEffect transition="in" filter="fade">
                                      <p:cBhvr>
                                        <p:cTn id="11" dur="1000"/>
                                        <p:tgtEl>
                                          <p:spTgt spid="166916"/>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66920"/>
                                        </p:tgtEl>
                                        <p:attrNameLst>
                                          <p:attrName>style.visibility</p:attrName>
                                        </p:attrNameLst>
                                      </p:cBhvr>
                                      <p:to>
                                        <p:strVal val="visible"/>
                                      </p:to>
                                    </p:set>
                                    <p:animEffect transition="in" filter="fade">
                                      <p:cBhvr>
                                        <p:cTn id="15" dur="1000"/>
                                        <p:tgtEl>
                                          <p:spTgt spid="166920"/>
                                        </p:tgtEl>
                                      </p:cBhvr>
                                    </p:animEffect>
                                  </p:childTnLst>
                                </p:cTn>
                              </p:par>
                            </p:childTnLst>
                          </p:cTn>
                        </p:par>
                        <p:par>
                          <p:cTn id="16" fill="hold" nodeType="afterGroup">
                            <p:stCondLst>
                              <p:cond delay="3000"/>
                            </p:stCondLst>
                            <p:childTnLst>
                              <p:par>
                                <p:cTn id="17" presetID="10" presetClass="entr" presetSubtype="0" fill="hold" nodeType="afterEffect">
                                  <p:stCondLst>
                                    <p:cond delay="0"/>
                                  </p:stCondLst>
                                  <p:childTnLst>
                                    <p:set>
                                      <p:cBhvr>
                                        <p:cTn id="18" dur="1" fill="hold">
                                          <p:stCondLst>
                                            <p:cond delay="0"/>
                                          </p:stCondLst>
                                        </p:cTn>
                                        <p:tgtEl>
                                          <p:spTgt spid="166927"/>
                                        </p:tgtEl>
                                        <p:attrNameLst>
                                          <p:attrName>style.visibility</p:attrName>
                                        </p:attrNameLst>
                                      </p:cBhvr>
                                      <p:to>
                                        <p:strVal val="visible"/>
                                      </p:to>
                                    </p:set>
                                    <p:animEffect transition="in" filter="fade">
                                      <p:cBhvr>
                                        <p:cTn id="19" dur="1000"/>
                                        <p:tgtEl>
                                          <p:spTgt spid="166927"/>
                                        </p:tgtEl>
                                      </p:cBhvr>
                                    </p:animEffect>
                                  </p:childTnLst>
                                </p:cTn>
                              </p:par>
                            </p:childTnLst>
                          </p:cTn>
                        </p:par>
                        <p:par>
                          <p:cTn id="20" fill="hold" nodeType="afterGroup">
                            <p:stCondLst>
                              <p:cond delay="4000"/>
                            </p:stCondLst>
                            <p:childTnLst>
                              <p:par>
                                <p:cTn id="21" presetID="10" presetClass="entr" presetSubtype="0" fill="hold" nodeType="afterEffect">
                                  <p:stCondLst>
                                    <p:cond delay="0"/>
                                  </p:stCondLst>
                                  <p:childTnLst>
                                    <p:set>
                                      <p:cBhvr>
                                        <p:cTn id="22" dur="1" fill="hold">
                                          <p:stCondLst>
                                            <p:cond delay="0"/>
                                          </p:stCondLst>
                                        </p:cTn>
                                        <p:tgtEl>
                                          <p:spTgt spid="166928"/>
                                        </p:tgtEl>
                                        <p:attrNameLst>
                                          <p:attrName>style.visibility</p:attrName>
                                        </p:attrNameLst>
                                      </p:cBhvr>
                                      <p:to>
                                        <p:strVal val="visible"/>
                                      </p:to>
                                    </p:set>
                                    <p:animEffect transition="in" filter="fade">
                                      <p:cBhvr>
                                        <p:cTn id="23" dur="2000"/>
                                        <p:tgtEl>
                                          <p:spTgt spid="166928"/>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childTnLst>
                                </p:cTn>
                              </p:par>
                            </p:childTnLst>
                          </p:cTn>
                        </p:par>
                        <p:par>
                          <p:cTn id="28" fill="hold">
                            <p:stCondLst>
                              <p:cond delay="7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childTnLst>
                                </p:cTn>
                              </p:par>
                            </p:childTnLst>
                          </p:cTn>
                        </p:par>
                        <p:par>
                          <p:cTn id="32" fill="hold">
                            <p:stCondLst>
                              <p:cond delay="8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18" grpId="0"/>
      <p:bldP spid="166920" grpId="0"/>
      <p:bldP spid="1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419100" y="609600"/>
            <a:ext cx="8305800" cy="4648200"/>
          </a:xfrm>
        </p:spPr>
        <p:txBody>
          <a:bodyPr/>
          <a:lstStyle/>
          <a:p>
            <a:pPr eaLnBrk="1" hangingPunct="1">
              <a:defRPr/>
            </a:pPr>
            <a:r>
              <a:rPr lang="en-US" sz="4000" dirty="0" smtClean="0">
                <a:solidFill>
                  <a:srgbClr val="FED502"/>
                </a:solidFill>
                <a:effectLst>
                  <a:outerShdw blurRad="38100" dist="38100" dir="2700000" algn="tl">
                    <a:srgbClr val="000000">
                      <a:alpha val="43137"/>
                    </a:srgbClr>
                  </a:outerShdw>
                </a:effectLst>
              </a:rPr>
              <a:t>That is, the binary numeral system is also a positional system.  We obtain the value that the number represents by multiplying the number that is in the position by the value of the position.</a:t>
            </a:r>
          </a:p>
        </p:txBody>
      </p:sp>
    </p:spTree>
    <p:extLst>
      <p:ext uri="{BB962C8B-B14F-4D97-AF65-F5344CB8AC3E}">
        <p14:creationId xmlns:p14="http://schemas.microsoft.com/office/powerpoint/2010/main" val="510427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190500" y="609600"/>
            <a:ext cx="8763000" cy="5638800"/>
          </a:xfrm>
        </p:spPr>
        <p:txBody>
          <a:bodyPr/>
          <a:lstStyle/>
          <a:p>
            <a:pPr eaLnBrk="1" hangingPunct="1">
              <a:defRPr/>
            </a:pPr>
            <a:r>
              <a:rPr lang="en-US" sz="1800" dirty="0" smtClean="0">
                <a:solidFill>
                  <a:srgbClr val="FED502"/>
                </a:solidFill>
                <a:effectLst>
                  <a:outerShdw blurRad="38100" dist="38100" dir="2700000" algn="tl">
                    <a:srgbClr val="000000">
                      <a:alpha val="43137"/>
                    </a:srgbClr>
                  </a:outerShdw>
                </a:effectLst>
              </a:rPr>
              <a:t/>
            </a:r>
            <a:br>
              <a:rPr lang="en-US" sz="18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The first position is the 1’s position, just like base ten.  The second position is the 2’s position, the third is the 4’s position, then 8’s, 16’s, 32’s, etc.</a:t>
            </a:r>
            <a:br>
              <a:rPr lang="en-US" sz="3600" dirty="0" smtClean="0">
                <a:solidFill>
                  <a:srgbClr val="FED502"/>
                </a:solidFill>
                <a:effectLst>
                  <a:outerShdw blurRad="38100" dist="38100" dir="2700000" algn="tl">
                    <a:srgbClr val="000000">
                      <a:alpha val="43137"/>
                    </a:srgbClr>
                  </a:outerShdw>
                </a:effectLst>
              </a:rPr>
            </a:br>
            <a:r>
              <a:rPr lang="en-US" sz="2400" dirty="0" smtClean="0">
                <a:solidFill>
                  <a:srgbClr val="FED502"/>
                </a:solidFill>
                <a:effectLst>
                  <a:outerShdw blurRad="38100" dist="38100" dir="2700000" algn="tl">
                    <a:srgbClr val="000000">
                      <a:alpha val="43137"/>
                    </a:srgbClr>
                  </a:outerShdw>
                </a:effectLst>
              </a:rPr>
              <a:t/>
            </a:r>
            <a:br>
              <a:rPr lang="en-US" sz="2400" dirty="0" smtClean="0">
                <a:solidFill>
                  <a:srgbClr val="FED502"/>
                </a:solidFill>
                <a:effectLst>
                  <a:outerShdw blurRad="38100" dist="38100" dir="2700000" algn="tl">
                    <a:srgbClr val="000000">
                      <a:alpha val="43137"/>
                    </a:srgbClr>
                  </a:outerShdw>
                </a:effectLst>
              </a:rPr>
            </a:br>
            <a:r>
              <a:rPr lang="en-US" sz="2400" dirty="0" smtClean="0">
                <a:solidFill>
                  <a:srgbClr val="FED502"/>
                </a:solidFill>
                <a:effectLst>
                  <a:outerShdw blurRad="38100" dist="38100" dir="2700000" algn="tl">
                    <a:srgbClr val="000000">
                      <a:alpha val="43137"/>
                    </a:srgbClr>
                  </a:outerShdw>
                </a:effectLst>
              </a:rPr>
              <a:t/>
            </a:r>
            <a:br>
              <a:rPr lang="en-US" sz="2400" dirty="0" smtClean="0">
                <a:solidFill>
                  <a:srgbClr val="FED502"/>
                </a:solidFill>
                <a:effectLst>
                  <a:outerShdw blurRad="38100" dist="38100" dir="2700000" algn="tl">
                    <a:srgbClr val="000000">
                      <a:alpha val="43137"/>
                    </a:srgbClr>
                  </a:outerShdw>
                </a:effectLst>
              </a:rPr>
            </a:br>
            <a:r>
              <a:rPr lang="en-US" sz="2400" dirty="0" smtClean="0">
                <a:solidFill>
                  <a:srgbClr val="FED502"/>
                </a:solidFill>
                <a:effectLst>
                  <a:outerShdw blurRad="38100" dist="38100" dir="2700000" algn="tl">
                    <a:srgbClr val="000000">
                      <a:alpha val="43137"/>
                    </a:srgbClr>
                  </a:outerShdw>
                </a:effectLst>
              </a:rPr>
              <a:t>____ ____ ____ ____ ____ ____</a:t>
            </a:r>
            <a:br>
              <a:rPr lang="en-US" sz="2400" dirty="0" smtClean="0">
                <a:solidFill>
                  <a:srgbClr val="FED502"/>
                </a:solidFill>
                <a:effectLst>
                  <a:outerShdw blurRad="38100" dist="38100" dir="2700000" algn="tl">
                    <a:srgbClr val="000000">
                      <a:alpha val="43137"/>
                    </a:srgbClr>
                  </a:outerShdw>
                </a:effectLst>
              </a:rPr>
            </a:br>
            <a:r>
              <a:rPr lang="en-US" sz="2400" dirty="0" smtClean="0">
                <a:solidFill>
                  <a:srgbClr val="FED502"/>
                </a:solidFill>
                <a:effectLst>
                  <a:outerShdw blurRad="38100" dist="38100" dir="2700000" algn="tl">
                    <a:srgbClr val="000000">
                      <a:alpha val="43137"/>
                    </a:srgbClr>
                  </a:outerShdw>
                </a:effectLst>
              </a:rPr>
              <a:t>32’s  16’s    8’s    4’s    2’s    1’s</a:t>
            </a:r>
            <a:br>
              <a:rPr lang="en-US" sz="2400" dirty="0" smtClean="0">
                <a:solidFill>
                  <a:srgbClr val="FED502"/>
                </a:solidFill>
                <a:effectLst>
                  <a:outerShdw blurRad="38100" dist="38100" dir="2700000" algn="tl">
                    <a:srgbClr val="000000">
                      <a:alpha val="43137"/>
                    </a:srgbClr>
                  </a:outerShdw>
                </a:effectLst>
              </a:rPr>
            </a:br>
            <a:r>
              <a:rPr lang="en-US" sz="2400" dirty="0" smtClean="0">
                <a:solidFill>
                  <a:srgbClr val="FED502"/>
                </a:solidFill>
                <a:effectLst>
                  <a:outerShdw blurRad="38100" dist="38100" dir="2700000" algn="tl">
                    <a:srgbClr val="000000">
                      <a:alpha val="43137"/>
                    </a:srgbClr>
                  </a:outerShdw>
                </a:effectLst>
              </a:rPr>
              <a:t/>
            </a:r>
            <a:br>
              <a:rPr lang="en-US" sz="2400" dirty="0" smtClean="0">
                <a:solidFill>
                  <a:srgbClr val="FED502"/>
                </a:solidFill>
                <a:effectLst>
                  <a:outerShdw blurRad="38100" dist="38100" dir="2700000" algn="tl">
                    <a:srgbClr val="000000">
                      <a:alpha val="43137"/>
                    </a:srgbClr>
                  </a:outerShdw>
                </a:effectLst>
              </a:rPr>
            </a:br>
            <a:r>
              <a:rPr lang="en-US" sz="2400" dirty="0" smtClean="0">
                <a:solidFill>
                  <a:srgbClr val="FED502"/>
                </a:solidFill>
                <a:effectLst>
                  <a:outerShdw blurRad="38100" dist="38100" dir="2700000" algn="tl">
                    <a:srgbClr val="000000">
                      <a:alpha val="43137"/>
                    </a:srgbClr>
                  </a:outerShdw>
                </a:effectLst>
              </a:rPr>
              <a:t>  </a:t>
            </a:r>
            <a:r>
              <a:rPr lang="en-US" sz="1600" dirty="0" smtClean="0">
                <a:solidFill>
                  <a:srgbClr val="FED502"/>
                </a:solidFill>
                <a:effectLst>
                  <a:outerShdw blurRad="38100" dist="38100" dir="2700000" algn="tl">
                    <a:srgbClr val="000000">
                      <a:alpha val="43137"/>
                    </a:srgbClr>
                  </a:outerShdw>
                </a:effectLst>
              </a:rPr>
              <a:t>Note that the position’s value increases by a factor of the base.</a:t>
            </a:r>
            <a:br>
              <a:rPr lang="en-US" sz="1600" dirty="0" smtClean="0">
                <a:solidFill>
                  <a:srgbClr val="FED502"/>
                </a:solidFill>
                <a:effectLst>
                  <a:outerShdw blurRad="38100" dist="38100" dir="2700000" algn="tl">
                    <a:srgbClr val="000000">
                      <a:alpha val="43137"/>
                    </a:srgbClr>
                  </a:outerShdw>
                </a:effectLst>
              </a:rPr>
            </a:br>
            <a:r>
              <a:rPr lang="en-US" sz="1600" dirty="0" smtClean="0">
                <a:solidFill>
                  <a:srgbClr val="FED502"/>
                </a:solidFill>
                <a:effectLst>
                  <a:outerShdw blurRad="38100" dist="38100" dir="2700000" algn="tl">
                    <a:srgbClr val="000000">
                      <a:alpha val="43137"/>
                    </a:srgbClr>
                  </a:outerShdw>
                </a:effectLst>
              </a:rPr>
              <a:t>In base two, it doubles each time, in base ten, it increases by ten times each time.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733800"/>
            <a:ext cx="1298341" cy="123738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459" y="3733800"/>
            <a:ext cx="1298341" cy="123738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459" y="3733800"/>
            <a:ext cx="1298341" cy="123738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459" y="3733800"/>
            <a:ext cx="1298341" cy="1237386"/>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459" y="3733800"/>
            <a:ext cx="1298341" cy="12373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3733901"/>
            <a:ext cx="1017948" cy="1219099"/>
          </a:xfrm>
          <a:prstGeom prst="rect">
            <a:avLst/>
          </a:prstGeom>
        </p:spPr>
      </p:pic>
    </p:spTree>
    <p:extLst>
      <p:ext uri="{BB962C8B-B14F-4D97-AF65-F5344CB8AC3E}">
        <p14:creationId xmlns:p14="http://schemas.microsoft.com/office/powerpoint/2010/main" val="2566204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a:xfrm>
            <a:off x="0" y="457200"/>
            <a:ext cx="8686800" cy="20574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Let’s practice converting a few binary numbers to base 10. </a:t>
            </a:r>
          </a:p>
        </p:txBody>
      </p:sp>
      <p:sp>
        <p:nvSpPr>
          <p:cNvPr id="167939" name="Rectangle 3"/>
          <p:cNvSpPr>
            <a:spLocks noChangeArrowheads="1"/>
          </p:cNvSpPr>
          <p:nvPr/>
        </p:nvSpPr>
        <p:spPr bwMode="auto">
          <a:xfrm>
            <a:off x="40386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dirty="0">
                <a:solidFill>
                  <a:srgbClr val="FED502"/>
                </a:solidFill>
                <a:effectLst>
                  <a:outerShdw blurRad="38100" dist="38100" dir="2700000" algn="tl">
                    <a:srgbClr val="000000"/>
                  </a:outerShdw>
                </a:effectLst>
              </a:rPr>
              <a:t>0</a:t>
            </a:r>
          </a:p>
        </p:txBody>
      </p:sp>
      <p:sp>
        <p:nvSpPr>
          <p:cNvPr id="167940" name="Rectangle 4"/>
          <p:cNvSpPr>
            <a:spLocks noChangeArrowheads="1"/>
          </p:cNvSpPr>
          <p:nvPr/>
        </p:nvSpPr>
        <p:spPr bwMode="auto">
          <a:xfrm>
            <a:off x="41148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2</a:t>
            </a:r>
            <a:r>
              <a:rPr lang="en-US" sz="3200" baseline="30000" dirty="0">
                <a:solidFill>
                  <a:srgbClr val="FED502"/>
                </a:solidFill>
                <a:effectLst>
                  <a:outerShdw blurRad="38100" dist="38100" dir="2700000" algn="tl">
                    <a:srgbClr val="000000"/>
                  </a:outerShdw>
                </a:effectLst>
              </a:rPr>
              <a:t>1</a:t>
            </a:r>
          </a:p>
        </p:txBody>
      </p:sp>
      <p:sp>
        <p:nvSpPr>
          <p:cNvPr id="167941" name="Rectangle 5"/>
          <p:cNvSpPr>
            <a:spLocks noChangeArrowheads="1"/>
          </p:cNvSpPr>
          <p:nvPr/>
        </p:nvSpPr>
        <p:spPr bwMode="auto">
          <a:xfrm>
            <a:off x="47244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0</a:t>
            </a:r>
          </a:p>
        </p:txBody>
      </p:sp>
      <p:sp>
        <p:nvSpPr>
          <p:cNvPr id="167942" name="Rectangle 6"/>
          <p:cNvSpPr>
            <a:spLocks noChangeArrowheads="1"/>
          </p:cNvSpPr>
          <p:nvPr/>
        </p:nvSpPr>
        <p:spPr bwMode="auto">
          <a:xfrm>
            <a:off x="48006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2</a:t>
            </a:r>
            <a:r>
              <a:rPr lang="en-US" sz="3200" baseline="30000" dirty="0">
                <a:solidFill>
                  <a:srgbClr val="FED502"/>
                </a:solidFill>
                <a:effectLst>
                  <a:outerShdw blurRad="38100" dist="38100" dir="2700000" algn="tl">
                    <a:srgbClr val="000000"/>
                  </a:outerShdw>
                </a:effectLst>
              </a:rPr>
              <a:t>0</a:t>
            </a:r>
          </a:p>
        </p:txBody>
      </p:sp>
      <p:sp>
        <p:nvSpPr>
          <p:cNvPr id="167943" name="Rectangle 7"/>
          <p:cNvSpPr>
            <a:spLocks noChangeArrowheads="1"/>
          </p:cNvSpPr>
          <p:nvPr/>
        </p:nvSpPr>
        <p:spPr bwMode="auto">
          <a:xfrm>
            <a:off x="33528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67944" name="Rectangle 8"/>
          <p:cNvSpPr>
            <a:spLocks noChangeArrowheads="1"/>
          </p:cNvSpPr>
          <p:nvPr/>
        </p:nvSpPr>
        <p:spPr bwMode="auto">
          <a:xfrm>
            <a:off x="34290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2</a:t>
            </a:r>
            <a:r>
              <a:rPr lang="en-US" sz="3200" baseline="30000" dirty="0">
                <a:solidFill>
                  <a:srgbClr val="FED502"/>
                </a:solidFill>
                <a:effectLst>
                  <a:outerShdw blurRad="38100" dist="38100" dir="2700000" algn="tl">
                    <a:srgbClr val="000000"/>
                  </a:outerShdw>
                </a:effectLst>
              </a:rPr>
              <a:t>2</a:t>
            </a:r>
          </a:p>
        </p:txBody>
      </p:sp>
      <p:sp>
        <p:nvSpPr>
          <p:cNvPr id="167945" name="Rectangle 9"/>
          <p:cNvSpPr>
            <a:spLocks noChangeArrowheads="1"/>
          </p:cNvSpPr>
          <p:nvPr/>
        </p:nvSpPr>
        <p:spPr bwMode="auto">
          <a:xfrm>
            <a:off x="4362450" y="44196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7946" name="Rectangle 10"/>
          <p:cNvSpPr>
            <a:spLocks noChangeArrowheads="1"/>
          </p:cNvSpPr>
          <p:nvPr/>
        </p:nvSpPr>
        <p:spPr bwMode="auto">
          <a:xfrm>
            <a:off x="42672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7947" name="Rectangle 11"/>
          <p:cNvSpPr>
            <a:spLocks noChangeArrowheads="1"/>
          </p:cNvSpPr>
          <p:nvPr/>
        </p:nvSpPr>
        <p:spPr bwMode="auto">
          <a:xfrm>
            <a:off x="38100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7948" name="Rectangle 12"/>
          <p:cNvSpPr>
            <a:spLocks noChangeArrowheads="1"/>
          </p:cNvSpPr>
          <p:nvPr/>
        </p:nvSpPr>
        <p:spPr bwMode="auto">
          <a:xfrm>
            <a:off x="51816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7949" name="Rectangle 13"/>
          <p:cNvSpPr>
            <a:spLocks noChangeArrowheads="1"/>
          </p:cNvSpPr>
          <p:nvPr/>
        </p:nvSpPr>
        <p:spPr bwMode="auto">
          <a:xfrm>
            <a:off x="28956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67950" name="Rectangle 14"/>
          <p:cNvSpPr>
            <a:spLocks noChangeArrowheads="1"/>
          </p:cNvSpPr>
          <p:nvPr/>
        </p:nvSpPr>
        <p:spPr bwMode="auto">
          <a:xfrm>
            <a:off x="24384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7951" name="Rectangle 15"/>
          <p:cNvSpPr>
            <a:spLocks noChangeArrowheads="1"/>
          </p:cNvSpPr>
          <p:nvPr/>
        </p:nvSpPr>
        <p:spPr bwMode="auto">
          <a:xfrm>
            <a:off x="19812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7952" name="Rectangle 16"/>
          <p:cNvSpPr>
            <a:spLocks noChangeArrowheads="1"/>
          </p:cNvSpPr>
          <p:nvPr/>
        </p:nvSpPr>
        <p:spPr bwMode="auto">
          <a:xfrm>
            <a:off x="33528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7953" name="Rectangle 17"/>
          <p:cNvSpPr>
            <a:spLocks noChangeArrowheads="1"/>
          </p:cNvSpPr>
          <p:nvPr/>
        </p:nvSpPr>
        <p:spPr bwMode="auto">
          <a:xfrm>
            <a:off x="5791200" y="44196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7954" name="Line 18"/>
          <p:cNvSpPr>
            <a:spLocks noChangeShapeType="1"/>
          </p:cNvSpPr>
          <p:nvPr/>
        </p:nvSpPr>
        <p:spPr bwMode="auto">
          <a:xfrm>
            <a:off x="5867400" y="58674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67955" name="Rectangle 19"/>
          <p:cNvSpPr>
            <a:spLocks noChangeArrowheads="1"/>
          </p:cNvSpPr>
          <p:nvPr/>
        </p:nvSpPr>
        <p:spPr bwMode="auto">
          <a:xfrm>
            <a:off x="5791200" y="5867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dirty="0">
                <a:solidFill>
                  <a:srgbClr val="FED502"/>
                </a:solidFill>
                <a:effectLst>
                  <a:outerShdw blurRad="38100" dist="38100" dir="2700000" algn="tl">
                    <a:srgbClr val="000000"/>
                  </a:outerShdw>
                </a:effectLst>
              </a:rPr>
              <a:t>4</a:t>
            </a:r>
            <a:endParaRPr lang="en-US" sz="3200" baseline="30000" dirty="0">
              <a:solidFill>
                <a:srgbClr val="FED502"/>
              </a:solidFill>
              <a:effectLst>
                <a:outerShdw blurRad="38100" dist="38100" dir="2700000" algn="tl">
                  <a:srgbClr val="000000"/>
                </a:outerShdw>
              </a:effectLst>
            </a:endParaRPr>
          </a:p>
        </p:txBody>
      </p:sp>
      <p:sp>
        <p:nvSpPr>
          <p:cNvPr id="167956" name="Rectangle 20"/>
          <p:cNvSpPr>
            <a:spLocks noChangeArrowheads="1"/>
          </p:cNvSpPr>
          <p:nvPr/>
        </p:nvSpPr>
        <p:spPr bwMode="auto">
          <a:xfrm>
            <a:off x="4362450" y="48768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67957" name="Rectangle 21"/>
          <p:cNvSpPr>
            <a:spLocks noChangeArrowheads="1"/>
          </p:cNvSpPr>
          <p:nvPr/>
        </p:nvSpPr>
        <p:spPr bwMode="auto">
          <a:xfrm>
            <a:off x="42672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7958" name="Rectangle 22"/>
          <p:cNvSpPr>
            <a:spLocks noChangeArrowheads="1"/>
          </p:cNvSpPr>
          <p:nvPr/>
        </p:nvSpPr>
        <p:spPr bwMode="auto">
          <a:xfrm>
            <a:off x="38100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7959" name="Rectangle 23"/>
          <p:cNvSpPr>
            <a:spLocks noChangeArrowheads="1"/>
          </p:cNvSpPr>
          <p:nvPr/>
        </p:nvSpPr>
        <p:spPr bwMode="auto">
          <a:xfrm>
            <a:off x="51816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7960" name="Rectangle 24"/>
          <p:cNvSpPr>
            <a:spLocks noChangeArrowheads="1"/>
          </p:cNvSpPr>
          <p:nvPr/>
        </p:nvSpPr>
        <p:spPr bwMode="auto">
          <a:xfrm>
            <a:off x="28956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67961" name="Rectangle 25"/>
          <p:cNvSpPr>
            <a:spLocks noChangeArrowheads="1"/>
          </p:cNvSpPr>
          <p:nvPr/>
        </p:nvSpPr>
        <p:spPr bwMode="auto">
          <a:xfrm>
            <a:off x="24384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7962" name="Rectangle 26"/>
          <p:cNvSpPr>
            <a:spLocks noChangeArrowheads="1"/>
          </p:cNvSpPr>
          <p:nvPr/>
        </p:nvSpPr>
        <p:spPr bwMode="auto">
          <a:xfrm>
            <a:off x="19812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7963" name="Rectangle 27"/>
          <p:cNvSpPr>
            <a:spLocks noChangeArrowheads="1"/>
          </p:cNvSpPr>
          <p:nvPr/>
        </p:nvSpPr>
        <p:spPr bwMode="auto">
          <a:xfrm>
            <a:off x="33528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7964" name="Rectangle 28"/>
          <p:cNvSpPr>
            <a:spLocks noChangeArrowheads="1"/>
          </p:cNvSpPr>
          <p:nvPr/>
        </p:nvSpPr>
        <p:spPr bwMode="auto">
          <a:xfrm>
            <a:off x="5791200" y="4876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7965" name="Rectangle 29"/>
          <p:cNvSpPr>
            <a:spLocks noChangeArrowheads="1"/>
          </p:cNvSpPr>
          <p:nvPr/>
        </p:nvSpPr>
        <p:spPr bwMode="auto">
          <a:xfrm>
            <a:off x="4343400" y="53340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4</a:t>
            </a:r>
            <a:endParaRPr lang="en-US" sz="3200" baseline="30000">
              <a:solidFill>
                <a:srgbClr val="FED502"/>
              </a:solidFill>
              <a:effectLst>
                <a:outerShdw blurRad="38100" dist="38100" dir="2700000" algn="tl">
                  <a:srgbClr val="000000"/>
                </a:outerShdw>
              </a:effectLst>
            </a:endParaRPr>
          </a:p>
        </p:txBody>
      </p:sp>
      <p:sp>
        <p:nvSpPr>
          <p:cNvPr id="167966" name="Rectangle 30"/>
          <p:cNvSpPr>
            <a:spLocks noChangeArrowheads="1"/>
          </p:cNvSpPr>
          <p:nvPr/>
        </p:nvSpPr>
        <p:spPr bwMode="auto">
          <a:xfrm>
            <a:off x="42672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7967" name="Rectangle 31"/>
          <p:cNvSpPr>
            <a:spLocks noChangeArrowheads="1"/>
          </p:cNvSpPr>
          <p:nvPr/>
        </p:nvSpPr>
        <p:spPr bwMode="auto">
          <a:xfrm>
            <a:off x="38100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7968" name="Rectangle 32"/>
          <p:cNvSpPr>
            <a:spLocks noChangeArrowheads="1"/>
          </p:cNvSpPr>
          <p:nvPr/>
        </p:nvSpPr>
        <p:spPr bwMode="auto">
          <a:xfrm>
            <a:off x="51816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7969" name="Rectangle 33"/>
          <p:cNvSpPr>
            <a:spLocks noChangeArrowheads="1"/>
          </p:cNvSpPr>
          <p:nvPr/>
        </p:nvSpPr>
        <p:spPr bwMode="auto">
          <a:xfrm>
            <a:off x="28956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67970" name="Rectangle 34"/>
          <p:cNvSpPr>
            <a:spLocks noChangeArrowheads="1"/>
          </p:cNvSpPr>
          <p:nvPr/>
        </p:nvSpPr>
        <p:spPr bwMode="auto">
          <a:xfrm>
            <a:off x="24384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7971" name="Rectangle 35"/>
          <p:cNvSpPr>
            <a:spLocks noChangeArrowheads="1"/>
          </p:cNvSpPr>
          <p:nvPr/>
        </p:nvSpPr>
        <p:spPr bwMode="auto">
          <a:xfrm>
            <a:off x="19812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7972" name="Rectangle 36"/>
          <p:cNvSpPr>
            <a:spLocks noChangeArrowheads="1"/>
          </p:cNvSpPr>
          <p:nvPr/>
        </p:nvSpPr>
        <p:spPr bwMode="auto">
          <a:xfrm>
            <a:off x="33528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7973" name="Rectangle 37"/>
          <p:cNvSpPr>
            <a:spLocks noChangeArrowheads="1"/>
          </p:cNvSpPr>
          <p:nvPr/>
        </p:nvSpPr>
        <p:spPr bwMode="auto">
          <a:xfrm>
            <a:off x="5791200" y="5334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dirty="0">
                <a:solidFill>
                  <a:srgbClr val="FED502"/>
                </a:solidFill>
                <a:effectLst>
                  <a:outerShdw blurRad="38100" dist="38100" dir="2700000" algn="tl">
                    <a:srgbClr val="000000"/>
                  </a:outerShdw>
                </a:effectLst>
              </a:rPr>
              <a:t>4</a:t>
            </a:r>
            <a:endParaRPr lang="en-US" sz="3200" baseline="30000" dirty="0">
              <a:solidFill>
                <a:srgbClr val="FED502"/>
              </a:solidFill>
              <a:effectLst>
                <a:outerShdw blurRad="38100" dist="38100" dir="2700000" algn="tl">
                  <a:srgbClr val="000000"/>
                </a:outerShdw>
              </a:effectLst>
            </a:endParaRPr>
          </a:p>
        </p:txBody>
      </p:sp>
      <p:sp>
        <p:nvSpPr>
          <p:cNvPr id="167974" name="Rectangle 38"/>
          <p:cNvSpPr>
            <a:spLocks noChangeArrowheads="1"/>
          </p:cNvSpPr>
          <p:nvPr/>
        </p:nvSpPr>
        <p:spPr bwMode="auto">
          <a:xfrm>
            <a:off x="6934200" y="44196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67975" name="Rectangle 39"/>
          <p:cNvSpPr>
            <a:spLocks noChangeArrowheads="1"/>
          </p:cNvSpPr>
          <p:nvPr/>
        </p:nvSpPr>
        <p:spPr bwMode="auto">
          <a:xfrm>
            <a:off x="6934200" y="48768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2</a:t>
            </a:r>
            <a:endParaRPr lang="en-US" sz="1400" baseline="30000">
              <a:solidFill>
                <a:srgbClr val="FED502"/>
              </a:solidFill>
              <a:effectLst>
                <a:outerShdw blurRad="38100" dist="38100" dir="2700000" algn="tl">
                  <a:srgbClr val="000000"/>
                </a:outerShdw>
              </a:effectLst>
            </a:endParaRPr>
          </a:p>
        </p:txBody>
      </p:sp>
      <p:sp>
        <p:nvSpPr>
          <p:cNvPr id="167976" name="Rectangle 40"/>
          <p:cNvSpPr>
            <a:spLocks noChangeArrowheads="1"/>
          </p:cNvSpPr>
          <p:nvPr/>
        </p:nvSpPr>
        <p:spPr bwMode="auto">
          <a:xfrm>
            <a:off x="6934200" y="5334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4</a:t>
            </a:r>
            <a:endParaRPr lang="en-US" sz="1400" baseline="30000">
              <a:solidFill>
                <a:srgbClr val="FED502"/>
              </a:solidFill>
              <a:effectLst>
                <a:outerShdw blurRad="38100" dist="38100" dir="2700000" algn="tl">
                  <a:srgbClr val="000000"/>
                </a:outerShdw>
              </a:effectLst>
            </a:endParaRPr>
          </a:p>
        </p:txBody>
      </p:sp>
      <p:sp>
        <p:nvSpPr>
          <p:cNvPr id="3" name="Rectangle 2"/>
          <p:cNvSpPr/>
          <p:nvPr/>
        </p:nvSpPr>
        <p:spPr>
          <a:xfrm>
            <a:off x="4824374" y="2209800"/>
            <a:ext cx="638252" cy="523220"/>
          </a:xfrm>
          <a:prstGeom prst="rect">
            <a:avLst/>
          </a:prstGeom>
        </p:spPr>
        <p:txBody>
          <a:bodyPr wrap="none">
            <a:spAutoFit/>
          </a:bodyPr>
          <a:lstStyle/>
          <a:p>
            <a:pPr algn="ctr" eaLnBrk="1" hangingPunct="1">
              <a:defRPr/>
            </a:pPr>
            <a:r>
              <a:rPr lang="en-US" sz="2800" dirty="0" smtClean="0">
                <a:solidFill>
                  <a:srgbClr val="FED502"/>
                </a:solidFill>
                <a:effectLst>
                  <a:outerShdw blurRad="38100" dist="38100" dir="2700000" algn="tl">
                    <a:srgbClr val="000000"/>
                  </a:outerShdw>
                </a:effectLst>
              </a:rPr>
              <a:t>1’s</a:t>
            </a:r>
            <a:endParaRPr lang="en-US" sz="3200" baseline="30000" dirty="0">
              <a:solidFill>
                <a:srgbClr val="FED502"/>
              </a:solidFill>
              <a:effectLst>
                <a:outerShdw blurRad="38100" dist="38100" dir="2700000" algn="tl">
                  <a:srgbClr val="000000"/>
                </a:outerShdw>
              </a:effectLst>
            </a:endParaRPr>
          </a:p>
        </p:txBody>
      </p:sp>
      <p:sp>
        <p:nvSpPr>
          <p:cNvPr id="45" name="Rectangle 44"/>
          <p:cNvSpPr/>
          <p:nvPr/>
        </p:nvSpPr>
        <p:spPr>
          <a:xfrm>
            <a:off x="4138574" y="2209800"/>
            <a:ext cx="638252" cy="523220"/>
          </a:xfrm>
          <a:prstGeom prst="rect">
            <a:avLst/>
          </a:prstGeom>
        </p:spPr>
        <p:txBody>
          <a:bodyPr wrap="none">
            <a:spAutoFit/>
          </a:bodyPr>
          <a:lstStyle/>
          <a:p>
            <a:pPr algn="ctr" eaLnBrk="1" hangingPunct="1">
              <a:defRPr/>
            </a:pPr>
            <a:r>
              <a:rPr lang="en-US" sz="2800" dirty="0" smtClean="0">
                <a:solidFill>
                  <a:srgbClr val="FED502"/>
                </a:solidFill>
                <a:effectLst>
                  <a:outerShdw blurRad="38100" dist="38100" dir="2700000" algn="tl">
                    <a:srgbClr val="000000"/>
                  </a:outerShdw>
                </a:effectLst>
              </a:rPr>
              <a:t>2’s</a:t>
            </a:r>
            <a:endParaRPr lang="en-US" sz="3200" baseline="30000" dirty="0">
              <a:solidFill>
                <a:srgbClr val="FED502"/>
              </a:solidFill>
              <a:effectLst>
                <a:outerShdw blurRad="38100" dist="38100" dir="2700000" algn="tl">
                  <a:srgbClr val="000000"/>
                </a:outerShdw>
              </a:effectLst>
            </a:endParaRPr>
          </a:p>
        </p:txBody>
      </p:sp>
      <p:sp>
        <p:nvSpPr>
          <p:cNvPr id="46" name="Rectangle 45"/>
          <p:cNvSpPr/>
          <p:nvPr/>
        </p:nvSpPr>
        <p:spPr>
          <a:xfrm>
            <a:off x="3452774" y="2209800"/>
            <a:ext cx="638252" cy="523220"/>
          </a:xfrm>
          <a:prstGeom prst="rect">
            <a:avLst/>
          </a:prstGeom>
        </p:spPr>
        <p:txBody>
          <a:bodyPr wrap="none">
            <a:spAutoFit/>
          </a:bodyPr>
          <a:lstStyle/>
          <a:p>
            <a:pPr algn="ctr" eaLnBrk="1" hangingPunct="1">
              <a:defRPr/>
            </a:pPr>
            <a:r>
              <a:rPr lang="en-US" sz="2800" dirty="0" smtClean="0">
                <a:solidFill>
                  <a:srgbClr val="FED502"/>
                </a:solidFill>
                <a:effectLst>
                  <a:outerShdw blurRad="38100" dist="38100" dir="2700000" algn="tl">
                    <a:srgbClr val="000000"/>
                  </a:outerShdw>
                </a:effectLst>
              </a:rPr>
              <a:t>4’s</a:t>
            </a:r>
            <a:endParaRPr lang="en-US" sz="3200" baseline="30000" dirty="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2660495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942"/>
                                        </p:tgtEl>
                                        <p:attrNameLst>
                                          <p:attrName>style.visibility</p:attrName>
                                        </p:attrNameLst>
                                      </p:cBhvr>
                                      <p:to>
                                        <p:strVal val="visible"/>
                                      </p:to>
                                    </p:set>
                                    <p:animEffect transition="in" filter="fade">
                                      <p:cBhvr>
                                        <p:cTn id="7" dur="1000"/>
                                        <p:tgtEl>
                                          <p:spTgt spid="1679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7949"/>
                                        </p:tgtEl>
                                        <p:attrNameLst>
                                          <p:attrName>style.visibility</p:attrName>
                                        </p:attrNameLst>
                                      </p:cBhvr>
                                      <p:to>
                                        <p:strVal val="visible"/>
                                      </p:to>
                                    </p:set>
                                    <p:animEffect transition="in" filter="fade">
                                      <p:cBhvr>
                                        <p:cTn id="13" dur="1000"/>
                                        <p:tgtEl>
                                          <p:spTgt spid="1679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7950"/>
                                        </p:tgtEl>
                                        <p:attrNameLst>
                                          <p:attrName>style.visibility</p:attrName>
                                        </p:attrNameLst>
                                      </p:cBhvr>
                                      <p:to>
                                        <p:strVal val="visible"/>
                                      </p:to>
                                    </p:set>
                                    <p:animEffect transition="in" filter="fade">
                                      <p:cBhvr>
                                        <p:cTn id="16" dur="1000"/>
                                        <p:tgtEl>
                                          <p:spTgt spid="1679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7951"/>
                                        </p:tgtEl>
                                        <p:attrNameLst>
                                          <p:attrName>style.visibility</p:attrName>
                                        </p:attrNameLst>
                                      </p:cBhvr>
                                      <p:to>
                                        <p:strVal val="visible"/>
                                      </p:to>
                                    </p:set>
                                    <p:animEffect transition="in" filter="fade">
                                      <p:cBhvr>
                                        <p:cTn id="19" dur="1000"/>
                                        <p:tgtEl>
                                          <p:spTgt spid="167951"/>
                                        </p:tgtEl>
                                      </p:cBhvr>
                                    </p:animEffect>
                                  </p:childTnLst>
                                </p:cTn>
                              </p:par>
                            </p:childTnLst>
                          </p:cTn>
                        </p:par>
                        <p:par>
                          <p:cTn id="20" fill="hold" nodeType="afterGroup">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7946"/>
                                        </p:tgtEl>
                                        <p:attrNameLst>
                                          <p:attrName>style.visibility</p:attrName>
                                        </p:attrNameLst>
                                      </p:cBhvr>
                                      <p:to>
                                        <p:strVal val="visible"/>
                                      </p:to>
                                    </p:set>
                                    <p:animEffect transition="in" filter="fade">
                                      <p:cBhvr>
                                        <p:cTn id="23" dur="1000"/>
                                        <p:tgtEl>
                                          <p:spTgt spid="16794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7945"/>
                                        </p:tgtEl>
                                        <p:attrNameLst>
                                          <p:attrName>style.visibility</p:attrName>
                                        </p:attrNameLst>
                                      </p:cBhvr>
                                      <p:to>
                                        <p:strVal val="visible"/>
                                      </p:to>
                                    </p:set>
                                    <p:animEffect transition="in" filter="fade">
                                      <p:cBhvr>
                                        <p:cTn id="26" dur="1000"/>
                                        <p:tgtEl>
                                          <p:spTgt spid="1679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7947"/>
                                        </p:tgtEl>
                                        <p:attrNameLst>
                                          <p:attrName>style.visibility</p:attrName>
                                        </p:attrNameLst>
                                      </p:cBhvr>
                                      <p:to>
                                        <p:strVal val="visible"/>
                                      </p:to>
                                    </p:set>
                                    <p:animEffect transition="in" filter="fade">
                                      <p:cBhvr>
                                        <p:cTn id="29" dur="1000"/>
                                        <p:tgtEl>
                                          <p:spTgt spid="16794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7952"/>
                                        </p:tgtEl>
                                        <p:attrNameLst>
                                          <p:attrName>style.visibility</p:attrName>
                                        </p:attrNameLst>
                                      </p:cBhvr>
                                      <p:to>
                                        <p:strVal val="visible"/>
                                      </p:to>
                                    </p:set>
                                    <p:animEffect transition="in" filter="fade">
                                      <p:cBhvr>
                                        <p:cTn id="32" dur="1000"/>
                                        <p:tgtEl>
                                          <p:spTgt spid="167952"/>
                                        </p:tgtEl>
                                      </p:cBhvr>
                                    </p:animEffect>
                                  </p:childTnLst>
                                </p:cTn>
                              </p:par>
                            </p:childTnLst>
                          </p:cTn>
                        </p:par>
                        <p:par>
                          <p:cTn id="33" fill="hold" nodeType="afterGroup">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67953"/>
                                        </p:tgtEl>
                                        <p:attrNameLst>
                                          <p:attrName>style.visibility</p:attrName>
                                        </p:attrNameLst>
                                      </p:cBhvr>
                                      <p:to>
                                        <p:strVal val="visible"/>
                                      </p:to>
                                    </p:set>
                                    <p:animEffect transition="in" filter="fade">
                                      <p:cBhvr>
                                        <p:cTn id="36" dur="1000"/>
                                        <p:tgtEl>
                                          <p:spTgt spid="1679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7948"/>
                                        </p:tgtEl>
                                        <p:attrNameLst>
                                          <p:attrName>style.visibility</p:attrName>
                                        </p:attrNameLst>
                                      </p:cBhvr>
                                      <p:to>
                                        <p:strVal val="visible"/>
                                      </p:to>
                                    </p:set>
                                    <p:animEffect transition="in" filter="fade">
                                      <p:cBhvr>
                                        <p:cTn id="39" dur="1000"/>
                                        <p:tgtEl>
                                          <p:spTgt spid="167948"/>
                                        </p:tgtEl>
                                      </p:cBhvr>
                                    </p:animEffect>
                                  </p:childTnLst>
                                </p:cTn>
                              </p:par>
                            </p:childTnLst>
                          </p:cTn>
                        </p:par>
                        <p:par>
                          <p:cTn id="40" fill="hold" nodeType="afterGroup">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67940"/>
                                        </p:tgtEl>
                                        <p:attrNameLst>
                                          <p:attrName>style.visibility</p:attrName>
                                        </p:attrNameLst>
                                      </p:cBhvr>
                                      <p:to>
                                        <p:strVal val="visible"/>
                                      </p:to>
                                    </p:set>
                                    <p:animEffect transition="in" filter="fade">
                                      <p:cBhvr>
                                        <p:cTn id="43" dur="1000"/>
                                        <p:tgtEl>
                                          <p:spTgt spid="1679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1000"/>
                                        <p:tgtEl>
                                          <p:spTgt spid="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7960"/>
                                        </p:tgtEl>
                                        <p:attrNameLst>
                                          <p:attrName>style.visibility</p:attrName>
                                        </p:attrNameLst>
                                      </p:cBhvr>
                                      <p:to>
                                        <p:strVal val="visible"/>
                                      </p:to>
                                    </p:set>
                                    <p:animEffect transition="in" filter="fade">
                                      <p:cBhvr>
                                        <p:cTn id="49" dur="1000"/>
                                        <p:tgtEl>
                                          <p:spTgt spid="1679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7961"/>
                                        </p:tgtEl>
                                        <p:attrNameLst>
                                          <p:attrName>style.visibility</p:attrName>
                                        </p:attrNameLst>
                                      </p:cBhvr>
                                      <p:to>
                                        <p:strVal val="visible"/>
                                      </p:to>
                                    </p:set>
                                    <p:animEffect transition="in" filter="fade">
                                      <p:cBhvr>
                                        <p:cTn id="52" dur="1000"/>
                                        <p:tgtEl>
                                          <p:spTgt spid="16796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7962"/>
                                        </p:tgtEl>
                                        <p:attrNameLst>
                                          <p:attrName>style.visibility</p:attrName>
                                        </p:attrNameLst>
                                      </p:cBhvr>
                                      <p:to>
                                        <p:strVal val="visible"/>
                                      </p:to>
                                    </p:set>
                                    <p:animEffect transition="in" filter="fade">
                                      <p:cBhvr>
                                        <p:cTn id="55" dur="1000"/>
                                        <p:tgtEl>
                                          <p:spTgt spid="167962"/>
                                        </p:tgtEl>
                                      </p:cBhvr>
                                    </p:animEffect>
                                  </p:childTnLst>
                                </p:cTn>
                              </p:par>
                            </p:childTnLst>
                          </p:cTn>
                        </p:par>
                        <p:par>
                          <p:cTn id="56" fill="hold" nodeType="afterGroup">
                            <p:stCondLst>
                              <p:cond delay="4000"/>
                            </p:stCondLst>
                            <p:childTnLst>
                              <p:par>
                                <p:cTn id="57" presetID="10" presetClass="entr" presetSubtype="0" fill="hold" grpId="0" nodeType="afterEffect">
                                  <p:stCondLst>
                                    <p:cond delay="0"/>
                                  </p:stCondLst>
                                  <p:childTnLst>
                                    <p:set>
                                      <p:cBhvr>
                                        <p:cTn id="58" dur="1" fill="hold">
                                          <p:stCondLst>
                                            <p:cond delay="0"/>
                                          </p:stCondLst>
                                        </p:cTn>
                                        <p:tgtEl>
                                          <p:spTgt spid="167957"/>
                                        </p:tgtEl>
                                        <p:attrNameLst>
                                          <p:attrName>style.visibility</p:attrName>
                                        </p:attrNameLst>
                                      </p:cBhvr>
                                      <p:to>
                                        <p:strVal val="visible"/>
                                      </p:to>
                                    </p:set>
                                    <p:animEffect transition="in" filter="fade">
                                      <p:cBhvr>
                                        <p:cTn id="59" dur="1000"/>
                                        <p:tgtEl>
                                          <p:spTgt spid="16795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7956"/>
                                        </p:tgtEl>
                                        <p:attrNameLst>
                                          <p:attrName>style.visibility</p:attrName>
                                        </p:attrNameLst>
                                      </p:cBhvr>
                                      <p:to>
                                        <p:strVal val="visible"/>
                                      </p:to>
                                    </p:set>
                                    <p:animEffect transition="in" filter="fade">
                                      <p:cBhvr>
                                        <p:cTn id="62" dur="1000"/>
                                        <p:tgtEl>
                                          <p:spTgt spid="16795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7958"/>
                                        </p:tgtEl>
                                        <p:attrNameLst>
                                          <p:attrName>style.visibility</p:attrName>
                                        </p:attrNameLst>
                                      </p:cBhvr>
                                      <p:to>
                                        <p:strVal val="visible"/>
                                      </p:to>
                                    </p:set>
                                    <p:animEffect transition="in" filter="fade">
                                      <p:cBhvr>
                                        <p:cTn id="65" dur="1000"/>
                                        <p:tgtEl>
                                          <p:spTgt spid="16795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7963"/>
                                        </p:tgtEl>
                                        <p:attrNameLst>
                                          <p:attrName>style.visibility</p:attrName>
                                        </p:attrNameLst>
                                      </p:cBhvr>
                                      <p:to>
                                        <p:strVal val="visible"/>
                                      </p:to>
                                    </p:set>
                                    <p:animEffect transition="in" filter="fade">
                                      <p:cBhvr>
                                        <p:cTn id="68" dur="1000"/>
                                        <p:tgtEl>
                                          <p:spTgt spid="167963"/>
                                        </p:tgtEl>
                                      </p:cBhvr>
                                    </p:animEffect>
                                  </p:childTnLst>
                                </p:cTn>
                              </p:par>
                            </p:childTnLst>
                          </p:cTn>
                        </p:par>
                        <p:par>
                          <p:cTn id="69" fill="hold" nodeType="afterGroup">
                            <p:stCondLst>
                              <p:cond delay="5000"/>
                            </p:stCondLst>
                            <p:childTnLst>
                              <p:par>
                                <p:cTn id="70" presetID="10" presetClass="entr" presetSubtype="0" fill="hold" grpId="0" nodeType="afterEffect">
                                  <p:stCondLst>
                                    <p:cond delay="0"/>
                                  </p:stCondLst>
                                  <p:childTnLst>
                                    <p:set>
                                      <p:cBhvr>
                                        <p:cTn id="71" dur="1" fill="hold">
                                          <p:stCondLst>
                                            <p:cond delay="0"/>
                                          </p:stCondLst>
                                        </p:cTn>
                                        <p:tgtEl>
                                          <p:spTgt spid="167964"/>
                                        </p:tgtEl>
                                        <p:attrNameLst>
                                          <p:attrName>style.visibility</p:attrName>
                                        </p:attrNameLst>
                                      </p:cBhvr>
                                      <p:to>
                                        <p:strVal val="visible"/>
                                      </p:to>
                                    </p:set>
                                    <p:animEffect transition="in" filter="fade">
                                      <p:cBhvr>
                                        <p:cTn id="72" dur="1000"/>
                                        <p:tgtEl>
                                          <p:spTgt spid="16796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7959"/>
                                        </p:tgtEl>
                                        <p:attrNameLst>
                                          <p:attrName>style.visibility</p:attrName>
                                        </p:attrNameLst>
                                      </p:cBhvr>
                                      <p:to>
                                        <p:strVal val="visible"/>
                                      </p:to>
                                    </p:set>
                                    <p:animEffect transition="in" filter="fade">
                                      <p:cBhvr>
                                        <p:cTn id="75" dur="1000"/>
                                        <p:tgtEl>
                                          <p:spTgt spid="167959"/>
                                        </p:tgtEl>
                                      </p:cBhvr>
                                    </p:animEffect>
                                  </p:childTnLst>
                                </p:cTn>
                              </p:par>
                            </p:childTnLst>
                          </p:cTn>
                        </p:par>
                        <p:par>
                          <p:cTn id="76" fill="hold" nodeType="afterGroup">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167944"/>
                                        </p:tgtEl>
                                        <p:attrNameLst>
                                          <p:attrName>style.visibility</p:attrName>
                                        </p:attrNameLst>
                                      </p:cBhvr>
                                      <p:to>
                                        <p:strVal val="visible"/>
                                      </p:to>
                                    </p:set>
                                    <p:animEffect transition="in" filter="fade">
                                      <p:cBhvr>
                                        <p:cTn id="79" dur="1000"/>
                                        <p:tgtEl>
                                          <p:spTgt spid="16794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7969"/>
                                        </p:tgtEl>
                                        <p:attrNameLst>
                                          <p:attrName>style.visibility</p:attrName>
                                        </p:attrNameLst>
                                      </p:cBhvr>
                                      <p:to>
                                        <p:strVal val="visible"/>
                                      </p:to>
                                    </p:set>
                                    <p:animEffect transition="in" filter="fade">
                                      <p:cBhvr>
                                        <p:cTn id="85" dur="1000"/>
                                        <p:tgtEl>
                                          <p:spTgt spid="1679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7971"/>
                                        </p:tgtEl>
                                        <p:attrNameLst>
                                          <p:attrName>style.visibility</p:attrName>
                                        </p:attrNameLst>
                                      </p:cBhvr>
                                      <p:to>
                                        <p:strVal val="visible"/>
                                      </p:to>
                                    </p:set>
                                    <p:animEffect transition="in" filter="fade">
                                      <p:cBhvr>
                                        <p:cTn id="88" dur="1000"/>
                                        <p:tgtEl>
                                          <p:spTgt spid="16797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7970"/>
                                        </p:tgtEl>
                                        <p:attrNameLst>
                                          <p:attrName>style.visibility</p:attrName>
                                        </p:attrNameLst>
                                      </p:cBhvr>
                                      <p:to>
                                        <p:strVal val="visible"/>
                                      </p:to>
                                    </p:set>
                                    <p:animEffect transition="in" filter="fade">
                                      <p:cBhvr>
                                        <p:cTn id="91" dur="1000"/>
                                        <p:tgtEl>
                                          <p:spTgt spid="167970"/>
                                        </p:tgtEl>
                                      </p:cBhvr>
                                    </p:animEffect>
                                  </p:childTnLst>
                                </p:cTn>
                              </p:par>
                            </p:childTnLst>
                          </p:cTn>
                        </p:par>
                        <p:par>
                          <p:cTn id="92" fill="hold" nodeType="afterGroup">
                            <p:stCondLst>
                              <p:cond delay="7000"/>
                            </p:stCondLst>
                            <p:childTnLst>
                              <p:par>
                                <p:cTn id="93" presetID="10" presetClass="entr" presetSubtype="0" fill="hold" grpId="0" nodeType="afterEffect">
                                  <p:stCondLst>
                                    <p:cond delay="0"/>
                                  </p:stCondLst>
                                  <p:childTnLst>
                                    <p:set>
                                      <p:cBhvr>
                                        <p:cTn id="94" dur="1" fill="hold">
                                          <p:stCondLst>
                                            <p:cond delay="0"/>
                                          </p:stCondLst>
                                        </p:cTn>
                                        <p:tgtEl>
                                          <p:spTgt spid="167966"/>
                                        </p:tgtEl>
                                        <p:attrNameLst>
                                          <p:attrName>style.visibility</p:attrName>
                                        </p:attrNameLst>
                                      </p:cBhvr>
                                      <p:to>
                                        <p:strVal val="visible"/>
                                      </p:to>
                                    </p:set>
                                    <p:animEffect transition="in" filter="fade">
                                      <p:cBhvr>
                                        <p:cTn id="95" dur="1000"/>
                                        <p:tgtEl>
                                          <p:spTgt spid="16796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67965"/>
                                        </p:tgtEl>
                                        <p:attrNameLst>
                                          <p:attrName>style.visibility</p:attrName>
                                        </p:attrNameLst>
                                      </p:cBhvr>
                                      <p:to>
                                        <p:strVal val="visible"/>
                                      </p:to>
                                    </p:set>
                                    <p:animEffect transition="in" filter="fade">
                                      <p:cBhvr>
                                        <p:cTn id="98" dur="1000"/>
                                        <p:tgtEl>
                                          <p:spTgt spid="16796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67967"/>
                                        </p:tgtEl>
                                        <p:attrNameLst>
                                          <p:attrName>style.visibility</p:attrName>
                                        </p:attrNameLst>
                                      </p:cBhvr>
                                      <p:to>
                                        <p:strVal val="visible"/>
                                      </p:to>
                                    </p:set>
                                    <p:animEffect transition="in" filter="fade">
                                      <p:cBhvr>
                                        <p:cTn id="101" dur="1000"/>
                                        <p:tgtEl>
                                          <p:spTgt spid="16796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67972"/>
                                        </p:tgtEl>
                                        <p:attrNameLst>
                                          <p:attrName>style.visibility</p:attrName>
                                        </p:attrNameLst>
                                      </p:cBhvr>
                                      <p:to>
                                        <p:strVal val="visible"/>
                                      </p:to>
                                    </p:set>
                                    <p:animEffect transition="in" filter="fade">
                                      <p:cBhvr>
                                        <p:cTn id="104" dur="1000"/>
                                        <p:tgtEl>
                                          <p:spTgt spid="167972"/>
                                        </p:tgtEl>
                                      </p:cBhvr>
                                    </p:animEffect>
                                  </p:childTnLst>
                                </p:cTn>
                              </p:par>
                            </p:childTnLst>
                          </p:cTn>
                        </p:par>
                        <p:par>
                          <p:cTn id="105" fill="hold" nodeType="afterGroup">
                            <p:stCondLst>
                              <p:cond delay="8000"/>
                            </p:stCondLst>
                            <p:childTnLst>
                              <p:par>
                                <p:cTn id="106" presetID="10" presetClass="entr" presetSubtype="0" fill="hold" grpId="0" nodeType="afterEffect">
                                  <p:stCondLst>
                                    <p:cond delay="0"/>
                                  </p:stCondLst>
                                  <p:childTnLst>
                                    <p:set>
                                      <p:cBhvr>
                                        <p:cTn id="107" dur="1" fill="hold">
                                          <p:stCondLst>
                                            <p:cond delay="0"/>
                                          </p:stCondLst>
                                        </p:cTn>
                                        <p:tgtEl>
                                          <p:spTgt spid="167973"/>
                                        </p:tgtEl>
                                        <p:attrNameLst>
                                          <p:attrName>style.visibility</p:attrName>
                                        </p:attrNameLst>
                                      </p:cBhvr>
                                      <p:to>
                                        <p:strVal val="visible"/>
                                      </p:to>
                                    </p:set>
                                    <p:animEffect transition="in" filter="fade">
                                      <p:cBhvr>
                                        <p:cTn id="108" dur="1000"/>
                                        <p:tgtEl>
                                          <p:spTgt spid="16797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67968"/>
                                        </p:tgtEl>
                                        <p:attrNameLst>
                                          <p:attrName>style.visibility</p:attrName>
                                        </p:attrNameLst>
                                      </p:cBhvr>
                                      <p:to>
                                        <p:strVal val="visible"/>
                                      </p:to>
                                    </p:set>
                                    <p:animEffect transition="in" filter="fade">
                                      <p:cBhvr>
                                        <p:cTn id="111" dur="1000"/>
                                        <p:tgtEl>
                                          <p:spTgt spid="167968"/>
                                        </p:tgtEl>
                                      </p:cBhvr>
                                    </p:animEffect>
                                  </p:childTnLst>
                                </p:cTn>
                              </p:par>
                            </p:childTnLst>
                          </p:cTn>
                        </p:par>
                        <p:par>
                          <p:cTn id="112" fill="hold" nodeType="afterGroup">
                            <p:stCondLst>
                              <p:cond delay="9000"/>
                            </p:stCondLst>
                            <p:childTnLst>
                              <p:par>
                                <p:cTn id="113" presetID="10" presetClass="entr" presetSubtype="0" fill="hold" grpId="0" nodeType="afterEffect">
                                  <p:stCondLst>
                                    <p:cond delay="0"/>
                                  </p:stCondLst>
                                  <p:childTnLst>
                                    <p:set>
                                      <p:cBhvr>
                                        <p:cTn id="114" dur="1" fill="hold">
                                          <p:stCondLst>
                                            <p:cond delay="0"/>
                                          </p:stCondLst>
                                        </p:cTn>
                                        <p:tgtEl>
                                          <p:spTgt spid="167954"/>
                                        </p:tgtEl>
                                        <p:attrNameLst>
                                          <p:attrName>style.visibility</p:attrName>
                                        </p:attrNameLst>
                                      </p:cBhvr>
                                      <p:to>
                                        <p:strVal val="visible"/>
                                      </p:to>
                                    </p:set>
                                    <p:animEffect transition="in" filter="fade">
                                      <p:cBhvr>
                                        <p:cTn id="115" dur="2000"/>
                                        <p:tgtEl>
                                          <p:spTgt spid="16795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67955"/>
                                        </p:tgtEl>
                                        <p:attrNameLst>
                                          <p:attrName>style.visibility</p:attrName>
                                        </p:attrNameLst>
                                      </p:cBhvr>
                                      <p:to>
                                        <p:strVal val="visible"/>
                                      </p:to>
                                    </p:set>
                                    <p:animEffect transition="in" filter="fade">
                                      <p:cBhvr>
                                        <p:cTn id="118" dur="2000"/>
                                        <p:tgtEl>
                                          <p:spTgt spid="167955"/>
                                        </p:tgtEl>
                                      </p:cBhvr>
                                    </p:animEffect>
                                  </p:childTnLst>
                                </p:cTn>
                              </p:par>
                            </p:childTnLst>
                          </p:cTn>
                        </p:par>
                        <p:par>
                          <p:cTn id="119" fill="hold" nodeType="afterGroup">
                            <p:stCondLst>
                              <p:cond delay="11000"/>
                            </p:stCondLst>
                            <p:childTnLst>
                              <p:par>
                                <p:cTn id="120" presetID="10" presetClass="entr" presetSubtype="0" fill="hold" grpId="0" nodeType="afterEffect">
                                  <p:stCondLst>
                                    <p:cond delay="0"/>
                                  </p:stCondLst>
                                  <p:childTnLst>
                                    <p:set>
                                      <p:cBhvr>
                                        <p:cTn id="121" dur="1" fill="hold">
                                          <p:stCondLst>
                                            <p:cond delay="0"/>
                                          </p:stCondLst>
                                        </p:cTn>
                                        <p:tgtEl>
                                          <p:spTgt spid="167974"/>
                                        </p:tgtEl>
                                        <p:attrNameLst>
                                          <p:attrName>style.visibility</p:attrName>
                                        </p:attrNameLst>
                                      </p:cBhvr>
                                      <p:to>
                                        <p:strVal val="visible"/>
                                      </p:to>
                                    </p:set>
                                    <p:animEffect transition="in" filter="fade">
                                      <p:cBhvr>
                                        <p:cTn id="122" dur="500"/>
                                        <p:tgtEl>
                                          <p:spTgt spid="167974"/>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67975"/>
                                        </p:tgtEl>
                                        <p:attrNameLst>
                                          <p:attrName>style.visibility</p:attrName>
                                        </p:attrNameLst>
                                      </p:cBhvr>
                                      <p:to>
                                        <p:strVal val="visible"/>
                                      </p:to>
                                    </p:set>
                                    <p:animEffect transition="in" filter="fade">
                                      <p:cBhvr>
                                        <p:cTn id="125" dur="500"/>
                                        <p:tgtEl>
                                          <p:spTgt spid="16797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67976"/>
                                        </p:tgtEl>
                                        <p:attrNameLst>
                                          <p:attrName>style.visibility</p:attrName>
                                        </p:attrNameLst>
                                      </p:cBhvr>
                                      <p:to>
                                        <p:strVal val="visible"/>
                                      </p:to>
                                    </p:set>
                                    <p:animEffect transition="in" filter="fade">
                                      <p:cBhvr>
                                        <p:cTn id="128" dur="500"/>
                                        <p:tgtEl>
                                          <p:spTgt spid="167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P spid="167942" grpId="0"/>
      <p:bldP spid="167944" grpId="0"/>
      <p:bldP spid="167945" grpId="0"/>
      <p:bldP spid="167946" grpId="0"/>
      <p:bldP spid="167947" grpId="0"/>
      <p:bldP spid="167948" grpId="0"/>
      <p:bldP spid="167949" grpId="0"/>
      <p:bldP spid="167950" grpId="0"/>
      <p:bldP spid="167951" grpId="0"/>
      <p:bldP spid="167952" grpId="0"/>
      <p:bldP spid="167953" grpId="0"/>
      <p:bldP spid="167954" grpId="0" animBg="1"/>
      <p:bldP spid="167955" grpId="0"/>
      <p:bldP spid="167956" grpId="0"/>
      <p:bldP spid="167957" grpId="0"/>
      <p:bldP spid="167958" grpId="0"/>
      <p:bldP spid="167959" grpId="0"/>
      <p:bldP spid="167960" grpId="0"/>
      <p:bldP spid="167961" grpId="0"/>
      <p:bldP spid="167962" grpId="0"/>
      <p:bldP spid="167963" grpId="0"/>
      <p:bldP spid="167964" grpId="0"/>
      <p:bldP spid="167965" grpId="0"/>
      <p:bldP spid="167966" grpId="0"/>
      <p:bldP spid="167967" grpId="0"/>
      <p:bldP spid="167968" grpId="0"/>
      <p:bldP spid="167969" grpId="0"/>
      <p:bldP spid="167970" grpId="0"/>
      <p:bldP spid="167971" grpId="0"/>
      <p:bldP spid="167972" grpId="0"/>
      <p:bldP spid="167973" grpId="0"/>
      <p:bldP spid="167974" grpId="0"/>
      <p:bldP spid="167975" grpId="0"/>
      <p:bldP spid="167976" grpId="0"/>
      <p:bldP spid="3" grpId="0"/>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idx="4294967295"/>
          </p:nvPr>
        </p:nvSpPr>
        <p:spPr>
          <a:xfrm>
            <a:off x="0" y="457200"/>
            <a:ext cx="8686800" cy="20574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Let’s practice converting a few binary numbers to base 10. </a:t>
            </a:r>
          </a:p>
        </p:txBody>
      </p:sp>
      <p:sp>
        <p:nvSpPr>
          <p:cNvPr id="168963" name="Rectangle 3"/>
          <p:cNvSpPr>
            <a:spLocks noChangeArrowheads="1"/>
          </p:cNvSpPr>
          <p:nvPr/>
        </p:nvSpPr>
        <p:spPr bwMode="auto">
          <a:xfrm>
            <a:off x="40386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0</a:t>
            </a:r>
          </a:p>
        </p:txBody>
      </p:sp>
      <p:sp>
        <p:nvSpPr>
          <p:cNvPr id="168964" name="Rectangle 4"/>
          <p:cNvSpPr>
            <a:spLocks noChangeArrowheads="1"/>
          </p:cNvSpPr>
          <p:nvPr/>
        </p:nvSpPr>
        <p:spPr bwMode="auto">
          <a:xfrm>
            <a:off x="41148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68965" name="Rectangle 5"/>
          <p:cNvSpPr>
            <a:spLocks noChangeArrowheads="1"/>
          </p:cNvSpPr>
          <p:nvPr/>
        </p:nvSpPr>
        <p:spPr bwMode="auto">
          <a:xfrm>
            <a:off x="47244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68966" name="Rectangle 6"/>
          <p:cNvSpPr>
            <a:spLocks noChangeArrowheads="1"/>
          </p:cNvSpPr>
          <p:nvPr/>
        </p:nvSpPr>
        <p:spPr bwMode="auto">
          <a:xfrm>
            <a:off x="48006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68967" name="Rectangle 7"/>
          <p:cNvSpPr>
            <a:spLocks noChangeArrowheads="1"/>
          </p:cNvSpPr>
          <p:nvPr/>
        </p:nvSpPr>
        <p:spPr bwMode="auto">
          <a:xfrm>
            <a:off x="33528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68968" name="Rectangle 8"/>
          <p:cNvSpPr>
            <a:spLocks noChangeArrowheads="1"/>
          </p:cNvSpPr>
          <p:nvPr/>
        </p:nvSpPr>
        <p:spPr bwMode="auto">
          <a:xfrm>
            <a:off x="34290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68969" name="Rectangle 9"/>
          <p:cNvSpPr>
            <a:spLocks noChangeArrowheads="1"/>
          </p:cNvSpPr>
          <p:nvPr/>
        </p:nvSpPr>
        <p:spPr bwMode="auto">
          <a:xfrm>
            <a:off x="4362450" y="44196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8970" name="Rectangle 10"/>
          <p:cNvSpPr>
            <a:spLocks noChangeArrowheads="1"/>
          </p:cNvSpPr>
          <p:nvPr/>
        </p:nvSpPr>
        <p:spPr bwMode="auto">
          <a:xfrm>
            <a:off x="42672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8971" name="Rectangle 11"/>
          <p:cNvSpPr>
            <a:spLocks noChangeArrowheads="1"/>
          </p:cNvSpPr>
          <p:nvPr/>
        </p:nvSpPr>
        <p:spPr bwMode="auto">
          <a:xfrm>
            <a:off x="38100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8972" name="Rectangle 12"/>
          <p:cNvSpPr>
            <a:spLocks noChangeArrowheads="1"/>
          </p:cNvSpPr>
          <p:nvPr/>
        </p:nvSpPr>
        <p:spPr bwMode="auto">
          <a:xfrm>
            <a:off x="51816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8973" name="Rectangle 13"/>
          <p:cNvSpPr>
            <a:spLocks noChangeArrowheads="1"/>
          </p:cNvSpPr>
          <p:nvPr/>
        </p:nvSpPr>
        <p:spPr bwMode="auto">
          <a:xfrm>
            <a:off x="28956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68974" name="Rectangle 14"/>
          <p:cNvSpPr>
            <a:spLocks noChangeArrowheads="1"/>
          </p:cNvSpPr>
          <p:nvPr/>
        </p:nvSpPr>
        <p:spPr bwMode="auto">
          <a:xfrm>
            <a:off x="24384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8975" name="Rectangle 15"/>
          <p:cNvSpPr>
            <a:spLocks noChangeArrowheads="1"/>
          </p:cNvSpPr>
          <p:nvPr/>
        </p:nvSpPr>
        <p:spPr bwMode="auto">
          <a:xfrm>
            <a:off x="19812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8976" name="Rectangle 16"/>
          <p:cNvSpPr>
            <a:spLocks noChangeArrowheads="1"/>
          </p:cNvSpPr>
          <p:nvPr/>
        </p:nvSpPr>
        <p:spPr bwMode="auto">
          <a:xfrm>
            <a:off x="33528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8977" name="Rectangle 17"/>
          <p:cNvSpPr>
            <a:spLocks noChangeArrowheads="1"/>
          </p:cNvSpPr>
          <p:nvPr/>
        </p:nvSpPr>
        <p:spPr bwMode="auto">
          <a:xfrm>
            <a:off x="5791200" y="44196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8978" name="Line 18"/>
          <p:cNvSpPr>
            <a:spLocks noChangeShapeType="1"/>
          </p:cNvSpPr>
          <p:nvPr/>
        </p:nvSpPr>
        <p:spPr bwMode="auto">
          <a:xfrm>
            <a:off x="5867400" y="58674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68979" name="Rectangle 19"/>
          <p:cNvSpPr>
            <a:spLocks noChangeArrowheads="1"/>
          </p:cNvSpPr>
          <p:nvPr/>
        </p:nvSpPr>
        <p:spPr bwMode="auto">
          <a:xfrm>
            <a:off x="5791200" y="5867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5</a:t>
            </a:r>
            <a:endParaRPr lang="en-US" sz="3200" baseline="30000">
              <a:solidFill>
                <a:srgbClr val="FED502"/>
              </a:solidFill>
              <a:effectLst>
                <a:outerShdw blurRad="38100" dist="38100" dir="2700000" algn="tl">
                  <a:srgbClr val="000000"/>
                </a:outerShdw>
              </a:effectLst>
            </a:endParaRPr>
          </a:p>
        </p:txBody>
      </p:sp>
      <p:sp>
        <p:nvSpPr>
          <p:cNvPr id="168980" name="Rectangle 20"/>
          <p:cNvSpPr>
            <a:spLocks noChangeArrowheads="1"/>
          </p:cNvSpPr>
          <p:nvPr/>
        </p:nvSpPr>
        <p:spPr bwMode="auto">
          <a:xfrm>
            <a:off x="4362450" y="48768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68981" name="Rectangle 21"/>
          <p:cNvSpPr>
            <a:spLocks noChangeArrowheads="1"/>
          </p:cNvSpPr>
          <p:nvPr/>
        </p:nvSpPr>
        <p:spPr bwMode="auto">
          <a:xfrm>
            <a:off x="42672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8982" name="Rectangle 22"/>
          <p:cNvSpPr>
            <a:spLocks noChangeArrowheads="1"/>
          </p:cNvSpPr>
          <p:nvPr/>
        </p:nvSpPr>
        <p:spPr bwMode="auto">
          <a:xfrm>
            <a:off x="38100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8983" name="Rectangle 23"/>
          <p:cNvSpPr>
            <a:spLocks noChangeArrowheads="1"/>
          </p:cNvSpPr>
          <p:nvPr/>
        </p:nvSpPr>
        <p:spPr bwMode="auto">
          <a:xfrm>
            <a:off x="51816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8984" name="Rectangle 24"/>
          <p:cNvSpPr>
            <a:spLocks noChangeArrowheads="1"/>
          </p:cNvSpPr>
          <p:nvPr/>
        </p:nvSpPr>
        <p:spPr bwMode="auto">
          <a:xfrm>
            <a:off x="28956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68985" name="Rectangle 25"/>
          <p:cNvSpPr>
            <a:spLocks noChangeArrowheads="1"/>
          </p:cNvSpPr>
          <p:nvPr/>
        </p:nvSpPr>
        <p:spPr bwMode="auto">
          <a:xfrm>
            <a:off x="24384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8986" name="Rectangle 26"/>
          <p:cNvSpPr>
            <a:spLocks noChangeArrowheads="1"/>
          </p:cNvSpPr>
          <p:nvPr/>
        </p:nvSpPr>
        <p:spPr bwMode="auto">
          <a:xfrm>
            <a:off x="19812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8987" name="Rectangle 27"/>
          <p:cNvSpPr>
            <a:spLocks noChangeArrowheads="1"/>
          </p:cNvSpPr>
          <p:nvPr/>
        </p:nvSpPr>
        <p:spPr bwMode="auto">
          <a:xfrm>
            <a:off x="33528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8988" name="Rectangle 28"/>
          <p:cNvSpPr>
            <a:spLocks noChangeArrowheads="1"/>
          </p:cNvSpPr>
          <p:nvPr/>
        </p:nvSpPr>
        <p:spPr bwMode="auto">
          <a:xfrm>
            <a:off x="5791200" y="4876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68989" name="Rectangle 29"/>
          <p:cNvSpPr>
            <a:spLocks noChangeArrowheads="1"/>
          </p:cNvSpPr>
          <p:nvPr/>
        </p:nvSpPr>
        <p:spPr bwMode="auto">
          <a:xfrm>
            <a:off x="4343400" y="53340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4</a:t>
            </a:r>
            <a:endParaRPr lang="en-US" sz="3200" baseline="30000">
              <a:solidFill>
                <a:srgbClr val="FED502"/>
              </a:solidFill>
              <a:effectLst>
                <a:outerShdw blurRad="38100" dist="38100" dir="2700000" algn="tl">
                  <a:srgbClr val="000000"/>
                </a:outerShdw>
              </a:effectLst>
            </a:endParaRPr>
          </a:p>
        </p:txBody>
      </p:sp>
      <p:sp>
        <p:nvSpPr>
          <p:cNvPr id="168990" name="Rectangle 30"/>
          <p:cNvSpPr>
            <a:spLocks noChangeArrowheads="1"/>
          </p:cNvSpPr>
          <p:nvPr/>
        </p:nvSpPr>
        <p:spPr bwMode="auto">
          <a:xfrm>
            <a:off x="42672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8991" name="Rectangle 31"/>
          <p:cNvSpPr>
            <a:spLocks noChangeArrowheads="1"/>
          </p:cNvSpPr>
          <p:nvPr/>
        </p:nvSpPr>
        <p:spPr bwMode="auto">
          <a:xfrm>
            <a:off x="38100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8992" name="Rectangle 32"/>
          <p:cNvSpPr>
            <a:spLocks noChangeArrowheads="1"/>
          </p:cNvSpPr>
          <p:nvPr/>
        </p:nvSpPr>
        <p:spPr bwMode="auto">
          <a:xfrm>
            <a:off x="51816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8993" name="Rectangle 33"/>
          <p:cNvSpPr>
            <a:spLocks noChangeArrowheads="1"/>
          </p:cNvSpPr>
          <p:nvPr/>
        </p:nvSpPr>
        <p:spPr bwMode="auto">
          <a:xfrm>
            <a:off x="28956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68994" name="Rectangle 34"/>
          <p:cNvSpPr>
            <a:spLocks noChangeArrowheads="1"/>
          </p:cNvSpPr>
          <p:nvPr/>
        </p:nvSpPr>
        <p:spPr bwMode="auto">
          <a:xfrm>
            <a:off x="24384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8995" name="Rectangle 35"/>
          <p:cNvSpPr>
            <a:spLocks noChangeArrowheads="1"/>
          </p:cNvSpPr>
          <p:nvPr/>
        </p:nvSpPr>
        <p:spPr bwMode="auto">
          <a:xfrm>
            <a:off x="19812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8996" name="Rectangle 36"/>
          <p:cNvSpPr>
            <a:spLocks noChangeArrowheads="1"/>
          </p:cNvSpPr>
          <p:nvPr/>
        </p:nvSpPr>
        <p:spPr bwMode="auto">
          <a:xfrm>
            <a:off x="33528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8997" name="Rectangle 37"/>
          <p:cNvSpPr>
            <a:spLocks noChangeArrowheads="1"/>
          </p:cNvSpPr>
          <p:nvPr/>
        </p:nvSpPr>
        <p:spPr bwMode="auto">
          <a:xfrm>
            <a:off x="5791200" y="5334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dirty="0">
                <a:solidFill>
                  <a:srgbClr val="FED502"/>
                </a:solidFill>
                <a:effectLst>
                  <a:outerShdw blurRad="38100" dist="38100" dir="2700000" algn="tl">
                    <a:srgbClr val="000000"/>
                  </a:outerShdw>
                </a:effectLst>
              </a:rPr>
              <a:t>4</a:t>
            </a:r>
            <a:endParaRPr lang="en-US" sz="3200" baseline="30000" dirty="0">
              <a:solidFill>
                <a:srgbClr val="FED502"/>
              </a:solidFill>
              <a:effectLst>
                <a:outerShdw blurRad="38100" dist="38100" dir="2700000" algn="tl">
                  <a:srgbClr val="000000"/>
                </a:outerShdw>
              </a:effectLst>
            </a:endParaRPr>
          </a:p>
        </p:txBody>
      </p:sp>
      <p:sp>
        <p:nvSpPr>
          <p:cNvPr id="168998" name="Rectangle 38"/>
          <p:cNvSpPr>
            <a:spLocks noChangeArrowheads="1"/>
          </p:cNvSpPr>
          <p:nvPr/>
        </p:nvSpPr>
        <p:spPr bwMode="auto">
          <a:xfrm>
            <a:off x="6934200" y="44196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68999" name="Rectangle 39"/>
          <p:cNvSpPr>
            <a:spLocks noChangeArrowheads="1"/>
          </p:cNvSpPr>
          <p:nvPr/>
        </p:nvSpPr>
        <p:spPr bwMode="auto">
          <a:xfrm>
            <a:off x="6934200" y="48768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2</a:t>
            </a:r>
            <a:endParaRPr lang="en-US" sz="1400" baseline="30000">
              <a:solidFill>
                <a:srgbClr val="FED502"/>
              </a:solidFill>
              <a:effectLst>
                <a:outerShdw blurRad="38100" dist="38100" dir="2700000" algn="tl">
                  <a:srgbClr val="000000"/>
                </a:outerShdw>
              </a:effectLst>
            </a:endParaRPr>
          </a:p>
        </p:txBody>
      </p:sp>
      <p:sp>
        <p:nvSpPr>
          <p:cNvPr id="169000" name="Rectangle 40"/>
          <p:cNvSpPr>
            <a:spLocks noChangeArrowheads="1"/>
          </p:cNvSpPr>
          <p:nvPr/>
        </p:nvSpPr>
        <p:spPr bwMode="auto">
          <a:xfrm>
            <a:off x="6934200" y="5334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4</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3193154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fade">
                                      <p:cBhvr>
                                        <p:cTn id="7" dur="1000"/>
                                        <p:tgtEl>
                                          <p:spTgt spid="1689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8973"/>
                                        </p:tgtEl>
                                        <p:attrNameLst>
                                          <p:attrName>style.visibility</p:attrName>
                                        </p:attrNameLst>
                                      </p:cBhvr>
                                      <p:to>
                                        <p:strVal val="visible"/>
                                      </p:to>
                                    </p:set>
                                    <p:animEffect transition="in" filter="fade">
                                      <p:cBhvr>
                                        <p:cTn id="10" dur="1000"/>
                                        <p:tgtEl>
                                          <p:spTgt spid="1689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8974"/>
                                        </p:tgtEl>
                                        <p:attrNameLst>
                                          <p:attrName>style.visibility</p:attrName>
                                        </p:attrNameLst>
                                      </p:cBhvr>
                                      <p:to>
                                        <p:strVal val="visible"/>
                                      </p:to>
                                    </p:set>
                                    <p:animEffect transition="in" filter="fade">
                                      <p:cBhvr>
                                        <p:cTn id="13" dur="1000"/>
                                        <p:tgtEl>
                                          <p:spTgt spid="1689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8975"/>
                                        </p:tgtEl>
                                        <p:attrNameLst>
                                          <p:attrName>style.visibility</p:attrName>
                                        </p:attrNameLst>
                                      </p:cBhvr>
                                      <p:to>
                                        <p:strVal val="visible"/>
                                      </p:to>
                                    </p:set>
                                    <p:animEffect transition="in" filter="fade">
                                      <p:cBhvr>
                                        <p:cTn id="16" dur="1000"/>
                                        <p:tgtEl>
                                          <p:spTgt spid="168975"/>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8970"/>
                                        </p:tgtEl>
                                        <p:attrNameLst>
                                          <p:attrName>style.visibility</p:attrName>
                                        </p:attrNameLst>
                                      </p:cBhvr>
                                      <p:to>
                                        <p:strVal val="visible"/>
                                      </p:to>
                                    </p:set>
                                    <p:animEffect transition="in" filter="fade">
                                      <p:cBhvr>
                                        <p:cTn id="20" dur="1000"/>
                                        <p:tgtEl>
                                          <p:spTgt spid="16897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8969"/>
                                        </p:tgtEl>
                                        <p:attrNameLst>
                                          <p:attrName>style.visibility</p:attrName>
                                        </p:attrNameLst>
                                      </p:cBhvr>
                                      <p:to>
                                        <p:strVal val="visible"/>
                                      </p:to>
                                    </p:set>
                                    <p:animEffect transition="in" filter="fade">
                                      <p:cBhvr>
                                        <p:cTn id="23" dur="1000"/>
                                        <p:tgtEl>
                                          <p:spTgt spid="16896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8971"/>
                                        </p:tgtEl>
                                        <p:attrNameLst>
                                          <p:attrName>style.visibility</p:attrName>
                                        </p:attrNameLst>
                                      </p:cBhvr>
                                      <p:to>
                                        <p:strVal val="visible"/>
                                      </p:to>
                                    </p:set>
                                    <p:animEffect transition="in" filter="fade">
                                      <p:cBhvr>
                                        <p:cTn id="26" dur="1000"/>
                                        <p:tgtEl>
                                          <p:spTgt spid="16897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8976"/>
                                        </p:tgtEl>
                                        <p:attrNameLst>
                                          <p:attrName>style.visibility</p:attrName>
                                        </p:attrNameLst>
                                      </p:cBhvr>
                                      <p:to>
                                        <p:strVal val="visible"/>
                                      </p:to>
                                    </p:set>
                                    <p:animEffect transition="in" filter="fade">
                                      <p:cBhvr>
                                        <p:cTn id="29" dur="1000"/>
                                        <p:tgtEl>
                                          <p:spTgt spid="168976"/>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68977"/>
                                        </p:tgtEl>
                                        <p:attrNameLst>
                                          <p:attrName>style.visibility</p:attrName>
                                        </p:attrNameLst>
                                      </p:cBhvr>
                                      <p:to>
                                        <p:strVal val="visible"/>
                                      </p:to>
                                    </p:set>
                                    <p:animEffect transition="in" filter="fade">
                                      <p:cBhvr>
                                        <p:cTn id="33" dur="1000"/>
                                        <p:tgtEl>
                                          <p:spTgt spid="16897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8972"/>
                                        </p:tgtEl>
                                        <p:attrNameLst>
                                          <p:attrName>style.visibility</p:attrName>
                                        </p:attrNameLst>
                                      </p:cBhvr>
                                      <p:to>
                                        <p:strVal val="visible"/>
                                      </p:to>
                                    </p:set>
                                    <p:animEffect transition="in" filter="fade">
                                      <p:cBhvr>
                                        <p:cTn id="36" dur="1000"/>
                                        <p:tgtEl>
                                          <p:spTgt spid="168972"/>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68964"/>
                                        </p:tgtEl>
                                        <p:attrNameLst>
                                          <p:attrName>style.visibility</p:attrName>
                                        </p:attrNameLst>
                                      </p:cBhvr>
                                      <p:to>
                                        <p:strVal val="visible"/>
                                      </p:to>
                                    </p:set>
                                    <p:animEffect transition="in" filter="fade">
                                      <p:cBhvr>
                                        <p:cTn id="40" dur="1000"/>
                                        <p:tgtEl>
                                          <p:spTgt spid="16896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8984"/>
                                        </p:tgtEl>
                                        <p:attrNameLst>
                                          <p:attrName>style.visibility</p:attrName>
                                        </p:attrNameLst>
                                      </p:cBhvr>
                                      <p:to>
                                        <p:strVal val="visible"/>
                                      </p:to>
                                    </p:set>
                                    <p:animEffect transition="in" filter="fade">
                                      <p:cBhvr>
                                        <p:cTn id="43" dur="1000"/>
                                        <p:tgtEl>
                                          <p:spTgt spid="16898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8985"/>
                                        </p:tgtEl>
                                        <p:attrNameLst>
                                          <p:attrName>style.visibility</p:attrName>
                                        </p:attrNameLst>
                                      </p:cBhvr>
                                      <p:to>
                                        <p:strVal val="visible"/>
                                      </p:to>
                                    </p:set>
                                    <p:animEffect transition="in" filter="fade">
                                      <p:cBhvr>
                                        <p:cTn id="46" dur="1000"/>
                                        <p:tgtEl>
                                          <p:spTgt spid="16898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8986"/>
                                        </p:tgtEl>
                                        <p:attrNameLst>
                                          <p:attrName>style.visibility</p:attrName>
                                        </p:attrNameLst>
                                      </p:cBhvr>
                                      <p:to>
                                        <p:strVal val="visible"/>
                                      </p:to>
                                    </p:set>
                                    <p:animEffect transition="in" filter="fade">
                                      <p:cBhvr>
                                        <p:cTn id="49" dur="1000"/>
                                        <p:tgtEl>
                                          <p:spTgt spid="168986"/>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68981"/>
                                        </p:tgtEl>
                                        <p:attrNameLst>
                                          <p:attrName>style.visibility</p:attrName>
                                        </p:attrNameLst>
                                      </p:cBhvr>
                                      <p:to>
                                        <p:strVal val="visible"/>
                                      </p:to>
                                    </p:set>
                                    <p:animEffect transition="in" filter="fade">
                                      <p:cBhvr>
                                        <p:cTn id="53" dur="1000"/>
                                        <p:tgtEl>
                                          <p:spTgt spid="1689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8980"/>
                                        </p:tgtEl>
                                        <p:attrNameLst>
                                          <p:attrName>style.visibility</p:attrName>
                                        </p:attrNameLst>
                                      </p:cBhvr>
                                      <p:to>
                                        <p:strVal val="visible"/>
                                      </p:to>
                                    </p:set>
                                    <p:animEffect transition="in" filter="fade">
                                      <p:cBhvr>
                                        <p:cTn id="56" dur="1000"/>
                                        <p:tgtEl>
                                          <p:spTgt spid="16898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8982"/>
                                        </p:tgtEl>
                                        <p:attrNameLst>
                                          <p:attrName>style.visibility</p:attrName>
                                        </p:attrNameLst>
                                      </p:cBhvr>
                                      <p:to>
                                        <p:strVal val="visible"/>
                                      </p:to>
                                    </p:set>
                                    <p:animEffect transition="in" filter="fade">
                                      <p:cBhvr>
                                        <p:cTn id="59" dur="1000"/>
                                        <p:tgtEl>
                                          <p:spTgt spid="16898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8987"/>
                                        </p:tgtEl>
                                        <p:attrNameLst>
                                          <p:attrName>style.visibility</p:attrName>
                                        </p:attrNameLst>
                                      </p:cBhvr>
                                      <p:to>
                                        <p:strVal val="visible"/>
                                      </p:to>
                                    </p:set>
                                    <p:animEffect transition="in" filter="fade">
                                      <p:cBhvr>
                                        <p:cTn id="62" dur="1000"/>
                                        <p:tgtEl>
                                          <p:spTgt spid="168987"/>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68988"/>
                                        </p:tgtEl>
                                        <p:attrNameLst>
                                          <p:attrName>style.visibility</p:attrName>
                                        </p:attrNameLst>
                                      </p:cBhvr>
                                      <p:to>
                                        <p:strVal val="visible"/>
                                      </p:to>
                                    </p:set>
                                    <p:animEffect transition="in" filter="fade">
                                      <p:cBhvr>
                                        <p:cTn id="66" dur="1000"/>
                                        <p:tgtEl>
                                          <p:spTgt spid="16898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8983"/>
                                        </p:tgtEl>
                                        <p:attrNameLst>
                                          <p:attrName>style.visibility</p:attrName>
                                        </p:attrNameLst>
                                      </p:cBhvr>
                                      <p:to>
                                        <p:strVal val="visible"/>
                                      </p:to>
                                    </p:set>
                                    <p:animEffect transition="in" filter="fade">
                                      <p:cBhvr>
                                        <p:cTn id="69" dur="1000"/>
                                        <p:tgtEl>
                                          <p:spTgt spid="168983"/>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68968"/>
                                        </p:tgtEl>
                                        <p:attrNameLst>
                                          <p:attrName>style.visibility</p:attrName>
                                        </p:attrNameLst>
                                      </p:cBhvr>
                                      <p:to>
                                        <p:strVal val="visible"/>
                                      </p:to>
                                    </p:set>
                                    <p:animEffect transition="in" filter="fade">
                                      <p:cBhvr>
                                        <p:cTn id="73" dur="1000"/>
                                        <p:tgtEl>
                                          <p:spTgt spid="16896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68993"/>
                                        </p:tgtEl>
                                        <p:attrNameLst>
                                          <p:attrName>style.visibility</p:attrName>
                                        </p:attrNameLst>
                                      </p:cBhvr>
                                      <p:to>
                                        <p:strVal val="visible"/>
                                      </p:to>
                                    </p:set>
                                    <p:animEffect transition="in" filter="fade">
                                      <p:cBhvr>
                                        <p:cTn id="76" dur="1000"/>
                                        <p:tgtEl>
                                          <p:spTgt spid="16899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8995"/>
                                        </p:tgtEl>
                                        <p:attrNameLst>
                                          <p:attrName>style.visibility</p:attrName>
                                        </p:attrNameLst>
                                      </p:cBhvr>
                                      <p:to>
                                        <p:strVal val="visible"/>
                                      </p:to>
                                    </p:set>
                                    <p:animEffect transition="in" filter="fade">
                                      <p:cBhvr>
                                        <p:cTn id="79" dur="1000"/>
                                        <p:tgtEl>
                                          <p:spTgt spid="16899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8994"/>
                                        </p:tgtEl>
                                        <p:attrNameLst>
                                          <p:attrName>style.visibility</p:attrName>
                                        </p:attrNameLst>
                                      </p:cBhvr>
                                      <p:to>
                                        <p:strVal val="visible"/>
                                      </p:to>
                                    </p:set>
                                    <p:animEffect transition="in" filter="fade">
                                      <p:cBhvr>
                                        <p:cTn id="82" dur="1000"/>
                                        <p:tgtEl>
                                          <p:spTgt spid="168994"/>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68990"/>
                                        </p:tgtEl>
                                        <p:attrNameLst>
                                          <p:attrName>style.visibility</p:attrName>
                                        </p:attrNameLst>
                                      </p:cBhvr>
                                      <p:to>
                                        <p:strVal val="visible"/>
                                      </p:to>
                                    </p:set>
                                    <p:animEffect transition="in" filter="fade">
                                      <p:cBhvr>
                                        <p:cTn id="86" dur="1000"/>
                                        <p:tgtEl>
                                          <p:spTgt spid="16899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68989"/>
                                        </p:tgtEl>
                                        <p:attrNameLst>
                                          <p:attrName>style.visibility</p:attrName>
                                        </p:attrNameLst>
                                      </p:cBhvr>
                                      <p:to>
                                        <p:strVal val="visible"/>
                                      </p:to>
                                    </p:set>
                                    <p:animEffect transition="in" filter="fade">
                                      <p:cBhvr>
                                        <p:cTn id="89" dur="1000"/>
                                        <p:tgtEl>
                                          <p:spTgt spid="16898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8991"/>
                                        </p:tgtEl>
                                        <p:attrNameLst>
                                          <p:attrName>style.visibility</p:attrName>
                                        </p:attrNameLst>
                                      </p:cBhvr>
                                      <p:to>
                                        <p:strVal val="visible"/>
                                      </p:to>
                                    </p:set>
                                    <p:animEffect transition="in" filter="fade">
                                      <p:cBhvr>
                                        <p:cTn id="92" dur="1000"/>
                                        <p:tgtEl>
                                          <p:spTgt spid="16899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68996"/>
                                        </p:tgtEl>
                                        <p:attrNameLst>
                                          <p:attrName>style.visibility</p:attrName>
                                        </p:attrNameLst>
                                      </p:cBhvr>
                                      <p:to>
                                        <p:strVal val="visible"/>
                                      </p:to>
                                    </p:set>
                                    <p:animEffect transition="in" filter="fade">
                                      <p:cBhvr>
                                        <p:cTn id="95" dur="1000"/>
                                        <p:tgtEl>
                                          <p:spTgt spid="168996"/>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68997"/>
                                        </p:tgtEl>
                                        <p:attrNameLst>
                                          <p:attrName>style.visibility</p:attrName>
                                        </p:attrNameLst>
                                      </p:cBhvr>
                                      <p:to>
                                        <p:strVal val="visible"/>
                                      </p:to>
                                    </p:set>
                                    <p:animEffect transition="in" filter="fade">
                                      <p:cBhvr>
                                        <p:cTn id="99" dur="1000"/>
                                        <p:tgtEl>
                                          <p:spTgt spid="16899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68992"/>
                                        </p:tgtEl>
                                        <p:attrNameLst>
                                          <p:attrName>style.visibility</p:attrName>
                                        </p:attrNameLst>
                                      </p:cBhvr>
                                      <p:to>
                                        <p:strVal val="visible"/>
                                      </p:to>
                                    </p:set>
                                    <p:animEffect transition="in" filter="fade">
                                      <p:cBhvr>
                                        <p:cTn id="102" dur="1000"/>
                                        <p:tgtEl>
                                          <p:spTgt spid="168992"/>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68978"/>
                                        </p:tgtEl>
                                        <p:attrNameLst>
                                          <p:attrName>style.visibility</p:attrName>
                                        </p:attrNameLst>
                                      </p:cBhvr>
                                      <p:to>
                                        <p:strVal val="visible"/>
                                      </p:to>
                                    </p:set>
                                    <p:animEffect transition="in" filter="fade">
                                      <p:cBhvr>
                                        <p:cTn id="106" dur="2000"/>
                                        <p:tgtEl>
                                          <p:spTgt spid="16897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8979"/>
                                        </p:tgtEl>
                                        <p:attrNameLst>
                                          <p:attrName>style.visibility</p:attrName>
                                        </p:attrNameLst>
                                      </p:cBhvr>
                                      <p:to>
                                        <p:strVal val="visible"/>
                                      </p:to>
                                    </p:set>
                                    <p:animEffect transition="in" filter="fade">
                                      <p:cBhvr>
                                        <p:cTn id="109" dur="2000"/>
                                        <p:tgtEl>
                                          <p:spTgt spid="168979"/>
                                        </p:tgtEl>
                                      </p:cBhvr>
                                    </p:animEffect>
                                  </p:childTnLst>
                                </p:cTn>
                              </p:par>
                            </p:childTnLst>
                          </p:cTn>
                        </p:par>
                        <p:par>
                          <p:cTn id="110" fill="hold" nodeType="afterGroup">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68998"/>
                                        </p:tgtEl>
                                        <p:attrNameLst>
                                          <p:attrName>style.visibility</p:attrName>
                                        </p:attrNameLst>
                                      </p:cBhvr>
                                      <p:to>
                                        <p:strVal val="visible"/>
                                      </p:to>
                                    </p:set>
                                    <p:animEffect transition="in" filter="fade">
                                      <p:cBhvr>
                                        <p:cTn id="113" dur="500"/>
                                        <p:tgtEl>
                                          <p:spTgt spid="16899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68999"/>
                                        </p:tgtEl>
                                        <p:attrNameLst>
                                          <p:attrName>style.visibility</p:attrName>
                                        </p:attrNameLst>
                                      </p:cBhvr>
                                      <p:to>
                                        <p:strVal val="visible"/>
                                      </p:to>
                                    </p:set>
                                    <p:animEffect transition="in" filter="fade">
                                      <p:cBhvr>
                                        <p:cTn id="116" dur="500"/>
                                        <p:tgtEl>
                                          <p:spTgt spid="16899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69000"/>
                                        </p:tgtEl>
                                        <p:attrNameLst>
                                          <p:attrName>style.visibility</p:attrName>
                                        </p:attrNameLst>
                                      </p:cBhvr>
                                      <p:to>
                                        <p:strVal val="visible"/>
                                      </p:to>
                                    </p:set>
                                    <p:animEffect transition="in" filter="fade">
                                      <p:cBhvr>
                                        <p:cTn id="119" dur="500"/>
                                        <p:tgtEl>
                                          <p:spTgt spid="169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p:bldP spid="168966" grpId="0"/>
      <p:bldP spid="168968" grpId="0"/>
      <p:bldP spid="168969" grpId="0"/>
      <p:bldP spid="168970" grpId="0"/>
      <p:bldP spid="168971" grpId="0"/>
      <p:bldP spid="168972" grpId="0"/>
      <p:bldP spid="168973" grpId="0"/>
      <p:bldP spid="168974" grpId="0"/>
      <p:bldP spid="168975" grpId="0"/>
      <p:bldP spid="168976" grpId="0"/>
      <p:bldP spid="168977" grpId="0"/>
      <p:bldP spid="168978" grpId="0" animBg="1"/>
      <p:bldP spid="168979" grpId="0"/>
      <p:bldP spid="168980" grpId="0"/>
      <p:bldP spid="168981" grpId="0"/>
      <p:bldP spid="168982" grpId="0"/>
      <p:bldP spid="168983" grpId="0"/>
      <p:bldP spid="168984" grpId="0"/>
      <p:bldP spid="168985" grpId="0"/>
      <p:bldP spid="168986" grpId="0"/>
      <p:bldP spid="168987" grpId="0"/>
      <p:bldP spid="168988" grpId="0"/>
      <p:bldP spid="168989" grpId="0"/>
      <p:bldP spid="168990" grpId="0"/>
      <p:bldP spid="168991" grpId="0"/>
      <p:bldP spid="168992" grpId="0"/>
      <p:bldP spid="168993" grpId="0"/>
      <p:bldP spid="168994" grpId="0"/>
      <p:bldP spid="168995" grpId="0"/>
      <p:bldP spid="168996" grpId="0"/>
      <p:bldP spid="168997" grpId="0"/>
      <p:bldP spid="168998" grpId="0"/>
      <p:bldP spid="168999" grpId="0"/>
      <p:bldP spid="1690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0" y="457200"/>
            <a:ext cx="8686800" cy="20574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Let’s practice converting a few binary numbers to base 10. </a:t>
            </a:r>
          </a:p>
        </p:txBody>
      </p:sp>
      <p:sp>
        <p:nvSpPr>
          <p:cNvPr id="169987" name="Rectangle 3"/>
          <p:cNvSpPr>
            <a:spLocks noChangeArrowheads="1"/>
          </p:cNvSpPr>
          <p:nvPr/>
        </p:nvSpPr>
        <p:spPr bwMode="auto">
          <a:xfrm>
            <a:off x="40386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69988" name="Rectangle 4"/>
          <p:cNvSpPr>
            <a:spLocks noChangeArrowheads="1"/>
          </p:cNvSpPr>
          <p:nvPr/>
        </p:nvSpPr>
        <p:spPr bwMode="auto">
          <a:xfrm>
            <a:off x="41148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69989" name="Rectangle 5"/>
          <p:cNvSpPr>
            <a:spLocks noChangeArrowheads="1"/>
          </p:cNvSpPr>
          <p:nvPr/>
        </p:nvSpPr>
        <p:spPr bwMode="auto">
          <a:xfrm>
            <a:off x="47244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69990" name="Rectangle 6"/>
          <p:cNvSpPr>
            <a:spLocks noChangeArrowheads="1"/>
          </p:cNvSpPr>
          <p:nvPr/>
        </p:nvSpPr>
        <p:spPr bwMode="auto">
          <a:xfrm>
            <a:off x="48006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69991" name="Rectangle 7"/>
          <p:cNvSpPr>
            <a:spLocks noChangeArrowheads="1"/>
          </p:cNvSpPr>
          <p:nvPr/>
        </p:nvSpPr>
        <p:spPr bwMode="auto">
          <a:xfrm>
            <a:off x="3352800" y="2590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69992" name="Rectangle 8"/>
          <p:cNvSpPr>
            <a:spLocks noChangeArrowheads="1"/>
          </p:cNvSpPr>
          <p:nvPr/>
        </p:nvSpPr>
        <p:spPr bwMode="auto">
          <a:xfrm>
            <a:off x="3429000" y="3505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69993" name="Rectangle 9"/>
          <p:cNvSpPr>
            <a:spLocks noChangeArrowheads="1"/>
          </p:cNvSpPr>
          <p:nvPr/>
        </p:nvSpPr>
        <p:spPr bwMode="auto">
          <a:xfrm>
            <a:off x="4362450" y="44196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9994" name="Rectangle 10"/>
          <p:cNvSpPr>
            <a:spLocks noChangeArrowheads="1"/>
          </p:cNvSpPr>
          <p:nvPr/>
        </p:nvSpPr>
        <p:spPr bwMode="auto">
          <a:xfrm>
            <a:off x="42672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9995" name="Rectangle 11"/>
          <p:cNvSpPr>
            <a:spLocks noChangeArrowheads="1"/>
          </p:cNvSpPr>
          <p:nvPr/>
        </p:nvSpPr>
        <p:spPr bwMode="auto">
          <a:xfrm>
            <a:off x="38100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9996" name="Rectangle 12"/>
          <p:cNvSpPr>
            <a:spLocks noChangeArrowheads="1"/>
          </p:cNvSpPr>
          <p:nvPr/>
        </p:nvSpPr>
        <p:spPr bwMode="auto">
          <a:xfrm>
            <a:off x="51816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9997" name="Rectangle 13"/>
          <p:cNvSpPr>
            <a:spLocks noChangeArrowheads="1"/>
          </p:cNvSpPr>
          <p:nvPr/>
        </p:nvSpPr>
        <p:spPr bwMode="auto">
          <a:xfrm>
            <a:off x="28956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69998" name="Rectangle 14"/>
          <p:cNvSpPr>
            <a:spLocks noChangeArrowheads="1"/>
          </p:cNvSpPr>
          <p:nvPr/>
        </p:nvSpPr>
        <p:spPr bwMode="auto">
          <a:xfrm>
            <a:off x="24384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9999" name="Rectangle 15"/>
          <p:cNvSpPr>
            <a:spLocks noChangeArrowheads="1"/>
          </p:cNvSpPr>
          <p:nvPr/>
        </p:nvSpPr>
        <p:spPr bwMode="auto">
          <a:xfrm>
            <a:off x="19812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70000" name="Rectangle 16"/>
          <p:cNvSpPr>
            <a:spLocks noChangeArrowheads="1"/>
          </p:cNvSpPr>
          <p:nvPr/>
        </p:nvSpPr>
        <p:spPr bwMode="auto">
          <a:xfrm>
            <a:off x="3352800" y="4419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70001" name="Rectangle 17"/>
          <p:cNvSpPr>
            <a:spLocks noChangeArrowheads="1"/>
          </p:cNvSpPr>
          <p:nvPr/>
        </p:nvSpPr>
        <p:spPr bwMode="auto">
          <a:xfrm>
            <a:off x="5791200" y="44196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70002" name="Line 18"/>
          <p:cNvSpPr>
            <a:spLocks noChangeShapeType="1"/>
          </p:cNvSpPr>
          <p:nvPr/>
        </p:nvSpPr>
        <p:spPr bwMode="auto">
          <a:xfrm>
            <a:off x="5867400" y="58674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70003" name="Rectangle 19"/>
          <p:cNvSpPr>
            <a:spLocks noChangeArrowheads="1"/>
          </p:cNvSpPr>
          <p:nvPr/>
        </p:nvSpPr>
        <p:spPr bwMode="auto">
          <a:xfrm>
            <a:off x="5791200" y="5867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70004" name="Rectangle 20"/>
          <p:cNvSpPr>
            <a:spLocks noChangeArrowheads="1"/>
          </p:cNvSpPr>
          <p:nvPr/>
        </p:nvSpPr>
        <p:spPr bwMode="auto">
          <a:xfrm>
            <a:off x="4362450" y="48768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70005" name="Rectangle 21"/>
          <p:cNvSpPr>
            <a:spLocks noChangeArrowheads="1"/>
          </p:cNvSpPr>
          <p:nvPr/>
        </p:nvSpPr>
        <p:spPr bwMode="auto">
          <a:xfrm>
            <a:off x="42672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70006" name="Rectangle 22"/>
          <p:cNvSpPr>
            <a:spLocks noChangeArrowheads="1"/>
          </p:cNvSpPr>
          <p:nvPr/>
        </p:nvSpPr>
        <p:spPr bwMode="auto">
          <a:xfrm>
            <a:off x="38100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70007" name="Rectangle 23"/>
          <p:cNvSpPr>
            <a:spLocks noChangeArrowheads="1"/>
          </p:cNvSpPr>
          <p:nvPr/>
        </p:nvSpPr>
        <p:spPr bwMode="auto">
          <a:xfrm>
            <a:off x="51816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70008" name="Rectangle 24"/>
          <p:cNvSpPr>
            <a:spLocks noChangeArrowheads="1"/>
          </p:cNvSpPr>
          <p:nvPr/>
        </p:nvSpPr>
        <p:spPr bwMode="auto">
          <a:xfrm>
            <a:off x="28956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70009" name="Rectangle 25"/>
          <p:cNvSpPr>
            <a:spLocks noChangeArrowheads="1"/>
          </p:cNvSpPr>
          <p:nvPr/>
        </p:nvSpPr>
        <p:spPr bwMode="auto">
          <a:xfrm>
            <a:off x="24384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70010" name="Rectangle 26"/>
          <p:cNvSpPr>
            <a:spLocks noChangeArrowheads="1"/>
          </p:cNvSpPr>
          <p:nvPr/>
        </p:nvSpPr>
        <p:spPr bwMode="auto">
          <a:xfrm>
            <a:off x="19812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70011" name="Rectangle 27"/>
          <p:cNvSpPr>
            <a:spLocks noChangeArrowheads="1"/>
          </p:cNvSpPr>
          <p:nvPr/>
        </p:nvSpPr>
        <p:spPr bwMode="auto">
          <a:xfrm>
            <a:off x="3352800" y="4876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70012" name="Rectangle 28"/>
          <p:cNvSpPr>
            <a:spLocks noChangeArrowheads="1"/>
          </p:cNvSpPr>
          <p:nvPr/>
        </p:nvSpPr>
        <p:spPr bwMode="auto">
          <a:xfrm>
            <a:off x="5791200" y="4876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70013" name="Rectangle 29"/>
          <p:cNvSpPr>
            <a:spLocks noChangeArrowheads="1"/>
          </p:cNvSpPr>
          <p:nvPr/>
        </p:nvSpPr>
        <p:spPr bwMode="auto">
          <a:xfrm>
            <a:off x="4343400" y="53340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4</a:t>
            </a:r>
            <a:endParaRPr lang="en-US" sz="3200" baseline="30000">
              <a:solidFill>
                <a:srgbClr val="FED502"/>
              </a:solidFill>
              <a:effectLst>
                <a:outerShdw blurRad="38100" dist="38100" dir="2700000" algn="tl">
                  <a:srgbClr val="000000"/>
                </a:outerShdw>
              </a:effectLst>
            </a:endParaRPr>
          </a:p>
        </p:txBody>
      </p:sp>
      <p:sp>
        <p:nvSpPr>
          <p:cNvPr id="170014" name="Rectangle 30"/>
          <p:cNvSpPr>
            <a:spLocks noChangeArrowheads="1"/>
          </p:cNvSpPr>
          <p:nvPr/>
        </p:nvSpPr>
        <p:spPr bwMode="auto">
          <a:xfrm>
            <a:off x="42672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70015" name="Rectangle 31"/>
          <p:cNvSpPr>
            <a:spLocks noChangeArrowheads="1"/>
          </p:cNvSpPr>
          <p:nvPr/>
        </p:nvSpPr>
        <p:spPr bwMode="auto">
          <a:xfrm>
            <a:off x="38100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70016" name="Rectangle 32"/>
          <p:cNvSpPr>
            <a:spLocks noChangeArrowheads="1"/>
          </p:cNvSpPr>
          <p:nvPr/>
        </p:nvSpPr>
        <p:spPr bwMode="auto">
          <a:xfrm>
            <a:off x="51816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70017" name="Rectangle 33"/>
          <p:cNvSpPr>
            <a:spLocks noChangeArrowheads="1"/>
          </p:cNvSpPr>
          <p:nvPr/>
        </p:nvSpPr>
        <p:spPr bwMode="auto">
          <a:xfrm>
            <a:off x="28956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70018" name="Rectangle 34"/>
          <p:cNvSpPr>
            <a:spLocks noChangeArrowheads="1"/>
          </p:cNvSpPr>
          <p:nvPr/>
        </p:nvSpPr>
        <p:spPr bwMode="auto">
          <a:xfrm>
            <a:off x="24384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70019" name="Rectangle 35"/>
          <p:cNvSpPr>
            <a:spLocks noChangeArrowheads="1"/>
          </p:cNvSpPr>
          <p:nvPr/>
        </p:nvSpPr>
        <p:spPr bwMode="auto">
          <a:xfrm>
            <a:off x="19812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70020" name="Rectangle 36"/>
          <p:cNvSpPr>
            <a:spLocks noChangeArrowheads="1"/>
          </p:cNvSpPr>
          <p:nvPr/>
        </p:nvSpPr>
        <p:spPr bwMode="auto">
          <a:xfrm>
            <a:off x="3352800" y="5334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70021" name="Rectangle 37"/>
          <p:cNvSpPr>
            <a:spLocks noChangeArrowheads="1"/>
          </p:cNvSpPr>
          <p:nvPr/>
        </p:nvSpPr>
        <p:spPr bwMode="auto">
          <a:xfrm>
            <a:off x="5791200" y="5334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dirty="0">
                <a:solidFill>
                  <a:srgbClr val="FED502"/>
                </a:solidFill>
                <a:effectLst>
                  <a:outerShdw blurRad="38100" dist="38100" dir="2700000" algn="tl">
                    <a:srgbClr val="000000"/>
                  </a:outerShdw>
                </a:effectLst>
              </a:rPr>
              <a:t>4</a:t>
            </a:r>
            <a:endParaRPr lang="en-US" sz="3200" baseline="30000" dirty="0">
              <a:solidFill>
                <a:srgbClr val="FED502"/>
              </a:solidFill>
              <a:effectLst>
                <a:outerShdw blurRad="38100" dist="38100" dir="2700000" algn="tl">
                  <a:srgbClr val="000000"/>
                </a:outerShdw>
              </a:effectLst>
            </a:endParaRPr>
          </a:p>
        </p:txBody>
      </p:sp>
      <p:sp>
        <p:nvSpPr>
          <p:cNvPr id="170022" name="Rectangle 38"/>
          <p:cNvSpPr>
            <a:spLocks noChangeArrowheads="1"/>
          </p:cNvSpPr>
          <p:nvPr/>
        </p:nvSpPr>
        <p:spPr bwMode="auto">
          <a:xfrm>
            <a:off x="6934200" y="44196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70023" name="Rectangle 39"/>
          <p:cNvSpPr>
            <a:spLocks noChangeArrowheads="1"/>
          </p:cNvSpPr>
          <p:nvPr/>
        </p:nvSpPr>
        <p:spPr bwMode="auto">
          <a:xfrm>
            <a:off x="6934200" y="48768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2</a:t>
            </a:r>
            <a:endParaRPr lang="en-US" sz="1400" baseline="30000">
              <a:solidFill>
                <a:srgbClr val="FED502"/>
              </a:solidFill>
              <a:effectLst>
                <a:outerShdw blurRad="38100" dist="38100" dir="2700000" algn="tl">
                  <a:srgbClr val="000000"/>
                </a:outerShdw>
              </a:effectLst>
            </a:endParaRPr>
          </a:p>
        </p:txBody>
      </p:sp>
      <p:sp>
        <p:nvSpPr>
          <p:cNvPr id="170024" name="Rectangle 40"/>
          <p:cNvSpPr>
            <a:spLocks noChangeArrowheads="1"/>
          </p:cNvSpPr>
          <p:nvPr/>
        </p:nvSpPr>
        <p:spPr bwMode="auto">
          <a:xfrm>
            <a:off x="6934200" y="5334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4</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1919910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990"/>
                                        </p:tgtEl>
                                        <p:attrNameLst>
                                          <p:attrName>style.visibility</p:attrName>
                                        </p:attrNameLst>
                                      </p:cBhvr>
                                      <p:to>
                                        <p:strVal val="visible"/>
                                      </p:to>
                                    </p:set>
                                    <p:animEffect transition="in" filter="fade">
                                      <p:cBhvr>
                                        <p:cTn id="7" dur="1000"/>
                                        <p:tgtEl>
                                          <p:spTgt spid="1699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9997"/>
                                        </p:tgtEl>
                                        <p:attrNameLst>
                                          <p:attrName>style.visibility</p:attrName>
                                        </p:attrNameLst>
                                      </p:cBhvr>
                                      <p:to>
                                        <p:strVal val="visible"/>
                                      </p:to>
                                    </p:set>
                                    <p:animEffect transition="in" filter="fade">
                                      <p:cBhvr>
                                        <p:cTn id="10" dur="1000"/>
                                        <p:tgtEl>
                                          <p:spTgt spid="1699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9998"/>
                                        </p:tgtEl>
                                        <p:attrNameLst>
                                          <p:attrName>style.visibility</p:attrName>
                                        </p:attrNameLst>
                                      </p:cBhvr>
                                      <p:to>
                                        <p:strVal val="visible"/>
                                      </p:to>
                                    </p:set>
                                    <p:animEffect transition="in" filter="fade">
                                      <p:cBhvr>
                                        <p:cTn id="13" dur="1000"/>
                                        <p:tgtEl>
                                          <p:spTgt spid="16999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9999"/>
                                        </p:tgtEl>
                                        <p:attrNameLst>
                                          <p:attrName>style.visibility</p:attrName>
                                        </p:attrNameLst>
                                      </p:cBhvr>
                                      <p:to>
                                        <p:strVal val="visible"/>
                                      </p:to>
                                    </p:set>
                                    <p:animEffect transition="in" filter="fade">
                                      <p:cBhvr>
                                        <p:cTn id="16" dur="1000"/>
                                        <p:tgtEl>
                                          <p:spTgt spid="169999"/>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9994"/>
                                        </p:tgtEl>
                                        <p:attrNameLst>
                                          <p:attrName>style.visibility</p:attrName>
                                        </p:attrNameLst>
                                      </p:cBhvr>
                                      <p:to>
                                        <p:strVal val="visible"/>
                                      </p:to>
                                    </p:set>
                                    <p:animEffect transition="in" filter="fade">
                                      <p:cBhvr>
                                        <p:cTn id="20" dur="1000"/>
                                        <p:tgtEl>
                                          <p:spTgt spid="16999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9993"/>
                                        </p:tgtEl>
                                        <p:attrNameLst>
                                          <p:attrName>style.visibility</p:attrName>
                                        </p:attrNameLst>
                                      </p:cBhvr>
                                      <p:to>
                                        <p:strVal val="visible"/>
                                      </p:to>
                                    </p:set>
                                    <p:animEffect transition="in" filter="fade">
                                      <p:cBhvr>
                                        <p:cTn id="23" dur="1000"/>
                                        <p:tgtEl>
                                          <p:spTgt spid="16999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9995"/>
                                        </p:tgtEl>
                                        <p:attrNameLst>
                                          <p:attrName>style.visibility</p:attrName>
                                        </p:attrNameLst>
                                      </p:cBhvr>
                                      <p:to>
                                        <p:strVal val="visible"/>
                                      </p:to>
                                    </p:set>
                                    <p:animEffect transition="in" filter="fade">
                                      <p:cBhvr>
                                        <p:cTn id="26" dur="1000"/>
                                        <p:tgtEl>
                                          <p:spTgt spid="16999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0000"/>
                                        </p:tgtEl>
                                        <p:attrNameLst>
                                          <p:attrName>style.visibility</p:attrName>
                                        </p:attrNameLst>
                                      </p:cBhvr>
                                      <p:to>
                                        <p:strVal val="visible"/>
                                      </p:to>
                                    </p:set>
                                    <p:animEffect transition="in" filter="fade">
                                      <p:cBhvr>
                                        <p:cTn id="29" dur="1000"/>
                                        <p:tgtEl>
                                          <p:spTgt spid="170000"/>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70001"/>
                                        </p:tgtEl>
                                        <p:attrNameLst>
                                          <p:attrName>style.visibility</p:attrName>
                                        </p:attrNameLst>
                                      </p:cBhvr>
                                      <p:to>
                                        <p:strVal val="visible"/>
                                      </p:to>
                                    </p:set>
                                    <p:animEffect transition="in" filter="fade">
                                      <p:cBhvr>
                                        <p:cTn id="33" dur="1000"/>
                                        <p:tgtEl>
                                          <p:spTgt spid="17000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9996"/>
                                        </p:tgtEl>
                                        <p:attrNameLst>
                                          <p:attrName>style.visibility</p:attrName>
                                        </p:attrNameLst>
                                      </p:cBhvr>
                                      <p:to>
                                        <p:strVal val="visible"/>
                                      </p:to>
                                    </p:set>
                                    <p:animEffect transition="in" filter="fade">
                                      <p:cBhvr>
                                        <p:cTn id="36" dur="1000"/>
                                        <p:tgtEl>
                                          <p:spTgt spid="169996"/>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69988"/>
                                        </p:tgtEl>
                                        <p:attrNameLst>
                                          <p:attrName>style.visibility</p:attrName>
                                        </p:attrNameLst>
                                      </p:cBhvr>
                                      <p:to>
                                        <p:strVal val="visible"/>
                                      </p:to>
                                    </p:set>
                                    <p:animEffect transition="in" filter="fade">
                                      <p:cBhvr>
                                        <p:cTn id="40" dur="1000"/>
                                        <p:tgtEl>
                                          <p:spTgt spid="16998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0008"/>
                                        </p:tgtEl>
                                        <p:attrNameLst>
                                          <p:attrName>style.visibility</p:attrName>
                                        </p:attrNameLst>
                                      </p:cBhvr>
                                      <p:to>
                                        <p:strVal val="visible"/>
                                      </p:to>
                                    </p:set>
                                    <p:animEffect transition="in" filter="fade">
                                      <p:cBhvr>
                                        <p:cTn id="43" dur="1000"/>
                                        <p:tgtEl>
                                          <p:spTgt spid="17000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0009"/>
                                        </p:tgtEl>
                                        <p:attrNameLst>
                                          <p:attrName>style.visibility</p:attrName>
                                        </p:attrNameLst>
                                      </p:cBhvr>
                                      <p:to>
                                        <p:strVal val="visible"/>
                                      </p:to>
                                    </p:set>
                                    <p:animEffect transition="in" filter="fade">
                                      <p:cBhvr>
                                        <p:cTn id="46" dur="1000"/>
                                        <p:tgtEl>
                                          <p:spTgt spid="17000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0010"/>
                                        </p:tgtEl>
                                        <p:attrNameLst>
                                          <p:attrName>style.visibility</p:attrName>
                                        </p:attrNameLst>
                                      </p:cBhvr>
                                      <p:to>
                                        <p:strVal val="visible"/>
                                      </p:to>
                                    </p:set>
                                    <p:animEffect transition="in" filter="fade">
                                      <p:cBhvr>
                                        <p:cTn id="49" dur="1000"/>
                                        <p:tgtEl>
                                          <p:spTgt spid="170010"/>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70005"/>
                                        </p:tgtEl>
                                        <p:attrNameLst>
                                          <p:attrName>style.visibility</p:attrName>
                                        </p:attrNameLst>
                                      </p:cBhvr>
                                      <p:to>
                                        <p:strVal val="visible"/>
                                      </p:to>
                                    </p:set>
                                    <p:animEffect transition="in" filter="fade">
                                      <p:cBhvr>
                                        <p:cTn id="53" dur="1000"/>
                                        <p:tgtEl>
                                          <p:spTgt spid="17000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0004"/>
                                        </p:tgtEl>
                                        <p:attrNameLst>
                                          <p:attrName>style.visibility</p:attrName>
                                        </p:attrNameLst>
                                      </p:cBhvr>
                                      <p:to>
                                        <p:strVal val="visible"/>
                                      </p:to>
                                    </p:set>
                                    <p:animEffect transition="in" filter="fade">
                                      <p:cBhvr>
                                        <p:cTn id="56" dur="1000"/>
                                        <p:tgtEl>
                                          <p:spTgt spid="17000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0006"/>
                                        </p:tgtEl>
                                        <p:attrNameLst>
                                          <p:attrName>style.visibility</p:attrName>
                                        </p:attrNameLst>
                                      </p:cBhvr>
                                      <p:to>
                                        <p:strVal val="visible"/>
                                      </p:to>
                                    </p:set>
                                    <p:animEffect transition="in" filter="fade">
                                      <p:cBhvr>
                                        <p:cTn id="59" dur="1000"/>
                                        <p:tgtEl>
                                          <p:spTgt spid="17000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0011"/>
                                        </p:tgtEl>
                                        <p:attrNameLst>
                                          <p:attrName>style.visibility</p:attrName>
                                        </p:attrNameLst>
                                      </p:cBhvr>
                                      <p:to>
                                        <p:strVal val="visible"/>
                                      </p:to>
                                    </p:set>
                                    <p:animEffect transition="in" filter="fade">
                                      <p:cBhvr>
                                        <p:cTn id="62" dur="1000"/>
                                        <p:tgtEl>
                                          <p:spTgt spid="170011"/>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70012"/>
                                        </p:tgtEl>
                                        <p:attrNameLst>
                                          <p:attrName>style.visibility</p:attrName>
                                        </p:attrNameLst>
                                      </p:cBhvr>
                                      <p:to>
                                        <p:strVal val="visible"/>
                                      </p:to>
                                    </p:set>
                                    <p:animEffect transition="in" filter="fade">
                                      <p:cBhvr>
                                        <p:cTn id="66" dur="1000"/>
                                        <p:tgtEl>
                                          <p:spTgt spid="1700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70007"/>
                                        </p:tgtEl>
                                        <p:attrNameLst>
                                          <p:attrName>style.visibility</p:attrName>
                                        </p:attrNameLst>
                                      </p:cBhvr>
                                      <p:to>
                                        <p:strVal val="visible"/>
                                      </p:to>
                                    </p:set>
                                    <p:animEffect transition="in" filter="fade">
                                      <p:cBhvr>
                                        <p:cTn id="69" dur="1000"/>
                                        <p:tgtEl>
                                          <p:spTgt spid="170007"/>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69992"/>
                                        </p:tgtEl>
                                        <p:attrNameLst>
                                          <p:attrName>style.visibility</p:attrName>
                                        </p:attrNameLst>
                                      </p:cBhvr>
                                      <p:to>
                                        <p:strVal val="visible"/>
                                      </p:to>
                                    </p:set>
                                    <p:animEffect transition="in" filter="fade">
                                      <p:cBhvr>
                                        <p:cTn id="73" dur="1000"/>
                                        <p:tgtEl>
                                          <p:spTgt spid="16999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0017"/>
                                        </p:tgtEl>
                                        <p:attrNameLst>
                                          <p:attrName>style.visibility</p:attrName>
                                        </p:attrNameLst>
                                      </p:cBhvr>
                                      <p:to>
                                        <p:strVal val="visible"/>
                                      </p:to>
                                    </p:set>
                                    <p:animEffect transition="in" filter="fade">
                                      <p:cBhvr>
                                        <p:cTn id="76" dur="1000"/>
                                        <p:tgtEl>
                                          <p:spTgt spid="17001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70019"/>
                                        </p:tgtEl>
                                        <p:attrNameLst>
                                          <p:attrName>style.visibility</p:attrName>
                                        </p:attrNameLst>
                                      </p:cBhvr>
                                      <p:to>
                                        <p:strVal val="visible"/>
                                      </p:to>
                                    </p:set>
                                    <p:animEffect transition="in" filter="fade">
                                      <p:cBhvr>
                                        <p:cTn id="79" dur="1000"/>
                                        <p:tgtEl>
                                          <p:spTgt spid="17001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70018"/>
                                        </p:tgtEl>
                                        <p:attrNameLst>
                                          <p:attrName>style.visibility</p:attrName>
                                        </p:attrNameLst>
                                      </p:cBhvr>
                                      <p:to>
                                        <p:strVal val="visible"/>
                                      </p:to>
                                    </p:set>
                                    <p:animEffect transition="in" filter="fade">
                                      <p:cBhvr>
                                        <p:cTn id="82" dur="1000"/>
                                        <p:tgtEl>
                                          <p:spTgt spid="170018"/>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70014"/>
                                        </p:tgtEl>
                                        <p:attrNameLst>
                                          <p:attrName>style.visibility</p:attrName>
                                        </p:attrNameLst>
                                      </p:cBhvr>
                                      <p:to>
                                        <p:strVal val="visible"/>
                                      </p:to>
                                    </p:set>
                                    <p:animEffect transition="in" filter="fade">
                                      <p:cBhvr>
                                        <p:cTn id="86" dur="1000"/>
                                        <p:tgtEl>
                                          <p:spTgt spid="17001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70013"/>
                                        </p:tgtEl>
                                        <p:attrNameLst>
                                          <p:attrName>style.visibility</p:attrName>
                                        </p:attrNameLst>
                                      </p:cBhvr>
                                      <p:to>
                                        <p:strVal val="visible"/>
                                      </p:to>
                                    </p:set>
                                    <p:animEffect transition="in" filter="fade">
                                      <p:cBhvr>
                                        <p:cTn id="89" dur="1000"/>
                                        <p:tgtEl>
                                          <p:spTgt spid="17001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70015"/>
                                        </p:tgtEl>
                                        <p:attrNameLst>
                                          <p:attrName>style.visibility</p:attrName>
                                        </p:attrNameLst>
                                      </p:cBhvr>
                                      <p:to>
                                        <p:strVal val="visible"/>
                                      </p:to>
                                    </p:set>
                                    <p:animEffect transition="in" filter="fade">
                                      <p:cBhvr>
                                        <p:cTn id="92" dur="1000"/>
                                        <p:tgtEl>
                                          <p:spTgt spid="17001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70020"/>
                                        </p:tgtEl>
                                        <p:attrNameLst>
                                          <p:attrName>style.visibility</p:attrName>
                                        </p:attrNameLst>
                                      </p:cBhvr>
                                      <p:to>
                                        <p:strVal val="visible"/>
                                      </p:to>
                                    </p:set>
                                    <p:animEffect transition="in" filter="fade">
                                      <p:cBhvr>
                                        <p:cTn id="95" dur="1000"/>
                                        <p:tgtEl>
                                          <p:spTgt spid="170020"/>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70021"/>
                                        </p:tgtEl>
                                        <p:attrNameLst>
                                          <p:attrName>style.visibility</p:attrName>
                                        </p:attrNameLst>
                                      </p:cBhvr>
                                      <p:to>
                                        <p:strVal val="visible"/>
                                      </p:to>
                                    </p:set>
                                    <p:animEffect transition="in" filter="fade">
                                      <p:cBhvr>
                                        <p:cTn id="99" dur="1000"/>
                                        <p:tgtEl>
                                          <p:spTgt spid="17002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70016"/>
                                        </p:tgtEl>
                                        <p:attrNameLst>
                                          <p:attrName>style.visibility</p:attrName>
                                        </p:attrNameLst>
                                      </p:cBhvr>
                                      <p:to>
                                        <p:strVal val="visible"/>
                                      </p:to>
                                    </p:set>
                                    <p:animEffect transition="in" filter="fade">
                                      <p:cBhvr>
                                        <p:cTn id="102" dur="1000"/>
                                        <p:tgtEl>
                                          <p:spTgt spid="170016"/>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70002"/>
                                        </p:tgtEl>
                                        <p:attrNameLst>
                                          <p:attrName>style.visibility</p:attrName>
                                        </p:attrNameLst>
                                      </p:cBhvr>
                                      <p:to>
                                        <p:strVal val="visible"/>
                                      </p:to>
                                    </p:set>
                                    <p:animEffect transition="in" filter="fade">
                                      <p:cBhvr>
                                        <p:cTn id="106" dur="2000"/>
                                        <p:tgtEl>
                                          <p:spTgt spid="1700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70003"/>
                                        </p:tgtEl>
                                        <p:attrNameLst>
                                          <p:attrName>style.visibility</p:attrName>
                                        </p:attrNameLst>
                                      </p:cBhvr>
                                      <p:to>
                                        <p:strVal val="visible"/>
                                      </p:to>
                                    </p:set>
                                    <p:animEffect transition="in" filter="fade">
                                      <p:cBhvr>
                                        <p:cTn id="109" dur="2000"/>
                                        <p:tgtEl>
                                          <p:spTgt spid="170003"/>
                                        </p:tgtEl>
                                      </p:cBhvr>
                                    </p:animEffect>
                                  </p:childTnLst>
                                </p:cTn>
                              </p:par>
                            </p:childTnLst>
                          </p:cTn>
                        </p:par>
                        <p:par>
                          <p:cTn id="110" fill="hold" nodeType="afterGroup">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70022"/>
                                        </p:tgtEl>
                                        <p:attrNameLst>
                                          <p:attrName>style.visibility</p:attrName>
                                        </p:attrNameLst>
                                      </p:cBhvr>
                                      <p:to>
                                        <p:strVal val="visible"/>
                                      </p:to>
                                    </p:set>
                                    <p:animEffect transition="in" filter="fade">
                                      <p:cBhvr>
                                        <p:cTn id="113" dur="500"/>
                                        <p:tgtEl>
                                          <p:spTgt spid="17002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70023"/>
                                        </p:tgtEl>
                                        <p:attrNameLst>
                                          <p:attrName>style.visibility</p:attrName>
                                        </p:attrNameLst>
                                      </p:cBhvr>
                                      <p:to>
                                        <p:strVal val="visible"/>
                                      </p:to>
                                    </p:set>
                                    <p:animEffect transition="in" filter="fade">
                                      <p:cBhvr>
                                        <p:cTn id="116" dur="500"/>
                                        <p:tgtEl>
                                          <p:spTgt spid="17002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70024"/>
                                        </p:tgtEl>
                                        <p:attrNameLst>
                                          <p:attrName>style.visibility</p:attrName>
                                        </p:attrNameLst>
                                      </p:cBhvr>
                                      <p:to>
                                        <p:strVal val="visible"/>
                                      </p:to>
                                    </p:set>
                                    <p:animEffect transition="in" filter="fade">
                                      <p:cBhvr>
                                        <p:cTn id="119" dur="500"/>
                                        <p:tgtEl>
                                          <p:spTgt spid="170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P spid="169990" grpId="0"/>
      <p:bldP spid="169992" grpId="0"/>
      <p:bldP spid="169993" grpId="0"/>
      <p:bldP spid="169994" grpId="0"/>
      <p:bldP spid="169995" grpId="0"/>
      <p:bldP spid="169996" grpId="0"/>
      <p:bldP spid="169997" grpId="0"/>
      <p:bldP spid="169998" grpId="0"/>
      <p:bldP spid="169999" grpId="0"/>
      <p:bldP spid="170000" grpId="0"/>
      <p:bldP spid="170001" grpId="0"/>
      <p:bldP spid="170002" grpId="0" animBg="1"/>
      <p:bldP spid="170003" grpId="0"/>
      <p:bldP spid="170004" grpId="0"/>
      <p:bldP spid="170005" grpId="0"/>
      <p:bldP spid="170006" grpId="0"/>
      <p:bldP spid="170007" grpId="0"/>
      <p:bldP spid="170008" grpId="0"/>
      <p:bldP spid="170009" grpId="0"/>
      <p:bldP spid="170010" grpId="0"/>
      <p:bldP spid="170011" grpId="0"/>
      <p:bldP spid="170012" grpId="0"/>
      <p:bldP spid="170013" grpId="0"/>
      <p:bldP spid="170014" grpId="0"/>
      <p:bldP spid="170015" grpId="0"/>
      <p:bldP spid="170016" grpId="0"/>
      <p:bldP spid="170017" grpId="0"/>
      <p:bldP spid="170018" grpId="0"/>
      <p:bldP spid="170019" grpId="0"/>
      <p:bldP spid="170020" grpId="0"/>
      <p:bldP spid="170021" grpId="0"/>
      <p:bldP spid="170022" grpId="0"/>
      <p:bldP spid="170023" grpId="0"/>
      <p:bldP spid="1700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228600" y="9906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4000" dirty="0">
                <a:solidFill>
                  <a:srgbClr val="FED502"/>
                </a:solidFill>
                <a:effectLst>
                  <a:outerShdw blurRad="38100" dist="38100" dir="2700000" algn="tl">
                    <a:srgbClr val="000000"/>
                  </a:outerShdw>
                </a:effectLst>
              </a:rPr>
              <a:t>Try converting these binary numbers to base 10 on your own…</a:t>
            </a:r>
          </a:p>
        </p:txBody>
      </p:sp>
      <p:sp>
        <p:nvSpPr>
          <p:cNvPr id="173059" name="Rectangle 3"/>
          <p:cNvSpPr>
            <a:spLocks noChangeArrowheads="1"/>
          </p:cNvSpPr>
          <p:nvPr/>
        </p:nvSpPr>
        <p:spPr bwMode="auto">
          <a:xfrm>
            <a:off x="228600" y="2667000"/>
            <a:ext cx="8686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4000" dirty="0">
                <a:solidFill>
                  <a:srgbClr val="FED502"/>
                </a:solidFill>
                <a:effectLst>
                  <a:outerShdw blurRad="38100" dist="38100" dir="2700000" algn="tl">
                    <a:srgbClr val="000000"/>
                  </a:outerShdw>
                </a:effectLst>
              </a:rPr>
              <a:t>10110</a:t>
            </a:r>
            <a:r>
              <a:rPr lang="en-US" sz="4000" baseline="-25000" dirty="0">
                <a:solidFill>
                  <a:srgbClr val="FED502"/>
                </a:solidFill>
                <a:effectLst>
                  <a:outerShdw blurRad="38100" dist="38100" dir="2700000" algn="tl">
                    <a:srgbClr val="000000"/>
                  </a:outerShdw>
                </a:effectLst>
              </a:rPr>
              <a:t>2</a:t>
            </a:r>
            <a:br>
              <a:rPr lang="en-US" sz="4000" baseline="-25000" dirty="0">
                <a:solidFill>
                  <a:srgbClr val="FED502"/>
                </a:solidFill>
                <a:effectLst>
                  <a:outerShdw blurRad="38100" dist="38100" dir="2700000" algn="tl">
                    <a:srgbClr val="000000"/>
                  </a:outerShdw>
                </a:effectLst>
              </a:rPr>
            </a:br>
            <a:r>
              <a:rPr lang="en-US" sz="4000" dirty="0">
                <a:solidFill>
                  <a:srgbClr val="FED502"/>
                </a:solidFill>
                <a:effectLst>
                  <a:outerShdw blurRad="38100" dist="38100" dir="2700000" algn="tl">
                    <a:srgbClr val="000000"/>
                  </a:outerShdw>
                </a:effectLst>
              </a:rPr>
              <a:t>11011</a:t>
            </a:r>
            <a:r>
              <a:rPr lang="en-US" sz="4000" baseline="-25000" dirty="0">
                <a:solidFill>
                  <a:srgbClr val="FED502"/>
                </a:solidFill>
                <a:effectLst>
                  <a:outerShdw blurRad="38100" dist="38100" dir="2700000" algn="tl">
                    <a:srgbClr val="000000"/>
                  </a:outerShdw>
                </a:effectLst>
              </a:rPr>
              <a:t>2</a:t>
            </a:r>
          </a:p>
        </p:txBody>
      </p:sp>
      <p:sp>
        <p:nvSpPr>
          <p:cNvPr id="173060" name="Rectangle 4"/>
          <p:cNvSpPr>
            <a:spLocks noChangeArrowheads="1"/>
          </p:cNvSpPr>
          <p:nvPr/>
        </p:nvSpPr>
        <p:spPr bwMode="auto">
          <a:xfrm>
            <a:off x="228600" y="51054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200" dirty="0">
                <a:solidFill>
                  <a:srgbClr val="FED502"/>
                </a:solidFill>
                <a:effectLst>
                  <a:outerShdw blurRad="38100" dist="38100" dir="2700000" algn="tl">
                    <a:srgbClr val="000000"/>
                  </a:outerShdw>
                </a:effectLst>
              </a:rPr>
              <a:t>2</a:t>
            </a:r>
            <a:r>
              <a:rPr lang="en-US" sz="3200" baseline="30000" dirty="0">
                <a:solidFill>
                  <a:srgbClr val="FED502"/>
                </a:solidFill>
                <a:effectLst>
                  <a:outerShdw blurRad="38100" dist="38100" dir="2700000" algn="tl">
                    <a:srgbClr val="000000"/>
                  </a:outerShdw>
                </a:effectLst>
              </a:rPr>
              <a:t>0 </a:t>
            </a:r>
            <a:r>
              <a:rPr lang="en-US" sz="3200" dirty="0">
                <a:solidFill>
                  <a:srgbClr val="FED502"/>
                </a:solidFill>
                <a:effectLst>
                  <a:outerShdw blurRad="38100" dist="38100" dir="2700000" algn="tl">
                    <a:srgbClr val="000000"/>
                  </a:outerShdw>
                </a:effectLst>
              </a:rPr>
              <a:t>= 1   2</a:t>
            </a:r>
            <a:r>
              <a:rPr lang="en-US" sz="3200" baseline="30000" dirty="0">
                <a:solidFill>
                  <a:srgbClr val="FED502"/>
                </a:solidFill>
                <a:effectLst>
                  <a:outerShdw blurRad="38100" dist="38100" dir="2700000" algn="tl">
                    <a:srgbClr val="000000"/>
                  </a:outerShdw>
                </a:effectLst>
              </a:rPr>
              <a:t>1 </a:t>
            </a:r>
            <a:r>
              <a:rPr lang="en-US" sz="3200" dirty="0">
                <a:solidFill>
                  <a:srgbClr val="FED502"/>
                </a:solidFill>
                <a:effectLst>
                  <a:outerShdw blurRad="38100" dist="38100" dir="2700000" algn="tl">
                    <a:srgbClr val="000000"/>
                  </a:outerShdw>
                </a:effectLst>
              </a:rPr>
              <a:t>= 2   2</a:t>
            </a:r>
            <a:r>
              <a:rPr lang="en-US" sz="3200" baseline="30000" dirty="0">
                <a:solidFill>
                  <a:srgbClr val="FED502"/>
                </a:solidFill>
                <a:effectLst>
                  <a:outerShdw blurRad="38100" dist="38100" dir="2700000" algn="tl">
                    <a:srgbClr val="000000"/>
                  </a:outerShdw>
                </a:effectLst>
              </a:rPr>
              <a:t>2 </a:t>
            </a:r>
            <a:r>
              <a:rPr lang="en-US" sz="3200" dirty="0">
                <a:solidFill>
                  <a:srgbClr val="FED502"/>
                </a:solidFill>
                <a:effectLst>
                  <a:outerShdw blurRad="38100" dist="38100" dir="2700000" algn="tl">
                    <a:srgbClr val="000000"/>
                  </a:outerShdw>
                </a:effectLst>
              </a:rPr>
              <a:t>= 4   2</a:t>
            </a:r>
            <a:r>
              <a:rPr lang="en-US" sz="3200" baseline="30000" dirty="0">
                <a:solidFill>
                  <a:srgbClr val="FED502"/>
                </a:solidFill>
                <a:effectLst>
                  <a:outerShdw blurRad="38100" dist="38100" dir="2700000" algn="tl">
                    <a:srgbClr val="000000"/>
                  </a:outerShdw>
                </a:effectLst>
              </a:rPr>
              <a:t>3 </a:t>
            </a:r>
            <a:r>
              <a:rPr lang="en-US" sz="3200" dirty="0">
                <a:solidFill>
                  <a:srgbClr val="FED502"/>
                </a:solidFill>
                <a:effectLst>
                  <a:outerShdw blurRad="38100" dist="38100" dir="2700000" algn="tl">
                    <a:srgbClr val="000000"/>
                  </a:outerShdw>
                </a:effectLst>
              </a:rPr>
              <a:t>= 8   2</a:t>
            </a:r>
            <a:r>
              <a:rPr lang="en-US" sz="3200" baseline="30000" dirty="0">
                <a:solidFill>
                  <a:srgbClr val="FED502"/>
                </a:solidFill>
                <a:effectLst>
                  <a:outerShdw blurRad="38100" dist="38100" dir="2700000" algn="tl">
                    <a:srgbClr val="000000"/>
                  </a:outerShdw>
                </a:effectLst>
              </a:rPr>
              <a:t>4 </a:t>
            </a:r>
            <a:r>
              <a:rPr lang="en-US" sz="3200" dirty="0">
                <a:solidFill>
                  <a:srgbClr val="FED502"/>
                </a:solidFill>
                <a:effectLst>
                  <a:outerShdw blurRad="38100" dist="38100" dir="2700000" algn="tl">
                    <a:srgbClr val="000000"/>
                  </a:outerShdw>
                </a:effectLst>
              </a:rPr>
              <a:t>= 16</a:t>
            </a:r>
          </a:p>
        </p:txBody>
      </p:sp>
    </p:spTree>
    <p:extLst>
      <p:ext uri="{BB962C8B-B14F-4D97-AF65-F5344CB8AC3E}">
        <p14:creationId xmlns:p14="http://schemas.microsoft.com/office/powerpoint/2010/main" val="462031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a:xfrm>
            <a:off x="0" y="457200"/>
            <a:ext cx="8686800" cy="9144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How Did You Do? </a:t>
            </a:r>
          </a:p>
        </p:txBody>
      </p:sp>
      <p:sp>
        <p:nvSpPr>
          <p:cNvPr id="183299" name="Rectangle 3"/>
          <p:cNvSpPr>
            <a:spLocks noChangeArrowheads="1"/>
          </p:cNvSpPr>
          <p:nvPr/>
        </p:nvSpPr>
        <p:spPr bwMode="auto">
          <a:xfrm>
            <a:off x="46482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83300" name="Rectangle 4"/>
          <p:cNvSpPr>
            <a:spLocks noChangeArrowheads="1"/>
          </p:cNvSpPr>
          <p:nvPr/>
        </p:nvSpPr>
        <p:spPr bwMode="auto">
          <a:xfrm>
            <a:off x="47244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83301" name="Rectangle 5"/>
          <p:cNvSpPr>
            <a:spLocks noChangeArrowheads="1"/>
          </p:cNvSpPr>
          <p:nvPr/>
        </p:nvSpPr>
        <p:spPr bwMode="auto">
          <a:xfrm>
            <a:off x="53340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0</a:t>
            </a:r>
          </a:p>
        </p:txBody>
      </p:sp>
      <p:sp>
        <p:nvSpPr>
          <p:cNvPr id="183302" name="Rectangle 6"/>
          <p:cNvSpPr>
            <a:spLocks noChangeArrowheads="1"/>
          </p:cNvSpPr>
          <p:nvPr/>
        </p:nvSpPr>
        <p:spPr bwMode="auto">
          <a:xfrm>
            <a:off x="54102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83303" name="Rectangle 7"/>
          <p:cNvSpPr>
            <a:spLocks noChangeArrowheads="1"/>
          </p:cNvSpPr>
          <p:nvPr/>
        </p:nvSpPr>
        <p:spPr bwMode="auto">
          <a:xfrm>
            <a:off x="39624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83304" name="Rectangle 8"/>
          <p:cNvSpPr>
            <a:spLocks noChangeArrowheads="1"/>
          </p:cNvSpPr>
          <p:nvPr/>
        </p:nvSpPr>
        <p:spPr bwMode="auto">
          <a:xfrm>
            <a:off x="40386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83305" name="Rectangle 9"/>
          <p:cNvSpPr>
            <a:spLocks noChangeArrowheads="1"/>
          </p:cNvSpPr>
          <p:nvPr/>
        </p:nvSpPr>
        <p:spPr bwMode="auto">
          <a:xfrm>
            <a:off x="480695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3306" name="Rectangle 10"/>
          <p:cNvSpPr>
            <a:spLocks noChangeArrowheads="1"/>
          </p:cNvSpPr>
          <p:nvPr/>
        </p:nvSpPr>
        <p:spPr bwMode="auto">
          <a:xfrm>
            <a:off x="42672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07" name="Rectangle 11"/>
          <p:cNvSpPr>
            <a:spLocks noChangeArrowheads="1"/>
          </p:cNvSpPr>
          <p:nvPr/>
        </p:nvSpPr>
        <p:spPr bwMode="auto">
          <a:xfrm>
            <a:off x="38100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3308" name="Rectangle 12"/>
          <p:cNvSpPr>
            <a:spLocks noChangeArrowheads="1"/>
          </p:cNvSpPr>
          <p:nvPr/>
        </p:nvSpPr>
        <p:spPr bwMode="auto">
          <a:xfrm>
            <a:off x="53340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09" name="Rectangle 13"/>
          <p:cNvSpPr>
            <a:spLocks noChangeArrowheads="1"/>
          </p:cNvSpPr>
          <p:nvPr/>
        </p:nvSpPr>
        <p:spPr bwMode="auto">
          <a:xfrm>
            <a:off x="28956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83310" name="Rectangle 14"/>
          <p:cNvSpPr>
            <a:spLocks noChangeArrowheads="1"/>
          </p:cNvSpPr>
          <p:nvPr/>
        </p:nvSpPr>
        <p:spPr bwMode="auto">
          <a:xfrm>
            <a:off x="24384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11" name="Rectangle 15"/>
          <p:cNvSpPr>
            <a:spLocks noChangeArrowheads="1"/>
          </p:cNvSpPr>
          <p:nvPr/>
        </p:nvSpPr>
        <p:spPr bwMode="auto">
          <a:xfrm>
            <a:off x="19812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3312" name="Rectangle 16"/>
          <p:cNvSpPr>
            <a:spLocks noChangeArrowheads="1"/>
          </p:cNvSpPr>
          <p:nvPr/>
        </p:nvSpPr>
        <p:spPr bwMode="auto">
          <a:xfrm>
            <a:off x="33528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13" name="Rectangle 17"/>
          <p:cNvSpPr>
            <a:spLocks noChangeArrowheads="1"/>
          </p:cNvSpPr>
          <p:nvPr/>
        </p:nvSpPr>
        <p:spPr bwMode="auto">
          <a:xfrm>
            <a:off x="5943600" y="3581400"/>
            <a:ext cx="914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3314" name="Line 18"/>
          <p:cNvSpPr>
            <a:spLocks noChangeShapeType="1"/>
          </p:cNvSpPr>
          <p:nvPr/>
        </p:nvSpPr>
        <p:spPr bwMode="auto">
          <a:xfrm>
            <a:off x="6019800" y="6005513"/>
            <a:ext cx="749300" cy="14287"/>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83315" name="Rectangle 19"/>
          <p:cNvSpPr>
            <a:spLocks noChangeArrowheads="1"/>
          </p:cNvSpPr>
          <p:nvPr/>
        </p:nvSpPr>
        <p:spPr bwMode="auto">
          <a:xfrm>
            <a:off x="5943600" y="5943600"/>
            <a:ext cx="91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dirty="0">
                <a:solidFill>
                  <a:srgbClr val="FED502"/>
                </a:solidFill>
                <a:effectLst>
                  <a:outerShdw blurRad="38100" dist="38100" dir="2700000" algn="tl">
                    <a:srgbClr val="000000"/>
                  </a:outerShdw>
                </a:effectLst>
              </a:rPr>
              <a:t>22</a:t>
            </a:r>
            <a:endParaRPr lang="en-US" sz="3200" baseline="30000" dirty="0">
              <a:solidFill>
                <a:srgbClr val="FED502"/>
              </a:solidFill>
              <a:effectLst>
                <a:outerShdw blurRad="38100" dist="38100" dir="2700000" algn="tl">
                  <a:srgbClr val="000000"/>
                </a:outerShdw>
              </a:effectLst>
            </a:endParaRPr>
          </a:p>
        </p:txBody>
      </p:sp>
      <p:sp>
        <p:nvSpPr>
          <p:cNvPr id="183316" name="Rectangle 20"/>
          <p:cNvSpPr>
            <a:spLocks noChangeArrowheads="1"/>
          </p:cNvSpPr>
          <p:nvPr/>
        </p:nvSpPr>
        <p:spPr bwMode="auto">
          <a:xfrm>
            <a:off x="48006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83317" name="Rectangle 21"/>
          <p:cNvSpPr>
            <a:spLocks noChangeArrowheads="1"/>
          </p:cNvSpPr>
          <p:nvPr/>
        </p:nvSpPr>
        <p:spPr bwMode="auto">
          <a:xfrm>
            <a:off x="42672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18" name="Rectangle 22"/>
          <p:cNvSpPr>
            <a:spLocks noChangeArrowheads="1"/>
          </p:cNvSpPr>
          <p:nvPr/>
        </p:nvSpPr>
        <p:spPr bwMode="auto">
          <a:xfrm>
            <a:off x="38100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3319" name="Rectangle 23"/>
          <p:cNvSpPr>
            <a:spLocks noChangeArrowheads="1"/>
          </p:cNvSpPr>
          <p:nvPr/>
        </p:nvSpPr>
        <p:spPr bwMode="auto">
          <a:xfrm>
            <a:off x="53340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20" name="Rectangle 24"/>
          <p:cNvSpPr>
            <a:spLocks noChangeArrowheads="1"/>
          </p:cNvSpPr>
          <p:nvPr/>
        </p:nvSpPr>
        <p:spPr bwMode="auto">
          <a:xfrm>
            <a:off x="28956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83321" name="Rectangle 25"/>
          <p:cNvSpPr>
            <a:spLocks noChangeArrowheads="1"/>
          </p:cNvSpPr>
          <p:nvPr/>
        </p:nvSpPr>
        <p:spPr bwMode="auto">
          <a:xfrm>
            <a:off x="24384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22" name="Rectangle 26"/>
          <p:cNvSpPr>
            <a:spLocks noChangeArrowheads="1"/>
          </p:cNvSpPr>
          <p:nvPr/>
        </p:nvSpPr>
        <p:spPr bwMode="auto">
          <a:xfrm>
            <a:off x="19812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3323" name="Rectangle 27"/>
          <p:cNvSpPr>
            <a:spLocks noChangeArrowheads="1"/>
          </p:cNvSpPr>
          <p:nvPr/>
        </p:nvSpPr>
        <p:spPr bwMode="auto">
          <a:xfrm>
            <a:off x="33528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24" name="Rectangle 28"/>
          <p:cNvSpPr>
            <a:spLocks noChangeArrowheads="1"/>
          </p:cNvSpPr>
          <p:nvPr/>
        </p:nvSpPr>
        <p:spPr bwMode="auto">
          <a:xfrm>
            <a:off x="5943600" y="4038600"/>
            <a:ext cx="914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83325" name="Rectangle 29"/>
          <p:cNvSpPr>
            <a:spLocks noChangeArrowheads="1"/>
          </p:cNvSpPr>
          <p:nvPr/>
        </p:nvSpPr>
        <p:spPr bwMode="auto">
          <a:xfrm>
            <a:off x="478155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4</a:t>
            </a:r>
            <a:endParaRPr lang="en-US" sz="3200" baseline="30000">
              <a:solidFill>
                <a:srgbClr val="FED502"/>
              </a:solidFill>
              <a:effectLst>
                <a:outerShdw blurRad="38100" dist="38100" dir="2700000" algn="tl">
                  <a:srgbClr val="000000"/>
                </a:outerShdw>
              </a:effectLst>
            </a:endParaRPr>
          </a:p>
        </p:txBody>
      </p:sp>
      <p:sp>
        <p:nvSpPr>
          <p:cNvPr id="183326" name="Rectangle 30"/>
          <p:cNvSpPr>
            <a:spLocks noChangeArrowheads="1"/>
          </p:cNvSpPr>
          <p:nvPr/>
        </p:nvSpPr>
        <p:spPr bwMode="auto">
          <a:xfrm>
            <a:off x="42672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27" name="Rectangle 31"/>
          <p:cNvSpPr>
            <a:spLocks noChangeArrowheads="1"/>
          </p:cNvSpPr>
          <p:nvPr/>
        </p:nvSpPr>
        <p:spPr bwMode="auto">
          <a:xfrm>
            <a:off x="38100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3328" name="Rectangle 32"/>
          <p:cNvSpPr>
            <a:spLocks noChangeArrowheads="1"/>
          </p:cNvSpPr>
          <p:nvPr/>
        </p:nvSpPr>
        <p:spPr bwMode="auto">
          <a:xfrm>
            <a:off x="53340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29" name="Rectangle 33"/>
          <p:cNvSpPr>
            <a:spLocks noChangeArrowheads="1"/>
          </p:cNvSpPr>
          <p:nvPr/>
        </p:nvSpPr>
        <p:spPr bwMode="auto">
          <a:xfrm>
            <a:off x="28956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83330" name="Rectangle 34"/>
          <p:cNvSpPr>
            <a:spLocks noChangeArrowheads="1"/>
          </p:cNvSpPr>
          <p:nvPr/>
        </p:nvSpPr>
        <p:spPr bwMode="auto">
          <a:xfrm>
            <a:off x="24384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31" name="Rectangle 35"/>
          <p:cNvSpPr>
            <a:spLocks noChangeArrowheads="1"/>
          </p:cNvSpPr>
          <p:nvPr/>
        </p:nvSpPr>
        <p:spPr bwMode="auto">
          <a:xfrm>
            <a:off x="19812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3332" name="Rectangle 36"/>
          <p:cNvSpPr>
            <a:spLocks noChangeArrowheads="1"/>
          </p:cNvSpPr>
          <p:nvPr/>
        </p:nvSpPr>
        <p:spPr bwMode="auto">
          <a:xfrm>
            <a:off x="33528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33" name="Rectangle 37"/>
          <p:cNvSpPr>
            <a:spLocks noChangeArrowheads="1"/>
          </p:cNvSpPr>
          <p:nvPr/>
        </p:nvSpPr>
        <p:spPr bwMode="auto">
          <a:xfrm>
            <a:off x="5943600" y="4510088"/>
            <a:ext cx="9144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4</a:t>
            </a:r>
            <a:endParaRPr lang="en-US" sz="3200" baseline="30000">
              <a:solidFill>
                <a:srgbClr val="FED502"/>
              </a:solidFill>
              <a:effectLst>
                <a:outerShdw blurRad="38100" dist="38100" dir="2700000" algn="tl">
                  <a:srgbClr val="000000"/>
                </a:outerShdw>
              </a:effectLst>
            </a:endParaRPr>
          </a:p>
        </p:txBody>
      </p:sp>
      <p:sp>
        <p:nvSpPr>
          <p:cNvPr id="183334" name="Rectangle 38"/>
          <p:cNvSpPr>
            <a:spLocks noChangeArrowheads="1"/>
          </p:cNvSpPr>
          <p:nvPr/>
        </p:nvSpPr>
        <p:spPr bwMode="auto">
          <a:xfrm>
            <a:off x="7239000" y="36576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83335" name="Rectangle 39"/>
          <p:cNvSpPr>
            <a:spLocks noChangeArrowheads="1"/>
          </p:cNvSpPr>
          <p:nvPr/>
        </p:nvSpPr>
        <p:spPr bwMode="auto">
          <a:xfrm>
            <a:off x="7239000" y="41148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2</a:t>
            </a:r>
            <a:endParaRPr lang="en-US" sz="1400" baseline="30000">
              <a:solidFill>
                <a:srgbClr val="FED502"/>
              </a:solidFill>
              <a:effectLst>
                <a:outerShdw blurRad="38100" dist="38100" dir="2700000" algn="tl">
                  <a:srgbClr val="000000"/>
                </a:outerShdw>
              </a:effectLst>
            </a:endParaRPr>
          </a:p>
        </p:txBody>
      </p:sp>
      <p:sp>
        <p:nvSpPr>
          <p:cNvPr id="183336" name="Rectangle 40"/>
          <p:cNvSpPr>
            <a:spLocks noChangeArrowheads="1"/>
          </p:cNvSpPr>
          <p:nvPr/>
        </p:nvSpPr>
        <p:spPr bwMode="auto">
          <a:xfrm>
            <a:off x="7239000" y="45720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4</a:t>
            </a:r>
            <a:endParaRPr lang="en-US" sz="1400" baseline="30000">
              <a:solidFill>
                <a:srgbClr val="FED502"/>
              </a:solidFill>
              <a:effectLst>
                <a:outerShdw blurRad="38100" dist="38100" dir="2700000" algn="tl">
                  <a:srgbClr val="000000"/>
                </a:outerShdw>
              </a:effectLst>
            </a:endParaRPr>
          </a:p>
        </p:txBody>
      </p:sp>
      <p:sp>
        <p:nvSpPr>
          <p:cNvPr id="183338" name="Rectangle 42"/>
          <p:cNvSpPr>
            <a:spLocks noChangeArrowheads="1"/>
          </p:cNvSpPr>
          <p:nvPr/>
        </p:nvSpPr>
        <p:spPr bwMode="auto">
          <a:xfrm>
            <a:off x="32766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0</a:t>
            </a:r>
          </a:p>
        </p:txBody>
      </p:sp>
      <p:sp>
        <p:nvSpPr>
          <p:cNvPr id="183339" name="Rectangle 43"/>
          <p:cNvSpPr>
            <a:spLocks noChangeArrowheads="1"/>
          </p:cNvSpPr>
          <p:nvPr/>
        </p:nvSpPr>
        <p:spPr bwMode="auto">
          <a:xfrm>
            <a:off x="33528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3</a:t>
            </a:r>
          </a:p>
        </p:txBody>
      </p:sp>
      <p:sp>
        <p:nvSpPr>
          <p:cNvPr id="183340" name="Rectangle 44"/>
          <p:cNvSpPr>
            <a:spLocks noChangeArrowheads="1"/>
          </p:cNvSpPr>
          <p:nvPr/>
        </p:nvSpPr>
        <p:spPr bwMode="auto">
          <a:xfrm>
            <a:off x="25908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83341" name="Rectangle 45"/>
          <p:cNvSpPr>
            <a:spLocks noChangeArrowheads="1"/>
          </p:cNvSpPr>
          <p:nvPr/>
        </p:nvSpPr>
        <p:spPr bwMode="auto">
          <a:xfrm>
            <a:off x="26670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2</a:t>
            </a:r>
            <a:r>
              <a:rPr lang="en-US" sz="3200" baseline="30000" dirty="0">
                <a:solidFill>
                  <a:srgbClr val="FED502"/>
                </a:solidFill>
                <a:effectLst>
                  <a:outerShdw blurRad="38100" dist="38100" dir="2700000" algn="tl">
                    <a:srgbClr val="000000"/>
                  </a:outerShdw>
                </a:effectLst>
              </a:rPr>
              <a:t>4</a:t>
            </a:r>
          </a:p>
        </p:txBody>
      </p:sp>
      <p:sp>
        <p:nvSpPr>
          <p:cNvPr id="183342" name="Rectangle 46"/>
          <p:cNvSpPr>
            <a:spLocks noChangeArrowheads="1"/>
          </p:cNvSpPr>
          <p:nvPr/>
        </p:nvSpPr>
        <p:spPr bwMode="auto">
          <a:xfrm>
            <a:off x="478155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8</a:t>
            </a:r>
            <a:endParaRPr lang="en-US" sz="3200" baseline="30000">
              <a:solidFill>
                <a:srgbClr val="FED502"/>
              </a:solidFill>
              <a:effectLst>
                <a:outerShdw blurRad="38100" dist="38100" dir="2700000" algn="tl">
                  <a:srgbClr val="000000"/>
                </a:outerShdw>
              </a:effectLst>
            </a:endParaRPr>
          </a:p>
        </p:txBody>
      </p:sp>
      <p:sp>
        <p:nvSpPr>
          <p:cNvPr id="183343" name="Rectangle 47"/>
          <p:cNvSpPr>
            <a:spLocks noChangeArrowheads="1"/>
          </p:cNvSpPr>
          <p:nvPr/>
        </p:nvSpPr>
        <p:spPr bwMode="auto">
          <a:xfrm>
            <a:off x="42672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44" name="Rectangle 48"/>
          <p:cNvSpPr>
            <a:spLocks noChangeArrowheads="1"/>
          </p:cNvSpPr>
          <p:nvPr/>
        </p:nvSpPr>
        <p:spPr bwMode="auto">
          <a:xfrm>
            <a:off x="38100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3345" name="Rectangle 49"/>
          <p:cNvSpPr>
            <a:spLocks noChangeArrowheads="1"/>
          </p:cNvSpPr>
          <p:nvPr/>
        </p:nvSpPr>
        <p:spPr bwMode="auto">
          <a:xfrm>
            <a:off x="53340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46" name="Rectangle 50"/>
          <p:cNvSpPr>
            <a:spLocks noChangeArrowheads="1"/>
          </p:cNvSpPr>
          <p:nvPr/>
        </p:nvSpPr>
        <p:spPr bwMode="auto">
          <a:xfrm>
            <a:off x="28956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3</a:t>
            </a:r>
          </a:p>
        </p:txBody>
      </p:sp>
      <p:sp>
        <p:nvSpPr>
          <p:cNvPr id="183347" name="Rectangle 51"/>
          <p:cNvSpPr>
            <a:spLocks noChangeArrowheads="1"/>
          </p:cNvSpPr>
          <p:nvPr/>
        </p:nvSpPr>
        <p:spPr bwMode="auto">
          <a:xfrm>
            <a:off x="24384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48" name="Rectangle 52"/>
          <p:cNvSpPr>
            <a:spLocks noChangeArrowheads="1"/>
          </p:cNvSpPr>
          <p:nvPr/>
        </p:nvSpPr>
        <p:spPr bwMode="auto">
          <a:xfrm>
            <a:off x="19812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3349" name="Rectangle 53"/>
          <p:cNvSpPr>
            <a:spLocks noChangeArrowheads="1"/>
          </p:cNvSpPr>
          <p:nvPr/>
        </p:nvSpPr>
        <p:spPr bwMode="auto">
          <a:xfrm>
            <a:off x="33528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50" name="Rectangle 54"/>
          <p:cNvSpPr>
            <a:spLocks noChangeArrowheads="1"/>
          </p:cNvSpPr>
          <p:nvPr/>
        </p:nvSpPr>
        <p:spPr bwMode="auto">
          <a:xfrm>
            <a:off x="5943600" y="4967288"/>
            <a:ext cx="9144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3351" name="Rectangle 55"/>
          <p:cNvSpPr>
            <a:spLocks noChangeArrowheads="1"/>
          </p:cNvSpPr>
          <p:nvPr/>
        </p:nvSpPr>
        <p:spPr bwMode="auto">
          <a:xfrm>
            <a:off x="7239000" y="50292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8</a:t>
            </a:r>
            <a:endParaRPr lang="en-US" sz="1400" baseline="30000">
              <a:solidFill>
                <a:srgbClr val="FED502"/>
              </a:solidFill>
              <a:effectLst>
                <a:outerShdw blurRad="38100" dist="38100" dir="2700000" algn="tl">
                  <a:srgbClr val="000000"/>
                </a:outerShdw>
              </a:effectLst>
            </a:endParaRPr>
          </a:p>
        </p:txBody>
      </p:sp>
      <p:sp>
        <p:nvSpPr>
          <p:cNvPr id="183352" name="Rectangle 56"/>
          <p:cNvSpPr>
            <a:spLocks noChangeArrowheads="1"/>
          </p:cNvSpPr>
          <p:nvPr/>
        </p:nvSpPr>
        <p:spPr bwMode="auto">
          <a:xfrm>
            <a:off x="478155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16</a:t>
            </a:r>
            <a:endParaRPr lang="en-US" sz="3200" baseline="30000">
              <a:solidFill>
                <a:srgbClr val="FED502"/>
              </a:solidFill>
              <a:effectLst>
                <a:outerShdw blurRad="38100" dist="38100" dir="2700000" algn="tl">
                  <a:srgbClr val="000000"/>
                </a:outerShdw>
              </a:effectLst>
            </a:endParaRPr>
          </a:p>
        </p:txBody>
      </p:sp>
      <p:sp>
        <p:nvSpPr>
          <p:cNvPr id="183353" name="Rectangle 57"/>
          <p:cNvSpPr>
            <a:spLocks noChangeArrowheads="1"/>
          </p:cNvSpPr>
          <p:nvPr/>
        </p:nvSpPr>
        <p:spPr bwMode="auto">
          <a:xfrm>
            <a:off x="42672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3354" name="Rectangle 58"/>
          <p:cNvSpPr>
            <a:spLocks noChangeArrowheads="1"/>
          </p:cNvSpPr>
          <p:nvPr/>
        </p:nvSpPr>
        <p:spPr bwMode="auto">
          <a:xfrm>
            <a:off x="38100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3355" name="Rectangle 59"/>
          <p:cNvSpPr>
            <a:spLocks noChangeArrowheads="1"/>
          </p:cNvSpPr>
          <p:nvPr/>
        </p:nvSpPr>
        <p:spPr bwMode="auto">
          <a:xfrm>
            <a:off x="53340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56" name="Rectangle 60"/>
          <p:cNvSpPr>
            <a:spLocks noChangeArrowheads="1"/>
          </p:cNvSpPr>
          <p:nvPr/>
        </p:nvSpPr>
        <p:spPr bwMode="auto">
          <a:xfrm>
            <a:off x="28956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2</a:t>
            </a:r>
            <a:r>
              <a:rPr lang="en-US" sz="3200" baseline="30000" dirty="0">
                <a:solidFill>
                  <a:srgbClr val="FED502"/>
                </a:solidFill>
                <a:effectLst>
                  <a:outerShdw blurRad="38100" dist="38100" dir="2700000" algn="tl">
                    <a:srgbClr val="000000"/>
                  </a:outerShdw>
                </a:effectLst>
              </a:rPr>
              <a:t>4</a:t>
            </a:r>
          </a:p>
        </p:txBody>
      </p:sp>
      <p:sp>
        <p:nvSpPr>
          <p:cNvPr id="183357" name="Rectangle 61"/>
          <p:cNvSpPr>
            <a:spLocks noChangeArrowheads="1"/>
          </p:cNvSpPr>
          <p:nvPr/>
        </p:nvSpPr>
        <p:spPr bwMode="auto">
          <a:xfrm>
            <a:off x="24384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x</a:t>
            </a:r>
            <a:endParaRPr lang="en-US" sz="3200" baseline="30000" dirty="0">
              <a:solidFill>
                <a:srgbClr val="FED502"/>
              </a:solidFill>
              <a:effectLst>
                <a:outerShdw blurRad="38100" dist="38100" dir="2700000" algn="tl">
                  <a:srgbClr val="000000"/>
                </a:outerShdw>
              </a:effectLst>
            </a:endParaRPr>
          </a:p>
        </p:txBody>
      </p:sp>
      <p:sp>
        <p:nvSpPr>
          <p:cNvPr id="183358" name="Rectangle 62"/>
          <p:cNvSpPr>
            <a:spLocks noChangeArrowheads="1"/>
          </p:cNvSpPr>
          <p:nvPr/>
        </p:nvSpPr>
        <p:spPr bwMode="auto">
          <a:xfrm>
            <a:off x="19812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a:t>
            </a:r>
            <a:endParaRPr lang="en-US" sz="3200" baseline="30000" dirty="0">
              <a:solidFill>
                <a:srgbClr val="FED502"/>
              </a:solidFill>
              <a:effectLst>
                <a:outerShdw blurRad="38100" dist="38100" dir="2700000" algn="tl">
                  <a:srgbClr val="000000"/>
                </a:outerShdw>
              </a:effectLst>
            </a:endParaRPr>
          </a:p>
        </p:txBody>
      </p:sp>
      <p:sp>
        <p:nvSpPr>
          <p:cNvPr id="183359" name="Rectangle 63"/>
          <p:cNvSpPr>
            <a:spLocks noChangeArrowheads="1"/>
          </p:cNvSpPr>
          <p:nvPr/>
        </p:nvSpPr>
        <p:spPr bwMode="auto">
          <a:xfrm>
            <a:off x="33528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3360" name="Rectangle 64"/>
          <p:cNvSpPr>
            <a:spLocks noChangeArrowheads="1"/>
          </p:cNvSpPr>
          <p:nvPr/>
        </p:nvSpPr>
        <p:spPr bwMode="auto">
          <a:xfrm>
            <a:off x="5943600" y="5424488"/>
            <a:ext cx="9144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16</a:t>
            </a:r>
            <a:endParaRPr lang="en-US" sz="3200" baseline="30000">
              <a:solidFill>
                <a:srgbClr val="FED502"/>
              </a:solidFill>
              <a:effectLst>
                <a:outerShdw blurRad="38100" dist="38100" dir="2700000" algn="tl">
                  <a:srgbClr val="000000"/>
                </a:outerShdw>
              </a:effectLst>
            </a:endParaRPr>
          </a:p>
        </p:txBody>
      </p:sp>
      <p:sp>
        <p:nvSpPr>
          <p:cNvPr id="183361" name="Rectangle 65"/>
          <p:cNvSpPr>
            <a:spLocks noChangeArrowheads="1"/>
          </p:cNvSpPr>
          <p:nvPr/>
        </p:nvSpPr>
        <p:spPr bwMode="auto">
          <a:xfrm>
            <a:off x="7239000" y="54864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16</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5412519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3302"/>
                                        </p:tgtEl>
                                        <p:attrNameLst>
                                          <p:attrName>style.visibility</p:attrName>
                                        </p:attrNameLst>
                                      </p:cBhvr>
                                      <p:to>
                                        <p:strVal val="visible"/>
                                      </p:to>
                                    </p:set>
                                    <p:animEffect transition="in" filter="fade">
                                      <p:cBhvr>
                                        <p:cTn id="7" dur="1000"/>
                                        <p:tgtEl>
                                          <p:spTgt spid="1833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3309"/>
                                        </p:tgtEl>
                                        <p:attrNameLst>
                                          <p:attrName>style.visibility</p:attrName>
                                        </p:attrNameLst>
                                      </p:cBhvr>
                                      <p:to>
                                        <p:strVal val="visible"/>
                                      </p:to>
                                    </p:set>
                                    <p:animEffect transition="in" filter="fade">
                                      <p:cBhvr>
                                        <p:cTn id="10" dur="1000"/>
                                        <p:tgtEl>
                                          <p:spTgt spid="1833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3310"/>
                                        </p:tgtEl>
                                        <p:attrNameLst>
                                          <p:attrName>style.visibility</p:attrName>
                                        </p:attrNameLst>
                                      </p:cBhvr>
                                      <p:to>
                                        <p:strVal val="visible"/>
                                      </p:to>
                                    </p:set>
                                    <p:animEffect transition="in" filter="fade">
                                      <p:cBhvr>
                                        <p:cTn id="13" dur="1000"/>
                                        <p:tgtEl>
                                          <p:spTgt spid="1833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3311"/>
                                        </p:tgtEl>
                                        <p:attrNameLst>
                                          <p:attrName>style.visibility</p:attrName>
                                        </p:attrNameLst>
                                      </p:cBhvr>
                                      <p:to>
                                        <p:strVal val="visible"/>
                                      </p:to>
                                    </p:set>
                                    <p:animEffect transition="in" filter="fade">
                                      <p:cBhvr>
                                        <p:cTn id="16" dur="1000"/>
                                        <p:tgtEl>
                                          <p:spTgt spid="183311"/>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83306"/>
                                        </p:tgtEl>
                                        <p:attrNameLst>
                                          <p:attrName>style.visibility</p:attrName>
                                        </p:attrNameLst>
                                      </p:cBhvr>
                                      <p:to>
                                        <p:strVal val="visible"/>
                                      </p:to>
                                    </p:set>
                                    <p:animEffect transition="in" filter="fade">
                                      <p:cBhvr>
                                        <p:cTn id="20" dur="1000"/>
                                        <p:tgtEl>
                                          <p:spTgt spid="18330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3305"/>
                                        </p:tgtEl>
                                        <p:attrNameLst>
                                          <p:attrName>style.visibility</p:attrName>
                                        </p:attrNameLst>
                                      </p:cBhvr>
                                      <p:to>
                                        <p:strVal val="visible"/>
                                      </p:to>
                                    </p:set>
                                    <p:animEffect transition="in" filter="fade">
                                      <p:cBhvr>
                                        <p:cTn id="23" dur="1000"/>
                                        <p:tgtEl>
                                          <p:spTgt spid="18330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3307"/>
                                        </p:tgtEl>
                                        <p:attrNameLst>
                                          <p:attrName>style.visibility</p:attrName>
                                        </p:attrNameLst>
                                      </p:cBhvr>
                                      <p:to>
                                        <p:strVal val="visible"/>
                                      </p:to>
                                    </p:set>
                                    <p:animEffect transition="in" filter="fade">
                                      <p:cBhvr>
                                        <p:cTn id="26" dur="1000"/>
                                        <p:tgtEl>
                                          <p:spTgt spid="1833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3312"/>
                                        </p:tgtEl>
                                        <p:attrNameLst>
                                          <p:attrName>style.visibility</p:attrName>
                                        </p:attrNameLst>
                                      </p:cBhvr>
                                      <p:to>
                                        <p:strVal val="visible"/>
                                      </p:to>
                                    </p:set>
                                    <p:animEffect transition="in" filter="fade">
                                      <p:cBhvr>
                                        <p:cTn id="29" dur="1000"/>
                                        <p:tgtEl>
                                          <p:spTgt spid="183312"/>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83313"/>
                                        </p:tgtEl>
                                        <p:attrNameLst>
                                          <p:attrName>style.visibility</p:attrName>
                                        </p:attrNameLst>
                                      </p:cBhvr>
                                      <p:to>
                                        <p:strVal val="visible"/>
                                      </p:to>
                                    </p:set>
                                    <p:animEffect transition="in" filter="fade">
                                      <p:cBhvr>
                                        <p:cTn id="33" dur="1000"/>
                                        <p:tgtEl>
                                          <p:spTgt spid="1833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3308"/>
                                        </p:tgtEl>
                                        <p:attrNameLst>
                                          <p:attrName>style.visibility</p:attrName>
                                        </p:attrNameLst>
                                      </p:cBhvr>
                                      <p:to>
                                        <p:strVal val="visible"/>
                                      </p:to>
                                    </p:set>
                                    <p:animEffect transition="in" filter="fade">
                                      <p:cBhvr>
                                        <p:cTn id="36" dur="1000"/>
                                        <p:tgtEl>
                                          <p:spTgt spid="183308"/>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83300"/>
                                        </p:tgtEl>
                                        <p:attrNameLst>
                                          <p:attrName>style.visibility</p:attrName>
                                        </p:attrNameLst>
                                      </p:cBhvr>
                                      <p:to>
                                        <p:strVal val="visible"/>
                                      </p:to>
                                    </p:set>
                                    <p:animEffect transition="in" filter="fade">
                                      <p:cBhvr>
                                        <p:cTn id="40" dur="1000"/>
                                        <p:tgtEl>
                                          <p:spTgt spid="1833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3320"/>
                                        </p:tgtEl>
                                        <p:attrNameLst>
                                          <p:attrName>style.visibility</p:attrName>
                                        </p:attrNameLst>
                                      </p:cBhvr>
                                      <p:to>
                                        <p:strVal val="visible"/>
                                      </p:to>
                                    </p:set>
                                    <p:animEffect transition="in" filter="fade">
                                      <p:cBhvr>
                                        <p:cTn id="43" dur="1000"/>
                                        <p:tgtEl>
                                          <p:spTgt spid="1833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3321"/>
                                        </p:tgtEl>
                                        <p:attrNameLst>
                                          <p:attrName>style.visibility</p:attrName>
                                        </p:attrNameLst>
                                      </p:cBhvr>
                                      <p:to>
                                        <p:strVal val="visible"/>
                                      </p:to>
                                    </p:set>
                                    <p:animEffect transition="in" filter="fade">
                                      <p:cBhvr>
                                        <p:cTn id="46" dur="1000"/>
                                        <p:tgtEl>
                                          <p:spTgt spid="1833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3322"/>
                                        </p:tgtEl>
                                        <p:attrNameLst>
                                          <p:attrName>style.visibility</p:attrName>
                                        </p:attrNameLst>
                                      </p:cBhvr>
                                      <p:to>
                                        <p:strVal val="visible"/>
                                      </p:to>
                                    </p:set>
                                    <p:animEffect transition="in" filter="fade">
                                      <p:cBhvr>
                                        <p:cTn id="49" dur="1000"/>
                                        <p:tgtEl>
                                          <p:spTgt spid="183322"/>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83317"/>
                                        </p:tgtEl>
                                        <p:attrNameLst>
                                          <p:attrName>style.visibility</p:attrName>
                                        </p:attrNameLst>
                                      </p:cBhvr>
                                      <p:to>
                                        <p:strVal val="visible"/>
                                      </p:to>
                                    </p:set>
                                    <p:animEffect transition="in" filter="fade">
                                      <p:cBhvr>
                                        <p:cTn id="53" dur="1000"/>
                                        <p:tgtEl>
                                          <p:spTgt spid="1833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3316"/>
                                        </p:tgtEl>
                                        <p:attrNameLst>
                                          <p:attrName>style.visibility</p:attrName>
                                        </p:attrNameLst>
                                      </p:cBhvr>
                                      <p:to>
                                        <p:strVal val="visible"/>
                                      </p:to>
                                    </p:set>
                                    <p:animEffect transition="in" filter="fade">
                                      <p:cBhvr>
                                        <p:cTn id="56" dur="1000"/>
                                        <p:tgtEl>
                                          <p:spTgt spid="1833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3318"/>
                                        </p:tgtEl>
                                        <p:attrNameLst>
                                          <p:attrName>style.visibility</p:attrName>
                                        </p:attrNameLst>
                                      </p:cBhvr>
                                      <p:to>
                                        <p:strVal val="visible"/>
                                      </p:to>
                                    </p:set>
                                    <p:animEffect transition="in" filter="fade">
                                      <p:cBhvr>
                                        <p:cTn id="59" dur="1000"/>
                                        <p:tgtEl>
                                          <p:spTgt spid="1833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3323"/>
                                        </p:tgtEl>
                                        <p:attrNameLst>
                                          <p:attrName>style.visibility</p:attrName>
                                        </p:attrNameLst>
                                      </p:cBhvr>
                                      <p:to>
                                        <p:strVal val="visible"/>
                                      </p:to>
                                    </p:set>
                                    <p:animEffect transition="in" filter="fade">
                                      <p:cBhvr>
                                        <p:cTn id="62" dur="1000"/>
                                        <p:tgtEl>
                                          <p:spTgt spid="183323"/>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83324"/>
                                        </p:tgtEl>
                                        <p:attrNameLst>
                                          <p:attrName>style.visibility</p:attrName>
                                        </p:attrNameLst>
                                      </p:cBhvr>
                                      <p:to>
                                        <p:strVal val="visible"/>
                                      </p:to>
                                    </p:set>
                                    <p:animEffect transition="in" filter="fade">
                                      <p:cBhvr>
                                        <p:cTn id="66" dur="1000"/>
                                        <p:tgtEl>
                                          <p:spTgt spid="1833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3319"/>
                                        </p:tgtEl>
                                        <p:attrNameLst>
                                          <p:attrName>style.visibility</p:attrName>
                                        </p:attrNameLst>
                                      </p:cBhvr>
                                      <p:to>
                                        <p:strVal val="visible"/>
                                      </p:to>
                                    </p:set>
                                    <p:animEffect transition="in" filter="fade">
                                      <p:cBhvr>
                                        <p:cTn id="69" dur="1000"/>
                                        <p:tgtEl>
                                          <p:spTgt spid="183319"/>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83304"/>
                                        </p:tgtEl>
                                        <p:attrNameLst>
                                          <p:attrName>style.visibility</p:attrName>
                                        </p:attrNameLst>
                                      </p:cBhvr>
                                      <p:to>
                                        <p:strVal val="visible"/>
                                      </p:to>
                                    </p:set>
                                    <p:animEffect transition="in" filter="fade">
                                      <p:cBhvr>
                                        <p:cTn id="73" dur="1000"/>
                                        <p:tgtEl>
                                          <p:spTgt spid="18330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3329"/>
                                        </p:tgtEl>
                                        <p:attrNameLst>
                                          <p:attrName>style.visibility</p:attrName>
                                        </p:attrNameLst>
                                      </p:cBhvr>
                                      <p:to>
                                        <p:strVal val="visible"/>
                                      </p:to>
                                    </p:set>
                                    <p:animEffect transition="in" filter="fade">
                                      <p:cBhvr>
                                        <p:cTn id="76" dur="1000"/>
                                        <p:tgtEl>
                                          <p:spTgt spid="18332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83331"/>
                                        </p:tgtEl>
                                        <p:attrNameLst>
                                          <p:attrName>style.visibility</p:attrName>
                                        </p:attrNameLst>
                                      </p:cBhvr>
                                      <p:to>
                                        <p:strVal val="visible"/>
                                      </p:to>
                                    </p:set>
                                    <p:animEffect transition="in" filter="fade">
                                      <p:cBhvr>
                                        <p:cTn id="79" dur="1000"/>
                                        <p:tgtEl>
                                          <p:spTgt spid="1833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83330"/>
                                        </p:tgtEl>
                                        <p:attrNameLst>
                                          <p:attrName>style.visibility</p:attrName>
                                        </p:attrNameLst>
                                      </p:cBhvr>
                                      <p:to>
                                        <p:strVal val="visible"/>
                                      </p:to>
                                    </p:set>
                                    <p:animEffect transition="in" filter="fade">
                                      <p:cBhvr>
                                        <p:cTn id="82" dur="1000"/>
                                        <p:tgtEl>
                                          <p:spTgt spid="183330"/>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83326"/>
                                        </p:tgtEl>
                                        <p:attrNameLst>
                                          <p:attrName>style.visibility</p:attrName>
                                        </p:attrNameLst>
                                      </p:cBhvr>
                                      <p:to>
                                        <p:strVal val="visible"/>
                                      </p:to>
                                    </p:set>
                                    <p:animEffect transition="in" filter="fade">
                                      <p:cBhvr>
                                        <p:cTn id="86" dur="1000"/>
                                        <p:tgtEl>
                                          <p:spTgt spid="18332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3325"/>
                                        </p:tgtEl>
                                        <p:attrNameLst>
                                          <p:attrName>style.visibility</p:attrName>
                                        </p:attrNameLst>
                                      </p:cBhvr>
                                      <p:to>
                                        <p:strVal val="visible"/>
                                      </p:to>
                                    </p:set>
                                    <p:animEffect transition="in" filter="fade">
                                      <p:cBhvr>
                                        <p:cTn id="89" dur="1000"/>
                                        <p:tgtEl>
                                          <p:spTgt spid="18332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83327"/>
                                        </p:tgtEl>
                                        <p:attrNameLst>
                                          <p:attrName>style.visibility</p:attrName>
                                        </p:attrNameLst>
                                      </p:cBhvr>
                                      <p:to>
                                        <p:strVal val="visible"/>
                                      </p:to>
                                    </p:set>
                                    <p:animEffect transition="in" filter="fade">
                                      <p:cBhvr>
                                        <p:cTn id="92" dur="1000"/>
                                        <p:tgtEl>
                                          <p:spTgt spid="18332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83332"/>
                                        </p:tgtEl>
                                        <p:attrNameLst>
                                          <p:attrName>style.visibility</p:attrName>
                                        </p:attrNameLst>
                                      </p:cBhvr>
                                      <p:to>
                                        <p:strVal val="visible"/>
                                      </p:to>
                                    </p:set>
                                    <p:animEffect transition="in" filter="fade">
                                      <p:cBhvr>
                                        <p:cTn id="95" dur="1000"/>
                                        <p:tgtEl>
                                          <p:spTgt spid="183332"/>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83333"/>
                                        </p:tgtEl>
                                        <p:attrNameLst>
                                          <p:attrName>style.visibility</p:attrName>
                                        </p:attrNameLst>
                                      </p:cBhvr>
                                      <p:to>
                                        <p:strVal val="visible"/>
                                      </p:to>
                                    </p:set>
                                    <p:animEffect transition="in" filter="fade">
                                      <p:cBhvr>
                                        <p:cTn id="99" dur="1000"/>
                                        <p:tgtEl>
                                          <p:spTgt spid="18333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83328"/>
                                        </p:tgtEl>
                                        <p:attrNameLst>
                                          <p:attrName>style.visibility</p:attrName>
                                        </p:attrNameLst>
                                      </p:cBhvr>
                                      <p:to>
                                        <p:strVal val="visible"/>
                                      </p:to>
                                    </p:set>
                                    <p:animEffect transition="in" filter="fade">
                                      <p:cBhvr>
                                        <p:cTn id="102" dur="1000"/>
                                        <p:tgtEl>
                                          <p:spTgt spid="183328"/>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83339"/>
                                        </p:tgtEl>
                                        <p:attrNameLst>
                                          <p:attrName>style.visibility</p:attrName>
                                        </p:attrNameLst>
                                      </p:cBhvr>
                                      <p:to>
                                        <p:strVal val="visible"/>
                                      </p:to>
                                    </p:set>
                                    <p:animEffect transition="in" filter="fade">
                                      <p:cBhvr>
                                        <p:cTn id="106" dur="1000"/>
                                        <p:tgtEl>
                                          <p:spTgt spid="18333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83346"/>
                                        </p:tgtEl>
                                        <p:attrNameLst>
                                          <p:attrName>style.visibility</p:attrName>
                                        </p:attrNameLst>
                                      </p:cBhvr>
                                      <p:to>
                                        <p:strVal val="visible"/>
                                      </p:to>
                                    </p:set>
                                    <p:animEffect transition="in" filter="fade">
                                      <p:cBhvr>
                                        <p:cTn id="109" dur="1000"/>
                                        <p:tgtEl>
                                          <p:spTgt spid="18334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83348"/>
                                        </p:tgtEl>
                                        <p:attrNameLst>
                                          <p:attrName>style.visibility</p:attrName>
                                        </p:attrNameLst>
                                      </p:cBhvr>
                                      <p:to>
                                        <p:strVal val="visible"/>
                                      </p:to>
                                    </p:set>
                                    <p:animEffect transition="in" filter="fade">
                                      <p:cBhvr>
                                        <p:cTn id="112" dur="1000"/>
                                        <p:tgtEl>
                                          <p:spTgt spid="1833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83347"/>
                                        </p:tgtEl>
                                        <p:attrNameLst>
                                          <p:attrName>style.visibility</p:attrName>
                                        </p:attrNameLst>
                                      </p:cBhvr>
                                      <p:to>
                                        <p:strVal val="visible"/>
                                      </p:to>
                                    </p:set>
                                    <p:animEffect transition="in" filter="fade">
                                      <p:cBhvr>
                                        <p:cTn id="115" dur="1000"/>
                                        <p:tgtEl>
                                          <p:spTgt spid="183347"/>
                                        </p:tgtEl>
                                      </p:cBhvr>
                                    </p:animEffect>
                                  </p:childTnLst>
                                </p:cTn>
                              </p:par>
                            </p:childTnLst>
                          </p:cTn>
                        </p:par>
                        <p:par>
                          <p:cTn id="116" fill="hold" nodeType="afterGroup">
                            <p:stCondLst>
                              <p:cond delay="10000"/>
                            </p:stCondLst>
                            <p:childTnLst>
                              <p:par>
                                <p:cTn id="117" presetID="10" presetClass="entr" presetSubtype="0" fill="hold" grpId="0" nodeType="afterEffect">
                                  <p:stCondLst>
                                    <p:cond delay="0"/>
                                  </p:stCondLst>
                                  <p:childTnLst>
                                    <p:set>
                                      <p:cBhvr>
                                        <p:cTn id="118" dur="1" fill="hold">
                                          <p:stCondLst>
                                            <p:cond delay="0"/>
                                          </p:stCondLst>
                                        </p:cTn>
                                        <p:tgtEl>
                                          <p:spTgt spid="183343"/>
                                        </p:tgtEl>
                                        <p:attrNameLst>
                                          <p:attrName>style.visibility</p:attrName>
                                        </p:attrNameLst>
                                      </p:cBhvr>
                                      <p:to>
                                        <p:strVal val="visible"/>
                                      </p:to>
                                    </p:set>
                                    <p:animEffect transition="in" filter="fade">
                                      <p:cBhvr>
                                        <p:cTn id="119" dur="1000"/>
                                        <p:tgtEl>
                                          <p:spTgt spid="18334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83342"/>
                                        </p:tgtEl>
                                        <p:attrNameLst>
                                          <p:attrName>style.visibility</p:attrName>
                                        </p:attrNameLst>
                                      </p:cBhvr>
                                      <p:to>
                                        <p:strVal val="visible"/>
                                      </p:to>
                                    </p:set>
                                    <p:animEffect transition="in" filter="fade">
                                      <p:cBhvr>
                                        <p:cTn id="122" dur="1000"/>
                                        <p:tgtEl>
                                          <p:spTgt spid="183342"/>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83344"/>
                                        </p:tgtEl>
                                        <p:attrNameLst>
                                          <p:attrName>style.visibility</p:attrName>
                                        </p:attrNameLst>
                                      </p:cBhvr>
                                      <p:to>
                                        <p:strVal val="visible"/>
                                      </p:to>
                                    </p:set>
                                    <p:animEffect transition="in" filter="fade">
                                      <p:cBhvr>
                                        <p:cTn id="125" dur="1000"/>
                                        <p:tgtEl>
                                          <p:spTgt spid="183344"/>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83349"/>
                                        </p:tgtEl>
                                        <p:attrNameLst>
                                          <p:attrName>style.visibility</p:attrName>
                                        </p:attrNameLst>
                                      </p:cBhvr>
                                      <p:to>
                                        <p:strVal val="visible"/>
                                      </p:to>
                                    </p:set>
                                    <p:animEffect transition="in" filter="fade">
                                      <p:cBhvr>
                                        <p:cTn id="128" dur="1000"/>
                                        <p:tgtEl>
                                          <p:spTgt spid="183349"/>
                                        </p:tgtEl>
                                      </p:cBhvr>
                                    </p:animEffect>
                                  </p:childTnLst>
                                </p:cTn>
                              </p:par>
                            </p:childTnLst>
                          </p:cTn>
                        </p:par>
                        <p:par>
                          <p:cTn id="129" fill="hold" nodeType="afterGroup">
                            <p:stCondLst>
                              <p:cond delay="11000"/>
                            </p:stCondLst>
                            <p:childTnLst>
                              <p:par>
                                <p:cTn id="130" presetID="10" presetClass="entr" presetSubtype="0" fill="hold" grpId="0" nodeType="afterEffect">
                                  <p:stCondLst>
                                    <p:cond delay="0"/>
                                  </p:stCondLst>
                                  <p:childTnLst>
                                    <p:set>
                                      <p:cBhvr>
                                        <p:cTn id="131" dur="1" fill="hold">
                                          <p:stCondLst>
                                            <p:cond delay="0"/>
                                          </p:stCondLst>
                                        </p:cTn>
                                        <p:tgtEl>
                                          <p:spTgt spid="183350"/>
                                        </p:tgtEl>
                                        <p:attrNameLst>
                                          <p:attrName>style.visibility</p:attrName>
                                        </p:attrNameLst>
                                      </p:cBhvr>
                                      <p:to>
                                        <p:strVal val="visible"/>
                                      </p:to>
                                    </p:set>
                                    <p:animEffect transition="in" filter="fade">
                                      <p:cBhvr>
                                        <p:cTn id="132" dur="1000"/>
                                        <p:tgtEl>
                                          <p:spTgt spid="18335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83345"/>
                                        </p:tgtEl>
                                        <p:attrNameLst>
                                          <p:attrName>style.visibility</p:attrName>
                                        </p:attrNameLst>
                                      </p:cBhvr>
                                      <p:to>
                                        <p:strVal val="visible"/>
                                      </p:to>
                                    </p:set>
                                    <p:animEffect transition="in" filter="fade">
                                      <p:cBhvr>
                                        <p:cTn id="135" dur="1000"/>
                                        <p:tgtEl>
                                          <p:spTgt spid="183345"/>
                                        </p:tgtEl>
                                      </p:cBhvr>
                                    </p:animEffect>
                                  </p:childTnLst>
                                </p:cTn>
                              </p:par>
                            </p:childTnLst>
                          </p:cTn>
                        </p:par>
                        <p:par>
                          <p:cTn id="136" fill="hold">
                            <p:stCondLst>
                              <p:cond delay="12000"/>
                            </p:stCondLst>
                            <p:childTnLst>
                              <p:par>
                                <p:cTn id="137" presetID="10" presetClass="entr" presetSubtype="0" fill="hold" grpId="0" nodeType="afterEffect">
                                  <p:stCondLst>
                                    <p:cond delay="0"/>
                                  </p:stCondLst>
                                  <p:childTnLst>
                                    <p:set>
                                      <p:cBhvr>
                                        <p:cTn id="138" dur="1" fill="hold">
                                          <p:stCondLst>
                                            <p:cond delay="0"/>
                                          </p:stCondLst>
                                        </p:cTn>
                                        <p:tgtEl>
                                          <p:spTgt spid="183341"/>
                                        </p:tgtEl>
                                        <p:attrNameLst>
                                          <p:attrName>style.visibility</p:attrName>
                                        </p:attrNameLst>
                                      </p:cBhvr>
                                      <p:to>
                                        <p:strVal val="visible"/>
                                      </p:to>
                                    </p:set>
                                    <p:animEffect transition="in" filter="fade">
                                      <p:cBhvr>
                                        <p:cTn id="139" dur="1000"/>
                                        <p:tgtEl>
                                          <p:spTgt spid="18334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83356"/>
                                        </p:tgtEl>
                                        <p:attrNameLst>
                                          <p:attrName>style.visibility</p:attrName>
                                        </p:attrNameLst>
                                      </p:cBhvr>
                                      <p:to>
                                        <p:strVal val="visible"/>
                                      </p:to>
                                    </p:set>
                                    <p:animEffect transition="in" filter="fade">
                                      <p:cBhvr>
                                        <p:cTn id="142" dur="1000"/>
                                        <p:tgtEl>
                                          <p:spTgt spid="18335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3358"/>
                                        </p:tgtEl>
                                        <p:attrNameLst>
                                          <p:attrName>style.visibility</p:attrName>
                                        </p:attrNameLst>
                                      </p:cBhvr>
                                      <p:to>
                                        <p:strVal val="visible"/>
                                      </p:to>
                                    </p:set>
                                    <p:animEffect transition="in" filter="fade">
                                      <p:cBhvr>
                                        <p:cTn id="145" dur="1000"/>
                                        <p:tgtEl>
                                          <p:spTgt spid="183358"/>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3357"/>
                                        </p:tgtEl>
                                        <p:attrNameLst>
                                          <p:attrName>style.visibility</p:attrName>
                                        </p:attrNameLst>
                                      </p:cBhvr>
                                      <p:to>
                                        <p:strVal val="visible"/>
                                      </p:to>
                                    </p:set>
                                    <p:animEffect transition="in" filter="fade">
                                      <p:cBhvr>
                                        <p:cTn id="148" dur="1000"/>
                                        <p:tgtEl>
                                          <p:spTgt spid="183357"/>
                                        </p:tgtEl>
                                      </p:cBhvr>
                                    </p:animEffect>
                                  </p:childTnLst>
                                </p:cTn>
                              </p:par>
                            </p:childTnLst>
                          </p:cTn>
                        </p:par>
                        <p:par>
                          <p:cTn id="149" fill="hold" nodeType="afterGroup">
                            <p:stCondLst>
                              <p:cond delay="13000"/>
                            </p:stCondLst>
                            <p:childTnLst>
                              <p:par>
                                <p:cTn id="150" presetID="10" presetClass="entr" presetSubtype="0" fill="hold" grpId="0" nodeType="afterEffect">
                                  <p:stCondLst>
                                    <p:cond delay="0"/>
                                  </p:stCondLst>
                                  <p:childTnLst>
                                    <p:set>
                                      <p:cBhvr>
                                        <p:cTn id="151" dur="1" fill="hold">
                                          <p:stCondLst>
                                            <p:cond delay="0"/>
                                          </p:stCondLst>
                                        </p:cTn>
                                        <p:tgtEl>
                                          <p:spTgt spid="183353"/>
                                        </p:tgtEl>
                                        <p:attrNameLst>
                                          <p:attrName>style.visibility</p:attrName>
                                        </p:attrNameLst>
                                      </p:cBhvr>
                                      <p:to>
                                        <p:strVal val="visible"/>
                                      </p:to>
                                    </p:set>
                                    <p:animEffect transition="in" filter="fade">
                                      <p:cBhvr>
                                        <p:cTn id="152" dur="1000"/>
                                        <p:tgtEl>
                                          <p:spTgt spid="18335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83352"/>
                                        </p:tgtEl>
                                        <p:attrNameLst>
                                          <p:attrName>style.visibility</p:attrName>
                                        </p:attrNameLst>
                                      </p:cBhvr>
                                      <p:to>
                                        <p:strVal val="visible"/>
                                      </p:to>
                                    </p:set>
                                    <p:animEffect transition="in" filter="fade">
                                      <p:cBhvr>
                                        <p:cTn id="155" dur="1000"/>
                                        <p:tgtEl>
                                          <p:spTgt spid="18335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83354"/>
                                        </p:tgtEl>
                                        <p:attrNameLst>
                                          <p:attrName>style.visibility</p:attrName>
                                        </p:attrNameLst>
                                      </p:cBhvr>
                                      <p:to>
                                        <p:strVal val="visible"/>
                                      </p:to>
                                    </p:set>
                                    <p:animEffect transition="in" filter="fade">
                                      <p:cBhvr>
                                        <p:cTn id="158" dur="1000"/>
                                        <p:tgtEl>
                                          <p:spTgt spid="183354"/>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83359"/>
                                        </p:tgtEl>
                                        <p:attrNameLst>
                                          <p:attrName>style.visibility</p:attrName>
                                        </p:attrNameLst>
                                      </p:cBhvr>
                                      <p:to>
                                        <p:strVal val="visible"/>
                                      </p:to>
                                    </p:set>
                                    <p:animEffect transition="in" filter="fade">
                                      <p:cBhvr>
                                        <p:cTn id="161" dur="1000"/>
                                        <p:tgtEl>
                                          <p:spTgt spid="183359"/>
                                        </p:tgtEl>
                                      </p:cBhvr>
                                    </p:animEffect>
                                  </p:childTnLst>
                                </p:cTn>
                              </p:par>
                            </p:childTnLst>
                          </p:cTn>
                        </p:par>
                        <p:par>
                          <p:cTn id="162" fill="hold" nodeType="afterGroup">
                            <p:stCondLst>
                              <p:cond delay="14000"/>
                            </p:stCondLst>
                            <p:childTnLst>
                              <p:par>
                                <p:cTn id="163" presetID="10" presetClass="entr" presetSubtype="0" fill="hold" grpId="0" nodeType="afterEffect">
                                  <p:stCondLst>
                                    <p:cond delay="0"/>
                                  </p:stCondLst>
                                  <p:childTnLst>
                                    <p:set>
                                      <p:cBhvr>
                                        <p:cTn id="164" dur="1" fill="hold">
                                          <p:stCondLst>
                                            <p:cond delay="0"/>
                                          </p:stCondLst>
                                        </p:cTn>
                                        <p:tgtEl>
                                          <p:spTgt spid="183360"/>
                                        </p:tgtEl>
                                        <p:attrNameLst>
                                          <p:attrName>style.visibility</p:attrName>
                                        </p:attrNameLst>
                                      </p:cBhvr>
                                      <p:to>
                                        <p:strVal val="visible"/>
                                      </p:to>
                                    </p:set>
                                    <p:animEffect transition="in" filter="fade">
                                      <p:cBhvr>
                                        <p:cTn id="165" dur="1000"/>
                                        <p:tgtEl>
                                          <p:spTgt spid="183360"/>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83355"/>
                                        </p:tgtEl>
                                        <p:attrNameLst>
                                          <p:attrName>style.visibility</p:attrName>
                                        </p:attrNameLst>
                                      </p:cBhvr>
                                      <p:to>
                                        <p:strVal val="visible"/>
                                      </p:to>
                                    </p:set>
                                    <p:animEffect transition="in" filter="fade">
                                      <p:cBhvr>
                                        <p:cTn id="168" dur="1000"/>
                                        <p:tgtEl>
                                          <p:spTgt spid="183355"/>
                                        </p:tgtEl>
                                      </p:cBhvr>
                                    </p:animEffect>
                                  </p:childTnLst>
                                </p:cTn>
                              </p:par>
                            </p:childTnLst>
                          </p:cTn>
                        </p:par>
                        <p:par>
                          <p:cTn id="169" fill="hold" nodeType="afterGroup">
                            <p:stCondLst>
                              <p:cond delay="15000"/>
                            </p:stCondLst>
                            <p:childTnLst>
                              <p:par>
                                <p:cTn id="170" presetID="10" presetClass="entr" presetSubtype="0" fill="hold" grpId="0" nodeType="afterEffect">
                                  <p:stCondLst>
                                    <p:cond delay="0"/>
                                  </p:stCondLst>
                                  <p:childTnLst>
                                    <p:set>
                                      <p:cBhvr>
                                        <p:cTn id="171" dur="1" fill="hold">
                                          <p:stCondLst>
                                            <p:cond delay="0"/>
                                          </p:stCondLst>
                                        </p:cTn>
                                        <p:tgtEl>
                                          <p:spTgt spid="183314"/>
                                        </p:tgtEl>
                                        <p:attrNameLst>
                                          <p:attrName>style.visibility</p:attrName>
                                        </p:attrNameLst>
                                      </p:cBhvr>
                                      <p:to>
                                        <p:strVal val="visible"/>
                                      </p:to>
                                    </p:set>
                                    <p:animEffect transition="in" filter="fade">
                                      <p:cBhvr>
                                        <p:cTn id="172" dur="2000"/>
                                        <p:tgtEl>
                                          <p:spTgt spid="18331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83315"/>
                                        </p:tgtEl>
                                        <p:attrNameLst>
                                          <p:attrName>style.visibility</p:attrName>
                                        </p:attrNameLst>
                                      </p:cBhvr>
                                      <p:to>
                                        <p:strVal val="visible"/>
                                      </p:to>
                                    </p:set>
                                    <p:animEffect transition="in" filter="fade">
                                      <p:cBhvr>
                                        <p:cTn id="175" dur="2000"/>
                                        <p:tgtEl>
                                          <p:spTgt spid="183315"/>
                                        </p:tgtEl>
                                      </p:cBhvr>
                                    </p:animEffect>
                                  </p:childTnLst>
                                </p:cTn>
                              </p:par>
                            </p:childTnLst>
                          </p:cTn>
                        </p:par>
                        <p:par>
                          <p:cTn id="176" fill="hold" nodeType="afterGroup">
                            <p:stCondLst>
                              <p:cond delay="17000"/>
                            </p:stCondLst>
                            <p:childTnLst>
                              <p:par>
                                <p:cTn id="177" presetID="10" presetClass="entr" presetSubtype="0" fill="hold" grpId="0" nodeType="afterEffect">
                                  <p:stCondLst>
                                    <p:cond delay="0"/>
                                  </p:stCondLst>
                                  <p:childTnLst>
                                    <p:set>
                                      <p:cBhvr>
                                        <p:cTn id="178" dur="1" fill="hold">
                                          <p:stCondLst>
                                            <p:cond delay="0"/>
                                          </p:stCondLst>
                                        </p:cTn>
                                        <p:tgtEl>
                                          <p:spTgt spid="183334"/>
                                        </p:tgtEl>
                                        <p:attrNameLst>
                                          <p:attrName>style.visibility</p:attrName>
                                        </p:attrNameLst>
                                      </p:cBhvr>
                                      <p:to>
                                        <p:strVal val="visible"/>
                                      </p:to>
                                    </p:set>
                                    <p:animEffect transition="in" filter="fade">
                                      <p:cBhvr>
                                        <p:cTn id="179" dur="500"/>
                                        <p:tgtEl>
                                          <p:spTgt spid="183334"/>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83335"/>
                                        </p:tgtEl>
                                        <p:attrNameLst>
                                          <p:attrName>style.visibility</p:attrName>
                                        </p:attrNameLst>
                                      </p:cBhvr>
                                      <p:to>
                                        <p:strVal val="visible"/>
                                      </p:to>
                                    </p:set>
                                    <p:animEffect transition="in" filter="fade">
                                      <p:cBhvr>
                                        <p:cTn id="182" dur="500"/>
                                        <p:tgtEl>
                                          <p:spTgt spid="183335"/>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83351"/>
                                        </p:tgtEl>
                                        <p:attrNameLst>
                                          <p:attrName>style.visibility</p:attrName>
                                        </p:attrNameLst>
                                      </p:cBhvr>
                                      <p:to>
                                        <p:strVal val="visible"/>
                                      </p:to>
                                    </p:set>
                                    <p:animEffect transition="in" filter="fade">
                                      <p:cBhvr>
                                        <p:cTn id="185" dur="500"/>
                                        <p:tgtEl>
                                          <p:spTgt spid="183351"/>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83336"/>
                                        </p:tgtEl>
                                        <p:attrNameLst>
                                          <p:attrName>style.visibility</p:attrName>
                                        </p:attrNameLst>
                                      </p:cBhvr>
                                      <p:to>
                                        <p:strVal val="visible"/>
                                      </p:to>
                                    </p:set>
                                    <p:animEffect transition="in" filter="fade">
                                      <p:cBhvr>
                                        <p:cTn id="188" dur="500"/>
                                        <p:tgtEl>
                                          <p:spTgt spid="183336"/>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83361"/>
                                        </p:tgtEl>
                                        <p:attrNameLst>
                                          <p:attrName>style.visibility</p:attrName>
                                        </p:attrNameLst>
                                      </p:cBhvr>
                                      <p:to>
                                        <p:strVal val="visible"/>
                                      </p:to>
                                    </p:set>
                                    <p:animEffect transition="in" filter="fade">
                                      <p:cBhvr>
                                        <p:cTn id="191" dur="500"/>
                                        <p:tgtEl>
                                          <p:spTgt spid="183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p:bldP spid="183302" grpId="0"/>
      <p:bldP spid="183304" grpId="0"/>
      <p:bldP spid="183305" grpId="0"/>
      <p:bldP spid="183306" grpId="0"/>
      <p:bldP spid="183307" grpId="0"/>
      <p:bldP spid="183308" grpId="0"/>
      <p:bldP spid="183309" grpId="0"/>
      <p:bldP spid="183310" grpId="0"/>
      <p:bldP spid="183311" grpId="0"/>
      <p:bldP spid="183312" grpId="0"/>
      <p:bldP spid="183313" grpId="0"/>
      <p:bldP spid="183314" grpId="0" animBg="1"/>
      <p:bldP spid="183315" grpId="0"/>
      <p:bldP spid="183316" grpId="0"/>
      <p:bldP spid="183317" grpId="0"/>
      <p:bldP spid="183318" grpId="0"/>
      <p:bldP spid="183319" grpId="0"/>
      <p:bldP spid="183320" grpId="0"/>
      <p:bldP spid="183321" grpId="0"/>
      <p:bldP spid="183322" grpId="0"/>
      <p:bldP spid="183323" grpId="0"/>
      <p:bldP spid="183324" grpId="0"/>
      <p:bldP spid="183325" grpId="0"/>
      <p:bldP spid="183326" grpId="0"/>
      <p:bldP spid="183327" grpId="0"/>
      <p:bldP spid="183328" grpId="0"/>
      <p:bldP spid="183329" grpId="0"/>
      <p:bldP spid="183330" grpId="0"/>
      <p:bldP spid="183331" grpId="0"/>
      <p:bldP spid="183332" grpId="0"/>
      <p:bldP spid="183333" grpId="0"/>
      <p:bldP spid="183334" grpId="0"/>
      <p:bldP spid="183335" grpId="0"/>
      <p:bldP spid="183336" grpId="0"/>
      <p:bldP spid="183339" grpId="0"/>
      <p:bldP spid="183341" grpId="0"/>
      <p:bldP spid="183342" grpId="0"/>
      <p:bldP spid="183343" grpId="0"/>
      <p:bldP spid="183344" grpId="0"/>
      <p:bldP spid="183345" grpId="0"/>
      <p:bldP spid="183346" grpId="0"/>
      <p:bldP spid="183347" grpId="0"/>
      <p:bldP spid="183348" grpId="0"/>
      <p:bldP spid="183349" grpId="0"/>
      <p:bldP spid="183350" grpId="0"/>
      <p:bldP spid="183351" grpId="0"/>
      <p:bldP spid="183352" grpId="0"/>
      <p:bldP spid="183353" grpId="0"/>
      <p:bldP spid="183354" grpId="0"/>
      <p:bldP spid="183355" grpId="0"/>
      <p:bldP spid="183356" grpId="0"/>
      <p:bldP spid="183357" grpId="0"/>
      <p:bldP spid="183358" grpId="0"/>
      <p:bldP spid="183359" grpId="0"/>
      <p:bldP spid="183360" grpId="0"/>
      <p:bldP spid="1833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0" y="457200"/>
            <a:ext cx="8686800" cy="9144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How Did You Do? </a:t>
            </a:r>
          </a:p>
        </p:txBody>
      </p:sp>
      <p:sp>
        <p:nvSpPr>
          <p:cNvPr id="184323" name="Rectangle 3"/>
          <p:cNvSpPr>
            <a:spLocks noChangeArrowheads="1"/>
          </p:cNvSpPr>
          <p:nvPr/>
        </p:nvSpPr>
        <p:spPr bwMode="auto">
          <a:xfrm>
            <a:off x="46482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84324" name="Rectangle 4"/>
          <p:cNvSpPr>
            <a:spLocks noChangeArrowheads="1"/>
          </p:cNvSpPr>
          <p:nvPr/>
        </p:nvSpPr>
        <p:spPr bwMode="auto">
          <a:xfrm>
            <a:off x="47244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84325" name="Rectangle 5"/>
          <p:cNvSpPr>
            <a:spLocks noChangeArrowheads="1"/>
          </p:cNvSpPr>
          <p:nvPr/>
        </p:nvSpPr>
        <p:spPr bwMode="auto">
          <a:xfrm>
            <a:off x="53340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84326" name="Rectangle 6"/>
          <p:cNvSpPr>
            <a:spLocks noChangeArrowheads="1"/>
          </p:cNvSpPr>
          <p:nvPr/>
        </p:nvSpPr>
        <p:spPr bwMode="auto">
          <a:xfrm>
            <a:off x="54102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84327" name="Rectangle 7"/>
          <p:cNvSpPr>
            <a:spLocks noChangeArrowheads="1"/>
          </p:cNvSpPr>
          <p:nvPr/>
        </p:nvSpPr>
        <p:spPr bwMode="auto">
          <a:xfrm>
            <a:off x="39624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0</a:t>
            </a:r>
          </a:p>
        </p:txBody>
      </p:sp>
      <p:sp>
        <p:nvSpPr>
          <p:cNvPr id="184328" name="Rectangle 8"/>
          <p:cNvSpPr>
            <a:spLocks noChangeArrowheads="1"/>
          </p:cNvSpPr>
          <p:nvPr/>
        </p:nvSpPr>
        <p:spPr bwMode="auto">
          <a:xfrm>
            <a:off x="40386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84329" name="Rectangle 9"/>
          <p:cNvSpPr>
            <a:spLocks noChangeArrowheads="1"/>
          </p:cNvSpPr>
          <p:nvPr/>
        </p:nvSpPr>
        <p:spPr bwMode="auto">
          <a:xfrm>
            <a:off x="480695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30" name="Rectangle 10"/>
          <p:cNvSpPr>
            <a:spLocks noChangeArrowheads="1"/>
          </p:cNvSpPr>
          <p:nvPr/>
        </p:nvSpPr>
        <p:spPr bwMode="auto">
          <a:xfrm>
            <a:off x="42672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31" name="Rectangle 11"/>
          <p:cNvSpPr>
            <a:spLocks noChangeArrowheads="1"/>
          </p:cNvSpPr>
          <p:nvPr/>
        </p:nvSpPr>
        <p:spPr bwMode="auto">
          <a:xfrm>
            <a:off x="38100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32" name="Rectangle 12"/>
          <p:cNvSpPr>
            <a:spLocks noChangeArrowheads="1"/>
          </p:cNvSpPr>
          <p:nvPr/>
        </p:nvSpPr>
        <p:spPr bwMode="auto">
          <a:xfrm>
            <a:off x="53340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33" name="Rectangle 13"/>
          <p:cNvSpPr>
            <a:spLocks noChangeArrowheads="1"/>
          </p:cNvSpPr>
          <p:nvPr/>
        </p:nvSpPr>
        <p:spPr bwMode="auto">
          <a:xfrm>
            <a:off x="28956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0</a:t>
            </a:r>
          </a:p>
        </p:txBody>
      </p:sp>
      <p:sp>
        <p:nvSpPr>
          <p:cNvPr id="184334" name="Rectangle 14"/>
          <p:cNvSpPr>
            <a:spLocks noChangeArrowheads="1"/>
          </p:cNvSpPr>
          <p:nvPr/>
        </p:nvSpPr>
        <p:spPr bwMode="auto">
          <a:xfrm>
            <a:off x="24384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35" name="Rectangle 15"/>
          <p:cNvSpPr>
            <a:spLocks noChangeArrowheads="1"/>
          </p:cNvSpPr>
          <p:nvPr/>
        </p:nvSpPr>
        <p:spPr bwMode="auto">
          <a:xfrm>
            <a:off x="19812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36" name="Rectangle 16"/>
          <p:cNvSpPr>
            <a:spLocks noChangeArrowheads="1"/>
          </p:cNvSpPr>
          <p:nvPr/>
        </p:nvSpPr>
        <p:spPr bwMode="auto">
          <a:xfrm>
            <a:off x="3352800" y="35814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37" name="Rectangle 17"/>
          <p:cNvSpPr>
            <a:spLocks noChangeArrowheads="1"/>
          </p:cNvSpPr>
          <p:nvPr/>
        </p:nvSpPr>
        <p:spPr bwMode="auto">
          <a:xfrm>
            <a:off x="5943600" y="3581400"/>
            <a:ext cx="914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38" name="Line 18"/>
          <p:cNvSpPr>
            <a:spLocks noChangeShapeType="1"/>
          </p:cNvSpPr>
          <p:nvPr/>
        </p:nvSpPr>
        <p:spPr bwMode="auto">
          <a:xfrm>
            <a:off x="6019800" y="6005513"/>
            <a:ext cx="749300" cy="14287"/>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84339" name="Rectangle 19"/>
          <p:cNvSpPr>
            <a:spLocks noChangeArrowheads="1"/>
          </p:cNvSpPr>
          <p:nvPr/>
        </p:nvSpPr>
        <p:spPr bwMode="auto">
          <a:xfrm>
            <a:off x="5943600" y="5943600"/>
            <a:ext cx="91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dirty="0">
                <a:solidFill>
                  <a:srgbClr val="FED502"/>
                </a:solidFill>
                <a:effectLst>
                  <a:outerShdw blurRad="38100" dist="38100" dir="2700000" algn="tl">
                    <a:srgbClr val="000000"/>
                  </a:outerShdw>
                </a:effectLst>
              </a:rPr>
              <a:t>27</a:t>
            </a:r>
            <a:endParaRPr lang="en-US" sz="3200" baseline="30000" dirty="0">
              <a:solidFill>
                <a:srgbClr val="FED502"/>
              </a:solidFill>
              <a:effectLst>
                <a:outerShdw blurRad="38100" dist="38100" dir="2700000" algn="tl">
                  <a:srgbClr val="000000"/>
                </a:outerShdw>
              </a:effectLst>
            </a:endParaRPr>
          </a:p>
        </p:txBody>
      </p:sp>
      <p:sp>
        <p:nvSpPr>
          <p:cNvPr id="184340" name="Rectangle 20"/>
          <p:cNvSpPr>
            <a:spLocks noChangeArrowheads="1"/>
          </p:cNvSpPr>
          <p:nvPr/>
        </p:nvSpPr>
        <p:spPr bwMode="auto">
          <a:xfrm>
            <a:off x="48006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84341" name="Rectangle 21"/>
          <p:cNvSpPr>
            <a:spLocks noChangeArrowheads="1"/>
          </p:cNvSpPr>
          <p:nvPr/>
        </p:nvSpPr>
        <p:spPr bwMode="auto">
          <a:xfrm>
            <a:off x="42672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42" name="Rectangle 22"/>
          <p:cNvSpPr>
            <a:spLocks noChangeArrowheads="1"/>
          </p:cNvSpPr>
          <p:nvPr/>
        </p:nvSpPr>
        <p:spPr bwMode="auto">
          <a:xfrm>
            <a:off x="38100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43" name="Rectangle 23"/>
          <p:cNvSpPr>
            <a:spLocks noChangeArrowheads="1"/>
          </p:cNvSpPr>
          <p:nvPr/>
        </p:nvSpPr>
        <p:spPr bwMode="auto">
          <a:xfrm>
            <a:off x="53340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44" name="Rectangle 24"/>
          <p:cNvSpPr>
            <a:spLocks noChangeArrowheads="1"/>
          </p:cNvSpPr>
          <p:nvPr/>
        </p:nvSpPr>
        <p:spPr bwMode="auto">
          <a:xfrm>
            <a:off x="28956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1</a:t>
            </a:r>
          </a:p>
        </p:txBody>
      </p:sp>
      <p:sp>
        <p:nvSpPr>
          <p:cNvPr id="184345" name="Rectangle 25"/>
          <p:cNvSpPr>
            <a:spLocks noChangeArrowheads="1"/>
          </p:cNvSpPr>
          <p:nvPr/>
        </p:nvSpPr>
        <p:spPr bwMode="auto">
          <a:xfrm>
            <a:off x="24384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46" name="Rectangle 26"/>
          <p:cNvSpPr>
            <a:spLocks noChangeArrowheads="1"/>
          </p:cNvSpPr>
          <p:nvPr/>
        </p:nvSpPr>
        <p:spPr bwMode="auto">
          <a:xfrm>
            <a:off x="19812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47" name="Rectangle 27"/>
          <p:cNvSpPr>
            <a:spLocks noChangeArrowheads="1"/>
          </p:cNvSpPr>
          <p:nvPr/>
        </p:nvSpPr>
        <p:spPr bwMode="auto">
          <a:xfrm>
            <a:off x="3352800" y="40386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48" name="Rectangle 28"/>
          <p:cNvSpPr>
            <a:spLocks noChangeArrowheads="1"/>
          </p:cNvSpPr>
          <p:nvPr/>
        </p:nvSpPr>
        <p:spPr bwMode="auto">
          <a:xfrm>
            <a:off x="5943600" y="4038600"/>
            <a:ext cx="9144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84349" name="Rectangle 29"/>
          <p:cNvSpPr>
            <a:spLocks noChangeArrowheads="1"/>
          </p:cNvSpPr>
          <p:nvPr/>
        </p:nvSpPr>
        <p:spPr bwMode="auto">
          <a:xfrm>
            <a:off x="478155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4</a:t>
            </a:r>
            <a:endParaRPr lang="en-US" sz="3200" baseline="30000">
              <a:solidFill>
                <a:srgbClr val="FED502"/>
              </a:solidFill>
              <a:effectLst>
                <a:outerShdw blurRad="38100" dist="38100" dir="2700000" algn="tl">
                  <a:srgbClr val="000000"/>
                </a:outerShdw>
              </a:effectLst>
            </a:endParaRPr>
          </a:p>
        </p:txBody>
      </p:sp>
      <p:sp>
        <p:nvSpPr>
          <p:cNvPr id="184350" name="Rectangle 30"/>
          <p:cNvSpPr>
            <a:spLocks noChangeArrowheads="1"/>
          </p:cNvSpPr>
          <p:nvPr/>
        </p:nvSpPr>
        <p:spPr bwMode="auto">
          <a:xfrm>
            <a:off x="42672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51" name="Rectangle 31"/>
          <p:cNvSpPr>
            <a:spLocks noChangeArrowheads="1"/>
          </p:cNvSpPr>
          <p:nvPr/>
        </p:nvSpPr>
        <p:spPr bwMode="auto">
          <a:xfrm>
            <a:off x="38100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4352" name="Rectangle 32"/>
          <p:cNvSpPr>
            <a:spLocks noChangeArrowheads="1"/>
          </p:cNvSpPr>
          <p:nvPr/>
        </p:nvSpPr>
        <p:spPr bwMode="auto">
          <a:xfrm>
            <a:off x="53340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53" name="Rectangle 33"/>
          <p:cNvSpPr>
            <a:spLocks noChangeArrowheads="1"/>
          </p:cNvSpPr>
          <p:nvPr/>
        </p:nvSpPr>
        <p:spPr bwMode="auto">
          <a:xfrm>
            <a:off x="28956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2</a:t>
            </a:r>
          </a:p>
        </p:txBody>
      </p:sp>
      <p:sp>
        <p:nvSpPr>
          <p:cNvPr id="184354" name="Rectangle 34"/>
          <p:cNvSpPr>
            <a:spLocks noChangeArrowheads="1"/>
          </p:cNvSpPr>
          <p:nvPr/>
        </p:nvSpPr>
        <p:spPr bwMode="auto">
          <a:xfrm>
            <a:off x="24384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55" name="Rectangle 35"/>
          <p:cNvSpPr>
            <a:spLocks noChangeArrowheads="1"/>
          </p:cNvSpPr>
          <p:nvPr/>
        </p:nvSpPr>
        <p:spPr bwMode="auto">
          <a:xfrm>
            <a:off x="19812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4356" name="Rectangle 36"/>
          <p:cNvSpPr>
            <a:spLocks noChangeArrowheads="1"/>
          </p:cNvSpPr>
          <p:nvPr/>
        </p:nvSpPr>
        <p:spPr bwMode="auto">
          <a:xfrm>
            <a:off x="3352800" y="44958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57" name="Rectangle 37"/>
          <p:cNvSpPr>
            <a:spLocks noChangeArrowheads="1"/>
          </p:cNvSpPr>
          <p:nvPr/>
        </p:nvSpPr>
        <p:spPr bwMode="auto">
          <a:xfrm>
            <a:off x="5943600" y="4510088"/>
            <a:ext cx="9144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0</a:t>
            </a:r>
            <a:endParaRPr lang="en-US" sz="3200" baseline="30000">
              <a:solidFill>
                <a:srgbClr val="FED502"/>
              </a:solidFill>
              <a:effectLst>
                <a:outerShdw blurRad="38100" dist="38100" dir="2700000" algn="tl">
                  <a:srgbClr val="000000"/>
                </a:outerShdw>
              </a:effectLst>
            </a:endParaRPr>
          </a:p>
        </p:txBody>
      </p:sp>
      <p:sp>
        <p:nvSpPr>
          <p:cNvPr id="184358" name="Rectangle 38"/>
          <p:cNvSpPr>
            <a:spLocks noChangeArrowheads="1"/>
          </p:cNvSpPr>
          <p:nvPr/>
        </p:nvSpPr>
        <p:spPr bwMode="auto">
          <a:xfrm>
            <a:off x="7239000" y="36576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84359" name="Rectangle 39"/>
          <p:cNvSpPr>
            <a:spLocks noChangeArrowheads="1"/>
          </p:cNvSpPr>
          <p:nvPr/>
        </p:nvSpPr>
        <p:spPr bwMode="auto">
          <a:xfrm>
            <a:off x="7239000" y="41148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2</a:t>
            </a:r>
            <a:endParaRPr lang="en-US" sz="1400" baseline="30000">
              <a:solidFill>
                <a:srgbClr val="FED502"/>
              </a:solidFill>
              <a:effectLst>
                <a:outerShdw blurRad="38100" dist="38100" dir="2700000" algn="tl">
                  <a:srgbClr val="000000"/>
                </a:outerShdw>
              </a:effectLst>
            </a:endParaRPr>
          </a:p>
        </p:txBody>
      </p:sp>
      <p:sp>
        <p:nvSpPr>
          <p:cNvPr id="184360" name="Rectangle 40"/>
          <p:cNvSpPr>
            <a:spLocks noChangeArrowheads="1"/>
          </p:cNvSpPr>
          <p:nvPr/>
        </p:nvSpPr>
        <p:spPr bwMode="auto">
          <a:xfrm>
            <a:off x="7239000" y="45720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4</a:t>
            </a:r>
            <a:endParaRPr lang="en-US" sz="1400" baseline="30000">
              <a:solidFill>
                <a:srgbClr val="FED502"/>
              </a:solidFill>
              <a:effectLst>
                <a:outerShdw blurRad="38100" dist="38100" dir="2700000" algn="tl">
                  <a:srgbClr val="000000"/>
                </a:outerShdw>
              </a:effectLst>
            </a:endParaRPr>
          </a:p>
        </p:txBody>
      </p:sp>
      <p:sp>
        <p:nvSpPr>
          <p:cNvPr id="184362" name="Rectangle 42"/>
          <p:cNvSpPr>
            <a:spLocks noChangeArrowheads="1"/>
          </p:cNvSpPr>
          <p:nvPr/>
        </p:nvSpPr>
        <p:spPr bwMode="auto">
          <a:xfrm>
            <a:off x="32766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84363" name="Rectangle 43"/>
          <p:cNvSpPr>
            <a:spLocks noChangeArrowheads="1"/>
          </p:cNvSpPr>
          <p:nvPr/>
        </p:nvSpPr>
        <p:spPr bwMode="auto">
          <a:xfrm>
            <a:off x="33528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3</a:t>
            </a:r>
          </a:p>
        </p:txBody>
      </p:sp>
      <p:sp>
        <p:nvSpPr>
          <p:cNvPr id="184364" name="Rectangle 44"/>
          <p:cNvSpPr>
            <a:spLocks noChangeArrowheads="1"/>
          </p:cNvSpPr>
          <p:nvPr/>
        </p:nvSpPr>
        <p:spPr bwMode="auto">
          <a:xfrm>
            <a:off x="2590800" y="1752600"/>
            <a:ext cx="914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84365" name="Rectangle 45"/>
          <p:cNvSpPr>
            <a:spLocks noChangeArrowheads="1"/>
          </p:cNvSpPr>
          <p:nvPr/>
        </p:nvSpPr>
        <p:spPr bwMode="auto">
          <a:xfrm>
            <a:off x="2667000" y="2667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2</a:t>
            </a:r>
            <a:r>
              <a:rPr lang="en-US" sz="3200" baseline="30000" dirty="0">
                <a:solidFill>
                  <a:srgbClr val="FED502"/>
                </a:solidFill>
                <a:effectLst>
                  <a:outerShdw blurRad="38100" dist="38100" dir="2700000" algn="tl">
                    <a:srgbClr val="000000"/>
                  </a:outerShdw>
                </a:effectLst>
              </a:rPr>
              <a:t>4</a:t>
            </a:r>
          </a:p>
        </p:txBody>
      </p:sp>
      <p:sp>
        <p:nvSpPr>
          <p:cNvPr id="184366" name="Rectangle 46"/>
          <p:cNvSpPr>
            <a:spLocks noChangeArrowheads="1"/>
          </p:cNvSpPr>
          <p:nvPr/>
        </p:nvSpPr>
        <p:spPr bwMode="auto">
          <a:xfrm>
            <a:off x="478155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8</a:t>
            </a:r>
            <a:endParaRPr lang="en-US" sz="3200" baseline="30000">
              <a:solidFill>
                <a:srgbClr val="FED502"/>
              </a:solidFill>
              <a:effectLst>
                <a:outerShdw blurRad="38100" dist="38100" dir="2700000" algn="tl">
                  <a:srgbClr val="000000"/>
                </a:outerShdw>
              </a:effectLst>
            </a:endParaRPr>
          </a:p>
        </p:txBody>
      </p:sp>
      <p:sp>
        <p:nvSpPr>
          <p:cNvPr id="184367" name="Rectangle 47"/>
          <p:cNvSpPr>
            <a:spLocks noChangeArrowheads="1"/>
          </p:cNvSpPr>
          <p:nvPr/>
        </p:nvSpPr>
        <p:spPr bwMode="auto">
          <a:xfrm>
            <a:off x="42672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68" name="Rectangle 48"/>
          <p:cNvSpPr>
            <a:spLocks noChangeArrowheads="1"/>
          </p:cNvSpPr>
          <p:nvPr/>
        </p:nvSpPr>
        <p:spPr bwMode="auto">
          <a:xfrm>
            <a:off x="38100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69" name="Rectangle 49"/>
          <p:cNvSpPr>
            <a:spLocks noChangeArrowheads="1"/>
          </p:cNvSpPr>
          <p:nvPr/>
        </p:nvSpPr>
        <p:spPr bwMode="auto">
          <a:xfrm>
            <a:off x="53340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70" name="Rectangle 50"/>
          <p:cNvSpPr>
            <a:spLocks noChangeArrowheads="1"/>
          </p:cNvSpPr>
          <p:nvPr/>
        </p:nvSpPr>
        <p:spPr bwMode="auto">
          <a:xfrm>
            <a:off x="28956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2</a:t>
            </a:r>
            <a:r>
              <a:rPr lang="en-US" sz="3200" baseline="30000">
                <a:solidFill>
                  <a:srgbClr val="FED502"/>
                </a:solidFill>
                <a:effectLst>
                  <a:outerShdw blurRad="38100" dist="38100" dir="2700000" algn="tl">
                    <a:srgbClr val="000000"/>
                  </a:outerShdw>
                </a:effectLst>
              </a:rPr>
              <a:t>3</a:t>
            </a:r>
          </a:p>
        </p:txBody>
      </p:sp>
      <p:sp>
        <p:nvSpPr>
          <p:cNvPr id="184371" name="Rectangle 51"/>
          <p:cNvSpPr>
            <a:spLocks noChangeArrowheads="1"/>
          </p:cNvSpPr>
          <p:nvPr/>
        </p:nvSpPr>
        <p:spPr bwMode="auto">
          <a:xfrm>
            <a:off x="24384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72" name="Rectangle 52"/>
          <p:cNvSpPr>
            <a:spLocks noChangeArrowheads="1"/>
          </p:cNvSpPr>
          <p:nvPr/>
        </p:nvSpPr>
        <p:spPr bwMode="auto">
          <a:xfrm>
            <a:off x="19812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73" name="Rectangle 53"/>
          <p:cNvSpPr>
            <a:spLocks noChangeArrowheads="1"/>
          </p:cNvSpPr>
          <p:nvPr/>
        </p:nvSpPr>
        <p:spPr bwMode="auto">
          <a:xfrm>
            <a:off x="3352800" y="49530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74" name="Rectangle 54"/>
          <p:cNvSpPr>
            <a:spLocks noChangeArrowheads="1"/>
          </p:cNvSpPr>
          <p:nvPr/>
        </p:nvSpPr>
        <p:spPr bwMode="auto">
          <a:xfrm>
            <a:off x="5943600" y="4967288"/>
            <a:ext cx="9144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8</a:t>
            </a:r>
            <a:endParaRPr lang="en-US" sz="3200" baseline="30000">
              <a:solidFill>
                <a:srgbClr val="FED502"/>
              </a:solidFill>
              <a:effectLst>
                <a:outerShdw blurRad="38100" dist="38100" dir="2700000" algn="tl">
                  <a:srgbClr val="000000"/>
                </a:outerShdw>
              </a:effectLst>
            </a:endParaRPr>
          </a:p>
        </p:txBody>
      </p:sp>
      <p:sp>
        <p:nvSpPr>
          <p:cNvPr id="184375" name="Rectangle 55"/>
          <p:cNvSpPr>
            <a:spLocks noChangeArrowheads="1"/>
          </p:cNvSpPr>
          <p:nvPr/>
        </p:nvSpPr>
        <p:spPr bwMode="auto">
          <a:xfrm>
            <a:off x="7239000" y="50292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8</a:t>
            </a:r>
            <a:endParaRPr lang="en-US" sz="1400" baseline="30000">
              <a:solidFill>
                <a:srgbClr val="FED502"/>
              </a:solidFill>
              <a:effectLst>
                <a:outerShdw blurRad="38100" dist="38100" dir="2700000" algn="tl">
                  <a:srgbClr val="000000"/>
                </a:outerShdw>
              </a:effectLst>
            </a:endParaRPr>
          </a:p>
        </p:txBody>
      </p:sp>
      <p:sp>
        <p:nvSpPr>
          <p:cNvPr id="184376" name="Rectangle 56"/>
          <p:cNvSpPr>
            <a:spLocks noChangeArrowheads="1"/>
          </p:cNvSpPr>
          <p:nvPr/>
        </p:nvSpPr>
        <p:spPr bwMode="auto">
          <a:xfrm>
            <a:off x="478155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16</a:t>
            </a:r>
            <a:endParaRPr lang="en-US" sz="3200" baseline="30000">
              <a:solidFill>
                <a:srgbClr val="FED502"/>
              </a:solidFill>
              <a:effectLst>
                <a:outerShdw blurRad="38100" dist="38100" dir="2700000" algn="tl">
                  <a:srgbClr val="000000"/>
                </a:outerShdw>
              </a:effectLst>
            </a:endParaRPr>
          </a:p>
        </p:txBody>
      </p:sp>
      <p:sp>
        <p:nvSpPr>
          <p:cNvPr id="184377" name="Rectangle 57"/>
          <p:cNvSpPr>
            <a:spLocks noChangeArrowheads="1"/>
          </p:cNvSpPr>
          <p:nvPr/>
        </p:nvSpPr>
        <p:spPr bwMode="auto">
          <a:xfrm>
            <a:off x="42672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84378" name="Rectangle 58"/>
          <p:cNvSpPr>
            <a:spLocks noChangeArrowheads="1"/>
          </p:cNvSpPr>
          <p:nvPr/>
        </p:nvSpPr>
        <p:spPr bwMode="auto">
          <a:xfrm>
            <a:off x="38100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84379" name="Rectangle 59"/>
          <p:cNvSpPr>
            <a:spLocks noChangeArrowheads="1"/>
          </p:cNvSpPr>
          <p:nvPr/>
        </p:nvSpPr>
        <p:spPr bwMode="auto">
          <a:xfrm>
            <a:off x="53340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80" name="Rectangle 60"/>
          <p:cNvSpPr>
            <a:spLocks noChangeArrowheads="1"/>
          </p:cNvSpPr>
          <p:nvPr/>
        </p:nvSpPr>
        <p:spPr bwMode="auto">
          <a:xfrm>
            <a:off x="28956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2</a:t>
            </a:r>
            <a:r>
              <a:rPr lang="en-US" sz="3200" baseline="30000" dirty="0">
                <a:solidFill>
                  <a:srgbClr val="FED502"/>
                </a:solidFill>
                <a:effectLst>
                  <a:outerShdw blurRad="38100" dist="38100" dir="2700000" algn="tl">
                    <a:srgbClr val="000000"/>
                  </a:outerShdw>
                </a:effectLst>
              </a:rPr>
              <a:t>4</a:t>
            </a:r>
          </a:p>
        </p:txBody>
      </p:sp>
      <p:sp>
        <p:nvSpPr>
          <p:cNvPr id="184381" name="Rectangle 61"/>
          <p:cNvSpPr>
            <a:spLocks noChangeArrowheads="1"/>
          </p:cNvSpPr>
          <p:nvPr/>
        </p:nvSpPr>
        <p:spPr bwMode="auto">
          <a:xfrm>
            <a:off x="24384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x</a:t>
            </a:r>
            <a:endParaRPr lang="en-US" sz="3200" baseline="30000" dirty="0">
              <a:solidFill>
                <a:srgbClr val="FED502"/>
              </a:solidFill>
              <a:effectLst>
                <a:outerShdw blurRad="38100" dist="38100" dir="2700000" algn="tl">
                  <a:srgbClr val="000000"/>
                </a:outerShdw>
              </a:effectLst>
            </a:endParaRPr>
          </a:p>
        </p:txBody>
      </p:sp>
      <p:sp>
        <p:nvSpPr>
          <p:cNvPr id="184382" name="Rectangle 62"/>
          <p:cNvSpPr>
            <a:spLocks noChangeArrowheads="1"/>
          </p:cNvSpPr>
          <p:nvPr/>
        </p:nvSpPr>
        <p:spPr bwMode="auto">
          <a:xfrm>
            <a:off x="19812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a:t>
            </a:r>
            <a:endParaRPr lang="en-US" sz="3200" baseline="30000" dirty="0">
              <a:solidFill>
                <a:srgbClr val="FED502"/>
              </a:solidFill>
              <a:effectLst>
                <a:outerShdw blurRad="38100" dist="38100" dir="2700000" algn="tl">
                  <a:srgbClr val="000000"/>
                </a:outerShdw>
              </a:effectLst>
            </a:endParaRPr>
          </a:p>
        </p:txBody>
      </p:sp>
      <p:sp>
        <p:nvSpPr>
          <p:cNvPr id="184383" name="Rectangle 63"/>
          <p:cNvSpPr>
            <a:spLocks noChangeArrowheads="1"/>
          </p:cNvSpPr>
          <p:nvPr/>
        </p:nvSpPr>
        <p:spPr bwMode="auto">
          <a:xfrm>
            <a:off x="3352800" y="5410200"/>
            <a:ext cx="83185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84384" name="Rectangle 64"/>
          <p:cNvSpPr>
            <a:spLocks noChangeArrowheads="1"/>
          </p:cNvSpPr>
          <p:nvPr/>
        </p:nvSpPr>
        <p:spPr bwMode="auto">
          <a:xfrm>
            <a:off x="5943600" y="5424488"/>
            <a:ext cx="9144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dirty="0">
                <a:solidFill>
                  <a:srgbClr val="FED502"/>
                </a:solidFill>
                <a:effectLst>
                  <a:outerShdw blurRad="38100" dist="38100" dir="2700000" algn="tl">
                    <a:srgbClr val="000000"/>
                  </a:outerShdw>
                </a:effectLst>
              </a:rPr>
              <a:t>16</a:t>
            </a:r>
            <a:endParaRPr lang="en-US" sz="3200" baseline="30000" dirty="0">
              <a:solidFill>
                <a:srgbClr val="FED502"/>
              </a:solidFill>
              <a:effectLst>
                <a:outerShdw blurRad="38100" dist="38100" dir="2700000" algn="tl">
                  <a:srgbClr val="000000"/>
                </a:outerShdw>
              </a:effectLst>
            </a:endParaRPr>
          </a:p>
        </p:txBody>
      </p:sp>
      <p:sp>
        <p:nvSpPr>
          <p:cNvPr id="184385" name="Rectangle 65"/>
          <p:cNvSpPr>
            <a:spLocks noChangeArrowheads="1"/>
          </p:cNvSpPr>
          <p:nvPr/>
        </p:nvSpPr>
        <p:spPr bwMode="auto">
          <a:xfrm>
            <a:off x="7239000" y="5486400"/>
            <a:ext cx="15240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16</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23838233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4326"/>
                                        </p:tgtEl>
                                        <p:attrNameLst>
                                          <p:attrName>style.visibility</p:attrName>
                                        </p:attrNameLst>
                                      </p:cBhvr>
                                      <p:to>
                                        <p:strVal val="visible"/>
                                      </p:to>
                                    </p:set>
                                    <p:animEffect transition="in" filter="fade">
                                      <p:cBhvr>
                                        <p:cTn id="7" dur="1000"/>
                                        <p:tgtEl>
                                          <p:spTgt spid="1843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33"/>
                                        </p:tgtEl>
                                        <p:attrNameLst>
                                          <p:attrName>style.visibility</p:attrName>
                                        </p:attrNameLst>
                                      </p:cBhvr>
                                      <p:to>
                                        <p:strVal val="visible"/>
                                      </p:to>
                                    </p:set>
                                    <p:animEffect transition="in" filter="fade">
                                      <p:cBhvr>
                                        <p:cTn id="10" dur="1000"/>
                                        <p:tgtEl>
                                          <p:spTgt spid="1843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34"/>
                                        </p:tgtEl>
                                        <p:attrNameLst>
                                          <p:attrName>style.visibility</p:attrName>
                                        </p:attrNameLst>
                                      </p:cBhvr>
                                      <p:to>
                                        <p:strVal val="visible"/>
                                      </p:to>
                                    </p:set>
                                    <p:animEffect transition="in" filter="fade">
                                      <p:cBhvr>
                                        <p:cTn id="13" dur="1000"/>
                                        <p:tgtEl>
                                          <p:spTgt spid="1843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4335"/>
                                        </p:tgtEl>
                                        <p:attrNameLst>
                                          <p:attrName>style.visibility</p:attrName>
                                        </p:attrNameLst>
                                      </p:cBhvr>
                                      <p:to>
                                        <p:strVal val="visible"/>
                                      </p:to>
                                    </p:set>
                                    <p:animEffect transition="in" filter="fade">
                                      <p:cBhvr>
                                        <p:cTn id="16" dur="1000"/>
                                        <p:tgtEl>
                                          <p:spTgt spid="184335"/>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84330"/>
                                        </p:tgtEl>
                                        <p:attrNameLst>
                                          <p:attrName>style.visibility</p:attrName>
                                        </p:attrNameLst>
                                      </p:cBhvr>
                                      <p:to>
                                        <p:strVal val="visible"/>
                                      </p:to>
                                    </p:set>
                                    <p:animEffect transition="in" filter="fade">
                                      <p:cBhvr>
                                        <p:cTn id="20" dur="1000"/>
                                        <p:tgtEl>
                                          <p:spTgt spid="1843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4329"/>
                                        </p:tgtEl>
                                        <p:attrNameLst>
                                          <p:attrName>style.visibility</p:attrName>
                                        </p:attrNameLst>
                                      </p:cBhvr>
                                      <p:to>
                                        <p:strVal val="visible"/>
                                      </p:to>
                                    </p:set>
                                    <p:animEffect transition="in" filter="fade">
                                      <p:cBhvr>
                                        <p:cTn id="23" dur="1000"/>
                                        <p:tgtEl>
                                          <p:spTgt spid="1843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4331"/>
                                        </p:tgtEl>
                                        <p:attrNameLst>
                                          <p:attrName>style.visibility</p:attrName>
                                        </p:attrNameLst>
                                      </p:cBhvr>
                                      <p:to>
                                        <p:strVal val="visible"/>
                                      </p:to>
                                    </p:set>
                                    <p:animEffect transition="in" filter="fade">
                                      <p:cBhvr>
                                        <p:cTn id="26" dur="1000"/>
                                        <p:tgtEl>
                                          <p:spTgt spid="1843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4336"/>
                                        </p:tgtEl>
                                        <p:attrNameLst>
                                          <p:attrName>style.visibility</p:attrName>
                                        </p:attrNameLst>
                                      </p:cBhvr>
                                      <p:to>
                                        <p:strVal val="visible"/>
                                      </p:to>
                                    </p:set>
                                    <p:animEffect transition="in" filter="fade">
                                      <p:cBhvr>
                                        <p:cTn id="29" dur="1000"/>
                                        <p:tgtEl>
                                          <p:spTgt spid="184336"/>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84337"/>
                                        </p:tgtEl>
                                        <p:attrNameLst>
                                          <p:attrName>style.visibility</p:attrName>
                                        </p:attrNameLst>
                                      </p:cBhvr>
                                      <p:to>
                                        <p:strVal val="visible"/>
                                      </p:to>
                                    </p:set>
                                    <p:animEffect transition="in" filter="fade">
                                      <p:cBhvr>
                                        <p:cTn id="33" dur="1000"/>
                                        <p:tgtEl>
                                          <p:spTgt spid="1843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4332"/>
                                        </p:tgtEl>
                                        <p:attrNameLst>
                                          <p:attrName>style.visibility</p:attrName>
                                        </p:attrNameLst>
                                      </p:cBhvr>
                                      <p:to>
                                        <p:strVal val="visible"/>
                                      </p:to>
                                    </p:set>
                                    <p:animEffect transition="in" filter="fade">
                                      <p:cBhvr>
                                        <p:cTn id="36" dur="1000"/>
                                        <p:tgtEl>
                                          <p:spTgt spid="184332"/>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84324"/>
                                        </p:tgtEl>
                                        <p:attrNameLst>
                                          <p:attrName>style.visibility</p:attrName>
                                        </p:attrNameLst>
                                      </p:cBhvr>
                                      <p:to>
                                        <p:strVal val="visible"/>
                                      </p:to>
                                    </p:set>
                                    <p:animEffect transition="in" filter="fade">
                                      <p:cBhvr>
                                        <p:cTn id="40" dur="1000"/>
                                        <p:tgtEl>
                                          <p:spTgt spid="1843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4344"/>
                                        </p:tgtEl>
                                        <p:attrNameLst>
                                          <p:attrName>style.visibility</p:attrName>
                                        </p:attrNameLst>
                                      </p:cBhvr>
                                      <p:to>
                                        <p:strVal val="visible"/>
                                      </p:to>
                                    </p:set>
                                    <p:animEffect transition="in" filter="fade">
                                      <p:cBhvr>
                                        <p:cTn id="43" dur="1000"/>
                                        <p:tgtEl>
                                          <p:spTgt spid="1843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4345"/>
                                        </p:tgtEl>
                                        <p:attrNameLst>
                                          <p:attrName>style.visibility</p:attrName>
                                        </p:attrNameLst>
                                      </p:cBhvr>
                                      <p:to>
                                        <p:strVal val="visible"/>
                                      </p:to>
                                    </p:set>
                                    <p:animEffect transition="in" filter="fade">
                                      <p:cBhvr>
                                        <p:cTn id="46" dur="1000"/>
                                        <p:tgtEl>
                                          <p:spTgt spid="1843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4346"/>
                                        </p:tgtEl>
                                        <p:attrNameLst>
                                          <p:attrName>style.visibility</p:attrName>
                                        </p:attrNameLst>
                                      </p:cBhvr>
                                      <p:to>
                                        <p:strVal val="visible"/>
                                      </p:to>
                                    </p:set>
                                    <p:animEffect transition="in" filter="fade">
                                      <p:cBhvr>
                                        <p:cTn id="49" dur="1000"/>
                                        <p:tgtEl>
                                          <p:spTgt spid="184346"/>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84341"/>
                                        </p:tgtEl>
                                        <p:attrNameLst>
                                          <p:attrName>style.visibility</p:attrName>
                                        </p:attrNameLst>
                                      </p:cBhvr>
                                      <p:to>
                                        <p:strVal val="visible"/>
                                      </p:to>
                                    </p:set>
                                    <p:animEffect transition="in" filter="fade">
                                      <p:cBhvr>
                                        <p:cTn id="53" dur="1000"/>
                                        <p:tgtEl>
                                          <p:spTgt spid="1843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4340"/>
                                        </p:tgtEl>
                                        <p:attrNameLst>
                                          <p:attrName>style.visibility</p:attrName>
                                        </p:attrNameLst>
                                      </p:cBhvr>
                                      <p:to>
                                        <p:strVal val="visible"/>
                                      </p:to>
                                    </p:set>
                                    <p:animEffect transition="in" filter="fade">
                                      <p:cBhvr>
                                        <p:cTn id="56" dur="1000"/>
                                        <p:tgtEl>
                                          <p:spTgt spid="1843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4342"/>
                                        </p:tgtEl>
                                        <p:attrNameLst>
                                          <p:attrName>style.visibility</p:attrName>
                                        </p:attrNameLst>
                                      </p:cBhvr>
                                      <p:to>
                                        <p:strVal val="visible"/>
                                      </p:to>
                                    </p:set>
                                    <p:animEffect transition="in" filter="fade">
                                      <p:cBhvr>
                                        <p:cTn id="59" dur="1000"/>
                                        <p:tgtEl>
                                          <p:spTgt spid="1843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4347"/>
                                        </p:tgtEl>
                                        <p:attrNameLst>
                                          <p:attrName>style.visibility</p:attrName>
                                        </p:attrNameLst>
                                      </p:cBhvr>
                                      <p:to>
                                        <p:strVal val="visible"/>
                                      </p:to>
                                    </p:set>
                                    <p:animEffect transition="in" filter="fade">
                                      <p:cBhvr>
                                        <p:cTn id="62" dur="1000"/>
                                        <p:tgtEl>
                                          <p:spTgt spid="184347"/>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84348"/>
                                        </p:tgtEl>
                                        <p:attrNameLst>
                                          <p:attrName>style.visibility</p:attrName>
                                        </p:attrNameLst>
                                      </p:cBhvr>
                                      <p:to>
                                        <p:strVal val="visible"/>
                                      </p:to>
                                    </p:set>
                                    <p:animEffect transition="in" filter="fade">
                                      <p:cBhvr>
                                        <p:cTn id="66" dur="1000"/>
                                        <p:tgtEl>
                                          <p:spTgt spid="1843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4343"/>
                                        </p:tgtEl>
                                        <p:attrNameLst>
                                          <p:attrName>style.visibility</p:attrName>
                                        </p:attrNameLst>
                                      </p:cBhvr>
                                      <p:to>
                                        <p:strVal val="visible"/>
                                      </p:to>
                                    </p:set>
                                    <p:animEffect transition="in" filter="fade">
                                      <p:cBhvr>
                                        <p:cTn id="69" dur="1000"/>
                                        <p:tgtEl>
                                          <p:spTgt spid="184343"/>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84328"/>
                                        </p:tgtEl>
                                        <p:attrNameLst>
                                          <p:attrName>style.visibility</p:attrName>
                                        </p:attrNameLst>
                                      </p:cBhvr>
                                      <p:to>
                                        <p:strVal val="visible"/>
                                      </p:to>
                                    </p:set>
                                    <p:animEffect transition="in" filter="fade">
                                      <p:cBhvr>
                                        <p:cTn id="73" dur="1000"/>
                                        <p:tgtEl>
                                          <p:spTgt spid="1843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4353"/>
                                        </p:tgtEl>
                                        <p:attrNameLst>
                                          <p:attrName>style.visibility</p:attrName>
                                        </p:attrNameLst>
                                      </p:cBhvr>
                                      <p:to>
                                        <p:strVal val="visible"/>
                                      </p:to>
                                    </p:set>
                                    <p:animEffect transition="in" filter="fade">
                                      <p:cBhvr>
                                        <p:cTn id="76" dur="1000"/>
                                        <p:tgtEl>
                                          <p:spTgt spid="18435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84355"/>
                                        </p:tgtEl>
                                        <p:attrNameLst>
                                          <p:attrName>style.visibility</p:attrName>
                                        </p:attrNameLst>
                                      </p:cBhvr>
                                      <p:to>
                                        <p:strVal val="visible"/>
                                      </p:to>
                                    </p:set>
                                    <p:animEffect transition="in" filter="fade">
                                      <p:cBhvr>
                                        <p:cTn id="79" dur="1000"/>
                                        <p:tgtEl>
                                          <p:spTgt spid="18435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84354"/>
                                        </p:tgtEl>
                                        <p:attrNameLst>
                                          <p:attrName>style.visibility</p:attrName>
                                        </p:attrNameLst>
                                      </p:cBhvr>
                                      <p:to>
                                        <p:strVal val="visible"/>
                                      </p:to>
                                    </p:set>
                                    <p:animEffect transition="in" filter="fade">
                                      <p:cBhvr>
                                        <p:cTn id="82" dur="1000"/>
                                        <p:tgtEl>
                                          <p:spTgt spid="184354"/>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84350"/>
                                        </p:tgtEl>
                                        <p:attrNameLst>
                                          <p:attrName>style.visibility</p:attrName>
                                        </p:attrNameLst>
                                      </p:cBhvr>
                                      <p:to>
                                        <p:strVal val="visible"/>
                                      </p:to>
                                    </p:set>
                                    <p:animEffect transition="in" filter="fade">
                                      <p:cBhvr>
                                        <p:cTn id="86" dur="1000"/>
                                        <p:tgtEl>
                                          <p:spTgt spid="18435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4349"/>
                                        </p:tgtEl>
                                        <p:attrNameLst>
                                          <p:attrName>style.visibility</p:attrName>
                                        </p:attrNameLst>
                                      </p:cBhvr>
                                      <p:to>
                                        <p:strVal val="visible"/>
                                      </p:to>
                                    </p:set>
                                    <p:animEffect transition="in" filter="fade">
                                      <p:cBhvr>
                                        <p:cTn id="89" dur="1000"/>
                                        <p:tgtEl>
                                          <p:spTgt spid="18434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84351"/>
                                        </p:tgtEl>
                                        <p:attrNameLst>
                                          <p:attrName>style.visibility</p:attrName>
                                        </p:attrNameLst>
                                      </p:cBhvr>
                                      <p:to>
                                        <p:strVal val="visible"/>
                                      </p:to>
                                    </p:set>
                                    <p:animEffect transition="in" filter="fade">
                                      <p:cBhvr>
                                        <p:cTn id="92" dur="1000"/>
                                        <p:tgtEl>
                                          <p:spTgt spid="18435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84356"/>
                                        </p:tgtEl>
                                        <p:attrNameLst>
                                          <p:attrName>style.visibility</p:attrName>
                                        </p:attrNameLst>
                                      </p:cBhvr>
                                      <p:to>
                                        <p:strVal val="visible"/>
                                      </p:to>
                                    </p:set>
                                    <p:animEffect transition="in" filter="fade">
                                      <p:cBhvr>
                                        <p:cTn id="95" dur="1000"/>
                                        <p:tgtEl>
                                          <p:spTgt spid="184356"/>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84357"/>
                                        </p:tgtEl>
                                        <p:attrNameLst>
                                          <p:attrName>style.visibility</p:attrName>
                                        </p:attrNameLst>
                                      </p:cBhvr>
                                      <p:to>
                                        <p:strVal val="visible"/>
                                      </p:to>
                                    </p:set>
                                    <p:animEffect transition="in" filter="fade">
                                      <p:cBhvr>
                                        <p:cTn id="99" dur="1000"/>
                                        <p:tgtEl>
                                          <p:spTgt spid="1843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84352"/>
                                        </p:tgtEl>
                                        <p:attrNameLst>
                                          <p:attrName>style.visibility</p:attrName>
                                        </p:attrNameLst>
                                      </p:cBhvr>
                                      <p:to>
                                        <p:strVal val="visible"/>
                                      </p:to>
                                    </p:set>
                                    <p:animEffect transition="in" filter="fade">
                                      <p:cBhvr>
                                        <p:cTn id="102" dur="1000"/>
                                        <p:tgtEl>
                                          <p:spTgt spid="184352"/>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84363"/>
                                        </p:tgtEl>
                                        <p:attrNameLst>
                                          <p:attrName>style.visibility</p:attrName>
                                        </p:attrNameLst>
                                      </p:cBhvr>
                                      <p:to>
                                        <p:strVal val="visible"/>
                                      </p:to>
                                    </p:set>
                                    <p:animEffect transition="in" filter="fade">
                                      <p:cBhvr>
                                        <p:cTn id="106" dur="1000"/>
                                        <p:tgtEl>
                                          <p:spTgt spid="18436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84370"/>
                                        </p:tgtEl>
                                        <p:attrNameLst>
                                          <p:attrName>style.visibility</p:attrName>
                                        </p:attrNameLst>
                                      </p:cBhvr>
                                      <p:to>
                                        <p:strVal val="visible"/>
                                      </p:to>
                                    </p:set>
                                    <p:animEffect transition="in" filter="fade">
                                      <p:cBhvr>
                                        <p:cTn id="109" dur="1000"/>
                                        <p:tgtEl>
                                          <p:spTgt spid="18437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84372"/>
                                        </p:tgtEl>
                                        <p:attrNameLst>
                                          <p:attrName>style.visibility</p:attrName>
                                        </p:attrNameLst>
                                      </p:cBhvr>
                                      <p:to>
                                        <p:strVal val="visible"/>
                                      </p:to>
                                    </p:set>
                                    <p:animEffect transition="in" filter="fade">
                                      <p:cBhvr>
                                        <p:cTn id="112" dur="1000"/>
                                        <p:tgtEl>
                                          <p:spTgt spid="18437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84371"/>
                                        </p:tgtEl>
                                        <p:attrNameLst>
                                          <p:attrName>style.visibility</p:attrName>
                                        </p:attrNameLst>
                                      </p:cBhvr>
                                      <p:to>
                                        <p:strVal val="visible"/>
                                      </p:to>
                                    </p:set>
                                    <p:animEffect transition="in" filter="fade">
                                      <p:cBhvr>
                                        <p:cTn id="115" dur="1000"/>
                                        <p:tgtEl>
                                          <p:spTgt spid="184371"/>
                                        </p:tgtEl>
                                      </p:cBhvr>
                                    </p:animEffect>
                                  </p:childTnLst>
                                </p:cTn>
                              </p:par>
                            </p:childTnLst>
                          </p:cTn>
                        </p:par>
                        <p:par>
                          <p:cTn id="116" fill="hold" nodeType="afterGroup">
                            <p:stCondLst>
                              <p:cond delay="10000"/>
                            </p:stCondLst>
                            <p:childTnLst>
                              <p:par>
                                <p:cTn id="117" presetID="10" presetClass="entr" presetSubtype="0" fill="hold" grpId="0" nodeType="afterEffect">
                                  <p:stCondLst>
                                    <p:cond delay="0"/>
                                  </p:stCondLst>
                                  <p:childTnLst>
                                    <p:set>
                                      <p:cBhvr>
                                        <p:cTn id="118" dur="1" fill="hold">
                                          <p:stCondLst>
                                            <p:cond delay="0"/>
                                          </p:stCondLst>
                                        </p:cTn>
                                        <p:tgtEl>
                                          <p:spTgt spid="184367"/>
                                        </p:tgtEl>
                                        <p:attrNameLst>
                                          <p:attrName>style.visibility</p:attrName>
                                        </p:attrNameLst>
                                      </p:cBhvr>
                                      <p:to>
                                        <p:strVal val="visible"/>
                                      </p:to>
                                    </p:set>
                                    <p:animEffect transition="in" filter="fade">
                                      <p:cBhvr>
                                        <p:cTn id="119" dur="1000"/>
                                        <p:tgtEl>
                                          <p:spTgt spid="18436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84366"/>
                                        </p:tgtEl>
                                        <p:attrNameLst>
                                          <p:attrName>style.visibility</p:attrName>
                                        </p:attrNameLst>
                                      </p:cBhvr>
                                      <p:to>
                                        <p:strVal val="visible"/>
                                      </p:to>
                                    </p:set>
                                    <p:animEffect transition="in" filter="fade">
                                      <p:cBhvr>
                                        <p:cTn id="122" dur="1000"/>
                                        <p:tgtEl>
                                          <p:spTgt spid="18436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84368"/>
                                        </p:tgtEl>
                                        <p:attrNameLst>
                                          <p:attrName>style.visibility</p:attrName>
                                        </p:attrNameLst>
                                      </p:cBhvr>
                                      <p:to>
                                        <p:strVal val="visible"/>
                                      </p:to>
                                    </p:set>
                                    <p:animEffect transition="in" filter="fade">
                                      <p:cBhvr>
                                        <p:cTn id="125" dur="1000"/>
                                        <p:tgtEl>
                                          <p:spTgt spid="18436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84373"/>
                                        </p:tgtEl>
                                        <p:attrNameLst>
                                          <p:attrName>style.visibility</p:attrName>
                                        </p:attrNameLst>
                                      </p:cBhvr>
                                      <p:to>
                                        <p:strVal val="visible"/>
                                      </p:to>
                                    </p:set>
                                    <p:animEffect transition="in" filter="fade">
                                      <p:cBhvr>
                                        <p:cTn id="128" dur="1000"/>
                                        <p:tgtEl>
                                          <p:spTgt spid="184373"/>
                                        </p:tgtEl>
                                      </p:cBhvr>
                                    </p:animEffect>
                                  </p:childTnLst>
                                </p:cTn>
                              </p:par>
                            </p:childTnLst>
                          </p:cTn>
                        </p:par>
                        <p:par>
                          <p:cTn id="129" fill="hold" nodeType="afterGroup">
                            <p:stCondLst>
                              <p:cond delay="11000"/>
                            </p:stCondLst>
                            <p:childTnLst>
                              <p:par>
                                <p:cTn id="130" presetID="10" presetClass="entr" presetSubtype="0" fill="hold" grpId="0" nodeType="afterEffect">
                                  <p:stCondLst>
                                    <p:cond delay="0"/>
                                  </p:stCondLst>
                                  <p:childTnLst>
                                    <p:set>
                                      <p:cBhvr>
                                        <p:cTn id="131" dur="1" fill="hold">
                                          <p:stCondLst>
                                            <p:cond delay="0"/>
                                          </p:stCondLst>
                                        </p:cTn>
                                        <p:tgtEl>
                                          <p:spTgt spid="184374"/>
                                        </p:tgtEl>
                                        <p:attrNameLst>
                                          <p:attrName>style.visibility</p:attrName>
                                        </p:attrNameLst>
                                      </p:cBhvr>
                                      <p:to>
                                        <p:strVal val="visible"/>
                                      </p:to>
                                    </p:set>
                                    <p:animEffect transition="in" filter="fade">
                                      <p:cBhvr>
                                        <p:cTn id="132" dur="1000"/>
                                        <p:tgtEl>
                                          <p:spTgt spid="18437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84369"/>
                                        </p:tgtEl>
                                        <p:attrNameLst>
                                          <p:attrName>style.visibility</p:attrName>
                                        </p:attrNameLst>
                                      </p:cBhvr>
                                      <p:to>
                                        <p:strVal val="visible"/>
                                      </p:to>
                                    </p:set>
                                    <p:animEffect transition="in" filter="fade">
                                      <p:cBhvr>
                                        <p:cTn id="135" dur="1000"/>
                                        <p:tgtEl>
                                          <p:spTgt spid="184369"/>
                                        </p:tgtEl>
                                      </p:cBhvr>
                                    </p:animEffect>
                                  </p:childTnLst>
                                </p:cTn>
                              </p:par>
                            </p:childTnLst>
                          </p:cTn>
                        </p:par>
                        <p:par>
                          <p:cTn id="136" fill="hold">
                            <p:stCondLst>
                              <p:cond delay="12000"/>
                            </p:stCondLst>
                            <p:childTnLst>
                              <p:par>
                                <p:cTn id="137" presetID="10" presetClass="entr" presetSubtype="0" fill="hold" grpId="0" nodeType="afterEffect">
                                  <p:stCondLst>
                                    <p:cond delay="0"/>
                                  </p:stCondLst>
                                  <p:childTnLst>
                                    <p:set>
                                      <p:cBhvr>
                                        <p:cTn id="138" dur="1" fill="hold">
                                          <p:stCondLst>
                                            <p:cond delay="0"/>
                                          </p:stCondLst>
                                        </p:cTn>
                                        <p:tgtEl>
                                          <p:spTgt spid="184365"/>
                                        </p:tgtEl>
                                        <p:attrNameLst>
                                          <p:attrName>style.visibility</p:attrName>
                                        </p:attrNameLst>
                                      </p:cBhvr>
                                      <p:to>
                                        <p:strVal val="visible"/>
                                      </p:to>
                                    </p:set>
                                    <p:animEffect transition="in" filter="fade">
                                      <p:cBhvr>
                                        <p:cTn id="139" dur="1000"/>
                                        <p:tgtEl>
                                          <p:spTgt spid="18436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84380"/>
                                        </p:tgtEl>
                                        <p:attrNameLst>
                                          <p:attrName>style.visibility</p:attrName>
                                        </p:attrNameLst>
                                      </p:cBhvr>
                                      <p:to>
                                        <p:strVal val="visible"/>
                                      </p:to>
                                    </p:set>
                                    <p:animEffect transition="in" filter="fade">
                                      <p:cBhvr>
                                        <p:cTn id="142" dur="1000"/>
                                        <p:tgtEl>
                                          <p:spTgt spid="18438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4382"/>
                                        </p:tgtEl>
                                        <p:attrNameLst>
                                          <p:attrName>style.visibility</p:attrName>
                                        </p:attrNameLst>
                                      </p:cBhvr>
                                      <p:to>
                                        <p:strVal val="visible"/>
                                      </p:to>
                                    </p:set>
                                    <p:animEffect transition="in" filter="fade">
                                      <p:cBhvr>
                                        <p:cTn id="145" dur="1000"/>
                                        <p:tgtEl>
                                          <p:spTgt spid="18438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4381"/>
                                        </p:tgtEl>
                                        <p:attrNameLst>
                                          <p:attrName>style.visibility</p:attrName>
                                        </p:attrNameLst>
                                      </p:cBhvr>
                                      <p:to>
                                        <p:strVal val="visible"/>
                                      </p:to>
                                    </p:set>
                                    <p:animEffect transition="in" filter="fade">
                                      <p:cBhvr>
                                        <p:cTn id="148" dur="1000"/>
                                        <p:tgtEl>
                                          <p:spTgt spid="184381"/>
                                        </p:tgtEl>
                                      </p:cBhvr>
                                    </p:animEffect>
                                  </p:childTnLst>
                                </p:cTn>
                              </p:par>
                            </p:childTnLst>
                          </p:cTn>
                        </p:par>
                        <p:par>
                          <p:cTn id="149" fill="hold" nodeType="afterGroup">
                            <p:stCondLst>
                              <p:cond delay="13000"/>
                            </p:stCondLst>
                            <p:childTnLst>
                              <p:par>
                                <p:cTn id="150" presetID="10" presetClass="entr" presetSubtype="0" fill="hold" grpId="0" nodeType="afterEffect">
                                  <p:stCondLst>
                                    <p:cond delay="0"/>
                                  </p:stCondLst>
                                  <p:childTnLst>
                                    <p:set>
                                      <p:cBhvr>
                                        <p:cTn id="151" dur="1" fill="hold">
                                          <p:stCondLst>
                                            <p:cond delay="0"/>
                                          </p:stCondLst>
                                        </p:cTn>
                                        <p:tgtEl>
                                          <p:spTgt spid="184377"/>
                                        </p:tgtEl>
                                        <p:attrNameLst>
                                          <p:attrName>style.visibility</p:attrName>
                                        </p:attrNameLst>
                                      </p:cBhvr>
                                      <p:to>
                                        <p:strVal val="visible"/>
                                      </p:to>
                                    </p:set>
                                    <p:animEffect transition="in" filter="fade">
                                      <p:cBhvr>
                                        <p:cTn id="152" dur="1000"/>
                                        <p:tgtEl>
                                          <p:spTgt spid="184377"/>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84376"/>
                                        </p:tgtEl>
                                        <p:attrNameLst>
                                          <p:attrName>style.visibility</p:attrName>
                                        </p:attrNameLst>
                                      </p:cBhvr>
                                      <p:to>
                                        <p:strVal val="visible"/>
                                      </p:to>
                                    </p:set>
                                    <p:animEffect transition="in" filter="fade">
                                      <p:cBhvr>
                                        <p:cTn id="155" dur="1000"/>
                                        <p:tgtEl>
                                          <p:spTgt spid="18437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84378"/>
                                        </p:tgtEl>
                                        <p:attrNameLst>
                                          <p:attrName>style.visibility</p:attrName>
                                        </p:attrNameLst>
                                      </p:cBhvr>
                                      <p:to>
                                        <p:strVal val="visible"/>
                                      </p:to>
                                    </p:set>
                                    <p:animEffect transition="in" filter="fade">
                                      <p:cBhvr>
                                        <p:cTn id="158" dur="1000"/>
                                        <p:tgtEl>
                                          <p:spTgt spid="184378"/>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84383"/>
                                        </p:tgtEl>
                                        <p:attrNameLst>
                                          <p:attrName>style.visibility</p:attrName>
                                        </p:attrNameLst>
                                      </p:cBhvr>
                                      <p:to>
                                        <p:strVal val="visible"/>
                                      </p:to>
                                    </p:set>
                                    <p:animEffect transition="in" filter="fade">
                                      <p:cBhvr>
                                        <p:cTn id="161" dur="1000"/>
                                        <p:tgtEl>
                                          <p:spTgt spid="184383"/>
                                        </p:tgtEl>
                                      </p:cBhvr>
                                    </p:animEffect>
                                  </p:childTnLst>
                                </p:cTn>
                              </p:par>
                            </p:childTnLst>
                          </p:cTn>
                        </p:par>
                        <p:par>
                          <p:cTn id="162" fill="hold" nodeType="afterGroup">
                            <p:stCondLst>
                              <p:cond delay="14000"/>
                            </p:stCondLst>
                            <p:childTnLst>
                              <p:par>
                                <p:cTn id="163" presetID="10" presetClass="entr" presetSubtype="0" fill="hold" grpId="0" nodeType="afterEffect">
                                  <p:stCondLst>
                                    <p:cond delay="0"/>
                                  </p:stCondLst>
                                  <p:childTnLst>
                                    <p:set>
                                      <p:cBhvr>
                                        <p:cTn id="164" dur="1" fill="hold">
                                          <p:stCondLst>
                                            <p:cond delay="0"/>
                                          </p:stCondLst>
                                        </p:cTn>
                                        <p:tgtEl>
                                          <p:spTgt spid="184384"/>
                                        </p:tgtEl>
                                        <p:attrNameLst>
                                          <p:attrName>style.visibility</p:attrName>
                                        </p:attrNameLst>
                                      </p:cBhvr>
                                      <p:to>
                                        <p:strVal val="visible"/>
                                      </p:to>
                                    </p:set>
                                    <p:animEffect transition="in" filter="fade">
                                      <p:cBhvr>
                                        <p:cTn id="165" dur="1000"/>
                                        <p:tgtEl>
                                          <p:spTgt spid="184384"/>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84379"/>
                                        </p:tgtEl>
                                        <p:attrNameLst>
                                          <p:attrName>style.visibility</p:attrName>
                                        </p:attrNameLst>
                                      </p:cBhvr>
                                      <p:to>
                                        <p:strVal val="visible"/>
                                      </p:to>
                                    </p:set>
                                    <p:animEffect transition="in" filter="fade">
                                      <p:cBhvr>
                                        <p:cTn id="168" dur="1000"/>
                                        <p:tgtEl>
                                          <p:spTgt spid="184379"/>
                                        </p:tgtEl>
                                      </p:cBhvr>
                                    </p:animEffect>
                                  </p:childTnLst>
                                </p:cTn>
                              </p:par>
                            </p:childTnLst>
                          </p:cTn>
                        </p:par>
                        <p:par>
                          <p:cTn id="169" fill="hold" nodeType="afterGroup">
                            <p:stCondLst>
                              <p:cond delay="15000"/>
                            </p:stCondLst>
                            <p:childTnLst>
                              <p:par>
                                <p:cTn id="170" presetID="10" presetClass="entr" presetSubtype="0" fill="hold" grpId="0" nodeType="afterEffect">
                                  <p:stCondLst>
                                    <p:cond delay="0"/>
                                  </p:stCondLst>
                                  <p:childTnLst>
                                    <p:set>
                                      <p:cBhvr>
                                        <p:cTn id="171" dur="1" fill="hold">
                                          <p:stCondLst>
                                            <p:cond delay="0"/>
                                          </p:stCondLst>
                                        </p:cTn>
                                        <p:tgtEl>
                                          <p:spTgt spid="184338"/>
                                        </p:tgtEl>
                                        <p:attrNameLst>
                                          <p:attrName>style.visibility</p:attrName>
                                        </p:attrNameLst>
                                      </p:cBhvr>
                                      <p:to>
                                        <p:strVal val="visible"/>
                                      </p:to>
                                    </p:set>
                                    <p:animEffect transition="in" filter="fade">
                                      <p:cBhvr>
                                        <p:cTn id="172" dur="2000"/>
                                        <p:tgtEl>
                                          <p:spTgt spid="184338"/>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84339"/>
                                        </p:tgtEl>
                                        <p:attrNameLst>
                                          <p:attrName>style.visibility</p:attrName>
                                        </p:attrNameLst>
                                      </p:cBhvr>
                                      <p:to>
                                        <p:strVal val="visible"/>
                                      </p:to>
                                    </p:set>
                                    <p:animEffect transition="in" filter="fade">
                                      <p:cBhvr>
                                        <p:cTn id="175" dur="2000"/>
                                        <p:tgtEl>
                                          <p:spTgt spid="184339"/>
                                        </p:tgtEl>
                                      </p:cBhvr>
                                    </p:animEffect>
                                  </p:childTnLst>
                                </p:cTn>
                              </p:par>
                            </p:childTnLst>
                          </p:cTn>
                        </p:par>
                        <p:par>
                          <p:cTn id="176" fill="hold" nodeType="afterGroup">
                            <p:stCondLst>
                              <p:cond delay="17000"/>
                            </p:stCondLst>
                            <p:childTnLst>
                              <p:par>
                                <p:cTn id="177" presetID="10" presetClass="entr" presetSubtype="0" fill="hold" grpId="0" nodeType="afterEffect">
                                  <p:stCondLst>
                                    <p:cond delay="0"/>
                                  </p:stCondLst>
                                  <p:childTnLst>
                                    <p:set>
                                      <p:cBhvr>
                                        <p:cTn id="178" dur="1" fill="hold">
                                          <p:stCondLst>
                                            <p:cond delay="0"/>
                                          </p:stCondLst>
                                        </p:cTn>
                                        <p:tgtEl>
                                          <p:spTgt spid="184358"/>
                                        </p:tgtEl>
                                        <p:attrNameLst>
                                          <p:attrName>style.visibility</p:attrName>
                                        </p:attrNameLst>
                                      </p:cBhvr>
                                      <p:to>
                                        <p:strVal val="visible"/>
                                      </p:to>
                                    </p:set>
                                    <p:animEffect transition="in" filter="fade">
                                      <p:cBhvr>
                                        <p:cTn id="179" dur="500"/>
                                        <p:tgtEl>
                                          <p:spTgt spid="184358"/>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84359"/>
                                        </p:tgtEl>
                                        <p:attrNameLst>
                                          <p:attrName>style.visibility</p:attrName>
                                        </p:attrNameLst>
                                      </p:cBhvr>
                                      <p:to>
                                        <p:strVal val="visible"/>
                                      </p:to>
                                    </p:set>
                                    <p:animEffect transition="in" filter="fade">
                                      <p:cBhvr>
                                        <p:cTn id="182" dur="500"/>
                                        <p:tgtEl>
                                          <p:spTgt spid="184359"/>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84375"/>
                                        </p:tgtEl>
                                        <p:attrNameLst>
                                          <p:attrName>style.visibility</p:attrName>
                                        </p:attrNameLst>
                                      </p:cBhvr>
                                      <p:to>
                                        <p:strVal val="visible"/>
                                      </p:to>
                                    </p:set>
                                    <p:animEffect transition="in" filter="fade">
                                      <p:cBhvr>
                                        <p:cTn id="185" dur="500"/>
                                        <p:tgtEl>
                                          <p:spTgt spid="184375"/>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84360"/>
                                        </p:tgtEl>
                                        <p:attrNameLst>
                                          <p:attrName>style.visibility</p:attrName>
                                        </p:attrNameLst>
                                      </p:cBhvr>
                                      <p:to>
                                        <p:strVal val="visible"/>
                                      </p:to>
                                    </p:set>
                                    <p:animEffect transition="in" filter="fade">
                                      <p:cBhvr>
                                        <p:cTn id="188" dur="500"/>
                                        <p:tgtEl>
                                          <p:spTgt spid="184360"/>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84385"/>
                                        </p:tgtEl>
                                        <p:attrNameLst>
                                          <p:attrName>style.visibility</p:attrName>
                                        </p:attrNameLst>
                                      </p:cBhvr>
                                      <p:to>
                                        <p:strVal val="visible"/>
                                      </p:to>
                                    </p:set>
                                    <p:animEffect transition="in" filter="fade">
                                      <p:cBhvr>
                                        <p:cTn id="191" dur="500"/>
                                        <p:tgtEl>
                                          <p:spTgt spid="18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p:bldP spid="184326" grpId="0"/>
      <p:bldP spid="184328" grpId="0"/>
      <p:bldP spid="184329" grpId="0"/>
      <p:bldP spid="184330" grpId="0"/>
      <p:bldP spid="184331" grpId="0"/>
      <p:bldP spid="184332" grpId="0"/>
      <p:bldP spid="184333" grpId="0"/>
      <p:bldP spid="184334" grpId="0"/>
      <p:bldP spid="184335" grpId="0"/>
      <p:bldP spid="184336" grpId="0"/>
      <p:bldP spid="184337" grpId="0"/>
      <p:bldP spid="184338" grpId="0" animBg="1"/>
      <p:bldP spid="184339" grpId="0"/>
      <p:bldP spid="184340" grpId="0"/>
      <p:bldP spid="184341" grpId="0"/>
      <p:bldP spid="184342" grpId="0"/>
      <p:bldP spid="184343" grpId="0"/>
      <p:bldP spid="184344" grpId="0"/>
      <p:bldP spid="184345" grpId="0"/>
      <p:bldP spid="184346" grpId="0"/>
      <p:bldP spid="184347" grpId="0"/>
      <p:bldP spid="184348" grpId="0"/>
      <p:bldP spid="184349" grpId="0"/>
      <p:bldP spid="184350" grpId="0"/>
      <p:bldP spid="184351" grpId="0"/>
      <p:bldP spid="184352" grpId="0"/>
      <p:bldP spid="184353" grpId="0"/>
      <p:bldP spid="184354" grpId="0"/>
      <p:bldP spid="184355" grpId="0"/>
      <p:bldP spid="184356" grpId="0"/>
      <p:bldP spid="184357" grpId="0"/>
      <p:bldP spid="184358" grpId="0"/>
      <p:bldP spid="184359" grpId="0"/>
      <p:bldP spid="184360" grpId="0"/>
      <p:bldP spid="184363" grpId="0"/>
      <p:bldP spid="184365" grpId="0"/>
      <p:bldP spid="184366" grpId="0"/>
      <p:bldP spid="184367" grpId="0"/>
      <p:bldP spid="184368" grpId="0"/>
      <p:bldP spid="184369" grpId="0"/>
      <p:bldP spid="184370" grpId="0"/>
      <p:bldP spid="184371" grpId="0"/>
      <p:bldP spid="184372" grpId="0"/>
      <p:bldP spid="184373" grpId="0"/>
      <p:bldP spid="184374" grpId="0"/>
      <p:bldP spid="184375" grpId="0"/>
      <p:bldP spid="184376" grpId="0"/>
      <p:bldP spid="184377" grpId="0"/>
      <p:bldP spid="184378" grpId="0"/>
      <p:bldP spid="184379" grpId="0"/>
      <p:bldP spid="184380" grpId="0"/>
      <p:bldP spid="184381" grpId="0"/>
      <p:bldP spid="184382" grpId="0"/>
      <p:bldP spid="184383" grpId="0"/>
      <p:bldP spid="184384" grpId="0"/>
      <p:bldP spid="1843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609600"/>
            <a:ext cx="9144000" cy="4953000"/>
          </a:xfrm>
        </p:spPr>
        <p:txBody>
          <a:bodyPr/>
          <a:lstStyle/>
          <a:p>
            <a:pPr eaLnBrk="1" hangingPunct="1">
              <a:defRPr/>
            </a:pPr>
            <a:r>
              <a:rPr lang="en-US" sz="5400" dirty="0" smtClean="0">
                <a:solidFill>
                  <a:srgbClr val="FED502"/>
                </a:solidFill>
                <a:effectLst>
                  <a:outerShdw blurRad="38100" dist="38100" dir="2700000" algn="tl">
                    <a:srgbClr val="000000">
                      <a:alpha val="43137"/>
                    </a:srgbClr>
                  </a:outerShdw>
                </a:effectLst>
              </a:rPr>
              <a:t>Let us first look at the base 10 numeral system.</a:t>
            </a:r>
            <a:br>
              <a:rPr lang="en-US" sz="5400" dirty="0" smtClean="0">
                <a:solidFill>
                  <a:srgbClr val="FED502"/>
                </a:solidFill>
                <a:effectLst>
                  <a:outerShdw blurRad="38100" dist="38100" dir="2700000" algn="tl">
                    <a:srgbClr val="000000">
                      <a:alpha val="43137"/>
                    </a:srgbClr>
                  </a:outerShdw>
                </a:effectLst>
              </a:rPr>
            </a:br>
            <a:r>
              <a:rPr lang="en-US" sz="5400" dirty="0" smtClean="0">
                <a:solidFill>
                  <a:srgbClr val="FED502"/>
                </a:solidFill>
              </a:rPr>
              <a:t/>
            </a:r>
            <a:br>
              <a:rPr lang="en-US" sz="5400" dirty="0" smtClean="0">
                <a:solidFill>
                  <a:srgbClr val="FED502"/>
                </a:solidFill>
              </a:rPr>
            </a:br>
            <a:r>
              <a:rPr lang="en-US" sz="5400" dirty="0" smtClean="0">
                <a:solidFill>
                  <a:srgbClr val="FED502"/>
                </a:solidFill>
                <a:effectLst>
                  <a:outerShdw blurRad="38100" dist="38100" dir="2700000" algn="tl">
                    <a:srgbClr val="000000">
                      <a:alpha val="43137"/>
                    </a:srgbClr>
                  </a:outerShdw>
                </a:effectLst>
              </a:rPr>
              <a:t>This is the system with which we are most familiar.</a:t>
            </a:r>
          </a:p>
        </p:txBody>
      </p:sp>
    </p:spTree>
    <p:extLst>
      <p:ext uri="{BB962C8B-B14F-4D97-AF65-F5344CB8AC3E}">
        <p14:creationId xmlns:p14="http://schemas.microsoft.com/office/powerpoint/2010/main" val="2570556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381000"/>
            <a:ext cx="9144000" cy="3581400"/>
          </a:xfrm>
        </p:spPr>
        <p:txBody>
          <a:bodyPr/>
          <a:lstStyle/>
          <a:p>
            <a:r>
              <a:rPr lang="en-US" sz="3600" dirty="0" smtClean="0">
                <a:solidFill>
                  <a:srgbClr val="FED502"/>
                </a:solidFill>
                <a:effectLst>
                  <a:outerShdw blurRad="38100" dist="38100" dir="2700000" algn="tl">
                    <a:srgbClr val="000000">
                      <a:alpha val="43137"/>
                    </a:srgbClr>
                  </a:outerShdw>
                </a:effectLst>
              </a:rPr>
              <a:t>Computers do not have any problems dealing with base two numbers (in fact, that is all they can deal with); however, humans find it difficult to read and write in binary.</a:t>
            </a:r>
            <a:br>
              <a:rPr lang="en-US" sz="3600" dirty="0" smtClean="0">
                <a:solidFill>
                  <a:srgbClr val="FED502"/>
                </a:solidFill>
                <a:effectLst>
                  <a:outerShdw blurRad="38100" dist="38100" dir="2700000" algn="tl">
                    <a:srgbClr val="000000">
                      <a:alpha val="43137"/>
                    </a:srgbClr>
                  </a:outerShdw>
                </a:effectLst>
              </a:rPr>
            </a:br>
            <a:endParaRPr lang="en-US" sz="3600" dirty="0">
              <a:solidFill>
                <a:srgbClr val="FED502"/>
              </a:solidFill>
              <a:effectLst>
                <a:outerShdw blurRad="38100" dist="38100" dir="2700000" algn="tl">
                  <a:srgbClr val="000000">
                    <a:alpha val="43137"/>
                  </a:srgbClr>
                </a:outerShdw>
              </a:effectLst>
            </a:endParaRPr>
          </a:p>
        </p:txBody>
      </p:sp>
      <p:sp>
        <p:nvSpPr>
          <p:cNvPr id="19" name="Rectangle 2"/>
          <p:cNvSpPr txBox="1">
            <a:spLocks noChangeArrowheads="1"/>
          </p:cNvSpPr>
          <p:nvPr/>
        </p:nvSpPr>
        <p:spPr bwMode="auto">
          <a:xfrm>
            <a:off x="0" y="2971800"/>
            <a:ext cx="914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To make it easier for humans to deal with binary numbers, two additional numeral systems are used in computer science, one is base 8, and the other is base 16.</a:t>
            </a:r>
            <a:endParaRPr lang="en-US" sz="3600" dirty="0">
              <a:solidFill>
                <a:srgbClr val="FED50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953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0" y="838200"/>
            <a:ext cx="9144000" cy="4038600"/>
          </a:xfrm>
        </p:spPr>
        <p:txBody>
          <a:bodyPr/>
          <a:lstStyle/>
          <a:p>
            <a:pPr eaLnBrk="1" hangingPunct="1">
              <a:defRPr/>
            </a:pPr>
            <a:r>
              <a:rPr lang="en-US" sz="3600" dirty="0" smtClean="0">
                <a:solidFill>
                  <a:srgbClr val="FED502"/>
                </a:solidFill>
                <a:effectLst>
                  <a:outerShdw blurRad="38100" dist="38100" dir="2700000" algn="tl">
                    <a:srgbClr val="000000">
                      <a:alpha val="43137"/>
                    </a:srgbClr>
                  </a:outerShdw>
                </a:effectLst>
              </a:rPr>
              <a:t>We refer to the base 8 numeral system as the octal numeral system.</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Base 8 numbers have 8 symbols to represent any number in the system.</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Those symbols are</a:t>
            </a:r>
          </a:p>
        </p:txBody>
      </p:sp>
      <p:sp>
        <p:nvSpPr>
          <p:cNvPr id="5" name="Rectangle 12"/>
          <p:cNvSpPr>
            <a:spLocks noChangeArrowheads="1"/>
          </p:cNvSpPr>
          <p:nvPr/>
        </p:nvSpPr>
        <p:spPr bwMode="auto">
          <a:xfrm>
            <a:off x="3143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0</a:t>
            </a:r>
          </a:p>
        </p:txBody>
      </p:sp>
      <p:sp>
        <p:nvSpPr>
          <p:cNvPr id="6" name="Rectangle 13"/>
          <p:cNvSpPr>
            <a:spLocks noChangeArrowheads="1"/>
          </p:cNvSpPr>
          <p:nvPr/>
        </p:nvSpPr>
        <p:spPr bwMode="auto">
          <a:xfrm>
            <a:off x="3524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1</a:t>
            </a:r>
          </a:p>
        </p:txBody>
      </p:sp>
      <p:sp>
        <p:nvSpPr>
          <p:cNvPr id="7" name="Rectangle 14"/>
          <p:cNvSpPr>
            <a:spLocks noChangeArrowheads="1"/>
          </p:cNvSpPr>
          <p:nvPr/>
        </p:nvSpPr>
        <p:spPr bwMode="auto">
          <a:xfrm>
            <a:off x="3905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2</a:t>
            </a:r>
          </a:p>
        </p:txBody>
      </p:sp>
      <p:sp>
        <p:nvSpPr>
          <p:cNvPr id="8" name="Rectangle 15"/>
          <p:cNvSpPr>
            <a:spLocks noChangeArrowheads="1"/>
          </p:cNvSpPr>
          <p:nvPr/>
        </p:nvSpPr>
        <p:spPr bwMode="auto">
          <a:xfrm>
            <a:off x="4286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3</a:t>
            </a:r>
          </a:p>
        </p:txBody>
      </p:sp>
      <p:sp>
        <p:nvSpPr>
          <p:cNvPr id="9" name="Rectangle 16"/>
          <p:cNvSpPr>
            <a:spLocks noChangeArrowheads="1"/>
          </p:cNvSpPr>
          <p:nvPr/>
        </p:nvSpPr>
        <p:spPr bwMode="auto">
          <a:xfrm>
            <a:off x="4667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4</a:t>
            </a:r>
          </a:p>
        </p:txBody>
      </p:sp>
      <p:sp>
        <p:nvSpPr>
          <p:cNvPr id="10" name="Rectangle 17"/>
          <p:cNvSpPr>
            <a:spLocks noChangeArrowheads="1"/>
          </p:cNvSpPr>
          <p:nvPr/>
        </p:nvSpPr>
        <p:spPr bwMode="auto">
          <a:xfrm>
            <a:off x="5048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5</a:t>
            </a:r>
          </a:p>
        </p:txBody>
      </p:sp>
      <p:sp>
        <p:nvSpPr>
          <p:cNvPr id="11" name="Rectangle 18"/>
          <p:cNvSpPr>
            <a:spLocks noChangeArrowheads="1"/>
          </p:cNvSpPr>
          <p:nvPr/>
        </p:nvSpPr>
        <p:spPr bwMode="auto">
          <a:xfrm>
            <a:off x="5429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6</a:t>
            </a:r>
          </a:p>
        </p:txBody>
      </p:sp>
      <p:sp>
        <p:nvSpPr>
          <p:cNvPr id="12" name="Rectangle 19"/>
          <p:cNvSpPr>
            <a:spLocks noChangeArrowheads="1"/>
          </p:cNvSpPr>
          <p:nvPr/>
        </p:nvSpPr>
        <p:spPr bwMode="auto">
          <a:xfrm>
            <a:off x="5810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7</a:t>
            </a:r>
          </a:p>
        </p:txBody>
      </p:sp>
      <p:sp>
        <p:nvSpPr>
          <p:cNvPr id="13" name="Rectangle 22"/>
          <p:cNvSpPr>
            <a:spLocks noChangeArrowheads="1"/>
          </p:cNvSpPr>
          <p:nvPr/>
        </p:nvSpPr>
        <p:spPr bwMode="auto">
          <a:xfrm>
            <a:off x="3143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0</a:t>
            </a:r>
          </a:p>
        </p:txBody>
      </p:sp>
      <p:sp>
        <p:nvSpPr>
          <p:cNvPr id="14" name="Rectangle 23"/>
          <p:cNvSpPr>
            <a:spLocks noChangeArrowheads="1"/>
          </p:cNvSpPr>
          <p:nvPr/>
        </p:nvSpPr>
        <p:spPr bwMode="auto">
          <a:xfrm>
            <a:off x="3524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1</a:t>
            </a:r>
          </a:p>
        </p:txBody>
      </p:sp>
      <p:sp>
        <p:nvSpPr>
          <p:cNvPr id="15" name="Rectangle 24"/>
          <p:cNvSpPr>
            <a:spLocks noChangeArrowheads="1"/>
          </p:cNvSpPr>
          <p:nvPr/>
        </p:nvSpPr>
        <p:spPr bwMode="auto">
          <a:xfrm>
            <a:off x="3905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2</a:t>
            </a:r>
          </a:p>
        </p:txBody>
      </p:sp>
      <p:sp>
        <p:nvSpPr>
          <p:cNvPr id="16" name="Rectangle 25"/>
          <p:cNvSpPr>
            <a:spLocks noChangeArrowheads="1"/>
          </p:cNvSpPr>
          <p:nvPr/>
        </p:nvSpPr>
        <p:spPr bwMode="auto">
          <a:xfrm>
            <a:off x="4286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3</a:t>
            </a:r>
          </a:p>
        </p:txBody>
      </p:sp>
      <p:sp>
        <p:nvSpPr>
          <p:cNvPr id="17" name="Rectangle 26"/>
          <p:cNvSpPr>
            <a:spLocks noChangeArrowheads="1"/>
          </p:cNvSpPr>
          <p:nvPr/>
        </p:nvSpPr>
        <p:spPr bwMode="auto">
          <a:xfrm>
            <a:off x="4667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4</a:t>
            </a:r>
          </a:p>
        </p:txBody>
      </p:sp>
      <p:sp>
        <p:nvSpPr>
          <p:cNvPr id="18" name="Rectangle 27"/>
          <p:cNvSpPr>
            <a:spLocks noChangeArrowheads="1"/>
          </p:cNvSpPr>
          <p:nvPr/>
        </p:nvSpPr>
        <p:spPr bwMode="auto">
          <a:xfrm>
            <a:off x="5048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5</a:t>
            </a:r>
          </a:p>
        </p:txBody>
      </p:sp>
      <p:sp>
        <p:nvSpPr>
          <p:cNvPr id="19" name="Rectangle 28"/>
          <p:cNvSpPr>
            <a:spLocks noChangeArrowheads="1"/>
          </p:cNvSpPr>
          <p:nvPr/>
        </p:nvSpPr>
        <p:spPr bwMode="auto">
          <a:xfrm>
            <a:off x="5429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6</a:t>
            </a:r>
          </a:p>
        </p:txBody>
      </p:sp>
      <p:sp>
        <p:nvSpPr>
          <p:cNvPr id="20" name="Rectangle 29"/>
          <p:cNvSpPr>
            <a:spLocks noChangeArrowheads="1"/>
          </p:cNvSpPr>
          <p:nvPr/>
        </p:nvSpPr>
        <p:spPr bwMode="auto">
          <a:xfrm>
            <a:off x="581025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7</a:t>
            </a:r>
          </a:p>
        </p:txBody>
      </p:sp>
    </p:spTree>
    <p:extLst>
      <p:ext uri="{BB962C8B-B14F-4D97-AF65-F5344CB8AC3E}">
        <p14:creationId xmlns:p14="http://schemas.microsoft.com/office/powerpoint/2010/main" val="28228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amond(in)">
                                      <p:cBhvr>
                                        <p:cTn id="11" dur="500"/>
                                        <p:tgtEl>
                                          <p:spTgt spid="6"/>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in)">
                                      <p:cBhvr>
                                        <p:cTn id="15" dur="500"/>
                                        <p:tgtEl>
                                          <p:spTgt spid="7"/>
                                        </p:tgtEl>
                                      </p:cBhvr>
                                    </p:animEffect>
                                  </p:childTnLst>
                                </p:cTn>
                              </p:par>
                            </p:childTnLst>
                          </p:cTn>
                        </p:par>
                        <p:par>
                          <p:cTn id="16" fill="hold">
                            <p:stCondLst>
                              <p:cond delay="1500"/>
                            </p:stCondLst>
                            <p:childTnLst>
                              <p:par>
                                <p:cTn id="17" presetID="8"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500"/>
                                        <p:tgtEl>
                                          <p:spTgt spid="8"/>
                                        </p:tgtEl>
                                      </p:cBhvr>
                                    </p:animEffect>
                                  </p:childTnLst>
                                </p:cTn>
                              </p:par>
                            </p:childTnLst>
                          </p:cTn>
                        </p:par>
                        <p:par>
                          <p:cTn id="20" fill="hold">
                            <p:stCondLst>
                              <p:cond delay="2000"/>
                            </p:stCondLst>
                            <p:childTnLst>
                              <p:par>
                                <p:cTn id="21" presetID="8"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amond(in)">
                                      <p:cBhvr>
                                        <p:cTn id="23" dur="500"/>
                                        <p:tgtEl>
                                          <p:spTgt spid="9"/>
                                        </p:tgtEl>
                                      </p:cBhvr>
                                    </p:animEffect>
                                  </p:childTnLst>
                                </p:cTn>
                              </p:par>
                            </p:childTnLst>
                          </p:cTn>
                        </p:par>
                        <p:par>
                          <p:cTn id="24" fill="hold">
                            <p:stCondLst>
                              <p:cond delay="2500"/>
                            </p:stCondLst>
                            <p:childTnLst>
                              <p:par>
                                <p:cTn id="25" presetID="8"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amond(in)">
                                      <p:cBhvr>
                                        <p:cTn id="27" dur="500"/>
                                        <p:tgtEl>
                                          <p:spTgt spid="10"/>
                                        </p:tgtEl>
                                      </p:cBhvr>
                                    </p:animEffect>
                                  </p:childTnLst>
                                </p:cTn>
                              </p:par>
                            </p:childTnLst>
                          </p:cTn>
                        </p:par>
                        <p:par>
                          <p:cTn id="28" fill="hold">
                            <p:stCondLst>
                              <p:cond delay="3000"/>
                            </p:stCondLst>
                            <p:childTnLst>
                              <p:par>
                                <p:cTn id="29" presetID="8"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amond(in)">
                                      <p:cBhvr>
                                        <p:cTn id="31" dur="500"/>
                                        <p:tgtEl>
                                          <p:spTgt spid="11"/>
                                        </p:tgtEl>
                                      </p:cBhvr>
                                    </p:animEffect>
                                  </p:childTnLst>
                                </p:cTn>
                              </p:par>
                            </p:childTnLst>
                          </p:cTn>
                        </p:par>
                        <p:par>
                          <p:cTn id="32" fill="hold">
                            <p:stCondLst>
                              <p:cond delay="3500"/>
                            </p:stCondLst>
                            <p:childTnLst>
                              <p:par>
                                <p:cTn id="33" presetID="8" presetClass="entr" presetSubtype="16"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amond(in)">
                                      <p:cBhvr>
                                        <p:cTn id="35" dur="500"/>
                                        <p:tgtEl>
                                          <p:spTgt spid="12"/>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amond(in)">
                                      <p:cBhvr>
                                        <p:cTn id="38" dur="500"/>
                                        <p:tgtEl>
                                          <p:spTgt spid="13"/>
                                        </p:tgtEl>
                                      </p:cBhvr>
                                    </p:animEffect>
                                  </p:childTnLst>
                                </p:cTn>
                              </p:par>
                            </p:childTnLst>
                          </p:cTn>
                        </p:par>
                        <p:par>
                          <p:cTn id="39" fill="hold">
                            <p:stCondLst>
                              <p:cond delay="4000"/>
                            </p:stCondLst>
                            <p:childTnLst>
                              <p:par>
                                <p:cTn id="40" presetID="8" presetClass="entr" presetSubtype="16"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amond(in)">
                                      <p:cBhvr>
                                        <p:cTn id="42" dur="500"/>
                                        <p:tgtEl>
                                          <p:spTgt spid="14"/>
                                        </p:tgtEl>
                                      </p:cBhvr>
                                    </p:animEffect>
                                  </p:childTnLst>
                                </p:cTn>
                              </p:par>
                            </p:childTnLst>
                          </p:cTn>
                        </p:par>
                        <p:par>
                          <p:cTn id="43" fill="hold">
                            <p:stCondLst>
                              <p:cond delay="4500"/>
                            </p:stCondLst>
                            <p:childTnLst>
                              <p:par>
                                <p:cTn id="44" presetID="8" presetClass="entr" presetSubtype="16"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amond(in)">
                                      <p:cBhvr>
                                        <p:cTn id="46" dur="500"/>
                                        <p:tgtEl>
                                          <p:spTgt spid="15"/>
                                        </p:tgtEl>
                                      </p:cBhvr>
                                    </p:animEffect>
                                  </p:childTnLst>
                                </p:cTn>
                              </p:par>
                            </p:childTnLst>
                          </p:cTn>
                        </p:par>
                        <p:par>
                          <p:cTn id="47" fill="hold">
                            <p:stCondLst>
                              <p:cond delay="5000"/>
                            </p:stCondLst>
                            <p:childTnLst>
                              <p:par>
                                <p:cTn id="48" presetID="8"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amond(in)">
                                      <p:cBhvr>
                                        <p:cTn id="50" dur="500"/>
                                        <p:tgtEl>
                                          <p:spTgt spid="16"/>
                                        </p:tgtEl>
                                      </p:cBhvr>
                                    </p:animEffect>
                                  </p:childTnLst>
                                </p:cTn>
                              </p:par>
                            </p:childTnLst>
                          </p:cTn>
                        </p:par>
                        <p:par>
                          <p:cTn id="51" fill="hold">
                            <p:stCondLst>
                              <p:cond delay="5500"/>
                            </p:stCondLst>
                            <p:childTnLst>
                              <p:par>
                                <p:cTn id="52" presetID="8" presetClass="entr" presetSubtype="16"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diamond(in)">
                                      <p:cBhvr>
                                        <p:cTn id="54" dur="500"/>
                                        <p:tgtEl>
                                          <p:spTgt spid="17"/>
                                        </p:tgtEl>
                                      </p:cBhvr>
                                    </p:animEffect>
                                  </p:childTnLst>
                                </p:cTn>
                              </p:par>
                            </p:childTnLst>
                          </p:cTn>
                        </p:par>
                        <p:par>
                          <p:cTn id="55" fill="hold">
                            <p:stCondLst>
                              <p:cond delay="6000"/>
                            </p:stCondLst>
                            <p:childTnLst>
                              <p:par>
                                <p:cTn id="56" presetID="8" presetClass="entr" presetSubtype="16"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diamond(in)">
                                      <p:cBhvr>
                                        <p:cTn id="58" dur="500"/>
                                        <p:tgtEl>
                                          <p:spTgt spid="18"/>
                                        </p:tgtEl>
                                      </p:cBhvr>
                                    </p:animEffect>
                                  </p:childTnLst>
                                </p:cTn>
                              </p:par>
                            </p:childTnLst>
                          </p:cTn>
                        </p:par>
                        <p:par>
                          <p:cTn id="59" fill="hold">
                            <p:stCondLst>
                              <p:cond delay="6500"/>
                            </p:stCondLst>
                            <p:childTnLst>
                              <p:par>
                                <p:cTn id="60" presetID="8"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amond(in)">
                                      <p:cBhvr>
                                        <p:cTn id="62" dur="500"/>
                                        <p:tgtEl>
                                          <p:spTgt spid="19"/>
                                        </p:tgtEl>
                                      </p:cBhvr>
                                    </p:animEffect>
                                  </p:childTnLst>
                                </p:cTn>
                              </p:par>
                            </p:childTnLst>
                          </p:cTn>
                        </p:par>
                        <p:par>
                          <p:cTn id="63" fill="hold">
                            <p:stCondLst>
                              <p:cond delay="7000"/>
                            </p:stCondLst>
                            <p:childTnLst>
                              <p:par>
                                <p:cTn id="64" presetID="8" presetClass="entr" presetSubtype="16"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diamond(in)">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457200"/>
            <a:ext cx="9144000" cy="1828800"/>
          </a:xfrm>
        </p:spPr>
        <p:txBody>
          <a:bodyPr/>
          <a:lstStyle/>
          <a:p>
            <a:r>
              <a:rPr lang="en-US" sz="3600" dirty="0" smtClean="0">
                <a:solidFill>
                  <a:srgbClr val="FED502"/>
                </a:solidFill>
                <a:effectLst>
                  <a:outerShdw blurRad="38100" dist="38100" dir="2700000" algn="tl">
                    <a:srgbClr val="000000">
                      <a:alpha val="43137"/>
                    </a:srgbClr>
                  </a:outerShdw>
                </a:effectLst>
              </a:rPr>
              <a:t>Each digit in an octal number can be represented by three binary digits (bits).</a:t>
            </a:r>
            <a:endParaRPr lang="en-US" sz="3600" dirty="0">
              <a:solidFill>
                <a:srgbClr val="FED502"/>
              </a:solidFill>
              <a:effectLst>
                <a:outerShdw blurRad="38100" dist="38100" dir="2700000" algn="tl">
                  <a:srgbClr val="000000">
                    <a:alpha val="43137"/>
                  </a:srgbClr>
                </a:outerShdw>
              </a:effectLst>
            </a:endParaRPr>
          </a:p>
        </p:txBody>
      </p:sp>
      <p:sp>
        <p:nvSpPr>
          <p:cNvPr id="142351" name="Rectangle 15"/>
          <p:cNvSpPr>
            <a:spLocks noChangeArrowheads="1"/>
          </p:cNvSpPr>
          <p:nvPr/>
        </p:nvSpPr>
        <p:spPr bwMode="auto">
          <a:xfrm>
            <a:off x="3733800" y="3526971"/>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3</a:t>
            </a:r>
          </a:p>
        </p:txBody>
      </p:sp>
      <p:sp>
        <p:nvSpPr>
          <p:cNvPr id="142358" name="Rectangle 22"/>
          <p:cNvSpPr>
            <a:spLocks noChangeArrowheads="1"/>
          </p:cNvSpPr>
          <p:nvPr/>
        </p:nvSpPr>
        <p:spPr bwMode="auto">
          <a:xfrm>
            <a:off x="3733800" y="2057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0</a:t>
            </a:r>
          </a:p>
        </p:txBody>
      </p:sp>
      <p:sp>
        <p:nvSpPr>
          <p:cNvPr id="142359" name="Rectangle 23"/>
          <p:cNvSpPr>
            <a:spLocks noChangeArrowheads="1"/>
          </p:cNvSpPr>
          <p:nvPr/>
        </p:nvSpPr>
        <p:spPr bwMode="auto">
          <a:xfrm>
            <a:off x="3733800" y="2547257"/>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1</a:t>
            </a:r>
          </a:p>
        </p:txBody>
      </p:sp>
      <p:sp>
        <p:nvSpPr>
          <p:cNvPr id="142360" name="Rectangle 24"/>
          <p:cNvSpPr>
            <a:spLocks noChangeArrowheads="1"/>
          </p:cNvSpPr>
          <p:nvPr/>
        </p:nvSpPr>
        <p:spPr bwMode="auto">
          <a:xfrm>
            <a:off x="3733800" y="3037114"/>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2</a:t>
            </a:r>
          </a:p>
        </p:txBody>
      </p:sp>
      <p:sp>
        <p:nvSpPr>
          <p:cNvPr id="142362" name="Rectangle 26"/>
          <p:cNvSpPr>
            <a:spLocks noChangeArrowheads="1"/>
          </p:cNvSpPr>
          <p:nvPr/>
        </p:nvSpPr>
        <p:spPr bwMode="auto">
          <a:xfrm>
            <a:off x="3733800" y="4016828"/>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4</a:t>
            </a:r>
          </a:p>
        </p:txBody>
      </p:sp>
      <p:sp>
        <p:nvSpPr>
          <p:cNvPr id="142363" name="Rectangle 27"/>
          <p:cNvSpPr>
            <a:spLocks noChangeArrowheads="1"/>
          </p:cNvSpPr>
          <p:nvPr/>
        </p:nvSpPr>
        <p:spPr bwMode="auto">
          <a:xfrm>
            <a:off x="3733800" y="4506685"/>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5</a:t>
            </a:r>
          </a:p>
        </p:txBody>
      </p:sp>
      <p:sp>
        <p:nvSpPr>
          <p:cNvPr id="142364" name="Rectangle 28"/>
          <p:cNvSpPr>
            <a:spLocks noChangeArrowheads="1"/>
          </p:cNvSpPr>
          <p:nvPr/>
        </p:nvSpPr>
        <p:spPr bwMode="auto">
          <a:xfrm>
            <a:off x="3733800" y="4996542"/>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6</a:t>
            </a:r>
          </a:p>
        </p:txBody>
      </p:sp>
      <p:sp>
        <p:nvSpPr>
          <p:cNvPr id="142365" name="Rectangle 29"/>
          <p:cNvSpPr>
            <a:spLocks noChangeArrowheads="1"/>
          </p:cNvSpPr>
          <p:nvPr/>
        </p:nvSpPr>
        <p:spPr bwMode="auto">
          <a:xfrm>
            <a:off x="3733800" y="5486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7</a:t>
            </a:r>
          </a:p>
        </p:txBody>
      </p:sp>
      <p:sp>
        <p:nvSpPr>
          <p:cNvPr id="19" name="Rectangle 15"/>
          <p:cNvSpPr>
            <a:spLocks noChangeArrowheads="1"/>
          </p:cNvSpPr>
          <p:nvPr/>
        </p:nvSpPr>
        <p:spPr bwMode="auto">
          <a:xfrm>
            <a:off x="4419600" y="3526971"/>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011</a:t>
            </a:r>
            <a:endParaRPr lang="en-US" sz="3600" dirty="0">
              <a:solidFill>
                <a:srgbClr val="FED502"/>
              </a:solidFill>
              <a:effectLst>
                <a:outerShdw blurRad="38100" dist="38100" dir="2700000" algn="tl">
                  <a:srgbClr val="000000"/>
                </a:outerShdw>
              </a:effectLst>
            </a:endParaRPr>
          </a:p>
        </p:txBody>
      </p:sp>
      <p:sp>
        <p:nvSpPr>
          <p:cNvPr id="20" name="Rectangle 22"/>
          <p:cNvSpPr>
            <a:spLocks noChangeArrowheads="1"/>
          </p:cNvSpPr>
          <p:nvPr/>
        </p:nvSpPr>
        <p:spPr bwMode="auto">
          <a:xfrm>
            <a:off x="4419600" y="2057400"/>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000</a:t>
            </a:r>
            <a:endParaRPr lang="en-US" sz="3600" dirty="0">
              <a:solidFill>
                <a:srgbClr val="FED502"/>
              </a:solidFill>
              <a:effectLst>
                <a:outerShdw blurRad="38100" dist="38100" dir="2700000" algn="tl">
                  <a:srgbClr val="000000"/>
                </a:outerShdw>
              </a:effectLst>
            </a:endParaRPr>
          </a:p>
        </p:txBody>
      </p:sp>
      <p:sp>
        <p:nvSpPr>
          <p:cNvPr id="21" name="Rectangle 23"/>
          <p:cNvSpPr>
            <a:spLocks noChangeArrowheads="1"/>
          </p:cNvSpPr>
          <p:nvPr/>
        </p:nvSpPr>
        <p:spPr bwMode="auto">
          <a:xfrm>
            <a:off x="4419600" y="2547257"/>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001</a:t>
            </a:r>
            <a:endParaRPr lang="en-US" sz="3600" dirty="0">
              <a:solidFill>
                <a:srgbClr val="FED502"/>
              </a:solidFill>
              <a:effectLst>
                <a:outerShdw blurRad="38100" dist="38100" dir="2700000" algn="tl">
                  <a:srgbClr val="000000"/>
                </a:outerShdw>
              </a:effectLst>
            </a:endParaRPr>
          </a:p>
        </p:txBody>
      </p:sp>
      <p:sp>
        <p:nvSpPr>
          <p:cNvPr id="22" name="Rectangle 24"/>
          <p:cNvSpPr>
            <a:spLocks noChangeArrowheads="1"/>
          </p:cNvSpPr>
          <p:nvPr/>
        </p:nvSpPr>
        <p:spPr bwMode="auto">
          <a:xfrm>
            <a:off x="4419600" y="3037114"/>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010</a:t>
            </a:r>
            <a:endParaRPr lang="en-US" sz="3600" dirty="0">
              <a:solidFill>
                <a:srgbClr val="FED502"/>
              </a:solidFill>
              <a:effectLst>
                <a:outerShdw blurRad="38100" dist="38100" dir="2700000" algn="tl">
                  <a:srgbClr val="000000"/>
                </a:outerShdw>
              </a:effectLst>
            </a:endParaRPr>
          </a:p>
        </p:txBody>
      </p:sp>
      <p:sp>
        <p:nvSpPr>
          <p:cNvPr id="23" name="Rectangle 26"/>
          <p:cNvSpPr>
            <a:spLocks noChangeArrowheads="1"/>
          </p:cNvSpPr>
          <p:nvPr/>
        </p:nvSpPr>
        <p:spPr bwMode="auto">
          <a:xfrm>
            <a:off x="4419600" y="4016828"/>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100</a:t>
            </a:r>
            <a:endParaRPr lang="en-US" sz="3600" dirty="0">
              <a:solidFill>
                <a:srgbClr val="FED502"/>
              </a:solidFill>
              <a:effectLst>
                <a:outerShdw blurRad="38100" dist="38100" dir="2700000" algn="tl">
                  <a:srgbClr val="000000"/>
                </a:outerShdw>
              </a:effectLst>
            </a:endParaRPr>
          </a:p>
        </p:txBody>
      </p:sp>
      <p:sp>
        <p:nvSpPr>
          <p:cNvPr id="24" name="Rectangle 27"/>
          <p:cNvSpPr>
            <a:spLocks noChangeArrowheads="1"/>
          </p:cNvSpPr>
          <p:nvPr/>
        </p:nvSpPr>
        <p:spPr bwMode="auto">
          <a:xfrm>
            <a:off x="4419600" y="4506685"/>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101</a:t>
            </a:r>
            <a:endParaRPr lang="en-US" sz="3600" dirty="0">
              <a:solidFill>
                <a:srgbClr val="FED502"/>
              </a:solidFill>
              <a:effectLst>
                <a:outerShdw blurRad="38100" dist="38100" dir="2700000" algn="tl">
                  <a:srgbClr val="000000"/>
                </a:outerShdw>
              </a:effectLst>
            </a:endParaRPr>
          </a:p>
        </p:txBody>
      </p:sp>
      <p:sp>
        <p:nvSpPr>
          <p:cNvPr id="25" name="Rectangle 28"/>
          <p:cNvSpPr>
            <a:spLocks noChangeArrowheads="1"/>
          </p:cNvSpPr>
          <p:nvPr/>
        </p:nvSpPr>
        <p:spPr bwMode="auto">
          <a:xfrm>
            <a:off x="4419600" y="4996542"/>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110</a:t>
            </a:r>
            <a:endParaRPr lang="en-US" sz="3600" dirty="0">
              <a:solidFill>
                <a:srgbClr val="FED502"/>
              </a:solidFill>
              <a:effectLst>
                <a:outerShdw blurRad="38100" dist="38100" dir="2700000" algn="tl">
                  <a:srgbClr val="000000"/>
                </a:outerShdw>
              </a:effectLst>
            </a:endParaRPr>
          </a:p>
        </p:txBody>
      </p:sp>
      <p:sp>
        <p:nvSpPr>
          <p:cNvPr id="26" name="Rectangle 29"/>
          <p:cNvSpPr>
            <a:spLocks noChangeArrowheads="1"/>
          </p:cNvSpPr>
          <p:nvPr/>
        </p:nvSpPr>
        <p:spPr bwMode="auto">
          <a:xfrm>
            <a:off x="4419600" y="5486400"/>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111</a:t>
            </a:r>
            <a:endParaRPr lang="en-US" sz="3600" dirty="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91607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42358"/>
                                        </p:tgtEl>
                                        <p:attrNameLst>
                                          <p:attrName>style.visibility</p:attrName>
                                        </p:attrNameLst>
                                      </p:cBhvr>
                                      <p:to>
                                        <p:strVal val="visible"/>
                                      </p:to>
                                    </p:set>
                                    <p:animEffect transition="in" filter="fade">
                                      <p:cBhvr>
                                        <p:cTn id="7" dur="500"/>
                                        <p:tgtEl>
                                          <p:spTgt spid="14235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142359"/>
                                        </p:tgtEl>
                                        <p:attrNameLst>
                                          <p:attrName>style.visibility</p:attrName>
                                        </p:attrNameLst>
                                      </p:cBhvr>
                                      <p:to>
                                        <p:strVal val="visible"/>
                                      </p:to>
                                    </p:set>
                                    <p:animEffect transition="in" filter="fade">
                                      <p:cBhvr>
                                        <p:cTn id="15" dur="500"/>
                                        <p:tgtEl>
                                          <p:spTgt spid="142359"/>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3000"/>
                            </p:stCondLst>
                            <p:childTnLst>
                              <p:par>
                                <p:cTn id="21" presetID="10" presetClass="entr" presetSubtype="0" fill="hold" grpId="0" nodeType="afterEffect">
                                  <p:stCondLst>
                                    <p:cond delay="500"/>
                                  </p:stCondLst>
                                  <p:childTnLst>
                                    <p:set>
                                      <p:cBhvr>
                                        <p:cTn id="22" dur="1" fill="hold">
                                          <p:stCondLst>
                                            <p:cond delay="0"/>
                                          </p:stCondLst>
                                        </p:cTn>
                                        <p:tgtEl>
                                          <p:spTgt spid="142360"/>
                                        </p:tgtEl>
                                        <p:attrNameLst>
                                          <p:attrName>style.visibility</p:attrName>
                                        </p:attrNameLst>
                                      </p:cBhvr>
                                      <p:to>
                                        <p:strVal val="visible"/>
                                      </p:to>
                                    </p:set>
                                    <p:animEffect transition="in" filter="fade">
                                      <p:cBhvr>
                                        <p:cTn id="23" dur="500"/>
                                        <p:tgtEl>
                                          <p:spTgt spid="142360"/>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4500"/>
                            </p:stCondLst>
                            <p:childTnLst>
                              <p:par>
                                <p:cTn id="29" presetID="10" presetClass="entr" presetSubtype="0" fill="hold" grpId="0" nodeType="afterEffect">
                                  <p:stCondLst>
                                    <p:cond delay="500"/>
                                  </p:stCondLst>
                                  <p:childTnLst>
                                    <p:set>
                                      <p:cBhvr>
                                        <p:cTn id="30" dur="1" fill="hold">
                                          <p:stCondLst>
                                            <p:cond delay="0"/>
                                          </p:stCondLst>
                                        </p:cTn>
                                        <p:tgtEl>
                                          <p:spTgt spid="142351"/>
                                        </p:tgtEl>
                                        <p:attrNameLst>
                                          <p:attrName>style.visibility</p:attrName>
                                        </p:attrNameLst>
                                      </p:cBhvr>
                                      <p:to>
                                        <p:strVal val="visible"/>
                                      </p:to>
                                    </p:set>
                                    <p:animEffect transition="in" filter="fade">
                                      <p:cBhvr>
                                        <p:cTn id="31" dur="500"/>
                                        <p:tgtEl>
                                          <p:spTgt spid="142351"/>
                                        </p:tgtEl>
                                      </p:cBhvr>
                                    </p:animEffec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6000"/>
                            </p:stCondLst>
                            <p:childTnLst>
                              <p:par>
                                <p:cTn id="37" presetID="10" presetClass="entr" presetSubtype="0" fill="hold" grpId="0" nodeType="afterEffect">
                                  <p:stCondLst>
                                    <p:cond delay="500"/>
                                  </p:stCondLst>
                                  <p:childTnLst>
                                    <p:set>
                                      <p:cBhvr>
                                        <p:cTn id="38" dur="1" fill="hold">
                                          <p:stCondLst>
                                            <p:cond delay="0"/>
                                          </p:stCondLst>
                                        </p:cTn>
                                        <p:tgtEl>
                                          <p:spTgt spid="142362"/>
                                        </p:tgtEl>
                                        <p:attrNameLst>
                                          <p:attrName>style.visibility</p:attrName>
                                        </p:attrNameLst>
                                      </p:cBhvr>
                                      <p:to>
                                        <p:strVal val="visible"/>
                                      </p:to>
                                    </p:set>
                                    <p:animEffect transition="in" filter="fade">
                                      <p:cBhvr>
                                        <p:cTn id="39" dur="500"/>
                                        <p:tgtEl>
                                          <p:spTgt spid="142362"/>
                                        </p:tgtEl>
                                      </p:cBhvr>
                                    </p:animEffect>
                                  </p:childTnLst>
                                </p:cTn>
                              </p:par>
                            </p:childTnLst>
                          </p:cTn>
                        </p:par>
                        <p:par>
                          <p:cTn id="40" fill="hold">
                            <p:stCondLst>
                              <p:cond delay="7000"/>
                            </p:stCondLst>
                            <p:childTnLst>
                              <p:par>
                                <p:cTn id="41" presetID="10"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7500"/>
                            </p:stCondLst>
                            <p:childTnLst>
                              <p:par>
                                <p:cTn id="45" presetID="10" presetClass="entr" presetSubtype="0" fill="hold" grpId="0" nodeType="afterEffect">
                                  <p:stCondLst>
                                    <p:cond delay="500"/>
                                  </p:stCondLst>
                                  <p:childTnLst>
                                    <p:set>
                                      <p:cBhvr>
                                        <p:cTn id="46" dur="1" fill="hold">
                                          <p:stCondLst>
                                            <p:cond delay="0"/>
                                          </p:stCondLst>
                                        </p:cTn>
                                        <p:tgtEl>
                                          <p:spTgt spid="142363"/>
                                        </p:tgtEl>
                                        <p:attrNameLst>
                                          <p:attrName>style.visibility</p:attrName>
                                        </p:attrNameLst>
                                      </p:cBhvr>
                                      <p:to>
                                        <p:strVal val="visible"/>
                                      </p:to>
                                    </p:set>
                                    <p:animEffect transition="in" filter="fade">
                                      <p:cBhvr>
                                        <p:cTn id="47" dur="500"/>
                                        <p:tgtEl>
                                          <p:spTgt spid="142363"/>
                                        </p:tgtEl>
                                      </p:cBhvr>
                                    </p:animEffect>
                                  </p:childTnLst>
                                </p:cTn>
                              </p:par>
                            </p:childTnLst>
                          </p:cTn>
                        </p:par>
                        <p:par>
                          <p:cTn id="48" fill="hold">
                            <p:stCondLst>
                              <p:cond delay="8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9000"/>
                            </p:stCondLst>
                            <p:childTnLst>
                              <p:par>
                                <p:cTn id="53" presetID="10" presetClass="entr" presetSubtype="0" fill="hold" grpId="0" nodeType="afterEffect">
                                  <p:stCondLst>
                                    <p:cond delay="500"/>
                                  </p:stCondLst>
                                  <p:childTnLst>
                                    <p:set>
                                      <p:cBhvr>
                                        <p:cTn id="54" dur="1" fill="hold">
                                          <p:stCondLst>
                                            <p:cond delay="0"/>
                                          </p:stCondLst>
                                        </p:cTn>
                                        <p:tgtEl>
                                          <p:spTgt spid="142364"/>
                                        </p:tgtEl>
                                        <p:attrNameLst>
                                          <p:attrName>style.visibility</p:attrName>
                                        </p:attrNameLst>
                                      </p:cBhvr>
                                      <p:to>
                                        <p:strVal val="visible"/>
                                      </p:to>
                                    </p:set>
                                    <p:animEffect transition="in" filter="fade">
                                      <p:cBhvr>
                                        <p:cTn id="55" dur="500"/>
                                        <p:tgtEl>
                                          <p:spTgt spid="142364"/>
                                        </p:tgtEl>
                                      </p:cBhvr>
                                    </p:animEffect>
                                  </p:childTnLst>
                                </p:cTn>
                              </p:par>
                            </p:childTnLst>
                          </p:cTn>
                        </p:par>
                        <p:par>
                          <p:cTn id="56" fill="hold">
                            <p:stCondLst>
                              <p:cond delay="10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500"/>
                            </p:stCondLst>
                            <p:childTnLst>
                              <p:par>
                                <p:cTn id="61" presetID="10" presetClass="entr" presetSubtype="0" fill="hold" grpId="0" nodeType="afterEffect">
                                  <p:stCondLst>
                                    <p:cond delay="500"/>
                                  </p:stCondLst>
                                  <p:childTnLst>
                                    <p:set>
                                      <p:cBhvr>
                                        <p:cTn id="62" dur="1" fill="hold">
                                          <p:stCondLst>
                                            <p:cond delay="0"/>
                                          </p:stCondLst>
                                        </p:cTn>
                                        <p:tgtEl>
                                          <p:spTgt spid="142365"/>
                                        </p:tgtEl>
                                        <p:attrNameLst>
                                          <p:attrName>style.visibility</p:attrName>
                                        </p:attrNameLst>
                                      </p:cBhvr>
                                      <p:to>
                                        <p:strVal val="visible"/>
                                      </p:to>
                                    </p:set>
                                    <p:animEffect transition="in" filter="fade">
                                      <p:cBhvr>
                                        <p:cTn id="63" dur="500"/>
                                        <p:tgtEl>
                                          <p:spTgt spid="142365"/>
                                        </p:tgtEl>
                                      </p:cBhvr>
                                    </p:animEffect>
                                  </p:childTnLst>
                                </p:cTn>
                              </p:par>
                            </p:childTnLst>
                          </p:cTn>
                        </p:par>
                        <p:par>
                          <p:cTn id="64" fill="hold">
                            <p:stCondLst>
                              <p:cond delay="11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1" grpId="0"/>
      <p:bldP spid="142358" grpId="0"/>
      <p:bldP spid="142359" grpId="0"/>
      <p:bldP spid="142360" grpId="0"/>
      <p:bldP spid="142362" grpId="0"/>
      <p:bldP spid="142363" grpId="0"/>
      <p:bldP spid="142364" grpId="0"/>
      <p:bldP spid="142365" grpId="0"/>
      <p:bldP spid="19" grpId="0"/>
      <p:bldP spid="20" grpId="0"/>
      <p:bldP spid="21" grpId="0"/>
      <p:bldP spid="22" grpId="0"/>
      <p:bldP spid="23" grpId="0"/>
      <p:bldP spid="24"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762000"/>
            <a:ext cx="9144000" cy="1828800"/>
          </a:xfrm>
        </p:spPr>
        <p:txBody>
          <a:bodyPr/>
          <a:lstStyle/>
          <a:p>
            <a:r>
              <a:rPr lang="en-US" sz="3600" dirty="0" smtClean="0">
                <a:solidFill>
                  <a:srgbClr val="FED502"/>
                </a:solidFill>
                <a:effectLst>
                  <a:outerShdw blurRad="38100" dist="38100" dir="2700000" algn="tl">
                    <a:srgbClr val="000000">
                      <a:alpha val="43137"/>
                    </a:srgbClr>
                  </a:outerShdw>
                </a:effectLst>
              </a:rPr>
              <a:t>This allows us to divide a binary number into three-bit groups and use octal as a shorthand for writing the binary number. </a:t>
            </a:r>
            <a:endParaRPr lang="en-US" sz="3600" dirty="0">
              <a:solidFill>
                <a:srgbClr val="FED502"/>
              </a:solidFill>
              <a:effectLst>
                <a:outerShdw blurRad="38100" dist="38100" dir="2700000" algn="tl">
                  <a:srgbClr val="000000">
                    <a:alpha val="43137"/>
                  </a:srgbClr>
                </a:outerShdw>
              </a:effectLst>
            </a:endParaRPr>
          </a:p>
        </p:txBody>
      </p:sp>
      <p:sp>
        <p:nvSpPr>
          <p:cNvPr id="142348" name="Rectangle 12"/>
          <p:cNvSpPr>
            <a:spLocks noChangeArrowheads="1"/>
          </p:cNvSpPr>
          <p:nvPr/>
        </p:nvSpPr>
        <p:spPr bwMode="auto">
          <a:xfrm>
            <a:off x="1676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0</a:t>
            </a:r>
          </a:p>
        </p:txBody>
      </p:sp>
      <p:sp>
        <p:nvSpPr>
          <p:cNvPr id="142349" name="Rectangle 13"/>
          <p:cNvSpPr>
            <a:spLocks noChangeArrowheads="1"/>
          </p:cNvSpPr>
          <p:nvPr/>
        </p:nvSpPr>
        <p:spPr bwMode="auto">
          <a:xfrm>
            <a:off x="2057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1</a:t>
            </a:r>
          </a:p>
        </p:txBody>
      </p:sp>
      <p:sp>
        <p:nvSpPr>
          <p:cNvPr id="142350" name="Rectangle 14"/>
          <p:cNvSpPr>
            <a:spLocks noChangeArrowheads="1"/>
          </p:cNvSpPr>
          <p:nvPr/>
        </p:nvSpPr>
        <p:spPr bwMode="auto">
          <a:xfrm>
            <a:off x="2438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142351" name="Rectangle 15"/>
          <p:cNvSpPr>
            <a:spLocks noChangeArrowheads="1"/>
          </p:cNvSpPr>
          <p:nvPr/>
        </p:nvSpPr>
        <p:spPr bwMode="auto">
          <a:xfrm>
            <a:off x="2819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1</a:t>
            </a:r>
          </a:p>
        </p:txBody>
      </p:sp>
      <p:sp>
        <p:nvSpPr>
          <p:cNvPr id="142352" name="Rectangle 16"/>
          <p:cNvSpPr>
            <a:spLocks noChangeArrowheads="1"/>
          </p:cNvSpPr>
          <p:nvPr/>
        </p:nvSpPr>
        <p:spPr bwMode="auto">
          <a:xfrm>
            <a:off x="3200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142353" name="Rectangle 17"/>
          <p:cNvSpPr>
            <a:spLocks noChangeArrowheads="1"/>
          </p:cNvSpPr>
          <p:nvPr/>
        </p:nvSpPr>
        <p:spPr bwMode="auto">
          <a:xfrm>
            <a:off x="3581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142354" name="Rectangle 18"/>
          <p:cNvSpPr>
            <a:spLocks noChangeArrowheads="1"/>
          </p:cNvSpPr>
          <p:nvPr/>
        </p:nvSpPr>
        <p:spPr bwMode="auto">
          <a:xfrm>
            <a:off x="3957386"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142355" name="Rectangle 19"/>
          <p:cNvSpPr>
            <a:spLocks noChangeArrowheads="1"/>
          </p:cNvSpPr>
          <p:nvPr/>
        </p:nvSpPr>
        <p:spPr bwMode="auto">
          <a:xfrm>
            <a:off x="4338386"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0" name="Rectangle 12"/>
          <p:cNvSpPr>
            <a:spLocks noChangeArrowheads="1"/>
          </p:cNvSpPr>
          <p:nvPr/>
        </p:nvSpPr>
        <p:spPr bwMode="auto">
          <a:xfrm>
            <a:off x="4700336"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0</a:t>
            </a:r>
          </a:p>
        </p:txBody>
      </p:sp>
      <p:sp>
        <p:nvSpPr>
          <p:cNvPr id="21" name="Rectangle 13"/>
          <p:cNvSpPr>
            <a:spLocks noChangeArrowheads="1"/>
          </p:cNvSpPr>
          <p:nvPr/>
        </p:nvSpPr>
        <p:spPr bwMode="auto">
          <a:xfrm>
            <a:off x="5105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2" name="Rectangle 14"/>
          <p:cNvSpPr>
            <a:spLocks noChangeArrowheads="1"/>
          </p:cNvSpPr>
          <p:nvPr/>
        </p:nvSpPr>
        <p:spPr bwMode="auto">
          <a:xfrm>
            <a:off x="5486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3" name="Rectangle 15"/>
          <p:cNvSpPr>
            <a:spLocks noChangeArrowheads="1"/>
          </p:cNvSpPr>
          <p:nvPr/>
        </p:nvSpPr>
        <p:spPr bwMode="auto">
          <a:xfrm>
            <a:off x="5867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24" name="Rectangle 16"/>
          <p:cNvSpPr>
            <a:spLocks noChangeArrowheads="1"/>
          </p:cNvSpPr>
          <p:nvPr/>
        </p:nvSpPr>
        <p:spPr bwMode="auto">
          <a:xfrm>
            <a:off x="6248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25" name="Rectangle 17"/>
          <p:cNvSpPr>
            <a:spLocks noChangeArrowheads="1"/>
          </p:cNvSpPr>
          <p:nvPr/>
        </p:nvSpPr>
        <p:spPr bwMode="auto">
          <a:xfrm>
            <a:off x="6629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26" name="Rectangle 18"/>
          <p:cNvSpPr>
            <a:spLocks noChangeArrowheads="1"/>
          </p:cNvSpPr>
          <p:nvPr/>
        </p:nvSpPr>
        <p:spPr bwMode="auto">
          <a:xfrm>
            <a:off x="7010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37" name="Rectangle 12"/>
          <p:cNvSpPr>
            <a:spLocks noChangeArrowheads="1"/>
          </p:cNvSpPr>
          <p:nvPr/>
        </p:nvSpPr>
        <p:spPr bwMode="auto">
          <a:xfrm>
            <a:off x="2057400" y="3581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3</a:t>
            </a:r>
            <a:endParaRPr lang="en-US" sz="3600" dirty="0">
              <a:solidFill>
                <a:srgbClr val="FED502"/>
              </a:solidFill>
              <a:effectLst>
                <a:outerShdw blurRad="38100" dist="38100" dir="2700000" algn="tl">
                  <a:srgbClr val="000000"/>
                </a:outerShdw>
              </a:effectLst>
            </a:endParaRPr>
          </a:p>
        </p:txBody>
      </p:sp>
      <p:sp>
        <p:nvSpPr>
          <p:cNvPr id="40" name="Rectangle 15"/>
          <p:cNvSpPr>
            <a:spLocks noChangeArrowheads="1"/>
          </p:cNvSpPr>
          <p:nvPr/>
        </p:nvSpPr>
        <p:spPr bwMode="auto">
          <a:xfrm>
            <a:off x="3200400" y="3581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5</a:t>
            </a:r>
            <a:endParaRPr lang="en-US" sz="3600" dirty="0">
              <a:solidFill>
                <a:srgbClr val="FED502"/>
              </a:solidFill>
              <a:effectLst>
                <a:outerShdw blurRad="38100" dist="38100" dir="2700000" algn="tl">
                  <a:srgbClr val="000000"/>
                </a:outerShdw>
              </a:effectLst>
            </a:endParaRPr>
          </a:p>
        </p:txBody>
      </p:sp>
      <p:sp>
        <p:nvSpPr>
          <p:cNvPr id="44" name="Rectangle 19"/>
          <p:cNvSpPr>
            <a:spLocks noChangeArrowheads="1"/>
          </p:cNvSpPr>
          <p:nvPr/>
        </p:nvSpPr>
        <p:spPr bwMode="auto">
          <a:xfrm>
            <a:off x="4338386" y="3581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4</a:t>
            </a:r>
            <a:endParaRPr lang="en-US" sz="3600" dirty="0">
              <a:solidFill>
                <a:srgbClr val="FED502"/>
              </a:solidFill>
              <a:effectLst>
                <a:outerShdw blurRad="38100" dist="38100" dir="2700000" algn="tl">
                  <a:srgbClr val="000000"/>
                </a:outerShdw>
              </a:effectLst>
            </a:endParaRPr>
          </a:p>
        </p:txBody>
      </p:sp>
      <p:sp>
        <p:nvSpPr>
          <p:cNvPr id="48" name="Rectangle 15"/>
          <p:cNvSpPr>
            <a:spLocks noChangeArrowheads="1"/>
          </p:cNvSpPr>
          <p:nvPr/>
        </p:nvSpPr>
        <p:spPr bwMode="auto">
          <a:xfrm>
            <a:off x="5486400" y="3581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52" name="Rectangle 29"/>
          <p:cNvSpPr>
            <a:spLocks noChangeArrowheads="1"/>
          </p:cNvSpPr>
          <p:nvPr/>
        </p:nvSpPr>
        <p:spPr bwMode="auto">
          <a:xfrm>
            <a:off x="6629400" y="3581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7</a:t>
            </a:r>
          </a:p>
        </p:txBody>
      </p:sp>
      <p:sp>
        <p:nvSpPr>
          <p:cNvPr id="27" name="Line 18"/>
          <p:cNvSpPr>
            <a:spLocks noChangeShapeType="1"/>
          </p:cNvSpPr>
          <p:nvPr/>
        </p:nvSpPr>
        <p:spPr bwMode="auto">
          <a:xfrm flipV="1">
            <a:off x="6400800" y="36576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28" name="Line 18"/>
          <p:cNvSpPr>
            <a:spLocks noChangeShapeType="1"/>
          </p:cNvSpPr>
          <p:nvPr/>
        </p:nvSpPr>
        <p:spPr bwMode="auto">
          <a:xfrm flipV="1">
            <a:off x="5257800" y="36576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29" name="Line 18"/>
          <p:cNvSpPr>
            <a:spLocks noChangeShapeType="1"/>
          </p:cNvSpPr>
          <p:nvPr/>
        </p:nvSpPr>
        <p:spPr bwMode="auto">
          <a:xfrm flipV="1">
            <a:off x="4114800" y="36576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30" name="Line 18"/>
          <p:cNvSpPr>
            <a:spLocks noChangeShapeType="1"/>
          </p:cNvSpPr>
          <p:nvPr/>
        </p:nvSpPr>
        <p:spPr bwMode="auto">
          <a:xfrm flipV="1">
            <a:off x="2971800" y="36576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31" name="Line 18"/>
          <p:cNvSpPr>
            <a:spLocks noChangeShapeType="1"/>
          </p:cNvSpPr>
          <p:nvPr/>
        </p:nvSpPr>
        <p:spPr bwMode="auto">
          <a:xfrm flipV="1">
            <a:off x="1828800" y="36576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Tree>
    <p:extLst>
      <p:ext uri="{BB962C8B-B14F-4D97-AF65-F5344CB8AC3E}">
        <p14:creationId xmlns:p14="http://schemas.microsoft.com/office/powerpoint/2010/main" val="130483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1000"/>
                                        <p:tgtEl>
                                          <p:spTgt spid="5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0"/>
                                        <p:tgtEl>
                                          <p:spTgt spid="44"/>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0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p:bldP spid="44" grpId="0"/>
      <p:bldP spid="48" grpId="0"/>
      <p:bldP spid="52" grpId="0"/>
      <p:bldP spid="27" grpId="0" animBg="1"/>
      <p:bldP spid="28" grpId="0" animBg="1"/>
      <p:bldP spid="29" grpId="0" animBg="1"/>
      <p:bldP spid="30"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228600" y="609600"/>
            <a:ext cx="8686800" cy="24384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With one digit we can count to 7.  If we want to count beyond 7 we have to add a second digit.  </a:t>
            </a:r>
          </a:p>
        </p:txBody>
      </p:sp>
      <p:sp>
        <p:nvSpPr>
          <p:cNvPr id="139278" name="Rectangle 14"/>
          <p:cNvSpPr>
            <a:spLocks noChangeArrowheads="1"/>
          </p:cNvSpPr>
          <p:nvPr/>
        </p:nvSpPr>
        <p:spPr bwMode="auto">
          <a:xfrm>
            <a:off x="228600" y="53340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200" dirty="0">
                <a:solidFill>
                  <a:srgbClr val="FED502"/>
                </a:solidFill>
                <a:effectLst>
                  <a:outerShdw blurRad="38100" dist="38100" dir="2700000" algn="tl">
                    <a:srgbClr val="000000"/>
                  </a:outerShdw>
                </a:effectLst>
              </a:rPr>
              <a:t>Note that </a:t>
            </a:r>
            <a:r>
              <a:rPr lang="en-US" sz="3200" dirty="0" smtClean="0">
                <a:solidFill>
                  <a:srgbClr val="FED502"/>
                </a:solidFill>
                <a:effectLst>
                  <a:outerShdw blurRad="38100" dist="38100" dir="2700000" algn="tl">
                    <a:srgbClr val="000000"/>
                  </a:outerShdw>
                </a:effectLst>
              </a:rPr>
              <a:t>7 </a:t>
            </a:r>
            <a:r>
              <a:rPr lang="en-US" sz="3200" dirty="0">
                <a:solidFill>
                  <a:srgbClr val="FED502"/>
                </a:solidFill>
                <a:effectLst>
                  <a:outerShdw blurRad="38100" dist="38100" dir="2700000" algn="tl">
                    <a:srgbClr val="000000"/>
                  </a:outerShdw>
                </a:effectLst>
              </a:rPr>
              <a:t>is one less than our base </a:t>
            </a:r>
            <a:r>
              <a:rPr lang="en-US" sz="3200" dirty="0" smtClean="0">
                <a:solidFill>
                  <a:srgbClr val="FED502"/>
                </a:solidFill>
                <a:effectLst>
                  <a:outerShdw blurRad="38100" dist="38100" dir="2700000" algn="tl">
                    <a:srgbClr val="000000"/>
                  </a:outerShdw>
                </a:effectLst>
              </a:rPr>
              <a:t>(8).</a:t>
            </a:r>
            <a:endParaRPr lang="en-US" sz="3200" dirty="0">
              <a:solidFill>
                <a:srgbClr val="FED502"/>
              </a:solidFill>
              <a:effectLst>
                <a:outerShdw blurRad="38100" dist="38100" dir="2700000" algn="tl">
                  <a:srgbClr val="000000"/>
                </a:outerShdw>
              </a:effectLst>
            </a:endParaRPr>
          </a:p>
        </p:txBody>
      </p:sp>
      <p:sp>
        <p:nvSpPr>
          <p:cNvPr id="16" name="Rectangle 15"/>
          <p:cNvSpPr>
            <a:spLocks noChangeArrowheads="1"/>
          </p:cNvSpPr>
          <p:nvPr/>
        </p:nvSpPr>
        <p:spPr bwMode="auto">
          <a:xfrm>
            <a:off x="32766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1</a:t>
            </a:r>
          </a:p>
        </p:txBody>
      </p:sp>
      <p:sp>
        <p:nvSpPr>
          <p:cNvPr id="17" name="Rectangle 16"/>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1</a:t>
            </a:r>
          </a:p>
        </p:txBody>
      </p:sp>
      <p:sp>
        <p:nvSpPr>
          <p:cNvPr id="18" name="Rectangle 17"/>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2</a:t>
            </a:r>
          </a:p>
        </p:txBody>
      </p:sp>
      <p:sp>
        <p:nvSpPr>
          <p:cNvPr id="19" name="Rectangle 18"/>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3</a:t>
            </a:r>
          </a:p>
        </p:txBody>
      </p:sp>
      <p:sp>
        <p:nvSpPr>
          <p:cNvPr id="20" name="Rectangle 19"/>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4</a:t>
            </a:r>
          </a:p>
        </p:txBody>
      </p:sp>
      <p:sp>
        <p:nvSpPr>
          <p:cNvPr id="21" name="Rectangle 20"/>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5</a:t>
            </a:r>
          </a:p>
        </p:txBody>
      </p:sp>
      <p:sp>
        <p:nvSpPr>
          <p:cNvPr id="22" name="Rectangle 21"/>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6</a:t>
            </a:r>
          </a:p>
        </p:txBody>
      </p:sp>
      <p:sp>
        <p:nvSpPr>
          <p:cNvPr id="23" name="Rectangle 22"/>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7</a:t>
            </a:r>
          </a:p>
        </p:txBody>
      </p:sp>
      <p:sp>
        <p:nvSpPr>
          <p:cNvPr id="24" name="Rectangle 25"/>
          <p:cNvSpPr>
            <a:spLocks noChangeArrowheads="1"/>
          </p:cNvSpPr>
          <p:nvPr/>
        </p:nvSpPr>
        <p:spPr bwMode="auto">
          <a:xfrm>
            <a:off x="39624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0</a:t>
            </a:r>
          </a:p>
        </p:txBody>
      </p:sp>
      <p:sp>
        <p:nvSpPr>
          <p:cNvPr id="25" name="Rectangle 26"/>
          <p:cNvSpPr>
            <a:spLocks noChangeArrowheads="1"/>
          </p:cNvSpPr>
          <p:nvPr/>
        </p:nvSpPr>
        <p:spPr bwMode="auto">
          <a:xfrm>
            <a:off x="32766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2</a:t>
            </a:r>
          </a:p>
        </p:txBody>
      </p:sp>
    </p:spTree>
    <p:extLst>
      <p:ext uri="{BB962C8B-B14F-4D97-AF65-F5344CB8AC3E}">
        <p14:creationId xmlns:p14="http://schemas.microsoft.com/office/powerpoint/2010/main" val="143936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1" nodeType="withEffect">
                                  <p:stCondLst>
                                    <p:cond delay="0"/>
                                  </p:stCondLst>
                                  <p:childTnLst>
                                    <p:set>
                                      <p:cBhvr>
                                        <p:cTn id="6" dur="500">
                                          <p:stCondLst>
                                            <p:cond delay="0"/>
                                          </p:stCondLst>
                                        </p:cTn>
                                        <p:tgtEl>
                                          <p:spTgt spid="24"/>
                                        </p:tgtEl>
                                        <p:attrNameLst>
                                          <p:attrName>style.visibility</p:attrName>
                                        </p:attrNameLst>
                                      </p:cBhvr>
                                      <p:to>
                                        <p:strVal val="visible"/>
                                      </p:to>
                                    </p:set>
                                  </p:childTnLst>
                                </p:cTn>
                              </p:par>
                            </p:childTnLst>
                          </p:cTn>
                        </p:par>
                        <p:par>
                          <p:cTn id="7" fill="hold">
                            <p:stCondLst>
                              <p:cond delay="500"/>
                            </p:stCondLst>
                            <p:childTnLst>
                              <p:par>
                                <p:cTn id="8" presetID="11" presetClass="entr" presetSubtype="0" fill="hold" nodeType="afterEffect">
                                  <p:stCondLst>
                                    <p:cond delay="0"/>
                                  </p:stCondLst>
                                  <p:childTnLst>
                                    <p:set>
                                      <p:cBhvr>
                                        <p:cTn id="9" dur="500">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1" presetClass="entr" presetSubtype="0" fill="hold" nodeType="afterEffect">
                                  <p:stCondLst>
                                    <p:cond delay="0"/>
                                  </p:stCondLst>
                                  <p:childTnLst>
                                    <p:set>
                                      <p:cBhvr>
                                        <p:cTn id="12" dur="500">
                                          <p:stCondLst>
                                            <p:cond delay="0"/>
                                          </p:stCondLst>
                                        </p:cTn>
                                        <p:tgtEl>
                                          <p:spTgt spid="18"/>
                                        </p:tgtEl>
                                        <p:attrNameLst>
                                          <p:attrName>style.visibility</p:attrName>
                                        </p:attrNameLst>
                                      </p:cBhvr>
                                      <p:to>
                                        <p:strVal val="visible"/>
                                      </p:to>
                                    </p:set>
                                  </p:childTnLst>
                                </p:cTn>
                              </p:par>
                            </p:childTnLst>
                          </p:cTn>
                        </p:par>
                        <p:par>
                          <p:cTn id="13" fill="hold">
                            <p:stCondLst>
                              <p:cond delay="1500"/>
                            </p:stCondLst>
                            <p:childTnLst>
                              <p:par>
                                <p:cTn id="14" presetID="11" presetClass="entr" presetSubtype="0" fill="hold" nodeType="afterEffect">
                                  <p:stCondLst>
                                    <p:cond delay="0"/>
                                  </p:stCondLst>
                                  <p:childTnLst>
                                    <p:set>
                                      <p:cBhvr>
                                        <p:cTn id="15" dur="500">
                                          <p:stCondLst>
                                            <p:cond delay="0"/>
                                          </p:stCondLst>
                                        </p:cTn>
                                        <p:tgtEl>
                                          <p:spTgt spid="19"/>
                                        </p:tgtEl>
                                        <p:attrNameLst>
                                          <p:attrName>style.visibility</p:attrName>
                                        </p:attrNameLst>
                                      </p:cBhvr>
                                      <p:to>
                                        <p:strVal val="visible"/>
                                      </p:to>
                                    </p:set>
                                  </p:childTnLst>
                                </p:cTn>
                              </p:par>
                            </p:childTnLst>
                          </p:cTn>
                        </p:par>
                        <p:par>
                          <p:cTn id="16" fill="hold">
                            <p:stCondLst>
                              <p:cond delay="2000"/>
                            </p:stCondLst>
                            <p:childTnLst>
                              <p:par>
                                <p:cTn id="17" presetID="11" presetClass="entr" presetSubtype="0" fill="hold" nodeType="afterEffect">
                                  <p:stCondLst>
                                    <p:cond delay="0"/>
                                  </p:stCondLst>
                                  <p:childTnLst>
                                    <p:set>
                                      <p:cBhvr>
                                        <p:cTn id="18" dur="500">
                                          <p:stCondLst>
                                            <p:cond delay="0"/>
                                          </p:stCondLst>
                                        </p:cTn>
                                        <p:tgtEl>
                                          <p:spTgt spid="20"/>
                                        </p:tgtEl>
                                        <p:attrNameLst>
                                          <p:attrName>style.visibility</p:attrName>
                                        </p:attrNameLst>
                                      </p:cBhvr>
                                      <p:to>
                                        <p:strVal val="visible"/>
                                      </p:to>
                                    </p:set>
                                  </p:childTnLst>
                                </p:cTn>
                              </p:par>
                            </p:childTnLst>
                          </p:cTn>
                        </p:par>
                        <p:par>
                          <p:cTn id="19" fill="hold">
                            <p:stCondLst>
                              <p:cond delay="2500"/>
                            </p:stCondLst>
                            <p:childTnLst>
                              <p:par>
                                <p:cTn id="20" presetID="11" presetClass="entr" presetSubtype="0" fill="hold" nodeType="afterEffect">
                                  <p:stCondLst>
                                    <p:cond delay="0"/>
                                  </p:stCondLst>
                                  <p:childTnLst>
                                    <p:set>
                                      <p:cBhvr>
                                        <p:cTn id="21" dur="500">
                                          <p:stCondLst>
                                            <p:cond delay="0"/>
                                          </p:stCondLst>
                                        </p:cTn>
                                        <p:tgtEl>
                                          <p:spTgt spid="21"/>
                                        </p:tgtEl>
                                        <p:attrNameLst>
                                          <p:attrName>style.visibility</p:attrName>
                                        </p:attrNameLst>
                                      </p:cBhvr>
                                      <p:to>
                                        <p:strVal val="visible"/>
                                      </p:to>
                                    </p:set>
                                  </p:childTnLst>
                                </p:cTn>
                              </p:par>
                            </p:childTnLst>
                          </p:cTn>
                        </p:par>
                        <p:par>
                          <p:cTn id="22" fill="hold">
                            <p:stCondLst>
                              <p:cond delay="3000"/>
                            </p:stCondLst>
                            <p:childTnLst>
                              <p:par>
                                <p:cTn id="23" presetID="11" presetClass="entr" presetSubtype="0" fill="hold" nodeType="afterEffect">
                                  <p:stCondLst>
                                    <p:cond delay="0"/>
                                  </p:stCondLst>
                                  <p:childTnLst>
                                    <p:set>
                                      <p:cBhvr>
                                        <p:cTn id="24" dur="500">
                                          <p:stCondLst>
                                            <p:cond delay="0"/>
                                          </p:stCondLst>
                                        </p:cTn>
                                        <p:tgtEl>
                                          <p:spTgt spid="22"/>
                                        </p:tgtEl>
                                        <p:attrNameLst>
                                          <p:attrName>style.visibility</p:attrName>
                                        </p:attrNameLst>
                                      </p:cBhvr>
                                      <p:to>
                                        <p:strVal val="visible"/>
                                      </p:to>
                                    </p:set>
                                  </p:childTnLst>
                                </p:cTn>
                              </p:par>
                            </p:childTnLst>
                          </p:cTn>
                        </p:par>
                        <p:par>
                          <p:cTn id="25" fill="hold">
                            <p:stCondLst>
                              <p:cond delay="3500"/>
                            </p:stCondLst>
                            <p:childTnLst>
                              <p:par>
                                <p:cTn id="26" presetID="11" presetClass="entr" presetSubtype="0" fill="hold" nodeType="afterEffect">
                                  <p:stCondLst>
                                    <p:cond delay="0"/>
                                  </p:stCondLst>
                                  <p:childTnLst>
                                    <p:set>
                                      <p:cBhvr>
                                        <p:cTn id="27" dur="500">
                                          <p:stCondLst>
                                            <p:cond delay="0"/>
                                          </p:stCondLst>
                                        </p:cTn>
                                        <p:tgtEl>
                                          <p:spTgt spid="23"/>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1" presetClass="entr" presetSubtype="0" fill="hold" grpId="0" nodeType="withEffect">
                                  <p:stCondLst>
                                    <p:cond delay="0"/>
                                  </p:stCondLst>
                                  <p:childTnLst>
                                    <p:set>
                                      <p:cBhvr>
                                        <p:cTn id="32" dur="500">
                                          <p:stCondLst>
                                            <p:cond delay="0"/>
                                          </p:stCondLst>
                                        </p:cTn>
                                        <p:tgtEl>
                                          <p:spTgt spid="24"/>
                                        </p:tgtEl>
                                        <p:attrNameLst>
                                          <p:attrName>style.visibility</p:attrName>
                                        </p:attrNameLst>
                                      </p:cBhvr>
                                      <p:to>
                                        <p:strVal val="visible"/>
                                      </p:to>
                                    </p:set>
                                  </p:childTnLst>
                                </p:cTn>
                              </p:par>
                            </p:childTnLst>
                          </p:cTn>
                        </p:par>
                        <p:par>
                          <p:cTn id="33" fill="hold">
                            <p:stCondLst>
                              <p:cond delay="4500"/>
                            </p:stCondLst>
                            <p:childTnLst>
                              <p:par>
                                <p:cTn id="34" presetID="11" presetClass="entr" presetSubtype="0" fill="hold" grpId="0" nodeType="afterEffect">
                                  <p:stCondLst>
                                    <p:cond delay="0"/>
                                  </p:stCondLst>
                                  <p:childTnLst>
                                    <p:set>
                                      <p:cBhvr>
                                        <p:cTn id="35" dur="500">
                                          <p:stCondLst>
                                            <p:cond delay="0"/>
                                          </p:stCondLst>
                                        </p:cTn>
                                        <p:tgtEl>
                                          <p:spTgt spid="17"/>
                                        </p:tgtEl>
                                        <p:attrNameLst>
                                          <p:attrName>style.visibility</p:attrName>
                                        </p:attrNameLst>
                                      </p:cBhvr>
                                      <p:to>
                                        <p:strVal val="visible"/>
                                      </p:to>
                                    </p:set>
                                  </p:childTnLst>
                                </p:cTn>
                              </p:par>
                            </p:childTnLst>
                          </p:cTn>
                        </p:par>
                        <p:par>
                          <p:cTn id="36" fill="hold">
                            <p:stCondLst>
                              <p:cond delay="5000"/>
                            </p:stCondLst>
                            <p:childTnLst>
                              <p:par>
                                <p:cTn id="37" presetID="11" presetClass="entr" presetSubtype="0" fill="hold" grpId="0" nodeType="afterEffect">
                                  <p:stCondLst>
                                    <p:cond delay="0"/>
                                  </p:stCondLst>
                                  <p:childTnLst>
                                    <p:set>
                                      <p:cBhvr>
                                        <p:cTn id="38" dur="500">
                                          <p:stCondLst>
                                            <p:cond delay="0"/>
                                          </p:stCondLst>
                                        </p:cTn>
                                        <p:tgtEl>
                                          <p:spTgt spid="18"/>
                                        </p:tgtEl>
                                        <p:attrNameLst>
                                          <p:attrName>style.visibility</p:attrName>
                                        </p:attrNameLst>
                                      </p:cBhvr>
                                      <p:to>
                                        <p:strVal val="visible"/>
                                      </p:to>
                                    </p:set>
                                  </p:childTnLst>
                                </p:cTn>
                              </p:par>
                            </p:childTnLst>
                          </p:cTn>
                        </p:par>
                        <p:par>
                          <p:cTn id="39" fill="hold">
                            <p:stCondLst>
                              <p:cond delay="5500"/>
                            </p:stCondLst>
                            <p:childTnLst>
                              <p:par>
                                <p:cTn id="40" presetID="11" presetClass="entr" presetSubtype="0" fill="hold" grpId="0" nodeType="afterEffect">
                                  <p:stCondLst>
                                    <p:cond delay="0"/>
                                  </p:stCondLst>
                                  <p:childTnLst>
                                    <p:set>
                                      <p:cBhvr>
                                        <p:cTn id="41" dur="500">
                                          <p:stCondLst>
                                            <p:cond delay="0"/>
                                          </p:stCondLst>
                                        </p:cTn>
                                        <p:tgtEl>
                                          <p:spTgt spid="19"/>
                                        </p:tgtEl>
                                        <p:attrNameLst>
                                          <p:attrName>style.visibility</p:attrName>
                                        </p:attrNameLst>
                                      </p:cBhvr>
                                      <p:to>
                                        <p:strVal val="visible"/>
                                      </p:to>
                                    </p:set>
                                  </p:childTnLst>
                                </p:cTn>
                              </p:par>
                            </p:childTnLst>
                          </p:cTn>
                        </p:par>
                        <p:par>
                          <p:cTn id="42" fill="hold">
                            <p:stCondLst>
                              <p:cond delay="6000"/>
                            </p:stCondLst>
                            <p:childTnLst>
                              <p:par>
                                <p:cTn id="43" presetID="11" presetClass="entr" presetSubtype="0" fill="hold" grpId="0" nodeType="afterEffect">
                                  <p:stCondLst>
                                    <p:cond delay="0"/>
                                  </p:stCondLst>
                                  <p:childTnLst>
                                    <p:set>
                                      <p:cBhvr>
                                        <p:cTn id="44" dur="500">
                                          <p:stCondLst>
                                            <p:cond delay="0"/>
                                          </p:stCondLst>
                                        </p:cTn>
                                        <p:tgtEl>
                                          <p:spTgt spid="20"/>
                                        </p:tgtEl>
                                        <p:attrNameLst>
                                          <p:attrName>style.visibility</p:attrName>
                                        </p:attrNameLst>
                                      </p:cBhvr>
                                      <p:to>
                                        <p:strVal val="visible"/>
                                      </p:to>
                                    </p:set>
                                  </p:childTnLst>
                                </p:cTn>
                              </p:par>
                            </p:childTnLst>
                          </p:cTn>
                        </p:par>
                        <p:par>
                          <p:cTn id="45" fill="hold">
                            <p:stCondLst>
                              <p:cond delay="6500"/>
                            </p:stCondLst>
                            <p:childTnLst>
                              <p:par>
                                <p:cTn id="46" presetID="11" presetClass="entr" presetSubtype="0" fill="hold" grpId="0" nodeType="afterEffect">
                                  <p:stCondLst>
                                    <p:cond delay="0"/>
                                  </p:stCondLst>
                                  <p:childTnLst>
                                    <p:set>
                                      <p:cBhvr>
                                        <p:cTn id="47" dur="500">
                                          <p:stCondLst>
                                            <p:cond delay="0"/>
                                          </p:stCondLst>
                                        </p:cTn>
                                        <p:tgtEl>
                                          <p:spTgt spid="21"/>
                                        </p:tgtEl>
                                        <p:attrNameLst>
                                          <p:attrName>style.visibility</p:attrName>
                                        </p:attrNameLst>
                                      </p:cBhvr>
                                      <p:to>
                                        <p:strVal val="visible"/>
                                      </p:to>
                                    </p:set>
                                  </p:childTnLst>
                                </p:cTn>
                              </p:par>
                            </p:childTnLst>
                          </p:cTn>
                        </p:par>
                        <p:par>
                          <p:cTn id="48" fill="hold">
                            <p:stCondLst>
                              <p:cond delay="7000"/>
                            </p:stCondLst>
                            <p:childTnLst>
                              <p:par>
                                <p:cTn id="49" presetID="11" presetClass="entr" presetSubtype="0" fill="hold" grpId="0" nodeType="afterEffect">
                                  <p:stCondLst>
                                    <p:cond delay="0"/>
                                  </p:stCondLst>
                                  <p:childTnLst>
                                    <p:set>
                                      <p:cBhvr>
                                        <p:cTn id="50" dur="500">
                                          <p:stCondLst>
                                            <p:cond delay="0"/>
                                          </p:stCondLst>
                                        </p:cTn>
                                        <p:tgtEl>
                                          <p:spTgt spid="22"/>
                                        </p:tgtEl>
                                        <p:attrNameLst>
                                          <p:attrName>style.visibility</p:attrName>
                                        </p:attrNameLst>
                                      </p:cBhvr>
                                      <p:to>
                                        <p:strVal val="visible"/>
                                      </p:to>
                                    </p:set>
                                  </p:childTnLst>
                                </p:cTn>
                              </p:par>
                            </p:childTnLst>
                          </p:cTn>
                        </p:par>
                        <p:par>
                          <p:cTn id="51" fill="hold">
                            <p:stCondLst>
                              <p:cond delay="7500"/>
                            </p:stCondLst>
                            <p:childTnLst>
                              <p:par>
                                <p:cTn id="52" presetID="11" presetClass="entr" presetSubtype="0" fill="hold" grpId="0" nodeType="afterEffect">
                                  <p:stCondLst>
                                    <p:cond delay="0"/>
                                  </p:stCondLst>
                                  <p:childTnLst>
                                    <p:set>
                                      <p:cBhvr>
                                        <p:cTn id="53" dur="500">
                                          <p:stCondLst>
                                            <p:cond delay="0"/>
                                          </p:stCondLst>
                                        </p:cTn>
                                        <p:tgtEl>
                                          <p:spTgt spid="23"/>
                                        </p:tgtEl>
                                        <p:attrNameLst>
                                          <p:attrName>style.visibility</p:attrName>
                                        </p:attrNameLst>
                                      </p:cBhvr>
                                      <p:to>
                                        <p:strVal val="visible"/>
                                      </p:to>
                                    </p:set>
                                  </p:childTnLst>
                                </p:cTn>
                              </p:par>
                            </p:childTnLst>
                          </p:cTn>
                        </p:par>
                        <p:par>
                          <p:cTn id="54" fill="hold">
                            <p:stCondLst>
                              <p:cond delay="8000"/>
                            </p:stCondLst>
                            <p:childTnLst>
                              <p:par>
                                <p:cTn id="55" presetID="1" presetClass="exit" presetSubtype="0" fill="hold"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4" grpId="1"/>
      <p:bldP spid="24" grpId="2"/>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228600" y="990600"/>
            <a:ext cx="8686800" cy="3048000"/>
          </a:xfrm>
        </p:spPr>
        <p:txBody>
          <a:bodyPr/>
          <a:lstStyle/>
          <a:p>
            <a:r>
              <a:rPr lang="en-US" sz="4000" dirty="0">
                <a:solidFill>
                  <a:srgbClr val="FED502"/>
                </a:solidFill>
                <a:effectLst>
                  <a:outerShdw blurRad="38100" dist="38100" dir="2700000" algn="tl">
                    <a:srgbClr val="000000">
                      <a:alpha val="43137"/>
                    </a:srgbClr>
                  </a:outerShdw>
                </a:effectLst>
              </a:rPr>
              <a:t>If we want to count beyond 77</a:t>
            </a:r>
            <a:r>
              <a:rPr lang="en-US" sz="4000" baseline="-25000" dirty="0">
                <a:solidFill>
                  <a:srgbClr val="FED502"/>
                </a:solidFill>
                <a:effectLst>
                  <a:outerShdw blurRad="38100" dist="38100" dir="2700000" algn="tl">
                    <a:srgbClr val="000000">
                      <a:alpha val="43137"/>
                    </a:srgbClr>
                  </a:outerShdw>
                </a:effectLst>
              </a:rPr>
              <a:t>8</a:t>
            </a:r>
            <a:r>
              <a:rPr lang="en-US" sz="4000" dirty="0">
                <a:solidFill>
                  <a:srgbClr val="FED502"/>
                </a:solidFill>
                <a:effectLst>
                  <a:outerShdw blurRad="38100" dist="38100" dir="2700000" algn="tl">
                    <a:srgbClr val="000000">
                      <a:alpha val="43137"/>
                    </a:srgbClr>
                  </a:outerShdw>
                </a:effectLst>
              </a:rPr>
              <a:t> </a:t>
            </a:r>
            <a:r>
              <a:rPr lang="en-US" sz="2000" dirty="0">
                <a:solidFill>
                  <a:srgbClr val="FED502"/>
                </a:solidFill>
                <a:effectLst>
                  <a:outerShdw blurRad="38100" dist="38100" dir="2700000" algn="tl">
                    <a:srgbClr val="000000">
                      <a:alpha val="43137"/>
                    </a:srgbClr>
                  </a:outerShdw>
                </a:effectLst>
              </a:rPr>
              <a:t>(77</a:t>
            </a:r>
            <a:r>
              <a:rPr lang="en-US" sz="2000" baseline="-25000" dirty="0">
                <a:solidFill>
                  <a:srgbClr val="FED502"/>
                </a:solidFill>
                <a:effectLst>
                  <a:outerShdw blurRad="38100" dist="38100" dir="2700000" algn="tl">
                    <a:srgbClr val="000000">
                      <a:alpha val="43137"/>
                    </a:srgbClr>
                  </a:outerShdw>
                </a:effectLst>
              </a:rPr>
              <a:t>8</a:t>
            </a:r>
            <a:r>
              <a:rPr lang="en-US" sz="2000" dirty="0">
                <a:solidFill>
                  <a:srgbClr val="FED502"/>
                </a:solidFill>
                <a:effectLst>
                  <a:outerShdw blurRad="38100" dist="38100" dir="2700000" algn="tl">
                    <a:srgbClr val="000000">
                      <a:alpha val="43137"/>
                    </a:srgbClr>
                  </a:outerShdw>
                </a:effectLst>
              </a:rPr>
              <a:t> is equal to 63</a:t>
            </a:r>
            <a:r>
              <a:rPr lang="en-US" sz="2000" baseline="-25000" dirty="0">
                <a:solidFill>
                  <a:srgbClr val="FED502"/>
                </a:solidFill>
                <a:effectLst>
                  <a:outerShdw blurRad="38100" dist="38100" dir="2700000" algn="tl">
                    <a:srgbClr val="000000">
                      <a:alpha val="43137"/>
                    </a:srgbClr>
                  </a:outerShdw>
                </a:effectLst>
              </a:rPr>
              <a:t>10</a:t>
            </a:r>
            <a:r>
              <a:rPr lang="en-US" sz="2000" dirty="0">
                <a:solidFill>
                  <a:srgbClr val="FED502"/>
                </a:solidFill>
                <a:effectLst>
                  <a:outerShdw blurRad="38100" dist="38100" dir="2700000" algn="tl">
                    <a:srgbClr val="000000">
                      <a:alpha val="43137"/>
                    </a:srgbClr>
                  </a:outerShdw>
                </a:effectLst>
              </a:rPr>
              <a:t>)</a:t>
            </a:r>
            <a:r>
              <a:rPr lang="en-US" sz="4000" dirty="0">
                <a:solidFill>
                  <a:srgbClr val="FED502"/>
                </a:solidFill>
                <a:effectLst>
                  <a:outerShdw blurRad="38100" dist="38100" dir="2700000" algn="tl">
                    <a:srgbClr val="000000">
                      <a:alpha val="43137"/>
                    </a:srgbClr>
                  </a:outerShdw>
                </a:effectLst>
              </a:rPr>
              <a:t> we have to add a third digit, and so on.</a:t>
            </a:r>
            <a:br>
              <a:rPr lang="en-US" sz="4000" dirty="0">
                <a:solidFill>
                  <a:srgbClr val="FED502"/>
                </a:solidFill>
                <a:effectLst>
                  <a:outerShdw blurRad="38100" dist="38100" dir="2700000" algn="tl">
                    <a:srgbClr val="000000">
                      <a:alpha val="43137"/>
                    </a:srgbClr>
                  </a:outerShdw>
                </a:effectLst>
              </a:rPr>
            </a:br>
            <a:r>
              <a:rPr lang="en-US" sz="2000" dirty="0">
                <a:solidFill>
                  <a:srgbClr val="FED502"/>
                </a:solidFill>
                <a:effectLst>
                  <a:outerShdw blurRad="38100" dist="38100" dir="2700000" algn="tl">
                    <a:srgbClr val="000000">
                      <a:alpha val="43137"/>
                    </a:srgbClr>
                  </a:outerShdw>
                </a:effectLst>
              </a:rPr>
              <a:t/>
            </a:r>
            <a:br>
              <a:rPr lang="en-US" sz="2000" dirty="0">
                <a:solidFill>
                  <a:srgbClr val="FED502"/>
                </a:solidFill>
                <a:effectLst>
                  <a:outerShdw blurRad="38100" dist="38100" dir="2700000" algn="tl">
                    <a:srgbClr val="000000">
                      <a:alpha val="43137"/>
                    </a:srgbClr>
                  </a:outerShdw>
                </a:effectLst>
              </a:rPr>
            </a:br>
            <a:r>
              <a:rPr lang="en-US" sz="4000" dirty="0">
                <a:solidFill>
                  <a:srgbClr val="FED502"/>
                </a:solidFill>
                <a:effectLst>
                  <a:outerShdw blurRad="38100" dist="38100" dir="2700000" algn="tl">
                    <a:srgbClr val="000000">
                      <a:alpha val="43137"/>
                    </a:srgbClr>
                  </a:outerShdw>
                </a:effectLst>
              </a:rPr>
              <a:t>Each digit’s position has a value determined by the base.</a:t>
            </a:r>
          </a:p>
        </p:txBody>
      </p:sp>
      <p:sp>
        <p:nvSpPr>
          <p:cNvPr id="178179" name="Rectangle 3"/>
          <p:cNvSpPr>
            <a:spLocks noChangeArrowheads="1"/>
          </p:cNvSpPr>
          <p:nvPr/>
        </p:nvSpPr>
        <p:spPr bwMode="auto">
          <a:xfrm>
            <a:off x="4038600" y="4648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0</a:t>
            </a:r>
          </a:p>
        </p:txBody>
      </p:sp>
      <p:sp>
        <p:nvSpPr>
          <p:cNvPr id="178180" name="Rectangle 4"/>
          <p:cNvSpPr>
            <a:spLocks noChangeArrowheads="1"/>
          </p:cNvSpPr>
          <p:nvPr/>
        </p:nvSpPr>
        <p:spPr bwMode="auto">
          <a:xfrm>
            <a:off x="4114800" y="5562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dirty="0">
                <a:solidFill>
                  <a:srgbClr val="FED502"/>
                </a:solidFill>
                <a:effectLst>
                  <a:outerShdw blurRad="38100" dist="38100" dir="2700000" algn="tl">
                    <a:srgbClr val="000000"/>
                  </a:outerShdw>
                </a:effectLst>
              </a:rPr>
              <a:t>8</a:t>
            </a:r>
            <a:r>
              <a:rPr lang="en-US" sz="3200" baseline="30000" dirty="0">
                <a:solidFill>
                  <a:srgbClr val="FED502"/>
                </a:solidFill>
                <a:effectLst>
                  <a:outerShdw blurRad="38100" dist="38100" dir="2700000" algn="tl">
                    <a:srgbClr val="000000"/>
                  </a:outerShdw>
                </a:effectLst>
              </a:rPr>
              <a:t>1</a:t>
            </a:r>
          </a:p>
        </p:txBody>
      </p:sp>
      <p:sp>
        <p:nvSpPr>
          <p:cNvPr id="178181" name="Rectangle 5"/>
          <p:cNvSpPr>
            <a:spLocks noChangeArrowheads="1"/>
          </p:cNvSpPr>
          <p:nvPr/>
        </p:nvSpPr>
        <p:spPr bwMode="auto">
          <a:xfrm>
            <a:off x="4724400" y="4648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0</a:t>
            </a:r>
          </a:p>
        </p:txBody>
      </p:sp>
      <p:sp>
        <p:nvSpPr>
          <p:cNvPr id="178182" name="Rectangle 6"/>
          <p:cNvSpPr>
            <a:spLocks noChangeArrowheads="1"/>
          </p:cNvSpPr>
          <p:nvPr/>
        </p:nvSpPr>
        <p:spPr bwMode="auto">
          <a:xfrm>
            <a:off x="4781550" y="5562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dirty="0">
                <a:solidFill>
                  <a:srgbClr val="FED502"/>
                </a:solidFill>
                <a:effectLst>
                  <a:outerShdw blurRad="38100" dist="38100" dir="2700000" algn="tl">
                    <a:srgbClr val="000000"/>
                  </a:outerShdw>
                </a:effectLst>
              </a:rPr>
              <a:t>8</a:t>
            </a:r>
            <a:r>
              <a:rPr lang="en-US" sz="3200" baseline="30000" dirty="0">
                <a:solidFill>
                  <a:srgbClr val="FED502"/>
                </a:solidFill>
                <a:effectLst>
                  <a:outerShdw blurRad="38100" dist="38100" dir="2700000" algn="tl">
                    <a:srgbClr val="000000"/>
                  </a:outerShdw>
                </a:effectLst>
              </a:rPr>
              <a:t>0</a:t>
            </a:r>
          </a:p>
        </p:txBody>
      </p:sp>
      <p:sp>
        <p:nvSpPr>
          <p:cNvPr id="178183" name="Rectangle 7"/>
          <p:cNvSpPr>
            <a:spLocks noChangeArrowheads="1"/>
          </p:cNvSpPr>
          <p:nvPr/>
        </p:nvSpPr>
        <p:spPr bwMode="auto">
          <a:xfrm>
            <a:off x="3352800" y="4648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1</a:t>
            </a:r>
          </a:p>
        </p:txBody>
      </p:sp>
      <p:sp>
        <p:nvSpPr>
          <p:cNvPr id="178184" name="Rectangle 8"/>
          <p:cNvSpPr>
            <a:spLocks noChangeArrowheads="1"/>
          </p:cNvSpPr>
          <p:nvPr/>
        </p:nvSpPr>
        <p:spPr bwMode="auto">
          <a:xfrm>
            <a:off x="3486150" y="5562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dirty="0">
                <a:solidFill>
                  <a:srgbClr val="FED502"/>
                </a:solidFill>
                <a:effectLst>
                  <a:outerShdw blurRad="38100" dist="38100" dir="2700000" algn="tl">
                    <a:srgbClr val="000000"/>
                  </a:outerShdw>
                </a:effectLst>
              </a:rPr>
              <a:t>8</a:t>
            </a:r>
            <a:r>
              <a:rPr lang="en-US" sz="3200" baseline="30000" dirty="0">
                <a:solidFill>
                  <a:srgbClr val="FED502"/>
                </a:solidFill>
                <a:effectLst>
                  <a:outerShdw blurRad="38100" dist="38100" dir="2700000" algn="tl">
                    <a:srgbClr val="000000"/>
                  </a:outerShdw>
                </a:effectLst>
              </a:rPr>
              <a:t>2</a:t>
            </a:r>
          </a:p>
        </p:txBody>
      </p:sp>
      <p:grpSp>
        <p:nvGrpSpPr>
          <p:cNvPr id="178185" name="Group 9"/>
          <p:cNvGrpSpPr>
            <a:grpSpLocks/>
          </p:cNvGrpSpPr>
          <p:nvPr/>
        </p:nvGrpSpPr>
        <p:grpSpPr bwMode="auto">
          <a:xfrm>
            <a:off x="2743200" y="4648200"/>
            <a:ext cx="895350" cy="1447800"/>
            <a:chOff x="1488" y="2352"/>
            <a:chExt cx="564" cy="912"/>
          </a:xfrm>
        </p:grpSpPr>
        <p:sp>
          <p:nvSpPr>
            <p:cNvPr id="178186" name="Rectangle 10"/>
            <p:cNvSpPr>
              <a:spLocks noChangeArrowheads="1"/>
            </p:cNvSpPr>
            <p:nvPr/>
          </p:nvSpPr>
          <p:spPr bwMode="auto">
            <a:xfrm>
              <a:off x="1488" y="2352"/>
              <a:ext cx="52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a:t>
              </a:r>
            </a:p>
          </p:txBody>
        </p:sp>
        <p:sp>
          <p:nvSpPr>
            <p:cNvPr id="178187" name="Rectangle 11"/>
            <p:cNvSpPr>
              <a:spLocks noChangeArrowheads="1"/>
            </p:cNvSpPr>
            <p:nvPr/>
          </p:nvSpPr>
          <p:spPr bwMode="auto">
            <a:xfrm>
              <a:off x="1572" y="292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3</a:t>
              </a:r>
            </a:p>
          </p:txBody>
        </p:sp>
      </p:grpSp>
      <p:grpSp>
        <p:nvGrpSpPr>
          <p:cNvPr id="178188" name="Group 12"/>
          <p:cNvGrpSpPr>
            <a:grpSpLocks/>
          </p:cNvGrpSpPr>
          <p:nvPr/>
        </p:nvGrpSpPr>
        <p:grpSpPr bwMode="auto">
          <a:xfrm>
            <a:off x="2057400" y="4648200"/>
            <a:ext cx="895350" cy="1447800"/>
            <a:chOff x="1056" y="2352"/>
            <a:chExt cx="564" cy="912"/>
          </a:xfrm>
        </p:grpSpPr>
        <p:sp>
          <p:nvSpPr>
            <p:cNvPr id="178189" name="Rectangle 13"/>
            <p:cNvSpPr>
              <a:spLocks noChangeArrowheads="1"/>
            </p:cNvSpPr>
            <p:nvPr/>
          </p:nvSpPr>
          <p:spPr bwMode="auto">
            <a:xfrm>
              <a:off x="1056" y="2352"/>
              <a:ext cx="52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a:t>
              </a:r>
            </a:p>
          </p:txBody>
        </p:sp>
        <p:sp>
          <p:nvSpPr>
            <p:cNvPr id="178190" name="Rectangle 14"/>
            <p:cNvSpPr>
              <a:spLocks noChangeArrowheads="1"/>
            </p:cNvSpPr>
            <p:nvPr/>
          </p:nvSpPr>
          <p:spPr bwMode="auto">
            <a:xfrm>
              <a:off x="1140" y="292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4</a:t>
              </a:r>
            </a:p>
          </p:txBody>
        </p:sp>
      </p:grpSp>
      <p:sp>
        <p:nvSpPr>
          <p:cNvPr id="15" name="Rectangle 14"/>
          <p:cNvSpPr/>
          <p:nvPr/>
        </p:nvSpPr>
        <p:spPr>
          <a:xfrm>
            <a:off x="4924348" y="4267200"/>
            <a:ext cx="638252" cy="523220"/>
          </a:xfrm>
          <a:prstGeom prst="rect">
            <a:avLst/>
          </a:prstGeom>
        </p:spPr>
        <p:txBody>
          <a:bodyPr wrap="none">
            <a:spAutoFit/>
          </a:bodyPr>
          <a:lstStyle/>
          <a:p>
            <a:pPr algn="ctr" eaLnBrk="1" hangingPunct="1">
              <a:defRPr/>
            </a:pPr>
            <a:r>
              <a:rPr lang="en-US" sz="2800" dirty="0" smtClean="0">
                <a:solidFill>
                  <a:srgbClr val="FED502"/>
                </a:solidFill>
                <a:effectLst>
                  <a:outerShdw blurRad="38100" dist="38100" dir="2700000" algn="tl">
                    <a:srgbClr val="000000"/>
                  </a:outerShdw>
                </a:effectLst>
              </a:rPr>
              <a:t>1’s</a:t>
            </a:r>
            <a:endParaRPr lang="en-US" sz="3200" baseline="30000" dirty="0">
              <a:solidFill>
                <a:srgbClr val="FED502"/>
              </a:solidFill>
              <a:effectLst>
                <a:outerShdw blurRad="38100" dist="38100" dir="2700000" algn="tl">
                  <a:srgbClr val="000000"/>
                </a:outerShdw>
              </a:effectLst>
            </a:endParaRPr>
          </a:p>
        </p:txBody>
      </p:sp>
      <p:sp>
        <p:nvSpPr>
          <p:cNvPr id="16" name="Rectangle 15"/>
          <p:cNvSpPr/>
          <p:nvPr/>
        </p:nvSpPr>
        <p:spPr>
          <a:xfrm>
            <a:off x="4114799" y="4267200"/>
            <a:ext cx="638253" cy="523220"/>
          </a:xfrm>
          <a:prstGeom prst="rect">
            <a:avLst/>
          </a:prstGeom>
        </p:spPr>
        <p:txBody>
          <a:bodyPr wrap="none">
            <a:spAutoFit/>
          </a:bodyPr>
          <a:lstStyle/>
          <a:p>
            <a:pPr algn="ctr" eaLnBrk="1" hangingPunct="1">
              <a:defRPr/>
            </a:pPr>
            <a:r>
              <a:rPr lang="en-US" sz="2800" dirty="0" smtClean="0">
                <a:solidFill>
                  <a:srgbClr val="FED502"/>
                </a:solidFill>
                <a:effectLst>
                  <a:outerShdw blurRad="38100" dist="38100" dir="2700000" algn="tl">
                    <a:srgbClr val="000000"/>
                  </a:outerShdw>
                </a:effectLst>
              </a:rPr>
              <a:t>8’s</a:t>
            </a:r>
            <a:endParaRPr lang="en-US" sz="3200" baseline="30000" dirty="0">
              <a:solidFill>
                <a:srgbClr val="FED502"/>
              </a:solidFill>
              <a:effectLst>
                <a:outerShdw blurRad="38100" dist="38100" dir="2700000" algn="tl">
                  <a:srgbClr val="000000"/>
                </a:outerShdw>
              </a:effectLst>
            </a:endParaRPr>
          </a:p>
        </p:txBody>
      </p:sp>
      <p:sp>
        <p:nvSpPr>
          <p:cNvPr id="17" name="Rectangle 16"/>
          <p:cNvSpPr/>
          <p:nvPr/>
        </p:nvSpPr>
        <p:spPr>
          <a:xfrm>
            <a:off x="3352800" y="4267200"/>
            <a:ext cx="838628" cy="523220"/>
          </a:xfrm>
          <a:prstGeom prst="rect">
            <a:avLst/>
          </a:prstGeom>
        </p:spPr>
        <p:txBody>
          <a:bodyPr wrap="none">
            <a:spAutoFit/>
          </a:bodyPr>
          <a:lstStyle/>
          <a:p>
            <a:pPr algn="ctr" eaLnBrk="1" hangingPunct="1">
              <a:defRPr/>
            </a:pPr>
            <a:r>
              <a:rPr lang="en-US" sz="2800" dirty="0" smtClean="0">
                <a:solidFill>
                  <a:srgbClr val="FED502"/>
                </a:solidFill>
                <a:effectLst>
                  <a:outerShdw blurRad="38100" dist="38100" dir="2700000" algn="tl">
                    <a:srgbClr val="000000"/>
                  </a:outerShdw>
                </a:effectLst>
              </a:rPr>
              <a:t>64’s</a:t>
            </a:r>
            <a:endParaRPr lang="en-US" sz="3200" baseline="30000" dirty="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2389617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8182"/>
                                        </p:tgtEl>
                                        <p:attrNameLst>
                                          <p:attrName>style.visibility</p:attrName>
                                        </p:attrNameLst>
                                      </p:cBhvr>
                                      <p:to>
                                        <p:strVal val="visible"/>
                                      </p:to>
                                    </p:set>
                                    <p:animEffect transition="in" filter="fade">
                                      <p:cBhvr>
                                        <p:cTn id="7" dur="1000"/>
                                        <p:tgtEl>
                                          <p:spTgt spid="1781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78180"/>
                                        </p:tgtEl>
                                        <p:attrNameLst>
                                          <p:attrName>style.visibility</p:attrName>
                                        </p:attrNameLst>
                                      </p:cBhvr>
                                      <p:to>
                                        <p:strVal val="visible"/>
                                      </p:to>
                                    </p:set>
                                    <p:animEffect transition="in" filter="fade">
                                      <p:cBhvr>
                                        <p:cTn id="14" dur="1000"/>
                                        <p:tgtEl>
                                          <p:spTgt spid="17818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78184"/>
                                        </p:tgtEl>
                                        <p:attrNameLst>
                                          <p:attrName>style.visibility</p:attrName>
                                        </p:attrNameLst>
                                      </p:cBhvr>
                                      <p:to>
                                        <p:strVal val="visible"/>
                                      </p:to>
                                    </p:set>
                                    <p:animEffect transition="in" filter="fade">
                                      <p:cBhvr>
                                        <p:cTn id="21" dur="1000"/>
                                        <p:tgtEl>
                                          <p:spTgt spid="17818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childTnLst>
                                </p:cTn>
                              </p:par>
                            </p:childTnLst>
                          </p:cTn>
                        </p:par>
                        <p:par>
                          <p:cTn id="25" fill="hold" nodeType="afterGroup">
                            <p:stCondLst>
                              <p:cond delay="3000"/>
                            </p:stCondLst>
                            <p:childTnLst>
                              <p:par>
                                <p:cTn id="26" presetID="10" presetClass="entr" presetSubtype="0" fill="hold" nodeType="afterEffect">
                                  <p:stCondLst>
                                    <p:cond delay="0"/>
                                  </p:stCondLst>
                                  <p:childTnLst>
                                    <p:set>
                                      <p:cBhvr>
                                        <p:cTn id="27" dur="1" fill="hold">
                                          <p:stCondLst>
                                            <p:cond delay="0"/>
                                          </p:stCondLst>
                                        </p:cTn>
                                        <p:tgtEl>
                                          <p:spTgt spid="178185"/>
                                        </p:tgtEl>
                                        <p:attrNameLst>
                                          <p:attrName>style.visibility</p:attrName>
                                        </p:attrNameLst>
                                      </p:cBhvr>
                                      <p:to>
                                        <p:strVal val="visible"/>
                                      </p:to>
                                    </p:set>
                                    <p:animEffect transition="in" filter="fade">
                                      <p:cBhvr>
                                        <p:cTn id="28" dur="1000"/>
                                        <p:tgtEl>
                                          <p:spTgt spid="178185"/>
                                        </p:tgtEl>
                                      </p:cBhvr>
                                    </p:animEffect>
                                  </p:childTnLst>
                                </p:cTn>
                              </p:par>
                            </p:childTnLst>
                          </p:cTn>
                        </p:par>
                        <p:par>
                          <p:cTn id="29" fill="hold" nodeType="afterGroup">
                            <p:stCondLst>
                              <p:cond delay="4000"/>
                            </p:stCondLst>
                            <p:childTnLst>
                              <p:par>
                                <p:cTn id="30" presetID="10" presetClass="entr" presetSubtype="0" fill="hold" nodeType="afterEffect">
                                  <p:stCondLst>
                                    <p:cond delay="0"/>
                                  </p:stCondLst>
                                  <p:childTnLst>
                                    <p:set>
                                      <p:cBhvr>
                                        <p:cTn id="31" dur="1" fill="hold">
                                          <p:stCondLst>
                                            <p:cond delay="0"/>
                                          </p:stCondLst>
                                        </p:cTn>
                                        <p:tgtEl>
                                          <p:spTgt spid="178188"/>
                                        </p:tgtEl>
                                        <p:attrNameLst>
                                          <p:attrName>style.visibility</p:attrName>
                                        </p:attrNameLst>
                                      </p:cBhvr>
                                      <p:to>
                                        <p:strVal val="visible"/>
                                      </p:to>
                                    </p:set>
                                    <p:animEffect transition="in" filter="fade">
                                      <p:cBhvr>
                                        <p:cTn id="32" dur="1000"/>
                                        <p:tgtEl>
                                          <p:spTgt spid="178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p:bldP spid="178182" grpId="0"/>
      <p:bldP spid="178184" grpId="0"/>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228600" y="228600"/>
            <a:ext cx="8686800" cy="2057400"/>
          </a:xfrm>
        </p:spPr>
        <p:txBody>
          <a:bodyPr/>
          <a:lstStyle/>
          <a:p>
            <a:r>
              <a:rPr lang="en-US" dirty="0">
                <a:solidFill>
                  <a:srgbClr val="FED502"/>
                </a:solidFill>
                <a:effectLst>
                  <a:outerShdw blurRad="38100" dist="38100" dir="2700000" algn="tl">
                    <a:srgbClr val="000000">
                      <a:alpha val="43137"/>
                    </a:srgbClr>
                  </a:outerShdw>
                </a:effectLst>
              </a:rPr>
              <a:t>Let’s practice converting a few octal numbers to base 10. </a:t>
            </a:r>
          </a:p>
        </p:txBody>
      </p:sp>
      <p:sp>
        <p:nvSpPr>
          <p:cNvPr id="163843" name="Rectangle 3"/>
          <p:cNvSpPr>
            <a:spLocks noChangeArrowheads="1"/>
          </p:cNvSpPr>
          <p:nvPr/>
        </p:nvSpPr>
        <p:spPr bwMode="auto">
          <a:xfrm>
            <a:off x="40386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1</a:t>
            </a:r>
          </a:p>
        </p:txBody>
      </p:sp>
      <p:sp>
        <p:nvSpPr>
          <p:cNvPr id="163844" name="Rectangle 4"/>
          <p:cNvSpPr>
            <a:spLocks noChangeArrowheads="1"/>
          </p:cNvSpPr>
          <p:nvPr/>
        </p:nvSpPr>
        <p:spPr bwMode="auto">
          <a:xfrm>
            <a:off x="41148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1</a:t>
            </a:r>
          </a:p>
        </p:txBody>
      </p:sp>
      <p:sp>
        <p:nvSpPr>
          <p:cNvPr id="163845" name="Rectangle 5"/>
          <p:cNvSpPr>
            <a:spLocks noChangeArrowheads="1"/>
          </p:cNvSpPr>
          <p:nvPr/>
        </p:nvSpPr>
        <p:spPr bwMode="auto">
          <a:xfrm>
            <a:off x="47244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6</a:t>
            </a:r>
          </a:p>
        </p:txBody>
      </p:sp>
      <p:sp>
        <p:nvSpPr>
          <p:cNvPr id="163846" name="Rectangle 6"/>
          <p:cNvSpPr>
            <a:spLocks noChangeArrowheads="1"/>
          </p:cNvSpPr>
          <p:nvPr/>
        </p:nvSpPr>
        <p:spPr bwMode="auto">
          <a:xfrm>
            <a:off x="48006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0</a:t>
            </a:r>
          </a:p>
        </p:txBody>
      </p:sp>
      <p:sp>
        <p:nvSpPr>
          <p:cNvPr id="163847" name="Rectangle 7"/>
          <p:cNvSpPr>
            <a:spLocks noChangeArrowheads="1"/>
          </p:cNvSpPr>
          <p:nvPr/>
        </p:nvSpPr>
        <p:spPr bwMode="auto">
          <a:xfrm>
            <a:off x="33528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3</a:t>
            </a:r>
          </a:p>
        </p:txBody>
      </p:sp>
      <p:sp>
        <p:nvSpPr>
          <p:cNvPr id="163848" name="Rectangle 8"/>
          <p:cNvSpPr>
            <a:spLocks noChangeArrowheads="1"/>
          </p:cNvSpPr>
          <p:nvPr/>
        </p:nvSpPr>
        <p:spPr bwMode="auto">
          <a:xfrm>
            <a:off x="34290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2</a:t>
            </a:r>
          </a:p>
        </p:txBody>
      </p:sp>
      <p:sp>
        <p:nvSpPr>
          <p:cNvPr id="163849" name="Rectangle 9"/>
          <p:cNvSpPr>
            <a:spLocks noChangeArrowheads="1"/>
          </p:cNvSpPr>
          <p:nvPr/>
        </p:nvSpPr>
        <p:spPr bwMode="auto">
          <a:xfrm>
            <a:off x="4953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3850" name="Rectangle 10"/>
          <p:cNvSpPr>
            <a:spLocks noChangeArrowheads="1"/>
          </p:cNvSpPr>
          <p:nvPr/>
        </p:nvSpPr>
        <p:spPr bwMode="auto">
          <a:xfrm>
            <a:off x="4343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3851" name="Rectangle 11"/>
          <p:cNvSpPr>
            <a:spLocks noChangeArrowheads="1"/>
          </p:cNvSpPr>
          <p:nvPr/>
        </p:nvSpPr>
        <p:spPr bwMode="auto">
          <a:xfrm>
            <a:off x="3886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6</a:t>
            </a:r>
            <a:endParaRPr lang="en-US" sz="3200" baseline="30000">
              <a:solidFill>
                <a:srgbClr val="FED502"/>
              </a:solidFill>
              <a:effectLst>
                <a:outerShdw blurRad="38100" dist="38100" dir="2700000" algn="tl">
                  <a:srgbClr val="000000"/>
                </a:outerShdw>
              </a:effectLst>
            </a:endParaRPr>
          </a:p>
        </p:txBody>
      </p:sp>
      <p:sp>
        <p:nvSpPr>
          <p:cNvPr id="163852" name="Rectangle 12"/>
          <p:cNvSpPr>
            <a:spLocks noChangeArrowheads="1"/>
          </p:cNvSpPr>
          <p:nvPr/>
        </p:nvSpPr>
        <p:spPr bwMode="auto">
          <a:xfrm>
            <a:off x="5410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3853" name="Rectangle 13"/>
          <p:cNvSpPr>
            <a:spLocks noChangeArrowheads="1"/>
          </p:cNvSpPr>
          <p:nvPr/>
        </p:nvSpPr>
        <p:spPr bwMode="auto">
          <a:xfrm>
            <a:off x="29718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0</a:t>
            </a:r>
          </a:p>
        </p:txBody>
      </p:sp>
      <p:sp>
        <p:nvSpPr>
          <p:cNvPr id="163854" name="Rectangle 14"/>
          <p:cNvSpPr>
            <a:spLocks noChangeArrowheads="1"/>
          </p:cNvSpPr>
          <p:nvPr/>
        </p:nvSpPr>
        <p:spPr bwMode="auto">
          <a:xfrm>
            <a:off x="25146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3855" name="Rectangle 15"/>
          <p:cNvSpPr>
            <a:spLocks noChangeArrowheads="1"/>
          </p:cNvSpPr>
          <p:nvPr/>
        </p:nvSpPr>
        <p:spPr bwMode="auto">
          <a:xfrm>
            <a:off x="2057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6</a:t>
            </a:r>
            <a:endParaRPr lang="en-US" sz="3200" baseline="30000">
              <a:solidFill>
                <a:srgbClr val="FED502"/>
              </a:solidFill>
              <a:effectLst>
                <a:outerShdw blurRad="38100" dist="38100" dir="2700000" algn="tl">
                  <a:srgbClr val="000000"/>
                </a:outerShdw>
              </a:effectLst>
            </a:endParaRPr>
          </a:p>
        </p:txBody>
      </p:sp>
      <p:sp>
        <p:nvSpPr>
          <p:cNvPr id="163856" name="Rectangle 16"/>
          <p:cNvSpPr>
            <a:spLocks noChangeArrowheads="1"/>
          </p:cNvSpPr>
          <p:nvPr/>
        </p:nvSpPr>
        <p:spPr bwMode="auto">
          <a:xfrm>
            <a:off x="3429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3857" name="Rectangle 17"/>
          <p:cNvSpPr>
            <a:spLocks noChangeArrowheads="1"/>
          </p:cNvSpPr>
          <p:nvPr/>
        </p:nvSpPr>
        <p:spPr bwMode="auto">
          <a:xfrm>
            <a:off x="6019800" y="4191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6</a:t>
            </a:r>
            <a:endParaRPr lang="en-US" sz="3200" baseline="30000">
              <a:solidFill>
                <a:srgbClr val="FED502"/>
              </a:solidFill>
              <a:effectLst>
                <a:outerShdw blurRad="38100" dist="38100" dir="2700000" algn="tl">
                  <a:srgbClr val="000000"/>
                </a:outerShdw>
              </a:effectLst>
            </a:endParaRPr>
          </a:p>
        </p:txBody>
      </p:sp>
      <p:sp>
        <p:nvSpPr>
          <p:cNvPr id="163858" name="Line 18"/>
          <p:cNvSpPr>
            <a:spLocks noChangeShapeType="1"/>
          </p:cNvSpPr>
          <p:nvPr/>
        </p:nvSpPr>
        <p:spPr bwMode="auto">
          <a:xfrm>
            <a:off x="6096000" y="56388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63859" name="Rectangle 19"/>
          <p:cNvSpPr>
            <a:spLocks noChangeArrowheads="1"/>
          </p:cNvSpPr>
          <p:nvPr/>
        </p:nvSpPr>
        <p:spPr bwMode="auto">
          <a:xfrm>
            <a:off x="6019800" y="5638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206</a:t>
            </a:r>
            <a:endParaRPr lang="en-US" sz="3200" baseline="30000">
              <a:solidFill>
                <a:srgbClr val="FED502"/>
              </a:solidFill>
              <a:effectLst>
                <a:outerShdw blurRad="38100" dist="38100" dir="2700000" algn="tl">
                  <a:srgbClr val="000000"/>
                </a:outerShdw>
              </a:effectLst>
            </a:endParaRPr>
          </a:p>
        </p:txBody>
      </p:sp>
      <p:sp>
        <p:nvSpPr>
          <p:cNvPr id="163860" name="Rectangle 20"/>
          <p:cNvSpPr>
            <a:spLocks noChangeArrowheads="1"/>
          </p:cNvSpPr>
          <p:nvPr/>
        </p:nvSpPr>
        <p:spPr bwMode="auto">
          <a:xfrm>
            <a:off x="4953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endParaRPr lang="en-US" sz="3200" baseline="30000">
              <a:solidFill>
                <a:srgbClr val="FED502"/>
              </a:solidFill>
              <a:effectLst>
                <a:outerShdw blurRad="38100" dist="38100" dir="2700000" algn="tl">
                  <a:srgbClr val="000000"/>
                </a:outerShdw>
              </a:effectLst>
            </a:endParaRPr>
          </a:p>
        </p:txBody>
      </p:sp>
      <p:sp>
        <p:nvSpPr>
          <p:cNvPr id="163861" name="Rectangle 21"/>
          <p:cNvSpPr>
            <a:spLocks noChangeArrowheads="1"/>
          </p:cNvSpPr>
          <p:nvPr/>
        </p:nvSpPr>
        <p:spPr bwMode="auto">
          <a:xfrm>
            <a:off x="4343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3862" name="Rectangle 22"/>
          <p:cNvSpPr>
            <a:spLocks noChangeArrowheads="1"/>
          </p:cNvSpPr>
          <p:nvPr/>
        </p:nvSpPr>
        <p:spPr bwMode="auto">
          <a:xfrm>
            <a:off x="3886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3863" name="Rectangle 23"/>
          <p:cNvSpPr>
            <a:spLocks noChangeArrowheads="1"/>
          </p:cNvSpPr>
          <p:nvPr/>
        </p:nvSpPr>
        <p:spPr bwMode="auto">
          <a:xfrm>
            <a:off x="5410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3864" name="Rectangle 24"/>
          <p:cNvSpPr>
            <a:spLocks noChangeArrowheads="1"/>
          </p:cNvSpPr>
          <p:nvPr/>
        </p:nvSpPr>
        <p:spPr bwMode="auto">
          <a:xfrm>
            <a:off x="29718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1</a:t>
            </a:r>
          </a:p>
        </p:txBody>
      </p:sp>
      <p:sp>
        <p:nvSpPr>
          <p:cNvPr id="163865" name="Rectangle 25"/>
          <p:cNvSpPr>
            <a:spLocks noChangeArrowheads="1"/>
          </p:cNvSpPr>
          <p:nvPr/>
        </p:nvSpPr>
        <p:spPr bwMode="auto">
          <a:xfrm>
            <a:off x="25146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3866" name="Rectangle 26"/>
          <p:cNvSpPr>
            <a:spLocks noChangeArrowheads="1"/>
          </p:cNvSpPr>
          <p:nvPr/>
        </p:nvSpPr>
        <p:spPr bwMode="auto">
          <a:xfrm>
            <a:off x="2057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3867" name="Rectangle 27"/>
          <p:cNvSpPr>
            <a:spLocks noChangeArrowheads="1"/>
          </p:cNvSpPr>
          <p:nvPr/>
        </p:nvSpPr>
        <p:spPr bwMode="auto">
          <a:xfrm>
            <a:off x="3429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3868" name="Rectangle 28"/>
          <p:cNvSpPr>
            <a:spLocks noChangeArrowheads="1"/>
          </p:cNvSpPr>
          <p:nvPr/>
        </p:nvSpPr>
        <p:spPr bwMode="auto">
          <a:xfrm>
            <a:off x="6019800" y="4648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8</a:t>
            </a:r>
            <a:endParaRPr lang="en-US" sz="3200" baseline="30000">
              <a:solidFill>
                <a:srgbClr val="FED502"/>
              </a:solidFill>
              <a:effectLst>
                <a:outerShdw blurRad="38100" dist="38100" dir="2700000" algn="tl">
                  <a:srgbClr val="000000"/>
                </a:outerShdw>
              </a:effectLst>
            </a:endParaRPr>
          </a:p>
        </p:txBody>
      </p:sp>
      <p:sp>
        <p:nvSpPr>
          <p:cNvPr id="163869" name="Rectangle 29"/>
          <p:cNvSpPr>
            <a:spLocks noChangeArrowheads="1"/>
          </p:cNvSpPr>
          <p:nvPr/>
        </p:nvSpPr>
        <p:spPr bwMode="auto">
          <a:xfrm>
            <a:off x="485775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64</a:t>
            </a:r>
            <a:endParaRPr lang="en-US" sz="3200" baseline="30000">
              <a:solidFill>
                <a:srgbClr val="FED502"/>
              </a:solidFill>
              <a:effectLst>
                <a:outerShdw blurRad="38100" dist="38100" dir="2700000" algn="tl">
                  <a:srgbClr val="000000"/>
                </a:outerShdw>
              </a:effectLst>
            </a:endParaRPr>
          </a:p>
        </p:txBody>
      </p:sp>
      <p:sp>
        <p:nvSpPr>
          <p:cNvPr id="163870" name="Rectangle 30"/>
          <p:cNvSpPr>
            <a:spLocks noChangeArrowheads="1"/>
          </p:cNvSpPr>
          <p:nvPr/>
        </p:nvSpPr>
        <p:spPr bwMode="auto">
          <a:xfrm>
            <a:off x="4343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3871" name="Rectangle 31"/>
          <p:cNvSpPr>
            <a:spLocks noChangeArrowheads="1"/>
          </p:cNvSpPr>
          <p:nvPr/>
        </p:nvSpPr>
        <p:spPr bwMode="auto">
          <a:xfrm>
            <a:off x="3886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3</a:t>
            </a:r>
            <a:endParaRPr lang="en-US" sz="3200" baseline="30000">
              <a:solidFill>
                <a:srgbClr val="FED502"/>
              </a:solidFill>
              <a:effectLst>
                <a:outerShdw blurRad="38100" dist="38100" dir="2700000" algn="tl">
                  <a:srgbClr val="000000"/>
                </a:outerShdw>
              </a:effectLst>
            </a:endParaRPr>
          </a:p>
        </p:txBody>
      </p:sp>
      <p:sp>
        <p:nvSpPr>
          <p:cNvPr id="163872" name="Rectangle 32"/>
          <p:cNvSpPr>
            <a:spLocks noChangeArrowheads="1"/>
          </p:cNvSpPr>
          <p:nvPr/>
        </p:nvSpPr>
        <p:spPr bwMode="auto">
          <a:xfrm>
            <a:off x="5410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3873" name="Rectangle 33"/>
          <p:cNvSpPr>
            <a:spLocks noChangeArrowheads="1"/>
          </p:cNvSpPr>
          <p:nvPr/>
        </p:nvSpPr>
        <p:spPr bwMode="auto">
          <a:xfrm>
            <a:off x="29718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2</a:t>
            </a:r>
          </a:p>
        </p:txBody>
      </p:sp>
      <p:sp>
        <p:nvSpPr>
          <p:cNvPr id="163874" name="Rectangle 34"/>
          <p:cNvSpPr>
            <a:spLocks noChangeArrowheads="1"/>
          </p:cNvSpPr>
          <p:nvPr/>
        </p:nvSpPr>
        <p:spPr bwMode="auto">
          <a:xfrm>
            <a:off x="25146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3875" name="Rectangle 35"/>
          <p:cNvSpPr>
            <a:spLocks noChangeArrowheads="1"/>
          </p:cNvSpPr>
          <p:nvPr/>
        </p:nvSpPr>
        <p:spPr bwMode="auto">
          <a:xfrm>
            <a:off x="2057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3</a:t>
            </a:r>
            <a:endParaRPr lang="en-US" sz="3200" baseline="30000">
              <a:solidFill>
                <a:srgbClr val="FED502"/>
              </a:solidFill>
              <a:effectLst>
                <a:outerShdw blurRad="38100" dist="38100" dir="2700000" algn="tl">
                  <a:srgbClr val="000000"/>
                </a:outerShdw>
              </a:effectLst>
            </a:endParaRPr>
          </a:p>
        </p:txBody>
      </p:sp>
      <p:sp>
        <p:nvSpPr>
          <p:cNvPr id="163876" name="Rectangle 36"/>
          <p:cNvSpPr>
            <a:spLocks noChangeArrowheads="1"/>
          </p:cNvSpPr>
          <p:nvPr/>
        </p:nvSpPr>
        <p:spPr bwMode="auto">
          <a:xfrm>
            <a:off x="34290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3877" name="Rectangle 37"/>
          <p:cNvSpPr>
            <a:spLocks noChangeArrowheads="1"/>
          </p:cNvSpPr>
          <p:nvPr/>
        </p:nvSpPr>
        <p:spPr bwMode="auto">
          <a:xfrm>
            <a:off x="6019800" y="5105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dirty="0">
                <a:solidFill>
                  <a:srgbClr val="FED502"/>
                </a:solidFill>
                <a:effectLst>
                  <a:outerShdw blurRad="38100" dist="38100" dir="2700000" algn="tl">
                    <a:srgbClr val="000000"/>
                  </a:outerShdw>
                </a:effectLst>
              </a:rPr>
              <a:t>192</a:t>
            </a:r>
            <a:endParaRPr lang="en-US" sz="3200" baseline="30000" dirty="0">
              <a:solidFill>
                <a:srgbClr val="FED502"/>
              </a:solidFill>
              <a:effectLst>
                <a:outerShdw blurRad="38100" dist="38100" dir="2700000" algn="tl">
                  <a:srgbClr val="000000"/>
                </a:outerShdw>
              </a:effectLst>
            </a:endParaRPr>
          </a:p>
        </p:txBody>
      </p:sp>
      <p:sp>
        <p:nvSpPr>
          <p:cNvPr id="163878" name="Rectangle 38"/>
          <p:cNvSpPr>
            <a:spLocks noChangeArrowheads="1"/>
          </p:cNvSpPr>
          <p:nvPr/>
        </p:nvSpPr>
        <p:spPr bwMode="auto">
          <a:xfrm>
            <a:off x="7162800" y="4191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63879" name="Rectangle 39"/>
          <p:cNvSpPr>
            <a:spLocks noChangeArrowheads="1"/>
          </p:cNvSpPr>
          <p:nvPr/>
        </p:nvSpPr>
        <p:spPr bwMode="auto">
          <a:xfrm>
            <a:off x="7162800" y="46482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8</a:t>
            </a:r>
            <a:endParaRPr lang="en-US" sz="1400" baseline="30000">
              <a:solidFill>
                <a:srgbClr val="FED502"/>
              </a:solidFill>
              <a:effectLst>
                <a:outerShdw blurRad="38100" dist="38100" dir="2700000" algn="tl">
                  <a:srgbClr val="000000"/>
                </a:outerShdw>
              </a:effectLst>
            </a:endParaRPr>
          </a:p>
        </p:txBody>
      </p:sp>
      <p:sp>
        <p:nvSpPr>
          <p:cNvPr id="163880" name="Rectangle 40"/>
          <p:cNvSpPr>
            <a:spLocks noChangeArrowheads="1"/>
          </p:cNvSpPr>
          <p:nvPr/>
        </p:nvSpPr>
        <p:spPr bwMode="auto">
          <a:xfrm>
            <a:off x="7162800" y="51054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64</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2441712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46"/>
                                        </p:tgtEl>
                                        <p:attrNameLst>
                                          <p:attrName>style.visibility</p:attrName>
                                        </p:attrNameLst>
                                      </p:cBhvr>
                                      <p:to>
                                        <p:strVal val="visible"/>
                                      </p:to>
                                    </p:set>
                                    <p:animEffect transition="in" filter="fade">
                                      <p:cBhvr>
                                        <p:cTn id="7" dur="1000"/>
                                        <p:tgtEl>
                                          <p:spTgt spid="1638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53"/>
                                        </p:tgtEl>
                                        <p:attrNameLst>
                                          <p:attrName>style.visibility</p:attrName>
                                        </p:attrNameLst>
                                      </p:cBhvr>
                                      <p:to>
                                        <p:strVal val="visible"/>
                                      </p:to>
                                    </p:set>
                                    <p:animEffect transition="in" filter="fade">
                                      <p:cBhvr>
                                        <p:cTn id="10" dur="1000"/>
                                        <p:tgtEl>
                                          <p:spTgt spid="1638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3854"/>
                                        </p:tgtEl>
                                        <p:attrNameLst>
                                          <p:attrName>style.visibility</p:attrName>
                                        </p:attrNameLst>
                                      </p:cBhvr>
                                      <p:to>
                                        <p:strVal val="visible"/>
                                      </p:to>
                                    </p:set>
                                    <p:animEffect transition="in" filter="fade">
                                      <p:cBhvr>
                                        <p:cTn id="13" dur="1000"/>
                                        <p:tgtEl>
                                          <p:spTgt spid="1638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855"/>
                                        </p:tgtEl>
                                        <p:attrNameLst>
                                          <p:attrName>style.visibility</p:attrName>
                                        </p:attrNameLst>
                                      </p:cBhvr>
                                      <p:to>
                                        <p:strVal val="visible"/>
                                      </p:to>
                                    </p:set>
                                    <p:animEffect transition="in" filter="fade">
                                      <p:cBhvr>
                                        <p:cTn id="16" dur="1000"/>
                                        <p:tgtEl>
                                          <p:spTgt spid="163855"/>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3850"/>
                                        </p:tgtEl>
                                        <p:attrNameLst>
                                          <p:attrName>style.visibility</p:attrName>
                                        </p:attrNameLst>
                                      </p:cBhvr>
                                      <p:to>
                                        <p:strVal val="visible"/>
                                      </p:to>
                                    </p:set>
                                    <p:animEffect transition="in" filter="fade">
                                      <p:cBhvr>
                                        <p:cTn id="20" dur="1000"/>
                                        <p:tgtEl>
                                          <p:spTgt spid="1638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3849"/>
                                        </p:tgtEl>
                                        <p:attrNameLst>
                                          <p:attrName>style.visibility</p:attrName>
                                        </p:attrNameLst>
                                      </p:cBhvr>
                                      <p:to>
                                        <p:strVal val="visible"/>
                                      </p:to>
                                    </p:set>
                                    <p:animEffect transition="in" filter="fade">
                                      <p:cBhvr>
                                        <p:cTn id="23" dur="1000"/>
                                        <p:tgtEl>
                                          <p:spTgt spid="1638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3851"/>
                                        </p:tgtEl>
                                        <p:attrNameLst>
                                          <p:attrName>style.visibility</p:attrName>
                                        </p:attrNameLst>
                                      </p:cBhvr>
                                      <p:to>
                                        <p:strVal val="visible"/>
                                      </p:to>
                                    </p:set>
                                    <p:animEffect transition="in" filter="fade">
                                      <p:cBhvr>
                                        <p:cTn id="26" dur="1000"/>
                                        <p:tgtEl>
                                          <p:spTgt spid="16385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3856"/>
                                        </p:tgtEl>
                                        <p:attrNameLst>
                                          <p:attrName>style.visibility</p:attrName>
                                        </p:attrNameLst>
                                      </p:cBhvr>
                                      <p:to>
                                        <p:strVal val="visible"/>
                                      </p:to>
                                    </p:set>
                                    <p:animEffect transition="in" filter="fade">
                                      <p:cBhvr>
                                        <p:cTn id="29" dur="1000"/>
                                        <p:tgtEl>
                                          <p:spTgt spid="163856"/>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63857"/>
                                        </p:tgtEl>
                                        <p:attrNameLst>
                                          <p:attrName>style.visibility</p:attrName>
                                        </p:attrNameLst>
                                      </p:cBhvr>
                                      <p:to>
                                        <p:strVal val="visible"/>
                                      </p:to>
                                    </p:set>
                                    <p:animEffect transition="in" filter="fade">
                                      <p:cBhvr>
                                        <p:cTn id="33" dur="1000"/>
                                        <p:tgtEl>
                                          <p:spTgt spid="1638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3852"/>
                                        </p:tgtEl>
                                        <p:attrNameLst>
                                          <p:attrName>style.visibility</p:attrName>
                                        </p:attrNameLst>
                                      </p:cBhvr>
                                      <p:to>
                                        <p:strVal val="visible"/>
                                      </p:to>
                                    </p:set>
                                    <p:animEffect transition="in" filter="fade">
                                      <p:cBhvr>
                                        <p:cTn id="36" dur="1000"/>
                                        <p:tgtEl>
                                          <p:spTgt spid="163852"/>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63844"/>
                                        </p:tgtEl>
                                        <p:attrNameLst>
                                          <p:attrName>style.visibility</p:attrName>
                                        </p:attrNameLst>
                                      </p:cBhvr>
                                      <p:to>
                                        <p:strVal val="visible"/>
                                      </p:to>
                                    </p:set>
                                    <p:animEffect transition="in" filter="fade">
                                      <p:cBhvr>
                                        <p:cTn id="40" dur="1000"/>
                                        <p:tgtEl>
                                          <p:spTgt spid="1638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3864"/>
                                        </p:tgtEl>
                                        <p:attrNameLst>
                                          <p:attrName>style.visibility</p:attrName>
                                        </p:attrNameLst>
                                      </p:cBhvr>
                                      <p:to>
                                        <p:strVal val="visible"/>
                                      </p:to>
                                    </p:set>
                                    <p:animEffect transition="in" filter="fade">
                                      <p:cBhvr>
                                        <p:cTn id="43" dur="1000"/>
                                        <p:tgtEl>
                                          <p:spTgt spid="1638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3865"/>
                                        </p:tgtEl>
                                        <p:attrNameLst>
                                          <p:attrName>style.visibility</p:attrName>
                                        </p:attrNameLst>
                                      </p:cBhvr>
                                      <p:to>
                                        <p:strVal val="visible"/>
                                      </p:to>
                                    </p:set>
                                    <p:animEffect transition="in" filter="fade">
                                      <p:cBhvr>
                                        <p:cTn id="46" dur="1000"/>
                                        <p:tgtEl>
                                          <p:spTgt spid="16386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3866"/>
                                        </p:tgtEl>
                                        <p:attrNameLst>
                                          <p:attrName>style.visibility</p:attrName>
                                        </p:attrNameLst>
                                      </p:cBhvr>
                                      <p:to>
                                        <p:strVal val="visible"/>
                                      </p:to>
                                    </p:set>
                                    <p:animEffect transition="in" filter="fade">
                                      <p:cBhvr>
                                        <p:cTn id="49" dur="1000"/>
                                        <p:tgtEl>
                                          <p:spTgt spid="163866"/>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63861"/>
                                        </p:tgtEl>
                                        <p:attrNameLst>
                                          <p:attrName>style.visibility</p:attrName>
                                        </p:attrNameLst>
                                      </p:cBhvr>
                                      <p:to>
                                        <p:strVal val="visible"/>
                                      </p:to>
                                    </p:set>
                                    <p:animEffect transition="in" filter="fade">
                                      <p:cBhvr>
                                        <p:cTn id="53" dur="1000"/>
                                        <p:tgtEl>
                                          <p:spTgt spid="16386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3860"/>
                                        </p:tgtEl>
                                        <p:attrNameLst>
                                          <p:attrName>style.visibility</p:attrName>
                                        </p:attrNameLst>
                                      </p:cBhvr>
                                      <p:to>
                                        <p:strVal val="visible"/>
                                      </p:to>
                                    </p:set>
                                    <p:animEffect transition="in" filter="fade">
                                      <p:cBhvr>
                                        <p:cTn id="56" dur="1000"/>
                                        <p:tgtEl>
                                          <p:spTgt spid="16386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3862"/>
                                        </p:tgtEl>
                                        <p:attrNameLst>
                                          <p:attrName>style.visibility</p:attrName>
                                        </p:attrNameLst>
                                      </p:cBhvr>
                                      <p:to>
                                        <p:strVal val="visible"/>
                                      </p:to>
                                    </p:set>
                                    <p:animEffect transition="in" filter="fade">
                                      <p:cBhvr>
                                        <p:cTn id="59" dur="1000"/>
                                        <p:tgtEl>
                                          <p:spTgt spid="16386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3867"/>
                                        </p:tgtEl>
                                        <p:attrNameLst>
                                          <p:attrName>style.visibility</p:attrName>
                                        </p:attrNameLst>
                                      </p:cBhvr>
                                      <p:to>
                                        <p:strVal val="visible"/>
                                      </p:to>
                                    </p:set>
                                    <p:animEffect transition="in" filter="fade">
                                      <p:cBhvr>
                                        <p:cTn id="62" dur="1000"/>
                                        <p:tgtEl>
                                          <p:spTgt spid="163867"/>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63868"/>
                                        </p:tgtEl>
                                        <p:attrNameLst>
                                          <p:attrName>style.visibility</p:attrName>
                                        </p:attrNameLst>
                                      </p:cBhvr>
                                      <p:to>
                                        <p:strVal val="visible"/>
                                      </p:to>
                                    </p:set>
                                    <p:animEffect transition="in" filter="fade">
                                      <p:cBhvr>
                                        <p:cTn id="66" dur="1000"/>
                                        <p:tgtEl>
                                          <p:spTgt spid="16386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3863"/>
                                        </p:tgtEl>
                                        <p:attrNameLst>
                                          <p:attrName>style.visibility</p:attrName>
                                        </p:attrNameLst>
                                      </p:cBhvr>
                                      <p:to>
                                        <p:strVal val="visible"/>
                                      </p:to>
                                    </p:set>
                                    <p:animEffect transition="in" filter="fade">
                                      <p:cBhvr>
                                        <p:cTn id="69" dur="1000"/>
                                        <p:tgtEl>
                                          <p:spTgt spid="163863"/>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63848"/>
                                        </p:tgtEl>
                                        <p:attrNameLst>
                                          <p:attrName>style.visibility</p:attrName>
                                        </p:attrNameLst>
                                      </p:cBhvr>
                                      <p:to>
                                        <p:strVal val="visible"/>
                                      </p:to>
                                    </p:set>
                                    <p:animEffect transition="in" filter="fade">
                                      <p:cBhvr>
                                        <p:cTn id="73" dur="1000"/>
                                        <p:tgtEl>
                                          <p:spTgt spid="1638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63873"/>
                                        </p:tgtEl>
                                        <p:attrNameLst>
                                          <p:attrName>style.visibility</p:attrName>
                                        </p:attrNameLst>
                                      </p:cBhvr>
                                      <p:to>
                                        <p:strVal val="visible"/>
                                      </p:to>
                                    </p:set>
                                    <p:animEffect transition="in" filter="fade">
                                      <p:cBhvr>
                                        <p:cTn id="76" dur="1000"/>
                                        <p:tgtEl>
                                          <p:spTgt spid="16387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3875"/>
                                        </p:tgtEl>
                                        <p:attrNameLst>
                                          <p:attrName>style.visibility</p:attrName>
                                        </p:attrNameLst>
                                      </p:cBhvr>
                                      <p:to>
                                        <p:strVal val="visible"/>
                                      </p:to>
                                    </p:set>
                                    <p:animEffect transition="in" filter="fade">
                                      <p:cBhvr>
                                        <p:cTn id="79" dur="1000"/>
                                        <p:tgtEl>
                                          <p:spTgt spid="16387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3874"/>
                                        </p:tgtEl>
                                        <p:attrNameLst>
                                          <p:attrName>style.visibility</p:attrName>
                                        </p:attrNameLst>
                                      </p:cBhvr>
                                      <p:to>
                                        <p:strVal val="visible"/>
                                      </p:to>
                                    </p:set>
                                    <p:animEffect transition="in" filter="fade">
                                      <p:cBhvr>
                                        <p:cTn id="82" dur="1000"/>
                                        <p:tgtEl>
                                          <p:spTgt spid="163874"/>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63870"/>
                                        </p:tgtEl>
                                        <p:attrNameLst>
                                          <p:attrName>style.visibility</p:attrName>
                                        </p:attrNameLst>
                                      </p:cBhvr>
                                      <p:to>
                                        <p:strVal val="visible"/>
                                      </p:to>
                                    </p:set>
                                    <p:animEffect transition="in" filter="fade">
                                      <p:cBhvr>
                                        <p:cTn id="86" dur="1000"/>
                                        <p:tgtEl>
                                          <p:spTgt spid="16387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63869"/>
                                        </p:tgtEl>
                                        <p:attrNameLst>
                                          <p:attrName>style.visibility</p:attrName>
                                        </p:attrNameLst>
                                      </p:cBhvr>
                                      <p:to>
                                        <p:strVal val="visible"/>
                                      </p:to>
                                    </p:set>
                                    <p:animEffect transition="in" filter="fade">
                                      <p:cBhvr>
                                        <p:cTn id="89" dur="1000"/>
                                        <p:tgtEl>
                                          <p:spTgt spid="16386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3871"/>
                                        </p:tgtEl>
                                        <p:attrNameLst>
                                          <p:attrName>style.visibility</p:attrName>
                                        </p:attrNameLst>
                                      </p:cBhvr>
                                      <p:to>
                                        <p:strVal val="visible"/>
                                      </p:to>
                                    </p:set>
                                    <p:animEffect transition="in" filter="fade">
                                      <p:cBhvr>
                                        <p:cTn id="92" dur="1000"/>
                                        <p:tgtEl>
                                          <p:spTgt spid="16387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63876"/>
                                        </p:tgtEl>
                                        <p:attrNameLst>
                                          <p:attrName>style.visibility</p:attrName>
                                        </p:attrNameLst>
                                      </p:cBhvr>
                                      <p:to>
                                        <p:strVal val="visible"/>
                                      </p:to>
                                    </p:set>
                                    <p:animEffect transition="in" filter="fade">
                                      <p:cBhvr>
                                        <p:cTn id="95" dur="1000"/>
                                        <p:tgtEl>
                                          <p:spTgt spid="163876"/>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63877"/>
                                        </p:tgtEl>
                                        <p:attrNameLst>
                                          <p:attrName>style.visibility</p:attrName>
                                        </p:attrNameLst>
                                      </p:cBhvr>
                                      <p:to>
                                        <p:strVal val="visible"/>
                                      </p:to>
                                    </p:set>
                                    <p:animEffect transition="in" filter="fade">
                                      <p:cBhvr>
                                        <p:cTn id="99" dur="1000"/>
                                        <p:tgtEl>
                                          <p:spTgt spid="16387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63872"/>
                                        </p:tgtEl>
                                        <p:attrNameLst>
                                          <p:attrName>style.visibility</p:attrName>
                                        </p:attrNameLst>
                                      </p:cBhvr>
                                      <p:to>
                                        <p:strVal val="visible"/>
                                      </p:to>
                                    </p:set>
                                    <p:animEffect transition="in" filter="fade">
                                      <p:cBhvr>
                                        <p:cTn id="102" dur="1000"/>
                                        <p:tgtEl>
                                          <p:spTgt spid="163872"/>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63858"/>
                                        </p:tgtEl>
                                        <p:attrNameLst>
                                          <p:attrName>style.visibility</p:attrName>
                                        </p:attrNameLst>
                                      </p:cBhvr>
                                      <p:to>
                                        <p:strVal val="visible"/>
                                      </p:to>
                                    </p:set>
                                    <p:animEffect transition="in" filter="fade">
                                      <p:cBhvr>
                                        <p:cTn id="106" dur="2000"/>
                                        <p:tgtEl>
                                          <p:spTgt spid="16385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3859"/>
                                        </p:tgtEl>
                                        <p:attrNameLst>
                                          <p:attrName>style.visibility</p:attrName>
                                        </p:attrNameLst>
                                      </p:cBhvr>
                                      <p:to>
                                        <p:strVal val="visible"/>
                                      </p:to>
                                    </p:set>
                                    <p:animEffect transition="in" filter="fade">
                                      <p:cBhvr>
                                        <p:cTn id="109" dur="2000"/>
                                        <p:tgtEl>
                                          <p:spTgt spid="163859"/>
                                        </p:tgtEl>
                                      </p:cBhvr>
                                    </p:animEffect>
                                  </p:childTnLst>
                                </p:cTn>
                              </p:par>
                            </p:childTnLst>
                          </p:cTn>
                        </p:par>
                        <p:par>
                          <p:cTn id="110" fill="hold" nodeType="afterGroup">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63878"/>
                                        </p:tgtEl>
                                        <p:attrNameLst>
                                          <p:attrName>style.visibility</p:attrName>
                                        </p:attrNameLst>
                                      </p:cBhvr>
                                      <p:to>
                                        <p:strVal val="visible"/>
                                      </p:to>
                                    </p:set>
                                    <p:animEffect transition="in" filter="fade">
                                      <p:cBhvr>
                                        <p:cTn id="113" dur="500"/>
                                        <p:tgtEl>
                                          <p:spTgt spid="16387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63879"/>
                                        </p:tgtEl>
                                        <p:attrNameLst>
                                          <p:attrName>style.visibility</p:attrName>
                                        </p:attrNameLst>
                                      </p:cBhvr>
                                      <p:to>
                                        <p:strVal val="visible"/>
                                      </p:to>
                                    </p:set>
                                    <p:animEffect transition="in" filter="fade">
                                      <p:cBhvr>
                                        <p:cTn id="116" dur="500"/>
                                        <p:tgtEl>
                                          <p:spTgt spid="16387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63880"/>
                                        </p:tgtEl>
                                        <p:attrNameLst>
                                          <p:attrName>style.visibility</p:attrName>
                                        </p:attrNameLst>
                                      </p:cBhvr>
                                      <p:to>
                                        <p:strVal val="visible"/>
                                      </p:to>
                                    </p:set>
                                    <p:animEffect transition="in" filter="fade">
                                      <p:cBhvr>
                                        <p:cTn id="119" dur="500"/>
                                        <p:tgtEl>
                                          <p:spTgt spid="163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p:bldP spid="163846" grpId="0"/>
      <p:bldP spid="163848" grpId="0"/>
      <p:bldP spid="163849" grpId="0"/>
      <p:bldP spid="163850" grpId="0"/>
      <p:bldP spid="163851" grpId="0"/>
      <p:bldP spid="163852" grpId="0"/>
      <p:bldP spid="163853" grpId="0"/>
      <p:bldP spid="163854" grpId="0"/>
      <p:bldP spid="163855" grpId="0"/>
      <p:bldP spid="163856" grpId="0"/>
      <p:bldP spid="163857" grpId="0"/>
      <p:bldP spid="163858" grpId="0" animBg="1"/>
      <p:bldP spid="163859" grpId="0"/>
      <p:bldP spid="163860" grpId="0"/>
      <p:bldP spid="163861" grpId="0"/>
      <p:bldP spid="163862" grpId="0"/>
      <p:bldP spid="163863" grpId="0"/>
      <p:bldP spid="163864" grpId="0"/>
      <p:bldP spid="163865" grpId="0"/>
      <p:bldP spid="163866" grpId="0"/>
      <p:bldP spid="163867" grpId="0"/>
      <p:bldP spid="163868" grpId="0"/>
      <p:bldP spid="163869" grpId="0"/>
      <p:bldP spid="163870" grpId="0"/>
      <p:bldP spid="163871" grpId="0"/>
      <p:bldP spid="163872" grpId="0"/>
      <p:bldP spid="163873" grpId="0"/>
      <p:bldP spid="163874" grpId="0"/>
      <p:bldP spid="163875" grpId="0"/>
      <p:bldP spid="163876" grpId="0"/>
      <p:bldP spid="163877" grpId="0"/>
      <p:bldP spid="163878" grpId="0"/>
      <p:bldP spid="163879" grpId="0"/>
      <p:bldP spid="1638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228600" y="228600"/>
            <a:ext cx="8686800" cy="2057400"/>
          </a:xfrm>
        </p:spPr>
        <p:txBody>
          <a:bodyPr/>
          <a:lstStyle/>
          <a:p>
            <a:r>
              <a:rPr lang="en-US" dirty="0">
                <a:solidFill>
                  <a:srgbClr val="FED502"/>
                </a:solidFill>
                <a:effectLst>
                  <a:outerShdw blurRad="38100" dist="38100" dir="2700000" algn="tl">
                    <a:srgbClr val="000000">
                      <a:alpha val="43137"/>
                    </a:srgbClr>
                  </a:outerShdw>
                </a:effectLst>
              </a:rPr>
              <a:t>Let’s practice converting a few octal numbers to base 10. </a:t>
            </a:r>
          </a:p>
        </p:txBody>
      </p:sp>
      <p:sp>
        <p:nvSpPr>
          <p:cNvPr id="149507" name="Rectangle 3"/>
          <p:cNvSpPr>
            <a:spLocks noChangeArrowheads="1"/>
          </p:cNvSpPr>
          <p:nvPr/>
        </p:nvSpPr>
        <p:spPr bwMode="auto">
          <a:xfrm>
            <a:off x="40386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7</a:t>
            </a:r>
          </a:p>
        </p:txBody>
      </p:sp>
      <p:sp>
        <p:nvSpPr>
          <p:cNvPr id="149508" name="Rectangle 4"/>
          <p:cNvSpPr>
            <a:spLocks noChangeArrowheads="1"/>
          </p:cNvSpPr>
          <p:nvPr/>
        </p:nvSpPr>
        <p:spPr bwMode="auto">
          <a:xfrm>
            <a:off x="41148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1</a:t>
            </a:r>
          </a:p>
        </p:txBody>
      </p:sp>
      <p:sp>
        <p:nvSpPr>
          <p:cNvPr id="149509" name="Rectangle 5"/>
          <p:cNvSpPr>
            <a:spLocks noChangeArrowheads="1"/>
          </p:cNvSpPr>
          <p:nvPr/>
        </p:nvSpPr>
        <p:spPr bwMode="auto">
          <a:xfrm>
            <a:off x="47244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2</a:t>
            </a:r>
          </a:p>
        </p:txBody>
      </p:sp>
      <p:sp>
        <p:nvSpPr>
          <p:cNvPr id="149510" name="Rectangle 6"/>
          <p:cNvSpPr>
            <a:spLocks noChangeArrowheads="1"/>
          </p:cNvSpPr>
          <p:nvPr/>
        </p:nvSpPr>
        <p:spPr bwMode="auto">
          <a:xfrm>
            <a:off x="48006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0</a:t>
            </a:r>
          </a:p>
        </p:txBody>
      </p:sp>
      <p:sp>
        <p:nvSpPr>
          <p:cNvPr id="149511" name="Rectangle 7"/>
          <p:cNvSpPr>
            <a:spLocks noChangeArrowheads="1"/>
          </p:cNvSpPr>
          <p:nvPr/>
        </p:nvSpPr>
        <p:spPr bwMode="auto">
          <a:xfrm>
            <a:off x="33528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4</a:t>
            </a:r>
          </a:p>
        </p:txBody>
      </p:sp>
      <p:sp>
        <p:nvSpPr>
          <p:cNvPr id="149512" name="Rectangle 8"/>
          <p:cNvSpPr>
            <a:spLocks noChangeArrowheads="1"/>
          </p:cNvSpPr>
          <p:nvPr/>
        </p:nvSpPr>
        <p:spPr bwMode="auto">
          <a:xfrm>
            <a:off x="34290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2</a:t>
            </a:r>
          </a:p>
        </p:txBody>
      </p:sp>
      <p:sp>
        <p:nvSpPr>
          <p:cNvPr id="149513" name="Rectangle 9"/>
          <p:cNvSpPr>
            <a:spLocks noChangeArrowheads="1"/>
          </p:cNvSpPr>
          <p:nvPr/>
        </p:nvSpPr>
        <p:spPr bwMode="auto">
          <a:xfrm>
            <a:off x="4953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49514" name="Rectangle 10"/>
          <p:cNvSpPr>
            <a:spLocks noChangeArrowheads="1"/>
          </p:cNvSpPr>
          <p:nvPr/>
        </p:nvSpPr>
        <p:spPr bwMode="auto">
          <a:xfrm>
            <a:off x="4343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49515" name="Rectangle 11"/>
          <p:cNvSpPr>
            <a:spLocks noChangeArrowheads="1"/>
          </p:cNvSpPr>
          <p:nvPr/>
        </p:nvSpPr>
        <p:spPr bwMode="auto">
          <a:xfrm>
            <a:off x="3886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49516" name="Rectangle 12"/>
          <p:cNvSpPr>
            <a:spLocks noChangeArrowheads="1"/>
          </p:cNvSpPr>
          <p:nvPr/>
        </p:nvSpPr>
        <p:spPr bwMode="auto">
          <a:xfrm>
            <a:off x="5410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49517" name="Rectangle 13"/>
          <p:cNvSpPr>
            <a:spLocks noChangeArrowheads="1"/>
          </p:cNvSpPr>
          <p:nvPr/>
        </p:nvSpPr>
        <p:spPr bwMode="auto">
          <a:xfrm>
            <a:off x="29718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0</a:t>
            </a:r>
          </a:p>
        </p:txBody>
      </p:sp>
      <p:sp>
        <p:nvSpPr>
          <p:cNvPr id="149518" name="Rectangle 14"/>
          <p:cNvSpPr>
            <a:spLocks noChangeArrowheads="1"/>
          </p:cNvSpPr>
          <p:nvPr/>
        </p:nvSpPr>
        <p:spPr bwMode="auto">
          <a:xfrm>
            <a:off x="25146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49519" name="Rectangle 15"/>
          <p:cNvSpPr>
            <a:spLocks noChangeArrowheads="1"/>
          </p:cNvSpPr>
          <p:nvPr/>
        </p:nvSpPr>
        <p:spPr bwMode="auto">
          <a:xfrm>
            <a:off x="2057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49520" name="Rectangle 16"/>
          <p:cNvSpPr>
            <a:spLocks noChangeArrowheads="1"/>
          </p:cNvSpPr>
          <p:nvPr/>
        </p:nvSpPr>
        <p:spPr bwMode="auto">
          <a:xfrm>
            <a:off x="3429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49521" name="Rectangle 17"/>
          <p:cNvSpPr>
            <a:spLocks noChangeArrowheads="1"/>
          </p:cNvSpPr>
          <p:nvPr/>
        </p:nvSpPr>
        <p:spPr bwMode="auto">
          <a:xfrm>
            <a:off x="6019800" y="4191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2</a:t>
            </a:r>
            <a:endParaRPr lang="en-US" sz="3200" baseline="30000">
              <a:solidFill>
                <a:srgbClr val="FED502"/>
              </a:solidFill>
              <a:effectLst>
                <a:outerShdw blurRad="38100" dist="38100" dir="2700000" algn="tl">
                  <a:srgbClr val="000000"/>
                </a:outerShdw>
              </a:effectLst>
            </a:endParaRPr>
          </a:p>
        </p:txBody>
      </p:sp>
      <p:sp>
        <p:nvSpPr>
          <p:cNvPr id="149522" name="Line 18"/>
          <p:cNvSpPr>
            <a:spLocks noChangeShapeType="1"/>
          </p:cNvSpPr>
          <p:nvPr/>
        </p:nvSpPr>
        <p:spPr bwMode="auto">
          <a:xfrm>
            <a:off x="6096000" y="56388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49523" name="Rectangle 19"/>
          <p:cNvSpPr>
            <a:spLocks noChangeArrowheads="1"/>
          </p:cNvSpPr>
          <p:nvPr/>
        </p:nvSpPr>
        <p:spPr bwMode="auto">
          <a:xfrm>
            <a:off x="6019800" y="5638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314</a:t>
            </a:r>
            <a:endParaRPr lang="en-US" sz="3200" baseline="30000">
              <a:solidFill>
                <a:srgbClr val="FED502"/>
              </a:solidFill>
              <a:effectLst>
                <a:outerShdw blurRad="38100" dist="38100" dir="2700000" algn="tl">
                  <a:srgbClr val="000000"/>
                </a:outerShdw>
              </a:effectLst>
            </a:endParaRPr>
          </a:p>
        </p:txBody>
      </p:sp>
      <p:sp>
        <p:nvSpPr>
          <p:cNvPr id="149524" name="Rectangle 20"/>
          <p:cNvSpPr>
            <a:spLocks noChangeArrowheads="1"/>
          </p:cNvSpPr>
          <p:nvPr/>
        </p:nvSpPr>
        <p:spPr bwMode="auto">
          <a:xfrm>
            <a:off x="4953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endParaRPr lang="en-US" sz="3200" baseline="30000">
              <a:solidFill>
                <a:srgbClr val="FED502"/>
              </a:solidFill>
              <a:effectLst>
                <a:outerShdw blurRad="38100" dist="38100" dir="2700000" algn="tl">
                  <a:srgbClr val="000000"/>
                </a:outerShdw>
              </a:effectLst>
            </a:endParaRPr>
          </a:p>
        </p:txBody>
      </p:sp>
      <p:sp>
        <p:nvSpPr>
          <p:cNvPr id="149525" name="Rectangle 21"/>
          <p:cNvSpPr>
            <a:spLocks noChangeArrowheads="1"/>
          </p:cNvSpPr>
          <p:nvPr/>
        </p:nvSpPr>
        <p:spPr bwMode="auto">
          <a:xfrm>
            <a:off x="4343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49526" name="Rectangle 22"/>
          <p:cNvSpPr>
            <a:spLocks noChangeArrowheads="1"/>
          </p:cNvSpPr>
          <p:nvPr/>
        </p:nvSpPr>
        <p:spPr bwMode="auto">
          <a:xfrm>
            <a:off x="3886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49527" name="Rectangle 23"/>
          <p:cNvSpPr>
            <a:spLocks noChangeArrowheads="1"/>
          </p:cNvSpPr>
          <p:nvPr/>
        </p:nvSpPr>
        <p:spPr bwMode="auto">
          <a:xfrm>
            <a:off x="5410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49528" name="Rectangle 24"/>
          <p:cNvSpPr>
            <a:spLocks noChangeArrowheads="1"/>
          </p:cNvSpPr>
          <p:nvPr/>
        </p:nvSpPr>
        <p:spPr bwMode="auto">
          <a:xfrm>
            <a:off x="29718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1</a:t>
            </a:r>
          </a:p>
        </p:txBody>
      </p:sp>
      <p:sp>
        <p:nvSpPr>
          <p:cNvPr id="149529" name="Rectangle 25"/>
          <p:cNvSpPr>
            <a:spLocks noChangeArrowheads="1"/>
          </p:cNvSpPr>
          <p:nvPr/>
        </p:nvSpPr>
        <p:spPr bwMode="auto">
          <a:xfrm>
            <a:off x="25146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49530" name="Rectangle 26"/>
          <p:cNvSpPr>
            <a:spLocks noChangeArrowheads="1"/>
          </p:cNvSpPr>
          <p:nvPr/>
        </p:nvSpPr>
        <p:spPr bwMode="auto">
          <a:xfrm>
            <a:off x="2057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49531" name="Rectangle 27"/>
          <p:cNvSpPr>
            <a:spLocks noChangeArrowheads="1"/>
          </p:cNvSpPr>
          <p:nvPr/>
        </p:nvSpPr>
        <p:spPr bwMode="auto">
          <a:xfrm>
            <a:off x="3429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49532" name="Rectangle 28"/>
          <p:cNvSpPr>
            <a:spLocks noChangeArrowheads="1"/>
          </p:cNvSpPr>
          <p:nvPr/>
        </p:nvSpPr>
        <p:spPr bwMode="auto">
          <a:xfrm>
            <a:off x="6019800" y="4648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56</a:t>
            </a:r>
            <a:endParaRPr lang="en-US" sz="3200" baseline="30000">
              <a:solidFill>
                <a:srgbClr val="FED502"/>
              </a:solidFill>
              <a:effectLst>
                <a:outerShdw blurRad="38100" dist="38100" dir="2700000" algn="tl">
                  <a:srgbClr val="000000"/>
                </a:outerShdw>
              </a:effectLst>
            </a:endParaRPr>
          </a:p>
        </p:txBody>
      </p:sp>
      <p:sp>
        <p:nvSpPr>
          <p:cNvPr id="149533" name="Rectangle 29"/>
          <p:cNvSpPr>
            <a:spLocks noChangeArrowheads="1"/>
          </p:cNvSpPr>
          <p:nvPr/>
        </p:nvSpPr>
        <p:spPr bwMode="auto">
          <a:xfrm>
            <a:off x="485775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64</a:t>
            </a:r>
            <a:endParaRPr lang="en-US" sz="3200" baseline="30000">
              <a:solidFill>
                <a:srgbClr val="FED502"/>
              </a:solidFill>
              <a:effectLst>
                <a:outerShdw blurRad="38100" dist="38100" dir="2700000" algn="tl">
                  <a:srgbClr val="000000"/>
                </a:outerShdw>
              </a:effectLst>
            </a:endParaRPr>
          </a:p>
        </p:txBody>
      </p:sp>
      <p:sp>
        <p:nvSpPr>
          <p:cNvPr id="149534" name="Rectangle 30"/>
          <p:cNvSpPr>
            <a:spLocks noChangeArrowheads="1"/>
          </p:cNvSpPr>
          <p:nvPr/>
        </p:nvSpPr>
        <p:spPr bwMode="auto">
          <a:xfrm>
            <a:off x="4343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49535" name="Rectangle 31"/>
          <p:cNvSpPr>
            <a:spLocks noChangeArrowheads="1"/>
          </p:cNvSpPr>
          <p:nvPr/>
        </p:nvSpPr>
        <p:spPr bwMode="auto">
          <a:xfrm>
            <a:off x="3886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4</a:t>
            </a:r>
            <a:endParaRPr lang="en-US" sz="3200" baseline="30000">
              <a:solidFill>
                <a:srgbClr val="FED502"/>
              </a:solidFill>
              <a:effectLst>
                <a:outerShdw blurRad="38100" dist="38100" dir="2700000" algn="tl">
                  <a:srgbClr val="000000"/>
                </a:outerShdw>
              </a:effectLst>
            </a:endParaRPr>
          </a:p>
        </p:txBody>
      </p:sp>
      <p:sp>
        <p:nvSpPr>
          <p:cNvPr id="149536" name="Rectangle 32"/>
          <p:cNvSpPr>
            <a:spLocks noChangeArrowheads="1"/>
          </p:cNvSpPr>
          <p:nvPr/>
        </p:nvSpPr>
        <p:spPr bwMode="auto">
          <a:xfrm>
            <a:off x="5410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49537" name="Rectangle 33"/>
          <p:cNvSpPr>
            <a:spLocks noChangeArrowheads="1"/>
          </p:cNvSpPr>
          <p:nvPr/>
        </p:nvSpPr>
        <p:spPr bwMode="auto">
          <a:xfrm>
            <a:off x="29718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2</a:t>
            </a:r>
          </a:p>
        </p:txBody>
      </p:sp>
      <p:sp>
        <p:nvSpPr>
          <p:cNvPr id="149538" name="Rectangle 34"/>
          <p:cNvSpPr>
            <a:spLocks noChangeArrowheads="1"/>
          </p:cNvSpPr>
          <p:nvPr/>
        </p:nvSpPr>
        <p:spPr bwMode="auto">
          <a:xfrm>
            <a:off x="25146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49539" name="Rectangle 35"/>
          <p:cNvSpPr>
            <a:spLocks noChangeArrowheads="1"/>
          </p:cNvSpPr>
          <p:nvPr/>
        </p:nvSpPr>
        <p:spPr bwMode="auto">
          <a:xfrm>
            <a:off x="2057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4</a:t>
            </a:r>
            <a:endParaRPr lang="en-US" sz="3200" baseline="30000">
              <a:solidFill>
                <a:srgbClr val="FED502"/>
              </a:solidFill>
              <a:effectLst>
                <a:outerShdw blurRad="38100" dist="38100" dir="2700000" algn="tl">
                  <a:srgbClr val="000000"/>
                </a:outerShdw>
              </a:effectLst>
            </a:endParaRPr>
          </a:p>
        </p:txBody>
      </p:sp>
      <p:sp>
        <p:nvSpPr>
          <p:cNvPr id="149540" name="Rectangle 36"/>
          <p:cNvSpPr>
            <a:spLocks noChangeArrowheads="1"/>
          </p:cNvSpPr>
          <p:nvPr/>
        </p:nvSpPr>
        <p:spPr bwMode="auto">
          <a:xfrm>
            <a:off x="34290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49541" name="Rectangle 37"/>
          <p:cNvSpPr>
            <a:spLocks noChangeArrowheads="1"/>
          </p:cNvSpPr>
          <p:nvPr/>
        </p:nvSpPr>
        <p:spPr bwMode="auto">
          <a:xfrm>
            <a:off x="6019800" y="5105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dirty="0">
                <a:solidFill>
                  <a:srgbClr val="FED502"/>
                </a:solidFill>
                <a:effectLst>
                  <a:outerShdw blurRad="38100" dist="38100" dir="2700000" algn="tl">
                    <a:srgbClr val="000000"/>
                  </a:outerShdw>
                </a:effectLst>
              </a:rPr>
              <a:t>256</a:t>
            </a:r>
            <a:endParaRPr lang="en-US" sz="3200" baseline="30000" dirty="0">
              <a:solidFill>
                <a:srgbClr val="FED502"/>
              </a:solidFill>
              <a:effectLst>
                <a:outerShdw blurRad="38100" dist="38100" dir="2700000" algn="tl">
                  <a:srgbClr val="000000"/>
                </a:outerShdw>
              </a:effectLst>
            </a:endParaRPr>
          </a:p>
        </p:txBody>
      </p:sp>
      <p:sp>
        <p:nvSpPr>
          <p:cNvPr id="149542" name="Rectangle 38"/>
          <p:cNvSpPr>
            <a:spLocks noChangeArrowheads="1"/>
          </p:cNvSpPr>
          <p:nvPr/>
        </p:nvSpPr>
        <p:spPr bwMode="auto">
          <a:xfrm>
            <a:off x="7162800" y="4191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49543" name="Rectangle 39"/>
          <p:cNvSpPr>
            <a:spLocks noChangeArrowheads="1"/>
          </p:cNvSpPr>
          <p:nvPr/>
        </p:nvSpPr>
        <p:spPr bwMode="auto">
          <a:xfrm>
            <a:off x="7162800" y="46482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8</a:t>
            </a:r>
            <a:endParaRPr lang="en-US" sz="1400" baseline="30000">
              <a:solidFill>
                <a:srgbClr val="FED502"/>
              </a:solidFill>
              <a:effectLst>
                <a:outerShdw blurRad="38100" dist="38100" dir="2700000" algn="tl">
                  <a:srgbClr val="000000"/>
                </a:outerShdw>
              </a:effectLst>
            </a:endParaRPr>
          </a:p>
        </p:txBody>
      </p:sp>
      <p:sp>
        <p:nvSpPr>
          <p:cNvPr id="149544" name="Rectangle 40"/>
          <p:cNvSpPr>
            <a:spLocks noChangeArrowheads="1"/>
          </p:cNvSpPr>
          <p:nvPr/>
        </p:nvSpPr>
        <p:spPr bwMode="auto">
          <a:xfrm>
            <a:off x="7162800" y="51054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64</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398289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fade">
                                      <p:cBhvr>
                                        <p:cTn id="7" dur="1000"/>
                                        <p:tgtEl>
                                          <p:spTgt spid="1495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9517"/>
                                        </p:tgtEl>
                                        <p:attrNameLst>
                                          <p:attrName>style.visibility</p:attrName>
                                        </p:attrNameLst>
                                      </p:cBhvr>
                                      <p:to>
                                        <p:strVal val="visible"/>
                                      </p:to>
                                    </p:set>
                                    <p:animEffect transition="in" filter="fade">
                                      <p:cBhvr>
                                        <p:cTn id="10" dur="1000"/>
                                        <p:tgtEl>
                                          <p:spTgt spid="1495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9518"/>
                                        </p:tgtEl>
                                        <p:attrNameLst>
                                          <p:attrName>style.visibility</p:attrName>
                                        </p:attrNameLst>
                                      </p:cBhvr>
                                      <p:to>
                                        <p:strVal val="visible"/>
                                      </p:to>
                                    </p:set>
                                    <p:animEffect transition="in" filter="fade">
                                      <p:cBhvr>
                                        <p:cTn id="13" dur="1000"/>
                                        <p:tgtEl>
                                          <p:spTgt spid="1495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9519"/>
                                        </p:tgtEl>
                                        <p:attrNameLst>
                                          <p:attrName>style.visibility</p:attrName>
                                        </p:attrNameLst>
                                      </p:cBhvr>
                                      <p:to>
                                        <p:strVal val="visible"/>
                                      </p:to>
                                    </p:set>
                                    <p:animEffect transition="in" filter="fade">
                                      <p:cBhvr>
                                        <p:cTn id="16" dur="1000"/>
                                        <p:tgtEl>
                                          <p:spTgt spid="149519"/>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9514"/>
                                        </p:tgtEl>
                                        <p:attrNameLst>
                                          <p:attrName>style.visibility</p:attrName>
                                        </p:attrNameLst>
                                      </p:cBhvr>
                                      <p:to>
                                        <p:strVal val="visible"/>
                                      </p:to>
                                    </p:set>
                                    <p:animEffect transition="in" filter="fade">
                                      <p:cBhvr>
                                        <p:cTn id="20" dur="1000"/>
                                        <p:tgtEl>
                                          <p:spTgt spid="1495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9513"/>
                                        </p:tgtEl>
                                        <p:attrNameLst>
                                          <p:attrName>style.visibility</p:attrName>
                                        </p:attrNameLst>
                                      </p:cBhvr>
                                      <p:to>
                                        <p:strVal val="visible"/>
                                      </p:to>
                                    </p:set>
                                    <p:animEffect transition="in" filter="fade">
                                      <p:cBhvr>
                                        <p:cTn id="23" dur="1000"/>
                                        <p:tgtEl>
                                          <p:spTgt spid="1495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9515"/>
                                        </p:tgtEl>
                                        <p:attrNameLst>
                                          <p:attrName>style.visibility</p:attrName>
                                        </p:attrNameLst>
                                      </p:cBhvr>
                                      <p:to>
                                        <p:strVal val="visible"/>
                                      </p:to>
                                    </p:set>
                                    <p:animEffect transition="in" filter="fade">
                                      <p:cBhvr>
                                        <p:cTn id="26" dur="1000"/>
                                        <p:tgtEl>
                                          <p:spTgt spid="1495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9520"/>
                                        </p:tgtEl>
                                        <p:attrNameLst>
                                          <p:attrName>style.visibility</p:attrName>
                                        </p:attrNameLst>
                                      </p:cBhvr>
                                      <p:to>
                                        <p:strVal val="visible"/>
                                      </p:to>
                                    </p:set>
                                    <p:animEffect transition="in" filter="fade">
                                      <p:cBhvr>
                                        <p:cTn id="29" dur="1000"/>
                                        <p:tgtEl>
                                          <p:spTgt spid="149520"/>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49521"/>
                                        </p:tgtEl>
                                        <p:attrNameLst>
                                          <p:attrName>style.visibility</p:attrName>
                                        </p:attrNameLst>
                                      </p:cBhvr>
                                      <p:to>
                                        <p:strVal val="visible"/>
                                      </p:to>
                                    </p:set>
                                    <p:animEffect transition="in" filter="fade">
                                      <p:cBhvr>
                                        <p:cTn id="33" dur="1000"/>
                                        <p:tgtEl>
                                          <p:spTgt spid="1495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9516"/>
                                        </p:tgtEl>
                                        <p:attrNameLst>
                                          <p:attrName>style.visibility</p:attrName>
                                        </p:attrNameLst>
                                      </p:cBhvr>
                                      <p:to>
                                        <p:strVal val="visible"/>
                                      </p:to>
                                    </p:set>
                                    <p:animEffect transition="in" filter="fade">
                                      <p:cBhvr>
                                        <p:cTn id="36" dur="1000"/>
                                        <p:tgtEl>
                                          <p:spTgt spid="149516"/>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49508"/>
                                        </p:tgtEl>
                                        <p:attrNameLst>
                                          <p:attrName>style.visibility</p:attrName>
                                        </p:attrNameLst>
                                      </p:cBhvr>
                                      <p:to>
                                        <p:strVal val="visible"/>
                                      </p:to>
                                    </p:set>
                                    <p:animEffect transition="in" filter="fade">
                                      <p:cBhvr>
                                        <p:cTn id="40" dur="1000"/>
                                        <p:tgtEl>
                                          <p:spTgt spid="14950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9528"/>
                                        </p:tgtEl>
                                        <p:attrNameLst>
                                          <p:attrName>style.visibility</p:attrName>
                                        </p:attrNameLst>
                                      </p:cBhvr>
                                      <p:to>
                                        <p:strVal val="visible"/>
                                      </p:to>
                                    </p:set>
                                    <p:animEffect transition="in" filter="fade">
                                      <p:cBhvr>
                                        <p:cTn id="43" dur="1000"/>
                                        <p:tgtEl>
                                          <p:spTgt spid="1495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9529"/>
                                        </p:tgtEl>
                                        <p:attrNameLst>
                                          <p:attrName>style.visibility</p:attrName>
                                        </p:attrNameLst>
                                      </p:cBhvr>
                                      <p:to>
                                        <p:strVal val="visible"/>
                                      </p:to>
                                    </p:set>
                                    <p:animEffect transition="in" filter="fade">
                                      <p:cBhvr>
                                        <p:cTn id="46" dur="1000"/>
                                        <p:tgtEl>
                                          <p:spTgt spid="1495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9530"/>
                                        </p:tgtEl>
                                        <p:attrNameLst>
                                          <p:attrName>style.visibility</p:attrName>
                                        </p:attrNameLst>
                                      </p:cBhvr>
                                      <p:to>
                                        <p:strVal val="visible"/>
                                      </p:to>
                                    </p:set>
                                    <p:animEffect transition="in" filter="fade">
                                      <p:cBhvr>
                                        <p:cTn id="49" dur="1000"/>
                                        <p:tgtEl>
                                          <p:spTgt spid="149530"/>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49525"/>
                                        </p:tgtEl>
                                        <p:attrNameLst>
                                          <p:attrName>style.visibility</p:attrName>
                                        </p:attrNameLst>
                                      </p:cBhvr>
                                      <p:to>
                                        <p:strVal val="visible"/>
                                      </p:to>
                                    </p:set>
                                    <p:animEffect transition="in" filter="fade">
                                      <p:cBhvr>
                                        <p:cTn id="53" dur="1000"/>
                                        <p:tgtEl>
                                          <p:spTgt spid="1495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9524"/>
                                        </p:tgtEl>
                                        <p:attrNameLst>
                                          <p:attrName>style.visibility</p:attrName>
                                        </p:attrNameLst>
                                      </p:cBhvr>
                                      <p:to>
                                        <p:strVal val="visible"/>
                                      </p:to>
                                    </p:set>
                                    <p:animEffect transition="in" filter="fade">
                                      <p:cBhvr>
                                        <p:cTn id="56" dur="1000"/>
                                        <p:tgtEl>
                                          <p:spTgt spid="1495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9526"/>
                                        </p:tgtEl>
                                        <p:attrNameLst>
                                          <p:attrName>style.visibility</p:attrName>
                                        </p:attrNameLst>
                                      </p:cBhvr>
                                      <p:to>
                                        <p:strVal val="visible"/>
                                      </p:to>
                                    </p:set>
                                    <p:animEffect transition="in" filter="fade">
                                      <p:cBhvr>
                                        <p:cTn id="59" dur="1000"/>
                                        <p:tgtEl>
                                          <p:spTgt spid="1495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9531"/>
                                        </p:tgtEl>
                                        <p:attrNameLst>
                                          <p:attrName>style.visibility</p:attrName>
                                        </p:attrNameLst>
                                      </p:cBhvr>
                                      <p:to>
                                        <p:strVal val="visible"/>
                                      </p:to>
                                    </p:set>
                                    <p:animEffect transition="in" filter="fade">
                                      <p:cBhvr>
                                        <p:cTn id="62" dur="1000"/>
                                        <p:tgtEl>
                                          <p:spTgt spid="149531"/>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49532"/>
                                        </p:tgtEl>
                                        <p:attrNameLst>
                                          <p:attrName>style.visibility</p:attrName>
                                        </p:attrNameLst>
                                      </p:cBhvr>
                                      <p:to>
                                        <p:strVal val="visible"/>
                                      </p:to>
                                    </p:set>
                                    <p:animEffect transition="in" filter="fade">
                                      <p:cBhvr>
                                        <p:cTn id="66" dur="1000"/>
                                        <p:tgtEl>
                                          <p:spTgt spid="1495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9527"/>
                                        </p:tgtEl>
                                        <p:attrNameLst>
                                          <p:attrName>style.visibility</p:attrName>
                                        </p:attrNameLst>
                                      </p:cBhvr>
                                      <p:to>
                                        <p:strVal val="visible"/>
                                      </p:to>
                                    </p:set>
                                    <p:animEffect transition="in" filter="fade">
                                      <p:cBhvr>
                                        <p:cTn id="69" dur="1000"/>
                                        <p:tgtEl>
                                          <p:spTgt spid="149527"/>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49512"/>
                                        </p:tgtEl>
                                        <p:attrNameLst>
                                          <p:attrName>style.visibility</p:attrName>
                                        </p:attrNameLst>
                                      </p:cBhvr>
                                      <p:to>
                                        <p:strVal val="visible"/>
                                      </p:to>
                                    </p:set>
                                    <p:animEffect transition="in" filter="fade">
                                      <p:cBhvr>
                                        <p:cTn id="73" dur="1000"/>
                                        <p:tgtEl>
                                          <p:spTgt spid="14951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9537"/>
                                        </p:tgtEl>
                                        <p:attrNameLst>
                                          <p:attrName>style.visibility</p:attrName>
                                        </p:attrNameLst>
                                      </p:cBhvr>
                                      <p:to>
                                        <p:strVal val="visible"/>
                                      </p:to>
                                    </p:set>
                                    <p:animEffect transition="in" filter="fade">
                                      <p:cBhvr>
                                        <p:cTn id="76" dur="1000"/>
                                        <p:tgtEl>
                                          <p:spTgt spid="1495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9539"/>
                                        </p:tgtEl>
                                        <p:attrNameLst>
                                          <p:attrName>style.visibility</p:attrName>
                                        </p:attrNameLst>
                                      </p:cBhvr>
                                      <p:to>
                                        <p:strVal val="visible"/>
                                      </p:to>
                                    </p:set>
                                    <p:animEffect transition="in" filter="fade">
                                      <p:cBhvr>
                                        <p:cTn id="79" dur="1000"/>
                                        <p:tgtEl>
                                          <p:spTgt spid="1495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9538"/>
                                        </p:tgtEl>
                                        <p:attrNameLst>
                                          <p:attrName>style.visibility</p:attrName>
                                        </p:attrNameLst>
                                      </p:cBhvr>
                                      <p:to>
                                        <p:strVal val="visible"/>
                                      </p:to>
                                    </p:set>
                                    <p:animEffect transition="in" filter="fade">
                                      <p:cBhvr>
                                        <p:cTn id="82" dur="1000"/>
                                        <p:tgtEl>
                                          <p:spTgt spid="149538"/>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49534"/>
                                        </p:tgtEl>
                                        <p:attrNameLst>
                                          <p:attrName>style.visibility</p:attrName>
                                        </p:attrNameLst>
                                      </p:cBhvr>
                                      <p:to>
                                        <p:strVal val="visible"/>
                                      </p:to>
                                    </p:set>
                                    <p:animEffect transition="in" filter="fade">
                                      <p:cBhvr>
                                        <p:cTn id="86" dur="1000"/>
                                        <p:tgtEl>
                                          <p:spTgt spid="14953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9533"/>
                                        </p:tgtEl>
                                        <p:attrNameLst>
                                          <p:attrName>style.visibility</p:attrName>
                                        </p:attrNameLst>
                                      </p:cBhvr>
                                      <p:to>
                                        <p:strVal val="visible"/>
                                      </p:to>
                                    </p:set>
                                    <p:animEffect transition="in" filter="fade">
                                      <p:cBhvr>
                                        <p:cTn id="89" dur="1000"/>
                                        <p:tgtEl>
                                          <p:spTgt spid="14953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49535"/>
                                        </p:tgtEl>
                                        <p:attrNameLst>
                                          <p:attrName>style.visibility</p:attrName>
                                        </p:attrNameLst>
                                      </p:cBhvr>
                                      <p:to>
                                        <p:strVal val="visible"/>
                                      </p:to>
                                    </p:set>
                                    <p:animEffect transition="in" filter="fade">
                                      <p:cBhvr>
                                        <p:cTn id="92" dur="1000"/>
                                        <p:tgtEl>
                                          <p:spTgt spid="14953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49540"/>
                                        </p:tgtEl>
                                        <p:attrNameLst>
                                          <p:attrName>style.visibility</p:attrName>
                                        </p:attrNameLst>
                                      </p:cBhvr>
                                      <p:to>
                                        <p:strVal val="visible"/>
                                      </p:to>
                                    </p:set>
                                    <p:animEffect transition="in" filter="fade">
                                      <p:cBhvr>
                                        <p:cTn id="95" dur="1000"/>
                                        <p:tgtEl>
                                          <p:spTgt spid="149540"/>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49541"/>
                                        </p:tgtEl>
                                        <p:attrNameLst>
                                          <p:attrName>style.visibility</p:attrName>
                                        </p:attrNameLst>
                                      </p:cBhvr>
                                      <p:to>
                                        <p:strVal val="visible"/>
                                      </p:to>
                                    </p:set>
                                    <p:animEffect transition="in" filter="fade">
                                      <p:cBhvr>
                                        <p:cTn id="99" dur="1000"/>
                                        <p:tgtEl>
                                          <p:spTgt spid="14954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49536"/>
                                        </p:tgtEl>
                                        <p:attrNameLst>
                                          <p:attrName>style.visibility</p:attrName>
                                        </p:attrNameLst>
                                      </p:cBhvr>
                                      <p:to>
                                        <p:strVal val="visible"/>
                                      </p:to>
                                    </p:set>
                                    <p:animEffect transition="in" filter="fade">
                                      <p:cBhvr>
                                        <p:cTn id="102" dur="1000"/>
                                        <p:tgtEl>
                                          <p:spTgt spid="149536"/>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49522"/>
                                        </p:tgtEl>
                                        <p:attrNameLst>
                                          <p:attrName>style.visibility</p:attrName>
                                        </p:attrNameLst>
                                      </p:cBhvr>
                                      <p:to>
                                        <p:strVal val="visible"/>
                                      </p:to>
                                    </p:set>
                                    <p:animEffect transition="in" filter="fade">
                                      <p:cBhvr>
                                        <p:cTn id="106" dur="2000"/>
                                        <p:tgtEl>
                                          <p:spTgt spid="14952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49523"/>
                                        </p:tgtEl>
                                        <p:attrNameLst>
                                          <p:attrName>style.visibility</p:attrName>
                                        </p:attrNameLst>
                                      </p:cBhvr>
                                      <p:to>
                                        <p:strVal val="visible"/>
                                      </p:to>
                                    </p:set>
                                    <p:animEffect transition="in" filter="fade">
                                      <p:cBhvr>
                                        <p:cTn id="109" dur="2000"/>
                                        <p:tgtEl>
                                          <p:spTgt spid="149523"/>
                                        </p:tgtEl>
                                      </p:cBhvr>
                                    </p:animEffect>
                                  </p:childTnLst>
                                </p:cTn>
                              </p:par>
                            </p:childTnLst>
                          </p:cTn>
                        </p:par>
                        <p:par>
                          <p:cTn id="110" fill="hold" nodeType="afterGroup">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49542"/>
                                        </p:tgtEl>
                                        <p:attrNameLst>
                                          <p:attrName>style.visibility</p:attrName>
                                        </p:attrNameLst>
                                      </p:cBhvr>
                                      <p:to>
                                        <p:strVal val="visible"/>
                                      </p:to>
                                    </p:set>
                                    <p:animEffect transition="in" filter="fade">
                                      <p:cBhvr>
                                        <p:cTn id="113" dur="500"/>
                                        <p:tgtEl>
                                          <p:spTgt spid="14954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49543"/>
                                        </p:tgtEl>
                                        <p:attrNameLst>
                                          <p:attrName>style.visibility</p:attrName>
                                        </p:attrNameLst>
                                      </p:cBhvr>
                                      <p:to>
                                        <p:strVal val="visible"/>
                                      </p:to>
                                    </p:set>
                                    <p:animEffect transition="in" filter="fade">
                                      <p:cBhvr>
                                        <p:cTn id="116" dur="500"/>
                                        <p:tgtEl>
                                          <p:spTgt spid="14954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49544"/>
                                        </p:tgtEl>
                                        <p:attrNameLst>
                                          <p:attrName>style.visibility</p:attrName>
                                        </p:attrNameLst>
                                      </p:cBhvr>
                                      <p:to>
                                        <p:strVal val="visible"/>
                                      </p:to>
                                    </p:set>
                                    <p:animEffect transition="in" filter="fade">
                                      <p:cBhvr>
                                        <p:cTn id="119" dur="500"/>
                                        <p:tgtEl>
                                          <p:spTgt spid="149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p:bldP spid="149510" grpId="0"/>
      <p:bldP spid="149512" grpId="0"/>
      <p:bldP spid="149513" grpId="0"/>
      <p:bldP spid="149514" grpId="0"/>
      <p:bldP spid="149515" grpId="0"/>
      <p:bldP spid="149516" grpId="0"/>
      <p:bldP spid="149517" grpId="0"/>
      <p:bldP spid="149518" grpId="0"/>
      <p:bldP spid="149519" grpId="0"/>
      <p:bldP spid="149520" grpId="0"/>
      <p:bldP spid="149521" grpId="0"/>
      <p:bldP spid="149522" grpId="0" animBg="1"/>
      <p:bldP spid="149523" grpId="0"/>
      <p:bldP spid="149524" grpId="0"/>
      <p:bldP spid="149525" grpId="0"/>
      <p:bldP spid="149526" grpId="0"/>
      <p:bldP spid="149527" grpId="0"/>
      <p:bldP spid="149528" grpId="0"/>
      <p:bldP spid="149529" grpId="0"/>
      <p:bldP spid="149530" grpId="0"/>
      <p:bldP spid="149531" grpId="0"/>
      <p:bldP spid="149532" grpId="0"/>
      <p:bldP spid="149533" grpId="0"/>
      <p:bldP spid="149534" grpId="0"/>
      <p:bldP spid="149535" grpId="0"/>
      <p:bldP spid="149536" grpId="0"/>
      <p:bldP spid="149537" grpId="0"/>
      <p:bldP spid="149538" grpId="0"/>
      <p:bldP spid="149539" grpId="0"/>
      <p:bldP spid="149540" grpId="0"/>
      <p:bldP spid="149541" grpId="0"/>
      <p:bldP spid="149542" grpId="0"/>
      <p:bldP spid="149543" grpId="0"/>
      <p:bldP spid="1495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a:xfrm>
            <a:off x="228600" y="228600"/>
            <a:ext cx="8686800" cy="2057400"/>
          </a:xfrm>
        </p:spPr>
        <p:txBody>
          <a:bodyPr/>
          <a:lstStyle/>
          <a:p>
            <a:r>
              <a:rPr lang="en-US" dirty="0">
                <a:solidFill>
                  <a:srgbClr val="FED502"/>
                </a:solidFill>
                <a:effectLst>
                  <a:outerShdw blurRad="38100" dist="38100" dir="2700000" algn="tl">
                    <a:srgbClr val="000000">
                      <a:alpha val="43137"/>
                    </a:srgbClr>
                  </a:outerShdw>
                </a:effectLst>
              </a:rPr>
              <a:t>Let’s practice converting a few octal numbers to base 10. </a:t>
            </a:r>
          </a:p>
        </p:txBody>
      </p:sp>
      <p:sp>
        <p:nvSpPr>
          <p:cNvPr id="151555" name="Rectangle 3"/>
          <p:cNvSpPr>
            <a:spLocks noChangeArrowheads="1"/>
          </p:cNvSpPr>
          <p:nvPr/>
        </p:nvSpPr>
        <p:spPr bwMode="auto">
          <a:xfrm>
            <a:off x="40386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7</a:t>
            </a:r>
          </a:p>
        </p:txBody>
      </p:sp>
      <p:sp>
        <p:nvSpPr>
          <p:cNvPr id="151556" name="Rectangle 4"/>
          <p:cNvSpPr>
            <a:spLocks noChangeArrowheads="1"/>
          </p:cNvSpPr>
          <p:nvPr/>
        </p:nvSpPr>
        <p:spPr bwMode="auto">
          <a:xfrm>
            <a:off x="41148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1</a:t>
            </a:r>
          </a:p>
        </p:txBody>
      </p:sp>
      <p:sp>
        <p:nvSpPr>
          <p:cNvPr id="151557" name="Rectangle 5"/>
          <p:cNvSpPr>
            <a:spLocks noChangeArrowheads="1"/>
          </p:cNvSpPr>
          <p:nvPr/>
        </p:nvSpPr>
        <p:spPr bwMode="auto">
          <a:xfrm>
            <a:off x="47244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7</a:t>
            </a:r>
          </a:p>
        </p:txBody>
      </p:sp>
      <p:sp>
        <p:nvSpPr>
          <p:cNvPr id="151558" name="Rectangle 6"/>
          <p:cNvSpPr>
            <a:spLocks noChangeArrowheads="1"/>
          </p:cNvSpPr>
          <p:nvPr/>
        </p:nvSpPr>
        <p:spPr bwMode="auto">
          <a:xfrm>
            <a:off x="48006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0</a:t>
            </a:r>
          </a:p>
        </p:txBody>
      </p:sp>
      <p:sp>
        <p:nvSpPr>
          <p:cNvPr id="151559" name="Rectangle 7"/>
          <p:cNvSpPr>
            <a:spLocks noChangeArrowheads="1"/>
          </p:cNvSpPr>
          <p:nvPr/>
        </p:nvSpPr>
        <p:spPr bwMode="auto">
          <a:xfrm>
            <a:off x="33528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7</a:t>
            </a:r>
          </a:p>
        </p:txBody>
      </p:sp>
      <p:sp>
        <p:nvSpPr>
          <p:cNvPr id="151560" name="Rectangle 8"/>
          <p:cNvSpPr>
            <a:spLocks noChangeArrowheads="1"/>
          </p:cNvSpPr>
          <p:nvPr/>
        </p:nvSpPr>
        <p:spPr bwMode="auto">
          <a:xfrm>
            <a:off x="34290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2</a:t>
            </a:r>
          </a:p>
        </p:txBody>
      </p:sp>
      <p:sp>
        <p:nvSpPr>
          <p:cNvPr id="151561" name="Rectangle 9"/>
          <p:cNvSpPr>
            <a:spLocks noChangeArrowheads="1"/>
          </p:cNvSpPr>
          <p:nvPr/>
        </p:nvSpPr>
        <p:spPr bwMode="auto">
          <a:xfrm>
            <a:off x="4953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51562" name="Rectangle 10"/>
          <p:cNvSpPr>
            <a:spLocks noChangeArrowheads="1"/>
          </p:cNvSpPr>
          <p:nvPr/>
        </p:nvSpPr>
        <p:spPr bwMode="auto">
          <a:xfrm>
            <a:off x="4343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1563" name="Rectangle 11"/>
          <p:cNvSpPr>
            <a:spLocks noChangeArrowheads="1"/>
          </p:cNvSpPr>
          <p:nvPr/>
        </p:nvSpPr>
        <p:spPr bwMode="auto">
          <a:xfrm>
            <a:off x="3886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51564" name="Rectangle 12"/>
          <p:cNvSpPr>
            <a:spLocks noChangeArrowheads="1"/>
          </p:cNvSpPr>
          <p:nvPr/>
        </p:nvSpPr>
        <p:spPr bwMode="auto">
          <a:xfrm>
            <a:off x="5410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1565" name="Rectangle 13"/>
          <p:cNvSpPr>
            <a:spLocks noChangeArrowheads="1"/>
          </p:cNvSpPr>
          <p:nvPr/>
        </p:nvSpPr>
        <p:spPr bwMode="auto">
          <a:xfrm>
            <a:off x="29718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0</a:t>
            </a:r>
          </a:p>
        </p:txBody>
      </p:sp>
      <p:sp>
        <p:nvSpPr>
          <p:cNvPr id="151566" name="Rectangle 14"/>
          <p:cNvSpPr>
            <a:spLocks noChangeArrowheads="1"/>
          </p:cNvSpPr>
          <p:nvPr/>
        </p:nvSpPr>
        <p:spPr bwMode="auto">
          <a:xfrm>
            <a:off x="25146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1567" name="Rectangle 15"/>
          <p:cNvSpPr>
            <a:spLocks noChangeArrowheads="1"/>
          </p:cNvSpPr>
          <p:nvPr/>
        </p:nvSpPr>
        <p:spPr bwMode="auto">
          <a:xfrm>
            <a:off x="2057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51568" name="Rectangle 16"/>
          <p:cNvSpPr>
            <a:spLocks noChangeArrowheads="1"/>
          </p:cNvSpPr>
          <p:nvPr/>
        </p:nvSpPr>
        <p:spPr bwMode="auto">
          <a:xfrm>
            <a:off x="3429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1569" name="Rectangle 17"/>
          <p:cNvSpPr>
            <a:spLocks noChangeArrowheads="1"/>
          </p:cNvSpPr>
          <p:nvPr/>
        </p:nvSpPr>
        <p:spPr bwMode="auto">
          <a:xfrm>
            <a:off x="6019800" y="4191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51570" name="Line 18"/>
          <p:cNvSpPr>
            <a:spLocks noChangeShapeType="1"/>
          </p:cNvSpPr>
          <p:nvPr/>
        </p:nvSpPr>
        <p:spPr bwMode="auto">
          <a:xfrm>
            <a:off x="6096000" y="56388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51571" name="Rectangle 19"/>
          <p:cNvSpPr>
            <a:spLocks noChangeArrowheads="1"/>
          </p:cNvSpPr>
          <p:nvPr/>
        </p:nvSpPr>
        <p:spPr bwMode="auto">
          <a:xfrm>
            <a:off x="6019800" y="5638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511</a:t>
            </a:r>
            <a:endParaRPr lang="en-US" sz="3200" baseline="30000">
              <a:solidFill>
                <a:srgbClr val="FED502"/>
              </a:solidFill>
              <a:effectLst>
                <a:outerShdw blurRad="38100" dist="38100" dir="2700000" algn="tl">
                  <a:srgbClr val="000000"/>
                </a:outerShdw>
              </a:effectLst>
            </a:endParaRPr>
          </a:p>
        </p:txBody>
      </p:sp>
      <p:sp>
        <p:nvSpPr>
          <p:cNvPr id="151572" name="Rectangle 20"/>
          <p:cNvSpPr>
            <a:spLocks noChangeArrowheads="1"/>
          </p:cNvSpPr>
          <p:nvPr/>
        </p:nvSpPr>
        <p:spPr bwMode="auto">
          <a:xfrm>
            <a:off x="4953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endParaRPr lang="en-US" sz="3200" baseline="30000">
              <a:solidFill>
                <a:srgbClr val="FED502"/>
              </a:solidFill>
              <a:effectLst>
                <a:outerShdw blurRad="38100" dist="38100" dir="2700000" algn="tl">
                  <a:srgbClr val="000000"/>
                </a:outerShdw>
              </a:effectLst>
            </a:endParaRPr>
          </a:p>
        </p:txBody>
      </p:sp>
      <p:sp>
        <p:nvSpPr>
          <p:cNvPr id="151573" name="Rectangle 21"/>
          <p:cNvSpPr>
            <a:spLocks noChangeArrowheads="1"/>
          </p:cNvSpPr>
          <p:nvPr/>
        </p:nvSpPr>
        <p:spPr bwMode="auto">
          <a:xfrm>
            <a:off x="4343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1574" name="Rectangle 22"/>
          <p:cNvSpPr>
            <a:spLocks noChangeArrowheads="1"/>
          </p:cNvSpPr>
          <p:nvPr/>
        </p:nvSpPr>
        <p:spPr bwMode="auto">
          <a:xfrm>
            <a:off x="3886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51575" name="Rectangle 23"/>
          <p:cNvSpPr>
            <a:spLocks noChangeArrowheads="1"/>
          </p:cNvSpPr>
          <p:nvPr/>
        </p:nvSpPr>
        <p:spPr bwMode="auto">
          <a:xfrm>
            <a:off x="5410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1576" name="Rectangle 24"/>
          <p:cNvSpPr>
            <a:spLocks noChangeArrowheads="1"/>
          </p:cNvSpPr>
          <p:nvPr/>
        </p:nvSpPr>
        <p:spPr bwMode="auto">
          <a:xfrm>
            <a:off x="29718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1</a:t>
            </a:r>
          </a:p>
        </p:txBody>
      </p:sp>
      <p:sp>
        <p:nvSpPr>
          <p:cNvPr id="151577" name="Rectangle 25"/>
          <p:cNvSpPr>
            <a:spLocks noChangeArrowheads="1"/>
          </p:cNvSpPr>
          <p:nvPr/>
        </p:nvSpPr>
        <p:spPr bwMode="auto">
          <a:xfrm>
            <a:off x="25146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1578" name="Rectangle 26"/>
          <p:cNvSpPr>
            <a:spLocks noChangeArrowheads="1"/>
          </p:cNvSpPr>
          <p:nvPr/>
        </p:nvSpPr>
        <p:spPr bwMode="auto">
          <a:xfrm>
            <a:off x="2057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51579" name="Rectangle 27"/>
          <p:cNvSpPr>
            <a:spLocks noChangeArrowheads="1"/>
          </p:cNvSpPr>
          <p:nvPr/>
        </p:nvSpPr>
        <p:spPr bwMode="auto">
          <a:xfrm>
            <a:off x="3429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1580" name="Rectangle 28"/>
          <p:cNvSpPr>
            <a:spLocks noChangeArrowheads="1"/>
          </p:cNvSpPr>
          <p:nvPr/>
        </p:nvSpPr>
        <p:spPr bwMode="auto">
          <a:xfrm>
            <a:off x="6019800" y="4648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56</a:t>
            </a:r>
            <a:endParaRPr lang="en-US" sz="3200" baseline="30000">
              <a:solidFill>
                <a:srgbClr val="FED502"/>
              </a:solidFill>
              <a:effectLst>
                <a:outerShdw blurRad="38100" dist="38100" dir="2700000" algn="tl">
                  <a:srgbClr val="000000"/>
                </a:outerShdw>
              </a:effectLst>
            </a:endParaRPr>
          </a:p>
        </p:txBody>
      </p:sp>
      <p:sp>
        <p:nvSpPr>
          <p:cNvPr id="151581" name="Rectangle 29"/>
          <p:cNvSpPr>
            <a:spLocks noChangeArrowheads="1"/>
          </p:cNvSpPr>
          <p:nvPr/>
        </p:nvSpPr>
        <p:spPr bwMode="auto">
          <a:xfrm>
            <a:off x="485775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64</a:t>
            </a:r>
            <a:endParaRPr lang="en-US" sz="3200" baseline="30000">
              <a:solidFill>
                <a:srgbClr val="FED502"/>
              </a:solidFill>
              <a:effectLst>
                <a:outerShdw blurRad="38100" dist="38100" dir="2700000" algn="tl">
                  <a:srgbClr val="000000"/>
                </a:outerShdw>
              </a:effectLst>
            </a:endParaRPr>
          </a:p>
        </p:txBody>
      </p:sp>
      <p:sp>
        <p:nvSpPr>
          <p:cNvPr id="151582" name="Rectangle 30"/>
          <p:cNvSpPr>
            <a:spLocks noChangeArrowheads="1"/>
          </p:cNvSpPr>
          <p:nvPr/>
        </p:nvSpPr>
        <p:spPr bwMode="auto">
          <a:xfrm>
            <a:off x="4343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1583" name="Rectangle 31"/>
          <p:cNvSpPr>
            <a:spLocks noChangeArrowheads="1"/>
          </p:cNvSpPr>
          <p:nvPr/>
        </p:nvSpPr>
        <p:spPr bwMode="auto">
          <a:xfrm>
            <a:off x="3886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51584" name="Rectangle 32"/>
          <p:cNvSpPr>
            <a:spLocks noChangeArrowheads="1"/>
          </p:cNvSpPr>
          <p:nvPr/>
        </p:nvSpPr>
        <p:spPr bwMode="auto">
          <a:xfrm>
            <a:off x="5410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1585" name="Rectangle 33"/>
          <p:cNvSpPr>
            <a:spLocks noChangeArrowheads="1"/>
          </p:cNvSpPr>
          <p:nvPr/>
        </p:nvSpPr>
        <p:spPr bwMode="auto">
          <a:xfrm>
            <a:off x="29718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8</a:t>
            </a:r>
            <a:r>
              <a:rPr lang="en-US" sz="3200" baseline="30000">
                <a:solidFill>
                  <a:srgbClr val="FED502"/>
                </a:solidFill>
                <a:effectLst>
                  <a:outerShdw blurRad="38100" dist="38100" dir="2700000" algn="tl">
                    <a:srgbClr val="000000"/>
                  </a:outerShdw>
                </a:effectLst>
              </a:rPr>
              <a:t>2</a:t>
            </a:r>
          </a:p>
        </p:txBody>
      </p:sp>
      <p:sp>
        <p:nvSpPr>
          <p:cNvPr id="151586" name="Rectangle 34"/>
          <p:cNvSpPr>
            <a:spLocks noChangeArrowheads="1"/>
          </p:cNvSpPr>
          <p:nvPr/>
        </p:nvSpPr>
        <p:spPr bwMode="auto">
          <a:xfrm>
            <a:off x="25146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1587" name="Rectangle 35"/>
          <p:cNvSpPr>
            <a:spLocks noChangeArrowheads="1"/>
          </p:cNvSpPr>
          <p:nvPr/>
        </p:nvSpPr>
        <p:spPr bwMode="auto">
          <a:xfrm>
            <a:off x="2057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51588" name="Rectangle 36"/>
          <p:cNvSpPr>
            <a:spLocks noChangeArrowheads="1"/>
          </p:cNvSpPr>
          <p:nvPr/>
        </p:nvSpPr>
        <p:spPr bwMode="auto">
          <a:xfrm>
            <a:off x="34290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1589" name="Rectangle 37"/>
          <p:cNvSpPr>
            <a:spLocks noChangeArrowheads="1"/>
          </p:cNvSpPr>
          <p:nvPr/>
        </p:nvSpPr>
        <p:spPr bwMode="auto">
          <a:xfrm>
            <a:off x="6019800" y="5105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dirty="0">
                <a:solidFill>
                  <a:srgbClr val="FED502"/>
                </a:solidFill>
                <a:effectLst>
                  <a:outerShdw blurRad="38100" dist="38100" dir="2700000" algn="tl">
                    <a:srgbClr val="000000"/>
                  </a:outerShdw>
                </a:effectLst>
              </a:rPr>
              <a:t>448</a:t>
            </a:r>
            <a:endParaRPr lang="en-US" sz="3200" baseline="30000" dirty="0">
              <a:solidFill>
                <a:srgbClr val="FED502"/>
              </a:solidFill>
              <a:effectLst>
                <a:outerShdw blurRad="38100" dist="38100" dir="2700000" algn="tl">
                  <a:srgbClr val="000000"/>
                </a:outerShdw>
              </a:effectLst>
            </a:endParaRPr>
          </a:p>
        </p:txBody>
      </p:sp>
      <p:sp>
        <p:nvSpPr>
          <p:cNvPr id="151590" name="Rectangle 38"/>
          <p:cNvSpPr>
            <a:spLocks noChangeArrowheads="1"/>
          </p:cNvSpPr>
          <p:nvPr/>
        </p:nvSpPr>
        <p:spPr bwMode="auto">
          <a:xfrm>
            <a:off x="7162800" y="4191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51591" name="Rectangle 39"/>
          <p:cNvSpPr>
            <a:spLocks noChangeArrowheads="1"/>
          </p:cNvSpPr>
          <p:nvPr/>
        </p:nvSpPr>
        <p:spPr bwMode="auto">
          <a:xfrm>
            <a:off x="7162800" y="46482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8</a:t>
            </a:r>
            <a:endParaRPr lang="en-US" sz="1400" baseline="30000">
              <a:solidFill>
                <a:srgbClr val="FED502"/>
              </a:solidFill>
              <a:effectLst>
                <a:outerShdw blurRad="38100" dist="38100" dir="2700000" algn="tl">
                  <a:srgbClr val="000000"/>
                </a:outerShdw>
              </a:effectLst>
            </a:endParaRPr>
          </a:p>
        </p:txBody>
      </p:sp>
      <p:sp>
        <p:nvSpPr>
          <p:cNvPr id="151592" name="Rectangle 40"/>
          <p:cNvSpPr>
            <a:spLocks noChangeArrowheads="1"/>
          </p:cNvSpPr>
          <p:nvPr/>
        </p:nvSpPr>
        <p:spPr bwMode="auto">
          <a:xfrm>
            <a:off x="7162800" y="51054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64</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139015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fade">
                                      <p:cBhvr>
                                        <p:cTn id="7" dur="1000"/>
                                        <p:tgtEl>
                                          <p:spTgt spid="1515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1565"/>
                                        </p:tgtEl>
                                        <p:attrNameLst>
                                          <p:attrName>style.visibility</p:attrName>
                                        </p:attrNameLst>
                                      </p:cBhvr>
                                      <p:to>
                                        <p:strVal val="visible"/>
                                      </p:to>
                                    </p:set>
                                    <p:animEffect transition="in" filter="fade">
                                      <p:cBhvr>
                                        <p:cTn id="10" dur="1000"/>
                                        <p:tgtEl>
                                          <p:spTgt spid="15156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1566"/>
                                        </p:tgtEl>
                                        <p:attrNameLst>
                                          <p:attrName>style.visibility</p:attrName>
                                        </p:attrNameLst>
                                      </p:cBhvr>
                                      <p:to>
                                        <p:strVal val="visible"/>
                                      </p:to>
                                    </p:set>
                                    <p:animEffect transition="in" filter="fade">
                                      <p:cBhvr>
                                        <p:cTn id="13" dur="1000"/>
                                        <p:tgtEl>
                                          <p:spTgt spid="15156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1567"/>
                                        </p:tgtEl>
                                        <p:attrNameLst>
                                          <p:attrName>style.visibility</p:attrName>
                                        </p:attrNameLst>
                                      </p:cBhvr>
                                      <p:to>
                                        <p:strVal val="visible"/>
                                      </p:to>
                                    </p:set>
                                    <p:animEffect transition="in" filter="fade">
                                      <p:cBhvr>
                                        <p:cTn id="16" dur="1000"/>
                                        <p:tgtEl>
                                          <p:spTgt spid="151567"/>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1562"/>
                                        </p:tgtEl>
                                        <p:attrNameLst>
                                          <p:attrName>style.visibility</p:attrName>
                                        </p:attrNameLst>
                                      </p:cBhvr>
                                      <p:to>
                                        <p:strVal val="visible"/>
                                      </p:to>
                                    </p:set>
                                    <p:animEffect transition="in" filter="fade">
                                      <p:cBhvr>
                                        <p:cTn id="20" dur="1000"/>
                                        <p:tgtEl>
                                          <p:spTgt spid="15156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1561"/>
                                        </p:tgtEl>
                                        <p:attrNameLst>
                                          <p:attrName>style.visibility</p:attrName>
                                        </p:attrNameLst>
                                      </p:cBhvr>
                                      <p:to>
                                        <p:strVal val="visible"/>
                                      </p:to>
                                    </p:set>
                                    <p:animEffect transition="in" filter="fade">
                                      <p:cBhvr>
                                        <p:cTn id="23" dur="1000"/>
                                        <p:tgtEl>
                                          <p:spTgt spid="15156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1563"/>
                                        </p:tgtEl>
                                        <p:attrNameLst>
                                          <p:attrName>style.visibility</p:attrName>
                                        </p:attrNameLst>
                                      </p:cBhvr>
                                      <p:to>
                                        <p:strVal val="visible"/>
                                      </p:to>
                                    </p:set>
                                    <p:animEffect transition="in" filter="fade">
                                      <p:cBhvr>
                                        <p:cTn id="26" dur="1000"/>
                                        <p:tgtEl>
                                          <p:spTgt spid="1515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1568"/>
                                        </p:tgtEl>
                                        <p:attrNameLst>
                                          <p:attrName>style.visibility</p:attrName>
                                        </p:attrNameLst>
                                      </p:cBhvr>
                                      <p:to>
                                        <p:strVal val="visible"/>
                                      </p:to>
                                    </p:set>
                                    <p:animEffect transition="in" filter="fade">
                                      <p:cBhvr>
                                        <p:cTn id="29" dur="1000"/>
                                        <p:tgtEl>
                                          <p:spTgt spid="151568"/>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51569"/>
                                        </p:tgtEl>
                                        <p:attrNameLst>
                                          <p:attrName>style.visibility</p:attrName>
                                        </p:attrNameLst>
                                      </p:cBhvr>
                                      <p:to>
                                        <p:strVal val="visible"/>
                                      </p:to>
                                    </p:set>
                                    <p:animEffect transition="in" filter="fade">
                                      <p:cBhvr>
                                        <p:cTn id="33" dur="1000"/>
                                        <p:tgtEl>
                                          <p:spTgt spid="1515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1564"/>
                                        </p:tgtEl>
                                        <p:attrNameLst>
                                          <p:attrName>style.visibility</p:attrName>
                                        </p:attrNameLst>
                                      </p:cBhvr>
                                      <p:to>
                                        <p:strVal val="visible"/>
                                      </p:to>
                                    </p:set>
                                    <p:animEffect transition="in" filter="fade">
                                      <p:cBhvr>
                                        <p:cTn id="36" dur="1000"/>
                                        <p:tgtEl>
                                          <p:spTgt spid="151564"/>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51556"/>
                                        </p:tgtEl>
                                        <p:attrNameLst>
                                          <p:attrName>style.visibility</p:attrName>
                                        </p:attrNameLst>
                                      </p:cBhvr>
                                      <p:to>
                                        <p:strVal val="visible"/>
                                      </p:to>
                                    </p:set>
                                    <p:animEffect transition="in" filter="fade">
                                      <p:cBhvr>
                                        <p:cTn id="40" dur="1000"/>
                                        <p:tgtEl>
                                          <p:spTgt spid="1515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1576"/>
                                        </p:tgtEl>
                                        <p:attrNameLst>
                                          <p:attrName>style.visibility</p:attrName>
                                        </p:attrNameLst>
                                      </p:cBhvr>
                                      <p:to>
                                        <p:strVal val="visible"/>
                                      </p:to>
                                    </p:set>
                                    <p:animEffect transition="in" filter="fade">
                                      <p:cBhvr>
                                        <p:cTn id="43" dur="1000"/>
                                        <p:tgtEl>
                                          <p:spTgt spid="1515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1577"/>
                                        </p:tgtEl>
                                        <p:attrNameLst>
                                          <p:attrName>style.visibility</p:attrName>
                                        </p:attrNameLst>
                                      </p:cBhvr>
                                      <p:to>
                                        <p:strVal val="visible"/>
                                      </p:to>
                                    </p:set>
                                    <p:animEffect transition="in" filter="fade">
                                      <p:cBhvr>
                                        <p:cTn id="46" dur="1000"/>
                                        <p:tgtEl>
                                          <p:spTgt spid="15157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1578"/>
                                        </p:tgtEl>
                                        <p:attrNameLst>
                                          <p:attrName>style.visibility</p:attrName>
                                        </p:attrNameLst>
                                      </p:cBhvr>
                                      <p:to>
                                        <p:strVal val="visible"/>
                                      </p:to>
                                    </p:set>
                                    <p:animEffect transition="in" filter="fade">
                                      <p:cBhvr>
                                        <p:cTn id="49" dur="1000"/>
                                        <p:tgtEl>
                                          <p:spTgt spid="151578"/>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51573"/>
                                        </p:tgtEl>
                                        <p:attrNameLst>
                                          <p:attrName>style.visibility</p:attrName>
                                        </p:attrNameLst>
                                      </p:cBhvr>
                                      <p:to>
                                        <p:strVal val="visible"/>
                                      </p:to>
                                    </p:set>
                                    <p:animEffect transition="in" filter="fade">
                                      <p:cBhvr>
                                        <p:cTn id="53" dur="1000"/>
                                        <p:tgtEl>
                                          <p:spTgt spid="1515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1572"/>
                                        </p:tgtEl>
                                        <p:attrNameLst>
                                          <p:attrName>style.visibility</p:attrName>
                                        </p:attrNameLst>
                                      </p:cBhvr>
                                      <p:to>
                                        <p:strVal val="visible"/>
                                      </p:to>
                                    </p:set>
                                    <p:animEffect transition="in" filter="fade">
                                      <p:cBhvr>
                                        <p:cTn id="56" dur="1000"/>
                                        <p:tgtEl>
                                          <p:spTgt spid="15157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1574"/>
                                        </p:tgtEl>
                                        <p:attrNameLst>
                                          <p:attrName>style.visibility</p:attrName>
                                        </p:attrNameLst>
                                      </p:cBhvr>
                                      <p:to>
                                        <p:strVal val="visible"/>
                                      </p:to>
                                    </p:set>
                                    <p:animEffect transition="in" filter="fade">
                                      <p:cBhvr>
                                        <p:cTn id="59" dur="1000"/>
                                        <p:tgtEl>
                                          <p:spTgt spid="15157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1579"/>
                                        </p:tgtEl>
                                        <p:attrNameLst>
                                          <p:attrName>style.visibility</p:attrName>
                                        </p:attrNameLst>
                                      </p:cBhvr>
                                      <p:to>
                                        <p:strVal val="visible"/>
                                      </p:to>
                                    </p:set>
                                    <p:animEffect transition="in" filter="fade">
                                      <p:cBhvr>
                                        <p:cTn id="62" dur="1000"/>
                                        <p:tgtEl>
                                          <p:spTgt spid="151579"/>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51580"/>
                                        </p:tgtEl>
                                        <p:attrNameLst>
                                          <p:attrName>style.visibility</p:attrName>
                                        </p:attrNameLst>
                                      </p:cBhvr>
                                      <p:to>
                                        <p:strVal val="visible"/>
                                      </p:to>
                                    </p:set>
                                    <p:animEffect transition="in" filter="fade">
                                      <p:cBhvr>
                                        <p:cTn id="66" dur="1000"/>
                                        <p:tgtEl>
                                          <p:spTgt spid="15158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1575"/>
                                        </p:tgtEl>
                                        <p:attrNameLst>
                                          <p:attrName>style.visibility</p:attrName>
                                        </p:attrNameLst>
                                      </p:cBhvr>
                                      <p:to>
                                        <p:strVal val="visible"/>
                                      </p:to>
                                    </p:set>
                                    <p:animEffect transition="in" filter="fade">
                                      <p:cBhvr>
                                        <p:cTn id="69" dur="1000"/>
                                        <p:tgtEl>
                                          <p:spTgt spid="151575"/>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51560"/>
                                        </p:tgtEl>
                                        <p:attrNameLst>
                                          <p:attrName>style.visibility</p:attrName>
                                        </p:attrNameLst>
                                      </p:cBhvr>
                                      <p:to>
                                        <p:strVal val="visible"/>
                                      </p:to>
                                    </p:set>
                                    <p:animEffect transition="in" filter="fade">
                                      <p:cBhvr>
                                        <p:cTn id="73" dur="1000"/>
                                        <p:tgtEl>
                                          <p:spTgt spid="1515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1585"/>
                                        </p:tgtEl>
                                        <p:attrNameLst>
                                          <p:attrName>style.visibility</p:attrName>
                                        </p:attrNameLst>
                                      </p:cBhvr>
                                      <p:to>
                                        <p:strVal val="visible"/>
                                      </p:to>
                                    </p:set>
                                    <p:animEffect transition="in" filter="fade">
                                      <p:cBhvr>
                                        <p:cTn id="76" dur="1000"/>
                                        <p:tgtEl>
                                          <p:spTgt spid="15158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1587"/>
                                        </p:tgtEl>
                                        <p:attrNameLst>
                                          <p:attrName>style.visibility</p:attrName>
                                        </p:attrNameLst>
                                      </p:cBhvr>
                                      <p:to>
                                        <p:strVal val="visible"/>
                                      </p:to>
                                    </p:set>
                                    <p:animEffect transition="in" filter="fade">
                                      <p:cBhvr>
                                        <p:cTn id="79" dur="1000"/>
                                        <p:tgtEl>
                                          <p:spTgt spid="15158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1586"/>
                                        </p:tgtEl>
                                        <p:attrNameLst>
                                          <p:attrName>style.visibility</p:attrName>
                                        </p:attrNameLst>
                                      </p:cBhvr>
                                      <p:to>
                                        <p:strVal val="visible"/>
                                      </p:to>
                                    </p:set>
                                    <p:animEffect transition="in" filter="fade">
                                      <p:cBhvr>
                                        <p:cTn id="82" dur="1000"/>
                                        <p:tgtEl>
                                          <p:spTgt spid="151586"/>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51582"/>
                                        </p:tgtEl>
                                        <p:attrNameLst>
                                          <p:attrName>style.visibility</p:attrName>
                                        </p:attrNameLst>
                                      </p:cBhvr>
                                      <p:to>
                                        <p:strVal val="visible"/>
                                      </p:to>
                                    </p:set>
                                    <p:animEffect transition="in" filter="fade">
                                      <p:cBhvr>
                                        <p:cTn id="86" dur="1000"/>
                                        <p:tgtEl>
                                          <p:spTgt spid="15158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581"/>
                                        </p:tgtEl>
                                        <p:attrNameLst>
                                          <p:attrName>style.visibility</p:attrName>
                                        </p:attrNameLst>
                                      </p:cBhvr>
                                      <p:to>
                                        <p:strVal val="visible"/>
                                      </p:to>
                                    </p:set>
                                    <p:animEffect transition="in" filter="fade">
                                      <p:cBhvr>
                                        <p:cTn id="89" dur="1000"/>
                                        <p:tgtEl>
                                          <p:spTgt spid="15158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1583"/>
                                        </p:tgtEl>
                                        <p:attrNameLst>
                                          <p:attrName>style.visibility</p:attrName>
                                        </p:attrNameLst>
                                      </p:cBhvr>
                                      <p:to>
                                        <p:strVal val="visible"/>
                                      </p:to>
                                    </p:set>
                                    <p:animEffect transition="in" filter="fade">
                                      <p:cBhvr>
                                        <p:cTn id="92" dur="1000"/>
                                        <p:tgtEl>
                                          <p:spTgt spid="15158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51588"/>
                                        </p:tgtEl>
                                        <p:attrNameLst>
                                          <p:attrName>style.visibility</p:attrName>
                                        </p:attrNameLst>
                                      </p:cBhvr>
                                      <p:to>
                                        <p:strVal val="visible"/>
                                      </p:to>
                                    </p:set>
                                    <p:animEffect transition="in" filter="fade">
                                      <p:cBhvr>
                                        <p:cTn id="95" dur="1000"/>
                                        <p:tgtEl>
                                          <p:spTgt spid="151588"/>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51589"/>
                                        </p:tgtEl>
                                        <p:attrNameLst>
                                          <p:attrName>style.visibility</p:attrName>
                                        </p:attrNameLst>
                                      </p:cBhvr>
                                      <p:to>
                                        <p:strVal val="visible"/>
                                      </p:to>
                                    </p:set>
                                    <p:animEffect transition="in" filter="fade">
                                      <p:cBhvr>
                                        <p:cTn id="99" dur="1000"/>
                                        <p:tgtEl>
                                          <p:spTgt spid="15158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51584"/>
                                        </p:tgtEl>
                                        <p:attrNameLst>
                                          <p:attrName>style.visibility</p:attrName>
                                        </p:attrNameLst>
                                      </p:cBhvr>
                                      <p:to>
                                        <p:strVal val="visible"/>
                                      </p:to>
                                    </p:set>
                                    <p:animEffect transition="in" filter="fade">
                                      <p:cBhvr>
                                        <p:cTn id="102" dur="1000"/>
                                        <p:tgtEl>
                                          <p:spTgt spid="151584"/>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51570"/>
                                        </p:tgtEl>
                                        <p:attrNameLst>
                                          <p:attrName>style.visibility</p:attrName>
                                        </p:attrNameLst>
                                      </p:cBhvr>
                                      <p:to>
                                        <p:strVal val="visible"/>
                                      </p:to>
                                    </p:set>
                                    <p:animEffect transition="in" filter="fade">
                                      <p:cBhvr>
                                        <p:cTn id="106" dur="2000"/>
                                        <p:tgtEl>
                                          <p:spTgt spid="15157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51571"/>
                                        </p:tgtEl>
                                        <p:attrNameLst>
                                          <p:attrName>style.visibility</p:attrName>
                                        </p:attrNameLst>
                                      </p:cBhvr>
                                      <p:to>
                                        <p:strVal val="visible"/>
                                      </p:to>
                                    </p:set>
                                    <p:animEffect transition="in" filter="fade">
                                      <p:cBhvr>
                                        <p:cTn id="109" dur="2000"/>
                                        <p:tgtEl>
                                          <p:spTgt spid="151571"/>
                                        </p:tgtEl>
                                      </p:cBhvr>
                                    </p:animEffect>
                                  </p:childTnLst>
                                </p:cTn>
                              </p:par>
                            </p:childTnLst>
                          </p:cTn>
                        </p:par>
                        <p:par>
                          <p:cTn id="110" fill="hold" nodeType="afterGroup">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51590"/>
                                        </p:tgtEl>
                                        <p:attrNameLst>
                                          <p:attrName>style.visibility</p:attrName>
                                        </p:attrNameLst>
                                      </p:cBhvr>
                                      <p:to>
                                        <p:strVal val="visible"/>
                                      </p:to>
                                    </p:set>
                                    <p:animEffect transition="in" filter="fade">
                                      <p:cBhvr>
                                        <p:cTn id="113" dur="500"/>
                                        <p:tgtEl>
                                          <p:spTgt spid="15159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51591"/>
                                        </p:tgtEl>
                                        <p:attrNameLst>
                                          <p:attrName>style.visibility</p:attrName>
                                        </p:attrNameLst>
                                      </p:cBhvr>
                                      <p:to>
                                        <p:strVal val="visible"/>
                                      </p:to>
                                    </p:set>
                                    <p:animEffect transition="in" filter="fade">
                                      <p:cBhvr>
                                        <p:cTn id="116" dur="500"/>
                                        <p:tgtEl>
                                          <p:spTgt spid="15159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51592"/>
                                        </p:tgtEl>
                                        <p:attrNameLst>
                                          <p:attrName>style.visibility</p:attrName>
                                        </p:attrNameLst>
                                      </p:cBhvr>
                                      <p:to>
                                        <p:strVal val="visible"/>
                                      </p:to>
                                    </p:set>
                                    <p:animEffect transition="in" filter="fade">
                                      <p:cBhvr>
                                        <p:cTn id="119" dur="500"/>
                                        <p:tgtEl>
                                          <p:spTgt spid="151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558" grpId="0"/>
      <p:bldP spid="151560" grpId="0"/>
      <p:bldP spid="151561" grpId="0"/>
      <p:bldP spid="151562" grpId="0"/>
      <p:bldP spid="151563" grpId="0"/>
      <p:bldP spid="151564" grpId="0"/>
      <p:bldP spid="151565" grpId="0"/>
      <p:bldP spid="151566" grpId="0"/>
      <p:bldP spid="151567" grpId="0"/>
      <p:bldP spid="151568" grpId="0"/>
      <p:bldP spid="151569" grpId="0"/>
      <p:bldP spid="151570" grpId="0" animBg="1"/>
      <p:bldP spid="151571" grpId="0"/>
      <p:bldP spid="151572" grpId="0"/>
      <p:bldP spid="151573" grpId="0"/>
      <p:bldP spid="151574" grpId="0"/>
      <p:bldP spid="151575" grpId="0"/>
      <p:bldP spid="151576" grpId="0"/>
      <p:bldP spid="151577" grpId="0"/>
      <p:bldP spid="151578" grpId="0"/>
      <p:bldP spid="151579" grpId="0"/>
      <p:bldP spid="151580" grpId="0"/>
      <p:bldP spid="151581" grpId="0"/>
      <p:bldP spid="151582" grpId="0"/>
      <p:bldP spid="151583" grpId="0"/>
      <p:bldP spid="151584" grpId="0"/>
      <p:bldP spid="151585" grpId="0"/>
      <p:bldP spid="151586" grpId="0"/>
      <p:bldP spid="151587" grpId="0"/>
      <p:bldP spid="151588" grpId="0"/>
      <p:bldP spid="151589" grpId="0"/>
      <p:bldP spid="151590" grpId="0"/>
      <p:bldP spid="151591" grpId="0"/>
      <p:bldP spid="15159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0" y="838200"/>
            <a:ext cx="9144000" cy="4038600"/>
          </a:xfrm>
        </p:spPr>
        <p:txBody>
          <a:bodyPr/>
          <a:lstStyle/>
          <a:p>
            <a:pPr eaLnBrk="1" hangingPunct="1">
              <a:defRPr/>
            </a:pPr>
            <a:r>
              <a:rPr lang="en-US" sz="3600" dirty="0" smtClean="0">
                <a:solidFill>
                  <a:srgbClr val="FED502"/>
                </a:solidFill>
                <a:effectLst>
                  <a:outerShdw blurRad="38100" dist="38100" dir="2700000" algn="tl">
                    <a:srgbClr val="000000">
                      <a:alpha val="43137"/>
                    </a:srgbClr>
                  </a:outerShdw>
                </a:effectLst>
              </a:rPr>
              <a:t>We refer to the base 16 numeral system as the hexadecimal numeral system.</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Base 16 numbers have 16 symbols to represent any number in the system.</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Those symbols are</a:t>
            </a:r>
          </a:p>
        </p:txBody>
      </p:sp>
      <p:sp>
        <p:nvSpPr>
          <p:cNvPr id="21" name="Rectangle 19"/>
          <p:cNvSpPr>
            <a:spLocks noChangeArrowheads="1"/>
          </p:cNvSpPr>
          <p:nvPr/>
        </p:nvSpPr>
        <p:spPr bwMode="auto">
          <a:xfrm>
            <a:off x="1600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0</a:t>
            </a:r>
          </a:p>
        </p:txBody>
      </p:sp>
      <p:sp>
        <p:nvSpPr>
          <p:cNvPr id="22" name="Rectangle 20"/>
          <p:cNvSpPr>
            <a:spLocks noChangeArrowheads="1"/>
          </p:cNvSpPr>
          <p:nvPr/>
        </p:nvSpPr>
        <p:spPr bwMode="auto">
          <a:xfrm>
            <a:off x="1981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1</a:t>
            </a:r>
          </a:p>
        </p:txBody>
      </p:sp>
      <p:sp>
        <p:nvSpPr>
          <p:cNvPr id="23" name="Rectangle 21"/>
          <p:cNvSpPr>
            <a:spLocks noChangeArrowheads="1"/>
          </p:cNvSpPr>
          <p:nvPr/>
        </p:nvSpPr>
        <p:spPr bwMode="auto">
          <a:xfrm>
            <a:off x="2362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2</a:t>
            </a:r>
          </a:p>
        </p:txBody>
      </p:sp>
      <p:sp>
        <p:nvSpPr>
          <p:cNvPr id="24" name="Rectangle 22"/>
          <p:cNvSpPr>
            <a:spLocks noChangeArrowheads="1"/>
          </p:cNvSpPr>
          <p:nvPr/>
        </p:nvSpPr>
        <p:spPr bwMode="auto">
          <a:xfrm>
            <a:off x="2743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3</a:t>
            </a:r>
          </a:p>
        </p:txBody>
      </p:sp>
      <p:sp>
        <p:nvSpPr>
          <p:cNvPr id="25" name="Rectangle 23"/>
          <p:cNvSpPr>
            <a:spLocks noChangeArrowheads="1"/>
          </p:cNvSpPr>
          <p:nvPr/>
        </p:nvSpPr>
        <p:spPr bwMode="auto">
          <a:xfrm>
            <a:off x="3124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4</a:t>
            </a:r>
          </a:p>
        </p:txBody>
      </p:sp>
      <p:sp>
        <p:nvSpPr>
          <p:cNvPr id="26" name="Rectangle 24"/>
          <p:cNvSpPr>
            <a:spLocks noChangeArrowheads="1"/>
          </p:cNvSpPr>
          <p:nvPr/>
        </p:nvSpPr>
        <p:spPr bwMode="auto">
          <a:xfrm>
            <a:off x="3505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5</a:t>
            </a:r>
          </a:p>
        </p:txBody>
      </p:sp>
      <p:sp>
        <p:nvSpPr>
          <p:cNvPr id="27" name="Rectangle 25"/>
          <p:cNvSpPr>
            <a:spLocks noChangeArrowheads="1"/>
          </p:cNvSpPr>
          <p:nvPr/>
        </p:nvSpPr>
        <p:spPr bwMode="auto">
          <a:xfrm>
            <a:off x="3886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6</a:t>
            </a:r>
          </a:p>
        </p:txBody>
      </p:sp>
      <p:sp>
        <p:nvSpPr>
          <p:cNvPr id="28" name="Rectangle 26"/>
          <p:cNvSpPr>
            <a:spLocks noChangeArrowheads="1"/>
          </p:cNvSpPr>
          <p:nvPr/>
        </p:nvSpPr>
        <p:spPr bwMode="auto">
          <a:xfrm>
            <a:off x="4267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7</a:t>
            </a:r>
          </a:p>
        </p:txBody>
      </p:sp>
      <p:sp>
        <p:nvSpPr>
          <p:cNvPr id="29" name="Rectangle 27"/>
          <p:cNvSpPr>
            <a:spLocks noChangeArrowheads="1"/>
          </p:cNvSpPr>
          <p:nvPr/>
        </p:nvSpPr>
        <p:spPr bwMode="auto">
          <a:xfrm>
            <a:off x="4648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8</a:t>
            </a:r>
          </a:p>
        </p:txBody>
      </p:sp>
      <p:sp>
        <p:nvSpPr>
          <p:cNvPr id="30" name="Rectangle 28"/>
          <p:cNvSpPr>
            <a:spLocks noChangeArrowheads="1"/>
          </p:cNvSpPr>
          <p:nvPr/>
        </p:nvSpPr>
        <p:spPr bwMode="auto">
          <a:xfrm>
            <a:off x="5029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9</a:t>
            </a:r>
          </a:p>
        </p:txBody>
      </p:sp>
      <p:sp>
        <p:nvSpPr>
          <p:cNvPr id="31" name="Rectangle 38"/>
          <p:cNvSpPr>
            <a:spLocks noChangeArrowheads="1"/>
          </p:cNvSpPr>
          <p:nvPr/>
        </p:nvSpPr>
        <p:spPr bwMode="auto">
          <a:xfrm>
            <a:off x="5029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en-US" sz="3600">
              <a:solidFill>
                <a:srgbClr val="FED502"/>
              </a:solidFill>
              <a:effectLst>
                <a:outerShdw blurRad="38100" dist="38100" dir="2700000" algn="tl">
                  <a:srgbClr val="000000"/>
                </a:outerShdw>
              </a:effectLst>
            </a:endParaRPr>
          </a:p>
        </p:txBody>
      </p:sp>
      <p:sp>
        <p:nvSpPr>
          <p:cNvPr id="32" name="Rectangle 39"/>
          <p:cNvSpPr>
            <a:spLocks noChangeArrowheads="1"/>
          </p:cNvSpPr>
          <p:nvPr/>
        </p:nvSpPr>
        <p:spPr bwMode="auto">
          <a:xfrm>
            <a:off x="5410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A</a:t>
            </a:r>
          </a:p>
        </p:txBody>
      </p:sp>
      <p:sp>
        <p:nvSpPr>
          <p:cNvPr id="33" name="Rectangle 40"/>
          <p:cNvSpPr>
            <a:spLocks noChangeArrowheads="1"/>
          </p:cNvSpPr>
          <p:nvPr/>
        </p:nvSpPr>
        <p:spPr bwMode="auto">
          <a:xfrm>
            <a:off x="5791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B</a:t>
            </a:r>
          </a:p>
        </p:txBody>
      </p:sp>
      <p:sp>
        <p:nvSpPr>
          <p:cNvPr id="34" name="Rectangle 41"/>
          <p:cNvSpPr>
            <a:spLocks noChangeArrowheads="1"/>
          </p:cNvSpPr>
          <p:nvPr/>
        </p:nvSpPr>
        <p:spPr bwMode="auto">
          <a:xfrm>
            <a:off x="6172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C</a:t>
            </a:r>
          </a:p>
        </p:txBody>
      </p:sp>
      <p:sp>
        <p:nvSpPr>
          <p:cNvPr id="35" name="Rectangle 42"/>
          <p:cNvSpPr>
            <a:spLocks noChangeArrowheads="1"/>
          </p:cNvSpPr>
          <p:nvPr/>
        </p:nvSpPr>
        <p:spPr bwMode="auto">
          <a:xfrm>
            <a:off x="6553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D</a:t>
            </a:r>
          </a:p>
        </p:txBody>
      </p:sp>
      <p:sp>
        <p:nvSpPr>
          <p:cNvPr id="36" name="Rectangle 43"/>
          <p:cNvSpPr>
            <a:spLocks noChangeArrowheads="1"/>
          </p:cNvSpPr>
          <p:nvPr/>
        </p:nvSpPr>
        <p:spPr bwMode="auto">
          <a:xfrm>
            <a:off x="6934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E</a:t>
            </a:r>
          </a:p>
        </p:txBody>
      </p:sp>
      <p:sp>
        <p:nvSpPr>
          <p:cNvPr id="37" name="Rectangle 44"/>
          <p:cNvSpPr>
            <a:spLocks noChangeArrowheads="1"/>
          </p:cNvSpPr>
          <p:nvPr/>
        </p:nvSpPr>
        <p:spPr bwMode="auto">
          <a:xfrm>
            <a:off x="73152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F</a:t>
            </a:r>
          </a:p>
        </p:txBody>
      </p:sp>
    </p:spTree>
    <p:extLst>
      <p:ext uri="{BB962C8B-B14F-4D97-AF65-F5344CB8AC3E}">
        <p14:creationId xmlns:p14="http://schemas.microsoft.com/office/powerpoint/2010/main" val="293453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amond(in)">
                                      <p:cBhvr>
                                        <p:cTn id="7" dur="500"/>
                                        <p:tgtEl>
                                          <p:spTgt spid="21"/>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diamond(in)">
                                      <p:cBhvr>
                                        <p:cTn id="11" dur="500"/>
                                        <p:tgtEl>
                                          <p:spTgt spid="22"/>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amond(in)">
                                      <p:cBhvr>
                                        <p:cTn id="15" dur="500"/>
                                        <p:tgtEl>
                                          <p:spTgt spid="23"/>
                                        </p:tgtEl>
                                      </p:cBhvr>
                                    </p:animEffect>
                                  </p:childTnLst>
                                </p:cTn>
                              </p:par>
                            </p:childTnLst>
                          </p:cTn>
                        </p:par>
                        <p:par>
                          <p:cTn id="16" fill="hold">
                            <p:stCondLst>
                              <p:cond delay="1500"/>
                            </p:stCondLst>
                            <p:childTnLst>
                              <p:par>
                                <p:cTn id="17" presetID="8"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amond(in)">
                                      <p:cBhvr>
                                        <p:cTn id="19" dur="500"/>
                                        <p:tgtEl>
                                          <p:spTgt spid="24"/>
                                        </p:tgtEl>
                                      </p:cBhvr>
                                    </p:animEffect>
                                  </p:childTnLst>
                                </p:cTn>
                              </p:par>
                            </p:childTnLst>
                          </p:cTn>
                        </p:par>
                        <p:par>
                          <p:cTn id="20" fill="hold">
                            <p:stCondLst>
                              <p:cond delay="2000"/>
                            </p:stCondLst>
                            <p:childTnLst>
                              <p:par>
                                <p:cTn id="21" presetID="8" presetClass="entr" presetSubtype="16"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diamond(in)">
                                      <p:cBhvr>
                                        <p:cTn id="23" dur="500"/>
                                        <p:tgtEl>
                                          <p:spTgt spid="25"/>
                                        </p:tgtEl>
                                      </p:cBhvr>
                                    </p:animEffect>
                                  </p:childTnLst>
                                </p:cTn>
                              </p:par>
                            </p:childTnLst>
                          </p:cTn>
                        </p:par>
                        <p:par>
                          <p:cTn id="24" fill="hold">
                            <p:stCondLst>
                              <p:cond delay="2500"/>
                            </p:stCondLst>
                            <p:childTnLst>
                              <p:par>
                                <p:cTn id="25" presetID="8" presetClass="entr" presetSubtype="16"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500"/>
                                        <p:tgtEl>
                                          <p:spTgt spid="26"/>
                                        </p:tgtEl>
                                      </p:cBhvr>
                                    </p:animEffect>
                                  </p:childTnLst>
                                </p:cTn>
                              </p:par>
                            </p:childTnLst>
                          </p:cTn>
                        </p:par>
                        <p:par>
                          <p:cTn id="28" fill="hold">
                            <p:stCondLst>
                              <p:cond delay="3000"/>
                            </p:stCondLst>
                            <p:childTnLst>
                              <p:par>
                                <p:cTn id="29" presetID="8" presetClass="entr" presetSubtype="16"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diamond(in)">
                                      <p:cBhvr>
                                        <p:cTn id="31" dur="500"/>
                                        <p:tgtEl>
                                          <p:spTgt spid="27"/>
                                        </p:tgtEl>
                                      </p:cBhvr>
                                    </p:animEffect>
                                  </p:childTnLst>
                                </p:cTn>
                              </p:par>
                            </p:childTnLst>
                          </p:cTn>
                        </p:par>
                        <p:par>
                          <p:cTn id="32" fill="hold">
                            <p:stCondLst>
                              <p:cond delay="3500"/>
                            </p:stCondLst>
                            <p:childTnLst>
                              <p:par>
                                <p:cTn id="33" presetID="8" presetClass="entr" presetSubtype="16"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diamond(in)">
                                      <p:cBhvr>
                                        <p:cTn id="35" dur="500"/>
                                        <p:tgtEl>
                                          <p:spTgt spid="28"/>
                                        </p:tgtEl>
                                      </p:cBhvr>
                                    </p:animEffect>
                                  </p:childTnLst>
                                </p:cTn>
                              </p:par>
                            </p:childTnLst>
                          </p:cTn>
                        </p:par>
                        <p:par>
                          <p:cTn id="36" fill="hold">
                            <p:stCondLst>
                              <p:cond delay="4000"/>
                            </p:stCondLst>
                            <p:childTnLst>
                              <p:par>
                                <p:cTn id="37" presetID="8" presetClass="entr" presetSubtype="16"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diamond(in)">
                                      <p:cBhvr>
                                        <p:cTn id="39" dur="500"/>
                                        <p:tgtEl>
                                          <p:spTgt spid="29"/>
                                        </p:tgtEl>
                                      </p:cBhvr>
                                    </p:animEffect>
                                  </p:childTnLst>
                                </p:cTn>
                              </p:par>
                            </p:childTnLst>
                          </p:cTn>
                        </p:par>
                        <p:par>
                          <p:cTn id="40" fill="hold">
                            <p:stCondLst>
                              <p:cond delay="4500"/>
                            </p:stCondLst>
                            <p:childTnLst>
                              <p:par>
                                <p:cTn id="41" presetID="8" presetClass="entr" presetSubtype="16"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diamond(in)">
                                      <p:cBhvr>
                                        <p:cTn id="43" dur="500"/>
                                        <p:tgtEl>
                                          <p:spTgt spid="30"/>
                                        </p:tgtEl>
                                      </p:cBhvr>
                                    </p:animEffect>
                                  </p:childTnLst>
                                </p:cTn>
                              </p:par>
                            </p:childTnLst>
                          </p:cTn>
                        </p:par>
                        <p:par>
                          <p:cTn id="44" fill="hold">
                            <p:stCondLst>
                              <p:cond delay="5000"/>
                            </p:stCondLst>
                            <p:childTnLst>
                              <p:par>
                                <p:cTn id="45" presetID="8" presetClass="entr" presetSubtype="16"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diamond(in)">
                                      <p:cBhvr>
                                        <p:cTn id="47" dur="500"/>
                                        <p:tgtEl>
                                          <p:spTgt spid="32"/>
                                        </p:tgtEl>
                                      </p:cBhvr>
                                    </p:animEffect>
                                  </p:childTnLst>
                                </p:cTn>
                              </p:par>
                            </p:childTnLst>
                          </p:cTn>
                        </p:par>
                        <p:par>
                          <p:cTn id="48" fill="hold">
                            <p:stCondLst>
                              <p:cond delay="5500"/>
                            </p:stCondLst>
                            <p:childTnLst>
                              <p:par>
                                <p:cTn id="49" presetID="8" presetClass="entr" presetSubtype="16"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diamond(in)">
                                      <p:cBhvr>
                                        <p:cTn id="51" dur="500"/>
                                        <p:tgtEl>
                                          <p:spTgt spid="33"/>
                                        </p:tgtEl>
                                      </p:cBhvr>
                                    </p:animEffect>
                                  </p:childTnLst>
                                </p:cTn>
                              </p:par>
                            </p:childTnLst>
                          </p:cTn>
                        </p:par>
                        <p:par>
                          <p:cTn id="52" fill="hold">
                            <p:stCondLst>
                              <p:cond delay="6000"/>
                            </p:stCondLst>
                            <p:childTnLst>
                              <p:par>
                                <p:cTn id="53" presetID="8" presetClass="entr" presetSubtype="1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diamond(in)">
                                      <p:cBhvr>
                                        <p:cTn id="55" dur="500"/>
                                        <p:tgtEl>
                                          <p:spTgt spid="34"/>
                                        </p:tgtEl>
                                      </p:cBhvr>
                                    </p:animEffect>
                                  </p:childTnLst>
                                </p:cTn>
                              </p:par>
                            </p:childTnLst>
                          </p:cTn>
                        </p:par>
                        <p:par>
                          <p:cTn id="56" fill="hold">
                            <p:stCondLst>
                              <p:cond delay="6500"/>
                            </p:stCondLst>
                            <p:childTnLst>
                              <p:par>
                                <p:cTn id="57" presetID="8" presetClass="entr" presetSubtype="16"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diamond(in)">
                                      <p:cBhvr>
                                        <p:cTn id="59" dur="500"/>
                                        <p:tgtEl>
                                          <p:spTgt spid="35"/>
                                        </p:tgtEl>
                                      </p:cBhvr>
                                    </p:animEffect>
                                  </p:childTnLst>
                                </p:cTn>
                              </p:par>
                            </p:childTnLst>
                          </p:cTn>
                        </p:par>
                        <p:par>
                          <p:cTn id="60" fill="hold">
                            <p:stCondLst>
                              <p:cond delay="7000"/>
                            </p:stCondLst>
                            <p:childTnLst>
                              <p:par>
                                <p:cTn id="61" presetID="8" presetClass="entr" presetSubtype="16"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amond(in)">
                                      <p:cBhvr>
                                        <p:cTn id="63" dur="500"/>
                                        <p:tgtEl>
                                          <p:spTgt spid="36"/>
                                        </p:tgtEl>
                                      </p:cBhvr>
                                    </p:animEffect>
                                  </p:childTnLst>
                                </p:cTn>
                              </p:par>
                            </p:childTnLst>
                          </p:cTn>
                        </p:par>
                        <p:par>
                          <p:cTn id="64" fill="hold">
                            <p:stCondLst>
                              <p:cond delay="7500"/>
                            </p:stCondLst>
                            <p:childTnLst>
                              <p:par>
                                <p:cTn id="65" presetID="8"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diamond(in)">
                                      <p:cBhvr>
                                        <p:cTn id="6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P spid="30" grpId="0"/>
      <p:bldP spid="32" grpId="0"/>
      <p:bldP spid="33" grpId="0"/>
      <p:bldP spid="34" grpId="0"/>
      <p:bldP spid="35"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609600"/>
            <a:ext cx="9144000" cy="4953000"/>
          </a:xfrm>
        </p:spPr>
        <p:txBody>
          <a:bodyPr/>
          <a:lstStyle/>
          <a:p>
            <a:pPr eaLnBrk="1" hangingPunct="1">
              <a:defRPr/>
            </a:pPr>
            <a:r>
              <a:rPr lang="en-US" sz="3600" dirty="0" smtClean="0">
                <a:solidFill>
                  <a:srgbClr val="FED502"/>
                </a:solidFill>
                <a:effectLst>
                  <a:outerShdw blurRad="38100" dist="38100" dir="2700000" algn="tl">
                    <a:srgbClr val="000000">
                      <a:alpha val="43137"/>
                    </a:srgbClr>
                  </a:outerShdw>
                </a:effectLst>
              </a:rPr>
              <a:t>Why Do Humans Use Base 10 Numbers?</a:t>
            </a:r>
            <a:r>
              <a:rPr lang="en-US" sz="3200" dirty="0" smtClean="0">
                <a:solidFill>
                  <a:srgbClr val="FED502"/>
                </a:solidFill>
                <a:effectLst>
                  <a:outerShdw blurRad="38100" dist="38100" dir="2700000" algn="tl">
                    <a:srgbClr val="000000">
                      <a:alpha val="43137"/>
                    </a:srgbClr>
                  </a:outerShdw>
                </a:effectLst>
              </a:rPr>
              <a:t/>
            </a:r>
            <a:br>
              <a:rPr lang="en-US" sz="3200" dirty="0" smtClean="0">
                <a:solidFill>
                  <a:srgbClr val="FED502"/>
                </a:solidFill>
                <a:effectLst>
                  <a:outerShdw blurRad="38100" dist="38100" dir="2700000" algn="tl">
                    <a:srgbClr val="000000">
                      <a:alpha val="43137"/>
                    </a:srgbClr>
                  </a:outerShdw>
                </a:effectLst>
              </a:rPr>
            </a:br>
            <a:r>
              <a:rPr lang="en-US" dirty="0" smtClean="0">
                <a:solidFill>
                  <a:srgbClr val="FED502"/>
                </a:solidFill>
                <a:effectLst>
                  <a:outerShdw blurRad="38100" dist="38100" dir="2700000" algn="tl">
                    <a:srgbClr val="000000">
                      <a:alpha val="43137"/>
                    </a:srgbClr>
                  </a:outerShdw>
                </a:effectLst>
              </a:rPr>
              <a:t/>
            </a:r>
            <a:br>
              <a:rPr lang="en-US"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We have ten fingers and ten toes, perhaps that is why we normally think in base 10.</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There are many theories concerning how we settled on base 10, some are mathematically-based, some are not.</a:t>
            </a:r>
            <a:endParaRPr lang="en-US" dirty="0" smtClean="0">
              <a:solidFill>
                <a:srgbClr val="FED50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0786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457200"/>
            <a:ext cx="9144000" cy="1828800"/>
          </a:xfrm>
        </p:spPr>
        <p:txBody>
          <a:bodyPr/>
          <a:lstStyle/>
          <a:p>
            <a:r>
              <a:rPr lang="en-US" sz="3600" dirty="0" smtClean="0">
                <a:solidFill>
                  <a:srgbClr val="FED502"/>
                </a:solidFill>
                <a:effectLst>
                  <a:outerShdw blurRad="38100" dist="38100" dir="2700000" algn="tl">
                    <a:srgbClr val="000000">
                      <a:alpha val="43137"/>
                    </a:srgbClr>
                  </a:outerShdw>
                </a:effectLst>
              </a:rPr>
              <a:t>Each digit in a hexadecimal number can be represented by four binary digits (bits).</a:t>
            </a:r>
            <a:endParaRPr lang="en-US" sz="3600" dirty="0">
              <a:solidFill>
                <a:srgbClr val="FED502"/>
              </a:solidFill>
              <a:effectLst>
                <a:outerShdw blurRad="38100" dist="38100" dir="2700000" algn="tl">
                  <a:srgbClr val="000000">
                    <a:alpha val="43137"/>
                  </a:srgbClr>
                </a:outerShdw>
              </a:effectLst>
            </a:endParaRPr>
          </a:p>
        </p:txBody>
      </p:sp>
      <p:sp>
        <p:nvSpPr>
          <p:cNvPr id="142351" name="Rectangle 15"/>
          <p:cNvSpPr>
            <a:spLocks noChangeArrowheads="1"/>
          </p:cNvSpPr>
          <p:nvPr/>
        </p:nvSpPr>
        <p:spPr bwMode="auto">
          <a:xfrm>
            <a:off x="2286000" y="3526971"/>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3</a:t>
            </a:r>
          </a:p>
        </p:txBody>
      </p:sp>
      <p:sp>
        <p:nvSpPr>
          <p:cNvPr id="142358" name="Rectangle 22"/>
          <p:cNvSpPr>
            <a:spLocks noChangeArrowheads="1"/>
          </p:cNvSpPr>
          <p:nvPr/>
        </p:nvSpPr>
        <p:spPr bwMode="auto">
          <a:xfrm>
            <a:off x="2286000" y="2057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0</a:t>
            </a:r>
          </a:p>
        </p:txBody>
      </p:sp>
      <p:sp>
        <p:nvSpPr>
          <p:cNvPr id="142359" name="Rectangle 23"/>
          <p:cNvSpPr>
            <a:spLocks noChangeArrowheads="1"/>
          </p:cNvSpPr>
          <p:nvPr/>
        </p:nvSpPr>
        <p:spPr bwMode="auto">
          <a:xfrm>
            <a:off x="2286000" y="2547257"/>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1</a:t>
            </a:r>
          </a:p>
        </p:txBody>
      </p:sp>
      <p:sp>
        <p:nvSpPr>
          <p:cNvPr id="142360" name="Rectangle 24"/>
          <p:cNvSpPr>
            <a:spLocks noChangeArrowheads="1"/>
          </p:cNvSpPr>
          <p:nvPr/>
        </p:nvSpPr>
        <p:spPr bwMode="auto">
          <a:xfrm>
            <a:off x="2286000" y="3037114"/>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2</a:t>
            </a:r>
          </a:p>
        </p:txBody>
      </p:sp>
      <p:sp>
        <p:nvSpPr>
          <p:cNvPr id="142362" name="Rectangle 26"/>
          <p:cNvSpPr>
            <a:spLocks noChangeArrowheads="1"/>
          </p:cNvSpPr>
          <p:nvPr/>
        </p:nvSpPr>
        <p:spPr bwMode="auto">
          <a:xfrm>
            <a:off x="2286000" y="4016828"/>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4</a:t>
            </a:r>
          </a:p>
        </p:txBody>
      </p:sp>
      <p:sp>
        <p:nvSpPr>
          <p:cNvPr id="142363" name="Rectangle 27"/>
          <p:cNvSpPr>
            <a:spLocks noChangeArrowheads="1"/>
          </p:cNvSpPr>
          <p:nvPr/>
        </p:nvSpPr>
        <p:spPr bwMode="auto">
          <a:xfrm>
            <a:off x="2286000" y="4506685"/>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5</a:t>
            </a:r>
          </a:p>
        </p:txBody>
      </p:sp>
      <p:sp>
        <p:nvSpPr>
          <p:cNvPr id="142364" name="Rectangle 28"/>
          <p:cNvSpPr>
            <a:spLocks noChangeArrowheads="1"/>
          </p:cNvSpPr>
          <p:nvPr/>
        </p:nvSpPr>
        <p:spPr bwMode="auto">
          <a:xfrm>
            <a:off x="2286000" y="4996542"/>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6</a:t>
            </a:r>
          </a:p>
        </p:txBody>
      </p:sp>
      <p:sp>
        <p:nvSpPr>
          <p:cNvPr id="142365" name="Rectangle 29"/>
          <p:cNvSpPr>
            <a:spLocks noChangeArrowheads="1"/>
          </p:cNvSpPr>
          <p:nvPr/>
        </p:nvSpPr>
        <p:spPr bwMode="auto">
          <a:xfrm>
            <a:off x="2286000" y="5486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7</a:t>
            </a:r>
          </a:p>
        </p:txBody>
      </p:sp>
      <p:sp>
        <p:nvSpPr>
          <p:cNvPr id="19" name="Rectangle 15"/>
          <p:cNvSpPr>
            <a:spLocks noChangeArrowheads="1"/>
          </p:cNvSpPr>
          <p:nvPr/>
        </p:nvSpPr>
        <p:spPr bwMode="auto">
          <a:xfrm>
            <a:off x="2971800" y="3526971"/>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0011</a:t>
            </a:r>
            <a:endParaRPr lang="en-US" sz="3600" dirty="0">
              <a:solidFill>
                <a:srgbClr val="FED502"/>
              </a:solidFill>
              <a:effectLst>
                <a:outerShdw blurRad="38100" dist="38100" dir="2700000" algn="tl">
                  <a:srgbClr val="000000"/>
                </a:outerShdw>
              </a:effectLst>
            </a:endParaRPr>
          </a:p>
        </p:txBody>
      </p:sp>
      <p:sp>
        <p:nvSpPr>
          <p:cNvPr id="20" name="Rectangle 22"/>
          <p:cNvSpPr>
            <a:spLocks noChangeArrowheads="1"/>
          </p:cNvSpPr>
          <p:nvPr/>
        </p:nvSpPr>
        <p:spPr bwMode="auto">
          <a:xfrm>
            <a:off x="2971800" y="205740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0000</a:t>
            </a:r>
            <a:endParaRPr lang="en-US" sz="3600" dirty="0">
              <a:solidFill>
                <a:srgbClr val="FED502"/>
              </a:solidFill>
              <a:effectLst>
                <a:outerShdw blurRad="38100" dist="38100" dir="2700000" algn="tl">
                  <a:srgbClr val="000000"/>
                </a:outerShdw>
              </a:effectLst>
            </a:endParaRPr>
          </a:p>
        </p:txBody>
      </p:sp>
      <p:sp>
        <p:nvSpPr>
          <p:cNvPr id="21" name="Rectangle 23"/>
          <p:cNvSpPr>
            <a:spLocks noChangeArrowheads="1"/>
          </p:cNvSpPr>
          <p:nvPr/>
        </p:nvSpPr>
        <p:spPr bwMode="auto">
          <a:xfrm>
            <a:off x="2971800" y="2547257"/>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0001</a:t>
            </a:r>
            <a:endParaRPr lang="en-US" sz="3600" dirty="0">
              <a:solidFill>
                <a:srgbClr val="FED502"/>
              </a:solidFill>
              <a:effectLst>
                <a:outerShdw blurRad="38100" dist="38100" dir="2700000" algn="tl">
                  <a:srgbClr val="000000"/>
                </a:outerShdw>
              </a:effectLst>
            </a:endParaRPr>
          </a:p>
        </p:txBody>
      </p:sp>
      <p:sp>
        <p:nvSpPr>
          <p:cNvPr id="22" name="Rectangle 24"/>
          <p:cNvSpPr>
            <a:spLocks noChangeArrowheads="1"/>
          </p:cNvSpPr>
          <p:nvPr/>
        </p:nvSpPr>
        <p:spPr bwMode="auto">
          <a:xfrm>
            <a:off x="2971800" y="3037114"/>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0010</a:t>
            </a:r>
            <a:endParaRPr lang="en-US" sz="3600" dirty="0">
              <a:solidFill>
                <a:srgbClr val="FED502"/>
              </a:solidFill>
              <a:effectLst>
                <a:outerShdw blurRad="38100" dist="38100" dir="2700000" algn="tl">
                  <a:srgbClr val="000000"/>
                </a:outerShdw>
              </a:effectLst>
            </a:endParaRPr>
          </a:p>
        </p:txBody>
      </p:sp>
      <p:sp>
        <p:nvSpPr>
          <p:cNvPr id="23" name="Rectangle 26"/>
          <p:cNvSpPr>
            <a:spLocks noChangeArrowheads="1"/>
          </p:cNvSpPr>
          <p:nvPr/>
        </p:nvSpPr>
        <p:spPr bwMode="auto">
          <a:xfrm>
            <a:off x="2971800" y="4016828"/>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0100</a:t>
            </a:r>
            <a:endParaRPr lang="en-US" sz="3600" dirty="0">
              <a:solidFill>
                <a:srgbClr val="FED502"/>
              </a:solidFill>
              <a:effectLst>
                <a:outerShdw blurRad="38100" dist="38100" dir="2700000" algn="tl">
                  <a:srgbClr val="000000"/>
                </a:outerShdw>
              </a:effectLst>
            </a:endParaRPr>
          </a:p>
        </p:txBody>
      </p:sp>
      <p:sp>
        <p:nvSpPr>
          <p:cNvPr id="24" name="Rectangle 27"/>
          <p:cNvSpPr>
            <a:spLocks noChangeArrowheads="1"/>
          </p:cNvSpPr>
          <p:nvPr/>
        </p:nvSpPr>
        <p:spPr bwMode="auto">
          <a:xfrm>
            <a:off x="2971800" y="4506685"/>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0101</a:t>
            </a:r>
            <a:endParaRPr lang="en-US" sz="3600" dirty="0">
              <a:solidFill>
                <a:srgbClr val="FED502"/>
              </a:solidFill>
              <a:effectLst>
                <a:outerShdw blurRad="38100" dist="38100" dir="2700000" algn="tl">
                  <a:srgbClr val="000000"/>
                </a:outerShdw>
              </a:effectLst>
            </a:endParaRPr>
          </a:p>
        </p:txBody>
      </p:sp>
      <p:sp>
        <p:nvSpPr>
          <p:cNvPr id="25" name="Rectangle 28"/>
          <p:cNvSpPr>
            <a:spLocks noChangeArrowheads="1"/>
          </p:cNvSpPr>
          <p:nvPr/>
        </p:nvSpPr>
        <p:spPr bwMode="auto">
          <a:xfrm>
            <a:off x="2971800" y="4996542"/>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0110</a:t>
            </a:r>
            <a:endParaRPr lang="en-US" sz="3600" dirty="0">
              <a:solidFill>
                <a:srgbClr val="FED502"/>
              </a:solidFill>
              <a:effectLst>
                <a:outerShdw blurRad="38100" dist="38100" dir="2700000" algn="tl">
                  <a:srgbClr val="000000"/>
                </a:outerShdw>
              </a:effectLst>
            </a:endParaRPr>
          </a:p>
        </p:txBody>
      </p:sp>
      <p:sp>
        <p:nvSpPr>
          <p:cNvPr id="26" name="Rectangle 29"/>
          <p:cNvSpPr>
            <a:spLocks noChangeArrowheads="1"/>
          </p:cNvSpPr>
          <p:nvPr/>
        </p:nvSpPr>
        <p:spPr bwMode="auto">
          <a:xfrm>
            <a:off x="2971800" y="548640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0111</a:t>
            </a:r>
            <a:endParaRPr lang="en-US" sz="3600" dirty="0">
              <a:solidFill>
                <a:srgbClr val="FED502"/>
              </a:solidFill>
              <a:effectLst>
                <a:outerShdw blurRad="38100" dist="38100" dir="2700000" algn="tl">
                  <a:srgbClr val="000000"/>
                </a:outerShdw>
              </a:effectLst>
            </a:endParaRPr>
          </a:p>
        </p:txBody>
      </p:sp>
      <p:sp>
        <p:nvSpPr>
          <p:cNvPr id="27" name="Rectangle 15"/>
          <p:cNvSpPr>
            <a:spLocks noChangeArrowheads="1"/>
          </p:cNvSpPr>
          <p:nvPr/>
        </p:nvSpPr>
        <p:spPr bwMode="auto">
          <a:xfrm>
            <a:off x="4876800" y="3526971"/>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B</a:t>
            </a:r>
            <a:endParaRPr lang="en-US" sz="3600" dirty="0">
              <a:solidFill>
                <a:srgbClr val="FED502"/>
              </a:solidFill>
              <a:effectLst>
                <a:outerShdw blurRad="38100" dist="38100" dir="2700000" algn="tl">
                  <a:srgbClr val="000000"/>
                </a:outerShdw>
              </a:effectLst>
            </a:endParaRPr>
          </a:p>
        </p:txBody>
      </p:sp>
      <p:sp>
        <p:nvSpPr>
          <p:cNvPr id="28" name="Rectangle 22"/>
          <p:cNvSpPr>
            <a:spLocks noChangeArrowheads="1"/>
          </p:cNvSpPr>
          <p:nvPr/>
        </p:nvSpPr>
        <p:spPr bwMode="auto">
          <a:xfrm>
            <a:off x="4876800" y="2057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8</a:t>
            </a:r>
            <a:endParaRPr lang="en-US" sz="3600" dirty="0">
              <a:solidFill>
                <a:srgbClr val="FED502"/>
              </a:solidFill>
              <a:effectLst>
                <a:outerShdw blurRad="38100" dist="38100" dir="2700000" algn="tl">
                  <a:srgbClr val="000000"/>
                </a:outerShdw>
              </a:effectLst>
            </a:endParaRPr>
          </a:p>
        </p:txBody>
      </p:sp>
      <p:sp>
        <p:nvSpPr>
          <p:cNvPr id="29" name="Rectangle 23"/>
          <p:cNvSpPr>
            <a:spLocks noChangeArrowheads="1"/>
          </p:cNvSpPr>
          <p:nvPr/>
        </p:nvSpPr>
        <p:spPr bwMode="auto">
          <a:xfrm>
            <a:off x="4876800" y="2547257"/>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9</a:t>
            </a:r>
            <a:endParaRPr lang="en-US" sz="3600" dirty="0">
              <a:solidFill>
                <a:srgbClr val="FED502"/>
              </a:solidFill>
              <a:effectLst>
                <a:outerShdw blurRad="38100" dist="38100" dir="2700000" algn="tl">
                  <a:srgbClr val="000000"/>
                </a:outerShdw>
              </a:effectLst>
            </a:endParaRPr>
          </a:p>
        </p:txBody>
      </p:sp>
      <p:sp>
        <p:nvSpPr>
          <p:cNvPr id="30" name="Rectangle 24"/>
          <p:cNvSpPr>
            <a:spLocks noChangeArrowheads="1"/>
          </p:cNvSpPr>
          <p:nvPr/>
        </p:nvSpPr>
        <p:spPr bwMode="auto">
          <a:xfrm>
            <a:off x="4876800" y="3037114"/>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A</a:t>
            </a:r>
            <a:endParaRPr lang="en-US" sz="3600" dirty="0">
              <a:solidFill>
                <a:srgbClr val="FED502"/>
              </a:solidFill>
              <a:effectLst>
                <a:outerShdw blurRad="38100" dist="38100" dir="2700000" algn="tl">
                  <a:srgbClr val="000000"/>
                </a:outerShdw>
              </a:effectLst>
            </a:endParaRPr>
          </a:p>
        </p:txBody>
      </p:sp>
      <p:sp>
        <p:nvSpPr>
          <p:cNvPr id="31" name="Rectangle 26"/>
          <p:cNvSpPr>
            <a:spLocks noChangeArrowheads="1"/>
          </p:cNvSpPr>
          <p:nvPr/>
        </p:nvSpPr>
        <p:spPr bwMode="auto">
          <a:xfrm>
            <a:off x="4876800" y="4016828"/>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C</a:t>
            </a:r>
            <a:endParaRPr lang="en-US" sz="3600" dirty="0">
              <a:solidFill>
                <a:srgbClr val="FED502"/>
              </a:solidFill>
              <a:effectLst>
                <a:outerShdw blurRad="38100" dist="38100" dir="2700000" algn="tl">
                  <a:srgbClr val="000000"/>
                </a:outerShdw>
              </a:effectLst>
            </a:endParaRPr>
          </a:p>
        </p:txBody>
      </p:sp>
      <p:sp>
        <p:nvSpPr>
          <p:cNvPr id="32" name="Rectangle 27"/>
          <p:cNvSpPr>
            <a:spLocks noChangeArrowheads="1"/>
          </p:cNvSpPr>
          <p:nvPr/>
        </p:nvSpPr>
        <p:spPr bwMode="auto">
          <a:xfrm>
            <a:off x="4876800" y="4506685"/>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D</a:t>
            </a:r>
            <a:endParaRPr lang="en-US" sz="3600" dirty="0">
              <a:solidFill>
                <a:srgbClr val="FED502"/>
              </a:solidFill>
              <a:effectLst>
                <a:outerShdw blurRad="38100" dist="38100" dir="2700000" algn="tl">
                  <a:srgbClr val="000000"/>
                </a:outerShdw>
              </a:effectLst>
            </a:endParaRPr>
          </a:p>
        </p:txBody>
      </p:sp>
      <p:sp>
        <p:nvSpPr>
          <p:cNvPr id="33" name="Rectangle 28"/>
          <p:cNvSpPr>
            <a:spLocks noChangeArrowheads="1"/>
          </p:cNvSpPr>
          <p:nvPr/>
        </p:nvSpPr>
        <p:spPr bwMode="auto">
          <a:xfrm>
            <a:off x="4876800" y="4996542"/>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E</a:t>
            </a:r>
            <a:endParaRPr lang="en-US" sz="3600" dirty="0">
              <a:solidFill>
                <a:srgbClr val="FED502"/>
              </a:solidFill>
              <a:effectLst>
                <a:outerShdw blurRad="38100" dist="38100" dir="2700000" algn="tl">
                  <a:srgbClr val="000000"/>
                </a:outerShdw>
              </a:effectLst>
            </a:endParaRPr>
          </a:p>
        </p:txBody>
      </p:sp>
      <p:sp>
        <p:nvSpPr>
          <p:cNvPr id="34" name="Rectangle 29"/>
          <p:cNvSpPr>
            <a:spLocks noChangeArrowheads="1"/>
          </p:cNvSpPr>
          <p:nvPr/>
        </p:nvSpPr>
        <p:spPr bwMode="auto">
          <a:xfrm>
            <a:off x="4876800" y="5486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F</a:t>
            </a:r>
            <a:endParaRPr lang="en-US" sz="3600" dirty="0">
              <a:solidFill>
                <a:srgbClr val="FED502"/>
              </a:solidFill>
              <a:effectLst>
                <a:outerShdw blurRad="38100" dist="38100" dir="2700000" algn="tl">
                  <a:srgbClr val="000000"/>
                </a:outerShdw>
              </a:effectLst>
            </a:endParaRPr>
          </a:p>
        </p:txBody>
      </p:sp>
      <p:sp>
        <p:nvSpPr>
          <p:cNvPr id="35" name="Rectangle 15"/>
          <p:cNvSpPr>
            <a:spLocks noChangeArrowheads="1"/>
          </p:cNvSpPr>
          <p:nvPr/>
        </p:nvSpPr>
        <p:spPr bwMode="auto">
          <a:xfrm>
            <a:off x="5562600" y="3526971"/>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1011</a:t>
            </a:r>
            <a:endParaRPr lang="en-US" sz="3600" dirty="0">
              <a:solidFill>
                <a:srgbClr val="FED502"/>
              </a:solidFill>
              <a:effectLst>
                <a:outerShdw blurRad="38100" dist="38100" dir="2700000" algn="tl">
                  <a:srgbClr val="000000"/>
                </a:outerShdw>
              </a:effectLst>
            </a:endParaRPr>
          </a:p>
        </p:txBody>
      </p:sp>
      <p:sp>
        <p:nvSpPr>
          <p:cNvPr id="36" name="Rectangle 22"/>
          <p:cNvSpPr>
            <a:spLocks noChangeArrowheads="1"/>
          </p:cNvSpPr>
          <p:nvPr/>
        </p:nvSpPr>
        <p:spPr bwMode="auto">
          <a:xfrm>
            <a:off x="5562600" y="20574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1000</a:t>
            </a:r>
            <a:endParaRPr lang="en-US" sz="3600" dirty="0">
              <a:solidFill>
                <a:srgbClr val="FED502"/>
              </a:solidFill>
              <a:effectLst>
                <a:outerShdw blurRad="38100" dist="38100" dir="2700000" algn="tl">
                  <a:srgbClr val="000000"/>
                </a:outerShdw>
              </a:effectLst>
            </a:endParaRPr>
          </a:p>
        </p:txBody>
      </p:sp>
      <p:sp>
        <p:nvSpPr>
          <p:cNvPr id="37" name="Rectangle 23"/>
          <p:cNvSpPr>
            <a:spLocks noChangeArrowheads="1"/>
          </p:cNvSpPr>
          <p:nvPr/>
        </p:nvSpPr>
        <p:spPr bwMode="auto">
          <a:xfrm>
            <a:off x="5562600" y="2547257"/>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1001</a:t>
            </a:r>
            <a:endParaRPr lang="en-US" sz="3600" dirty="0">
              <a:solidFill>
                <a:srgbClr val="FED502"/>
              </a:solidFill>
              <a:effectLst>
                <a:outerShdw blurRad="38100" dist="38100" dir="2700000" algn="tl">
                  <a:srgbClr val="000000"/>
                </a:outerShdw>
              </a:effectLst>
            </a:endParaRPr>
          </a:p>
        </p:txBody>
      </p:sp>
      <p:sp>
        <p:nvSpPr>
          <p:cNvPr id="38" name="Rectangle 24"/>
          <p:cNvSpPr>
            <a:spLocks noChangeArrowheads="1"/>
          </p:cNvSpPr>
          <p:nvPr/>
        </p:nvSpPr>
        <p:spPr bwMode="auto">
          <a:xfrm>
            <a:off x="5562600" y="3037114"/>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1010</a:t>
            </a:r>
            <a:endParaRPr lang="en-US" sz="3600" dirty="0">
              <a:solidFill>
                <a:srgbClr val="FED502"/>
              </a:solidFill>
              <a:effectLst>
                <a:outerShdw blurRad="38100" dist="38100" dir="2700000" algn="tl">
                  <a:srgbClr val="000000"/>
                </a:outerShdw>
              </a:effectLst>
            </a:endParaRPr>
          </a:p>
        </p:txBody>
      </p:sp>
      <p:sp>
        <p:nvSpPr>
          <p:cNvPr id="39" name="Rectangle 26"/>
          <p:cNvSpPr>
            <a:spLocks noChangeArrowheads="1"/>
          </p:cNvSpPr>
          <p:nvPr/>
        </p:nvSpPr>
        <p:spPr bwMode="auto">
          <a:xfrm>
            <a:off x="5562600" y="4016828"/>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1100</a:t>
            </a:r>
            <a:endParaRPr lang="en-US" sz="3600" dirty="0">
              <a:solidFill>
                <a:srgbClr val="FED502"/>
              </a:solidFill>
              <a:effectLst>
                <a:outerShdw blurRad="38100" dist="38100" dir="2700000" algn="tl">
                  <a:srgbClr val="000000"/>
                </a:outerShdw>
              </a:effectLst>
            </a:endParaRPr>
          </a:p>
        </p:txBody>
      </p:sp>
      <p:sp>
        <p:nvSpPr>
          <p:cNvPr id="40" name="Rectangle 27"/>
          <p:cNvSpPr>
            <a:spLocks noChangeArrowheads="1"/>
          </p:cNvSpPr>
          <p:nvPr/>
        </p:nvSpPr>
        <p:spPr bwMode="auto">
          <a:xfrm>
            <a:off x="5562600" y="4506685"/>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1101</a:t>
            </a:r>
            <a:endParaRPr lang="en-US" sz="3600" dirty="0">
              <a:solidFill>
                <a:srgbClr val="FED502"/>
              </a:solidFill>
              <a:effectLst>
                <a:outerShdw blurRad="38100" dist="38100" dir="2700000" algn="tl">
                  <a:srgbClr val="000000"/>
                </a:outerShdw>
              </a:effectLst>
            </a:endParaRPr>
          </a:p>
        </p:txBody>
      </p:sp>
      <p:sp>
        <p:nvSpPr>
          <p:cNvPr id="41" name="Rectangle 28"/>
          <p:cNvSpPr>
            <a:spLocks noChangeArrowheads="1"/>
          </p:cNvSpPr>
          <p:nvPr/>
        </p:nvSpPr>
        <p:spPr bwMode="auto">
          <a:xfrm>
            <a:off x="5562600" y="4996542"/>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1110</a:t>
            </a:r>
            <a:endParaRPr lang="en-US" sz="3600" dirty="0">
              <a:solidFill>
                <a:srgbClr val="FED502"/>
              </a:solidFill>
              <a:effectLst>
                <a:outerShdw blurRad="38100" dist="38100" dir="2700000" algn="tl">
                  <a:srgbClr val="000000"/>
                </a:outerShdw>
              </a:effectLst>
            </a:endParaRPr>
          </a:p>
        </p:txBody>
      </p:sp>
      <p:sp>
        <p:nvSpPr>
          <p:cNvPr id="42" name="Rectangle 29"/>
          <p:cNvSpPr>
            <a:spLocks noChangeArrowheads="1"/>
          </p:cNvSpPr>
          <p:nvPr/>
        </p:nvSpPr>
        <p:spPr bwMode="auto">
          <a:xfrm>
            <a:off x="5562600" y="5486400"/>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1111</a:t>
            </a:r>
            <a:endParaRPr lang="en-US" sz="3600" dirty="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423061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2358"/>
                                        </p:tgtEl>
                                        <p:attrNameLst>
                                          <p:attrName>style.visibility</p:attrName>
                                        </p:attrNameLst>
                                      </p:cBhvr>
                                      <p:to>
                                        <p:strVal val="visible"/>
                                      </p:to>
                                    </p:set>
                                    <p:animEffect transition="in" filter="fade">
                                      <p:cBhvr>
                                        <p:cTn id="7" dur="500"/>
                                        <p:tgtEl>
                                          <p:spTgt spid="14235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2359"/>
                                        </p:tgtEl>
                                        <p:attrNameLst>
                                          <p:attrName>style.visibility</p:attrName>
                                        </p:attrNameLst>
                                      </p:cBhvr>
                                      <p:to>
                                        <p:strVal val="visible"/>
                                      </p:to>
                                    </p:set>
                                    <p:animEffect transition="in" filter="fade">
                                      <p:cBhvr>
                                        <p:cTn id="15" dur="500"/>
                                        <p:tgtEl>
                                          <p:spTgt spid="14235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2360"/>
                                        </p:tgtEl>
                                        <p:attrNameLst>
                                          <p:attrName>style.visibility</p:attrName>
                                        </p:attrNameLst>
                                      </p:cBhvr>
                                      <p:to>
                                        <p:strVal val="visible"/>
                                      </p:to>
                                    </p:set>
                                    <p:animEffect transition="in" filter="fade">
                                      <p:cBhvr>
                                        <p:cTn id="23" dur="500"/>
                                        <p:tgtEl>
                                          <p:spTgt spid="14236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2351"/>
                                        </p:tgtEl>
                                        <p:attrNameLst>
                                          <p:attrName>style.visibility</p:attrName>
                                        </p:attrNameLst>
                                      </p:cBhvr>
                                      <p:to>
                                        <p:strVal val="visible"/>
                                      </p:to>
                                    </p:set>
                                    <p:animEffect transition="in" filter="fade">
                                      <p:cBhvr>
                                        <p:cTn id="31" dur="500"/>
                                        <p:tgtEl>
                                          <p:spTgt spid="14235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2362"/>
                                        </p:tgtEl>
                                        <p:attrNameLst>
                                          <p:attrName>style.visibility</p:attrName>
                                        </p:attrNameLst>
                                      </p:cBhvr>
                                      <p:to>
                                        <p:strVal val="visible"/>
                                      </p:to>
                                    </p:set>
                                    <p:animEffect transition="in" filter="fade">
                                      <p:cBhvr>
                                        <p:cTn id="39" dur="500"/>
                                        <p:tgtEl>
                                          <p:spTgt spid="14236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2363"/>
                                        </p:tgtEl>
                                        <p:attrNameLst>
                                          <p:attrName>style.visibility</p:attrName>
                                        </p:attrNameLst>
                                      </p:cBhvr>
                                      <p:to>
                                        <p:strVal val="visible"/>
                                      </p:to>
                                    </p:set>
                                    <p:animEffect transition="in" filter="fade">
                                      <p:cBhvr>
                                        <p:cTn id="47" dur="500"/>
                                        <p:tgtEl>
                                          <p:spTgt spid="14236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2364"/>
                                        </p:tgtEl>
                                        <p:attrNameLst>
                                          <p:attrName>style.visibility</p:attrName>
                                        </p:attrNameLst>
                                      </p:cBhvr>
                                      <p:to>
                                        <p:strVal val="visible"/>
                                      </p:to>
                                    </p:set>
                                    <p:animEffect transition="in" filter="fade">
                                      <p:cBhvr>
                                        <p:cTn id="55" dur="500"/>
                                        <p:tgtEl>
                                          <p:spTgt spid="142364"/>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42365"/>
                                        </p:tgtEl>
                                        <p:attrNameLst>
                                          <p:attrName>style.visibility</p:attrName>
                                        </p:attrNameLst>
                                      </p:cBhvr>
                                      <p:to>
                                        <p:strVal val="visible"/>
                                      </p:to>
                                    </p:set>
                                    <p:animEffect transition="in" filter="fade">
                                      <p:cBhvr>
                                        <p:cTn id="63" dur="500"/>
                                        <p:tgtEl>
                                          <p:spTgt spid="142365"/>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fade">
                                      <p:cBhvr>
                                        <p:cTn id="111" dur="500"/>
                                        <p:tgtEl>
                                          <p:spTgt spid="32"/>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fade">
                                      <p:cBhvr>
                                        <p:cTn id="119" dur="500"/>
                                        <p:tgtEl>
                                          <p:spTgt spid="33"/>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fade">
                                      <p:cBhvr>
                                        <p:cTn id="1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1" grpId="0"/>
      <p:bldP spid="142358" grpId="0"/>
      <p:bldP spid="142359" grpId="0"/>
      <p:bldP spid="142360" grpId="0"/>
      <p:bldP spid="142362" grpId="0"/>
      <p:bldP spid="142363" grpId="0"/>
      <p:bldP spid="142364" grpId="0"/>
      <p:bldP spid="142365"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2362200"/>
            <a:ext cx="9144000" cy="1828800"/>
          </a:xfrm>
        </p:spPr>
        <p:txBody>
          <a:bodyPr/>
          <a:lstStyle/>
          <a:p>
            <a:r>
              <a:rPr lang="en-US" sz="3600" dirty="0" smtClean="0">
                <a:solidFill>
                  <a:srgbClr val="FED502"/>
                </a:solidFill>
                <a:effectLst>
                  <a:outerShdw blurRad="38100" dist="38100" dir="2700000" algn="tl">
                    <a:srgbClr val="000000">
                      <a:alpha val="43137"/>
                    </a:srgbClr>
                  </a:outerShdw>
                </a:effectLst>
              </a:rPr>
              <a:t>This makes hexadecimal much more popular than octal.  Computer memory is modularized in bytes (8-bits), half a byte is called a nibble (4-bits); thus two hexadecimal digits may be used to represent exactly one byte.  This correlation of two 4-bit characters makes hexadecimal the numeral system of choice when writing binary numbers in an abbreviated form.</a:t>
            </a:r>
            <a:endParaRPr lang="en-US" sz="3600" dirty="0">
              <a:solidFill>
                <a:srgbClr val="FED50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7788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762000"/>
            <a:ext cx="9144000" cy="1828800"/>
          </a:xfrm>
        </p:spPr>
        <p:txBody>
          <a:bodyPr/>
          <a:lstStyle/>
          <a:p>
            <a:r>
              <a:rPr lang="en-US" sz="3600" dirty="0" smtClean="0">
                <a:solidFill>
                  <a:srgbClr val="FED502"/>
                </a:solidFill>
                <a:effectLst>
                  <a:outerShdw blurRad="38100" dist="38100" dir="2700000" algn="tl">
                    <a:srgbClr val="000000">
                      <a:alpha val="43137"/>
                    </a:srgbClr>
                  </a:outerShdw>
                </a:effectLst>
              </a:rPr>
              <a:t>Recall that when we rewrote the binary number earlier by grouping it into 3-bit chunks, we converted 15 bits:. </a:t>
            </a:r>
            <a:endParaRPr lang="en-US" sz="3600" dirty="0">
              <a:solidFill>
                <a:srgbClr val="FED502"/>
              </a:solidFill>
              <a:effectLst>
                <a:outerShdw blurRad="38100" dist="38100" dir="2700000" algn="tl">
                  <a:srgbClr val="000000">
                    <a:alpha val="43137"/>
                  </a:srgbClr>
                </a:outerShdw>
              </a:effectLst>
            </a:endParaRPr>
          </a:p>
        </p:txBody>
      </p:sp>
      <p:sp>
        <p:nvSpPr>
          <p:cNvPr id="142348" name="Rectangle 12"/>
          <p:cNvSpPr>
            <a:spLocks noChangeArrowheads="1"/>
          </p:cNvSpPr>
          <p:nvPr/>
        </p:nvSpPr>
        <p:spPr bwMode="auto">
          <a:xfrm>
            <a:off x="1676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0</a:t>
            </a:r>
          </a:p>
        </p:txBody>
      </p:sp>
      <p:sp>
        <p:nvSpPr>
          <p:cNvPr id="142349" name="Rectangle 13"/>
          <p:cNvSpPr>
            <a:spLocks noChangeArrowheads="1"/>
          </p:cNvSpPr>
          <p:nvPr/>
        </p:nvSpPr>
        <p:spPr bwMode="auto">
          <a:xfrm>
            <a:off x="2057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1</a:t>
            </a:r>
          </a:p>
        </p:txBody>
      </p:sp>
      <p:sp>
        <p:nvSpPr>
          <p:cNvPr id="142350" name="Rectangle 14"/>
          <p:cNvSpPr>
            <a:spLocks noChangeArrowheads="1"/>
          </p:cNvSpPr>
          <p:nvPr/>
        </p:nvSpPr>
        <p:spPr bwMode="auto">
          <a:xfrm>
            <a:off x="2438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142351" name="Rectangle 15"/>
          <p:cNvSpPr>
            <a:spLocks noChangeArrowheads="1"/>
          </p:cNvSpPr>
          <p:nvPr/>
        </p:nvSpPr>
        <p:spPr bwMode="auto">
          <a:xfrm>
            <a:off x="2819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1</a:t>
            </a:r>
          </a:p>
        </p:txBody>
      </p:sp>
      <p:sp>
        <p:nvSpPr>
          <p:cNvPr id="142352" name="Rectangle 16"/>
          <p:cNvSpPr>
            <a:spLocks noChangeArrowheads="1"/>
          </p:cNvSpPr>
          <p:nvPr/>
        </p:nvSpPr>
        <p:spPr bwMode="auto">
          <a:xfrm>
            <a:off x="3200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142353" name="Rectangle 17"/>
          <p:cNvSpPr>
            <a:spLocks noChangeArrowheads="1"/>
          </p:cNvSpPr>
          <p:nvPr/>
        </p:nvSpPr>
        <p:spPr bwMode="auto">
          <a:xfrm>
            <a:off x="3581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142354" name="Rectangle 18"/>
          <p:cNvSpPr>
            <a:spLocks noChangeArrowheads="1"/>
          </p:cNvSpPr>
          <p:nvPr/>
        </p:nvSpPr>
        <p:spPr bwMode="auto">
          <a:xfrm>
            <a:off x="3957386"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142355" name="Rectangle 19"/>
          <p:cNvSpPr>
            <a:spLocks noChangeArrowheads="1"/>
          </p:cNvSpPr>
          <p:nvPr/>
        </p:nvSpPr>
        <p:spPr bwMode="auto">
          <a:xfrm>
            <a:off x="4338386"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0" name="Rectangle 12"/>
          <p:cNvSpPr>
            <a:spLocks noChangeArrowheads="1"/>
          </p:cNvSpPr>
          <p:nvPr/>
        </p:nvSpPr>
        <p:spPr bwMode="auto">
          <a:xfrm>
            <a:off x="4700336"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a:solidFill>
                  <a:srgbClr val="FED502"/>
                </a:solidFill>
                <a:effectLst>
                  <a:outerShdw blurRad="38100" dist="38100" dir="2700000" algn="tl">
                    <a:srgbClr val="000000"/>
                  </a:outerShdw>
                </a:effectLst>
              </a:rPr>
              <a:t>0</a:t>
            </a:r>
          </a:p>
        </p:txBody>
      </p:sp>
      <p:sp>
        <p:nvSpPr>
          <p:cNvPr id="21" name="Rectangle 13"/>
          <p:cNvSpPr>
            <a:spLocks noChangeArrowheads="1"/>
          </p:cNvSpPr>
          <p:nvPr/>
        </p:nvSpPr>
        <p:spPr bwMode="auto">
          <a:xfrm>
            <a:off x="5105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2" name="Rectangle 14"/>
          <p:cNvSpPr>
            <a:spLocks noChangeArrowheads="1"/>
          </p:cNvSpPr>
          <p:nvPr/>
        </p:nvSpPr>
        <p:spPr bwMode="auto">
          <a:xfrm>
            <a:off x="5486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3" name="Rectangle 15"/>
          <p:cNvSpPr>
            <a:spLocks noChangeArrowheads="1"/>
          </p:cNvSpPr>
          <p:nvPr/>
        </p:nvSpPr>
        <p:spPr bwMode="auto">
          <a:xfrm>
            <a:off x="5867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24" name="Rectangle 16"/>
          <p:cNvSpPr>
            <a:spLocks noChangeArrowheads="1"/>
          </p:cNvSpPr>
          <p:nvPr/>
        </p:nvSpPr>
        <p:spPr bwMode="auto">
          <a:xfrm>
            <a:off x="6248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25" name="Rectangle 17"/>
          <p:cNvSpPr>
            <a:spLocks noChangeArrowheads="1"/>
          </p:cNvSpPr>
          <p:nvPr/>
        </p:nvSpPr>
        <p:spPr bwMode="auto">
          <a:xfrm>
            <a:off x="6629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26" name="Rectangle 18"/>
          <p:cNvSpPr>
            <a:spLocks noChangeArrowheads="1"/>
          </p:cNvSpPr>
          <p:nvPr/>
        </p:nvSpPr>
        <p:spPr bwMode="auto">
          <a:xfrm>
            <a:off x="7010400"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37" name="Rectangle 12"/>
          <p:cNvSpPr>
            <a:spLocks noChangeArrowheads="1"/>
          </p:cNvSpPr>
          <p:nvPr/>
        </p:nvSpPr>
        <p:spPr bwMode="auto">
          <a:xfrm>
            <a:off x="2057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3</a:t>
            </a:r>
            <a:endParaRPr lang="en-US" sz="3600" dirty="0">
              <a:solidFill>
                <a:srgbClr val="FED502"/>
              </a:solidFill>
              <a:effectLst>
                <a:outerShdw blurRad="38100" dist="38100" dir="2700000" algn="tl">
                  <a:srgbClr val="000000"/>
                </a:outerShdw>
              </a:effectLst>
            </a:endParaRPr>
          </a:p>
        </p:txBody>
      </p:sp>
      <p:sp>
        <p:nvSpPr>
          <p:cNvPr id="40" name="Rectangle 15"/>
          <p:cNvSpPr>
            <a:spLocks noChangeArrowheads="1"/>
          </p:cNvSpPr>
          <p:nvPr/>
        </p:nvSpPr>
        <p:spPr bwMode="auto">
          <a:xfrm>
            <a:off x="3200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5</a:t>
            </a:r>
            <a:endParaRPr lang="en-US" sz="3600" dirty="0">
              <a:solidFill>
                <a:srgbClr val="FED502"/>
              </a:solidFill>
              <a:effectLst>
                <a:outerShdw blurRad="38100" dist="38100" dir="2700000" algn="tl">
                  <a:srgbClr val="000000"/>
                </a:outerShdw>
              </a:effectLst>
            </a:endParaRPr>
          </a:p>
        </p:txBody>
      </p:sp>
      <p:sp>
        <p:nvSpPr>
          <p:cNvPr id="44" name="Rectangle 19"/>
          <p:cNvSpPr>
            <a:spLocks noChangeArrowheads="1"/>
          </p:cNvSpPr>
          <p:nvPr/>
        </p:nvSpPr>
        <p:spPr bwMode="auto">
          <a:xfrm>
            <a:off x="4338386"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4</a:t>
            </a:r>
            <a:endParaRPr lang="en-US" sz="3600" dirty="0">
              <a:solidFill>
                <a:srgbClr val="FED502"/>
              </a:solidFill>
              <a:effectLst>
                <a:outerShdw blurRad="38100" dist="38100" dir="2700000" algn="tl">
                  <a:srgbClr val="000000"/>
                </a:outerShdw>
              </a:effectLst>
            </a:endParaRPr>
          </a:p>
        </p:txBody>
      </p:sp>
      <p:sp>
        <p:nvSpPr>
          <p:cNvPr id="48" name="Rectangle 15"/>
          <p:cNvSpPr>
            <a:spLocks noChangeArrowheads="1"/>
          </p:cNvSpPr>
          <p:nvPr/>
        </p:nvSpPr>
        <p:spPr bwMode="auto">
          <a:xfrm>
            <a:off x="5486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52" name="Rectangle 29"/>
          <p:cNvSpPr>
            <a:spLocks noChangeArrowheads="1"/>
          </p:cNvSpPr>
          <p:nvPr/>
        </p:nvSpPr>
        <p:spPr bwMode="auto">
          <a:xfrm>
            <a:off x="6629400"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7</a:t>
            </a:r>
          </a:p>
        </p:txBody>
      </p:sp>
      <p:sp>
        <p:nvSpPr>
          <p:cNvPr id="27" name="Rectangle 2"/>
          <p:cNvSpPr txBox="1">
            <a:spLocks noChangeArrowheads="1"/>
          </p:cNvSpPr>
          <p:nvPr/>
        </p:nvSpPr>
        <p:spPr bwMode="auto">
          <a:xfrm>
            <a:off x="0" y="3886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dirty="0" smtClean="0">
                <a:solidFill>
                  <a:srgbClr val="FED502"/>
                </a:solidFill>
                <a:effectLst>
                  <a:outerShdw blurRad="38100" dist="38100" dir="2700000" algn="tl">
                    <a:srgbClr val="000000">
                      <a:alpha val="43137"/>
                    </a:srgbClr>
                  </a:outerShdw>
                </a:effectLst>
              </a:rPr>
              <a:t>As mentioned previously, computers work with bytes, which have 8 bits each, we typically don’t convert 15-bits, we normally convert in byte increments 8, 16, 24, etc.</a:t>
            </a:r>
            <a:endParaRPr lang="en-US" sz="3600" dirty="0">
              <a:solidFill>
                <a:srgbClr val="FED502"/>
              </a:solidFill>
              <a:effectLst>
                <a:outerShdw blurRad="38100" dist="38100" dir="2700000" algn="tl">
                  <a:srgbClr val="000000">
                    <a:alpha val="43137"/>
                  </a:srgbClr>
                </a:outerShdw>
              </a:effectLst>
            </a:endParaRPr>
          </a:p>
        </p:txBody>
      </p:sp>
      <p:sp>
        <p:nvSpPr>
          <p:cNvPr id="28" name="Line 18"/>
          <p:cNvSpPr>
            <a:spLocks noChangeShapeType="1"/>
          </p:cNvSpPr>
          <p:nvPr/>
        </p:nvSpPr>
        <p:spPr bwMode="auto">
          <a:xfrm flipV="1">
            <a:off x="6400800" y="32004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29" name="Line 18"/>
          <p:cNvSpPr>
            <a:spLocks noChangeShapeType="1"/>
          </p:cNvSpPr>
          <p:nvPr/>
        </p:nvSpPr>
        <p:spPr bwMode="auto">
          <a:xfrm flipV="1">
            <a:off x="5257800" y="32004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30" name="Line 18"/>
          <p:cNvSpPr>
            <a:spLocks noChangeShapeType="1"/>
          </p:cNvSpPr>
          <p:nvPr/>
        </p:nvSpPr>
        <p:spPr bwMode="auto">
          <a:xfrm flipV="1">
            <a:off x="4114800" y="32004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31" name="Line 18"/>
          <p:cNvSpPr>
            <a:spLocks noChangeShapeType="1"/>
          </p:cNvSpPr>
          <p:nvPr/>
        </p:nvSpPr>
        <p:spPr bwMode="auto">
          <a:xfrm flipV="1">
            <a:off x="2971800" y="32004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32" name="Line 18"/>
          <p:cNvSpPr>
            <a:spLocks noChangeShapeType="1"/>
          </p:cNvSpPr>
          <p:nvPr/>
        </p:nvSpPr>
        <p:spPr bwMode="auto">
          <a:xfrm flipV="1">
            <a:off x="1828800" y="3200400"/>
            <a:ext cx="9144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Tree>
    <p:extLst>
      <p:ext uri="{BB962C8B-B14F-4D97-AF65-F5344CB8AC3E}">
        <p14:creationId xmlns:p14="http://schemas.microsoft.com/office/powerpoint/2010/main" val="226170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762000"/>
            <a:ext cx="9144000" cy="1828800"/>
          </a:xfrm>
        </p:spPr>
        <p:txBody>
          <a:bodyPr/>
          <a:lstStyle/>
          <a:p>
            <a:r>
              <a:rPr lang="en-US" sz="3600" dirty="0" smtClean="0">
                <a:solidFill>
                  <a:srgbClr val="FED502"/>
                </a:solidFill>
                <a:effectLst>
                  <a:outerShdw blurRad="38100" dist="38100" dir="2700000" algn="tl">
                    <a:srgbClr val="000000">
                      <a:alpha val="43137"/>
                    </a:srgbClr>
                  </a:outerShdw>
                </a:effectLst>
              </a:rPr>
              <a:t>We can group our nibbles together</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(4-bit chunks) and write them with a single hexadecimal character.</a:t>
            </a:r>
            <a:endParaRPr lang="en-US" sz="3600" dirty="0">
              <a:solidFill>
                <a:srgbClr val="FED502"/>
              </a:solidFill>
              <a:effectLst>
                <a:outerShdw blurRad="38100" dist="38100" dir="2700000" algn="tl">
                  <a:srgbClr val="000000">
                    <a:alpha val="43137"/>
                  </a:srgbClr>
                </a:outerShdw>
              </a:effectLst>
            </a:endParaRPr>
          </a:p>
        </p:txBody>
      </p:sp>
      <p:sp>
        <p:nvSpPr>
          <p:cNvPr id="142348" name="Rectangle 12"/>
          <p:cNvSpPr>
            <a:spLocks noChangeArrowheads="1"/>
          </p:cNvSpPr>
          <p:nvPr/>
        </p:nvSpPr>
        <p:spPr bwMode="auto">
          <a:xfrm>
            <a:off x="1892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0</a:t>
            </a:r>
          </a:p>
        </p:txBody>
      </p:sp>
      <p:sp>
        <p:nvSpPr>
          <p:cNvPr id="142349" name="Rectangle 13"/>
          <p:cNvSpPr>
            <a:spLocks noChangeArrowheads="1"/>
          </p:cNvSpPr>
          <p:nvPr/>
        </p:nvSpPr>
        <p:spPr bwMode="auto">
          <a:xfrm>
            <a:off x="2273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142350" name="Rectangle 14"/>
          <p:cNvSpPr>
            <a:spLocks noChangeArrowheads="1"/>
          </p:cNvSpPr>
          <p:nvPr/>
        </p:nvSpPr>
        <p:spPr bwMode="auto">
          <a:xfrm>
            <a:off x="2654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142351" name="Rectangle 15"/>
          <p:cNvSpPr>
            <a:spLocks noChangeArrowheads="1"/>
          </p:cNvSpPr>
          <p:nvPr/>
        </p:nvSpPr>
        <p:spPr bwMode="auto">
          <a:xfrm>
            <a:off x="3035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142352" name="Rectangle 16"/>
          <p:cNvSpPr>
            <a:spLocks noChangeArrowheads="1"/>
          </p:cNvSpPr>
          <p:nvPr/>
        </p:nvSpPr>
        <p:spPr bwMode="auto">
          <a:xfrm>
            <a:off x="3416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142353" name="Rectangle 17"/>
          <p:cNvSpPr>
            <a:spLocks noChangeArrowheads="1"/>
          </p:cNvSpPr>
          <p:nvPr/>
        </p:nvSpPr>
        <p:spPr bwMode="auto">
          <a:xfrm>
            <a:off x="3797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142354" name="Rectangle 18"/>
          <p:cNvSpPr>
            <a:spLocks noChangeArrowheads="1"/>
          </p:cNvSpPr>
          <p:nvPr/>
        </p:nvSpPr>
        <p:spPr bwMode="auto">
          <a:xfrm>
            <a:off x="4178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142355" name="Rectangle 19"/>
          <p:cNvSpPr>
            <a:spLocks noChangeArrowheads="1"/>
          </p:cNvSpPr>
          <p:nvPr/>
        </p:nvSpPr>
        <p:spPr bwMode="auto">
          <a:xfrm>
            <a:off x="4554954"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0" name="Rectangle 12"/>
          <p:cNvSpPr>
            <a:spLocks noChangeArrowheads="1"/>
          </p:cNvSpPr>
          <p:nvPr/>
        </p:nvSpPr>
        <p:spPr bwMode="auto">
          <a:xfrm>
            <a:off x="4916904"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21" name="Rectangle 13"/>
          <p:cNvSpPr>
            <a:spLocks noChangeArrowheads="1"/>
          </p:cNvSpPr>
          <p:nvPr/>
        </p:nvSpPr>
        <p:spPr bwMode="auto">
          <a:xfrm>
            <a:off x="5321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2" name="Rectangle 14"/>
          <p:cNvSpPr>
            <a:spLocks noChangeArrowheads="1"/>
          </p:cNvSpPr>
          <p:nvPr/>
        </p:nvSpPr>
        <p:spPr bwMode="auto">
          <a:xfrm>
            <a:off x="5702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3" name="Rectangle 15"/>
          <p:cNvSpPr>
            <a:spLocks noChangeArrowheads="1"/>
          </p:cNvSpPr>
          <p:nvPr/>
        </p:nvSpPr>
        <p:spPr bwMode="auto">
          <a:xfrm>
            <a:off x="6083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4" name="Rectangle 16"/>
          <p:cNvSpPr>
            <a:spLocks noChangeArrowheads="1"/>
          </p:cNvSpPr>
          <p:nvPr/>
        </p:nvSpPr>
        <p:spPr bwMode="auto">
          <a:xfrm>
            <a:off x="6464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0</a:t>
            </a:r>
          </a:p>
        </p:txBody>
      </p:sp>
      <p:sp>
        <p:nvSpPr>
          <p:cNvPr id="25" name="Rectangle 17"/>
          <p:cNvSpPr>
            <a:spLocks noChangeArrowheads="1"/>
          </p:cNvSpPr>
          <p:nvPr/>
        </p:nvSpPr>
        <p:spPr bwMode="auto">
          <a:xfrm>
            <a:off x="6845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26" name="Rectangle 18"/>
          <p:cNvSpPr>
            <a:spLocks noChangeArrowheads="1"/>
          </p:cNvSpPr>
          <p:nvPr/>
        </p:nvSpPr>
        <p:spPr bwMode="auto">
          <a:xfrm>
            <a:off x="7226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1</a:t>
            </a:r>
            <a:endParaRPr lang="en-US" sz="3600" dirty="0">
              <a:solidFill>
                <a:srgbClr val="FED502"/>
              </a:solidFill>
              <a:effectLst>
                <a:outerShdw blurRad="38100" dist="38100" dir="2700000" algn="tl">
                  <a:srgbClr val="000000"/>
                </a:outerShdw>
              </a:effectLst>
            </a:endParaRPr>
          </a:p>
        </p:txBody>
      </p:sp>
      <p:sp>
        <p:nvSpPr>
          <p:cNvPr id="37" name="Rectangle 12"/>
          <p:cNvSpPr>
            <a:spLocks noChangeArrowheads="1"/>
          </p:cNvSpPr>
          <p:nvPr/>
        </p:nvSpPr>
        <p:spPr bwMode="auto">
          <a:xfrm>
            <a:off x="2094222" y="3124200"/>
            <a:ext cx="41563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40" name="Rectangle 15"/>
          <p:cNvSpPr>
            <a:spLocks noChangeArrowheads="1"/>
          </p:cNvSpPr>
          <p:nvPr/>
        </p:nvSpPr>
        <p:spPr bwMode="auto">
          <a:xfrm>
            <a:off x="3609472"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0</a:t>
            </a:r>
            <a:endParaRPr lang="en-US" sz="3600" dirty="0">
              <a:solidFill>
                <a:srgbClr val="FED502"/>
              </a:solidFill>
              <a:effectLst>
                <a:outerShdw blurRad="38100" dist="38100" dir="2700000" algn="tl">
                  <a:srgbClr val="000000"/>
                </a:outerShdw>
              </a:effectLst>
            </a:endParaRPr>
          </a:p>
        </p:txBody>
      </p:sp>
      <p:sp>
        <p:nvSpPr>
          <p:cNvPr id="48" name="Rectangle 15"/>
          <p:cNvSpPr>
            <a:spLocks noChangeArrowheads="1"/>
          </p:cNvSpPr>
          <p:nvPr/>
        </p:nvSpPr>
        <p:spPr bwMode="auto">
          <a:xfrm>
            <a:off x="5169568"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smtClean="0">
                <a:solidFill>
                  <a:srgbClr val="FED502"/>
                </a:solidFill>
                <a:effectLst>
                  <a:outerShdw blurRad="38100" dist="38100" dir="2700000" algn="tl">
                    <a:srgbClr val="000000"/>
                  </a:outerShdw>
                </a:effectLst>
              </a:rPr>
              <a:t>4</a:t>
            </a:r>
            <a:endParaRPr lang="en-US" sz="3600" dirty="0">
              <a:solidFill>
                <a:srgbClr val="FED502"/>
              </a:solidFill>
              <a:effectLst>
                <a:outerShdw blurRad="38100" dist="38100" dir="2700000" algn="tl">
                  <a:srgbClr val="000000"/>
                </a:outerShdw>
              </a:effectLst>
            </a:endParaRPr>
          </a:p>
        </p:txBody>
      </p:sp>
      <p:sp>
        <p:nvSpPr>
          <p:cNvPr id="52" name="Rectangle 29"/>
          <p:cNvSpPr>
            <a:spLocks noChangeArrowheads="1"/>
          </p:cNvSpPr>
          <p:nvPr/>
        </p:nvSpPr>
        <p:spPr bwMode="auto">
          <a:xfrm>
            <a:off x="6617368" y="3124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1</a:t>
            </a:r>
          </a:p>
        </p:txBody>
      </p:sp>
      <p:sp>
        <p:nvSpPr>
          <p:cNvPr id="27" name="Rectangle 2"/>
          <p:cNvSpPr txBox="1">
            <a:spLocks noChangeArrowheads="1"/>
          </p:cNvSpPr>
          <p:nvPr/>
        </p:nvSpPr>
        <p:spPr bwMode="auto">
          <a:xfrm>
            <a:off x="0" y="3886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600" dirty="0" smtClean="0">
                <a:solidFill>
                  <a:srgbClr val="FED502"/>
                </a:solidFill>
                <a:effectLst>
                  <a:outerShdw blurRad="38100" dist="38100" dir="2700000" algn="tl">
                    <a:srgbClr val="000000">
                      <a:alpha val="43137"/>
                    </a:srgbClr>
                  </a:outerShdw>
                </a:effectLst>
              </a:rPr>
              <a:t>This should look familiar.  This is how the character </a:t>
            </a:r>
            <a:r>
              <a:rPr lang="en-US" sz="3600" b="1" dirty="0" smtClean="0">
                <a:solidFill>
                  <a:srgbClr val="FED502"/>
                </a:solidFill>
                <a:effectLst>
                  <a:outerShdw blurRad="38100" dist="38100" dir="2700000" algn="tl">
                    <a:srgbClr val="000000">
                      <a:alpha val="43137"/>
                    </a:srgbClr>
                  </a:outerShdw>
                </a:effectLst>
              </a:rPr>
              <a:t>A</a:t>
            </a:r>
            <a:r>
              <a:rPr lang="en-US" sz="3600" dirty="0" smtClean="0">
                <a:solidFill>
                  <a:srgbClr val="FED502"/>
                </a:solidFill>
                <a:effectLst>
                  <a:outerShdw blurRad="38100" dist="38100" dir="2700000" algn="tl">
                    <a:srgbClr val="000000">
                      <a:alpha val="43137"/>
                    </a:srgbClr>
                  </a:outerShdw>
                </a:effectLst>
              </a:rPr>
              <a:t> looks in memory, and how we would write it in hexadecimal. </a:t>
            </a:r>
            <a:r>
              <a:rPr lang="en-US" sz="1600" dirty="0" smtClean="0">
                <a:solidFill>
                  <a:srgbClr val="FED502"/>
                </a:solidFill>
                <a:effectLst>
                  <a:outerShdw blurRad="38100" dist="38100" dir="2700000" algn="tl">
                    <a:srgbClr val="000000">
                      <a:alpha val="43137"/>
                    </a:srgbClr>
                  </a:outerShdw>
                </a:effectLst>
              </a:rPr>
              <a:t>41</a:t>
            </a:r>
            <a:r>
              <a:rPr lang="en-US" sz="1600" baseline="-25000" dirty="0" smtClean="0">
                <a:solidFill>
                  <a:srgbClr val="FED502"/>
                </a:solidFill>
                <a:effectLst>
                  <a:outerShdw blurRad="38100" dist="38100" dir="2700000" algn="tl">
                    <a:srgbClr val="000000">
                      <a:alpha val="43137"/>
                    </a:srgbClr>
                  </a:outerShdw>
                </a:effectLst>
              </a:rPr>
              <a:t>16</a:t>
            </a:r>
            <a:r>
              <a:rPr lang="en-US" sz="1600" dirty="0" smtClean="0">
                <a:solidFill>
                  <a:srgbClr val="FED502"/>
                </a:solidFill>
                <a:effectLst>
                  <a:outerShdw blurRad="38100" dist="38100" dir="2700000" algn="tl">
                    <a:srgbClr val="000000">
                      <a:alpha val="43137"/>
                    </a:srgbClr>
                  </a:outerShdw>
                </a:effectLst>
              </a:rPr>
              <a:t> is 65</a:t>
            </a:r>
            <a:r>
              <a:rPr lang="en-US" sz="1600" baseline="-25000" dirty="0" smtClean="0">
                <a:solidFill>
                  <a:srgbClr val="FED502"/>
                </a:solidFill>
                <a:effectLst>
                  <a:outerShdw blurRad="38100" dist="38100" dir="2700000" algn="tl">
                    <a:srgbClr val="000000">
                      <a:alpha val="43137"/>
                    </a:srgbClr>
                  </a:outerShdw>
                </a:effectLst>
              </a:rPr>
              <a:t>10</a:t>
            </a:r>
            <a:endParaRPr lang="en-US" sz="1600" baseline="-25000" dirty="0">
              <a:solidFill>
                <a:srgbClr val="FED502"/>
              </a:solidFill>
              <a:effectLst>
                <a:outerShdw blurRad="38100" dist="38100" dir="2700000" algn="tl">
                  <a:srgbClr val="000000">
                    <a:alpha val="43137"/>
                  </a:srgbClr>
                </a:outerShdw>
              </a:effectLst>
            </a:endParaRPr>
          </a:p>
        </p:txBody>
      </p:sp>
      <p:sp>
        <p:nvSpPr>
          <p:cNvPr id="28" name="Rectangle 12"/>
          <p:cNvSpPr>
            <a:spLocks noChangeArrowheads="1"/>
          </p:cNvSpPr>
          <p:nvPr/>
        </p:nvSpPr>
        <p:spPr bwMode="auto">
          <a:xfrm>
            <a:off x="1511968" y="2667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600" dirty="0">
                <a:solidFill>
                  <a:srgbClr val="FED502"/>
                </a:solidFill>
                <a:effectLst>
                  <a:outerShdw blurRad="38100" dist="38100" dir="2700000" algn="tl">
                    <a:srgbClr val="000000"/>
                  </a:outerShdw>
                </a:effectLst>
              </a:rPr>
              <a:t>0</a:t>
            </a:r>
          </a:p>
        </p:txBody>
      </p:sp>
      <p:sp>
        <p:nvSpPr>
          <p:cNvPr id="29" name="Line 18"/>
          <p:cNvSpPr>
            <a:spLocks noChangeShapeType="1"/>
          </p:cNvSpPr>
          <p:nvPr/>
        </p:nvSpPr>
        <p:spPr bwMode="auto">
          <a:xfrm flipV="1">
            <a:off x="6188240" y="3200400"/>
            <a:ext cx="13716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30" name="Line 18"/>
          <p:cNvSpPr>
            <a:spLocks noChangeShapeType="1"/>
          </p:cNvSpPr>
          <p:nvPr/>
        </p:nvSpPr>
        <p:spPr bwMode="auto">
          <a:xfrm flipV="1">
            <a:off x="4648200" y="3200400"/>
            <a:ext cx="13716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31" name="Line 18"/>
          <p:cNvSpPr>
            <a:spLocks noChangeShapeType="1"/>
          </p:cNvSpPr>
          <p:nvPr/>
        </p:nvSpPr>
        <p:spPr bwMode="auto">
          <a:xfrm flipV="1">
            <a:off x="3124200" y="3200400"/>
            <a:ext cx="13716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
        <p:nvSpPr>
          <p:cNvPr id="32" name="Line 18"/>
          <p:cNvSpPr>
            <a:spLocks noChangeShapeType="1"/>
          </p:cNvSpPr>
          <p:nvPr/>
        </p:nvSpPr>
        <p:spPr bwMode="auto">
          <a:xfrm flipV="1">
            <a:off x="1600200" y="3200400"/>
            <a:ext cx="1371600" cy="0"/>
          </a:xfrm>
          <a:prstGeom prst="line">
            <a:avLst/>
          </a:prstGeom>
          <a:noFill/>
          <a:ln w="254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solidFill>
                <a:srgbClr val="FED502"/>
              </a:solidFill>
            </a:endParaRPr>
          </a:p>
        </p:txBody>
      </p:sp>
    </p:spTree>
    <p:extLst>
      <p:ext uri="{BB962C8B-B14F-4D97-AF65-F5344CB8AC3E}">
        <p14:creationId xmlns:p14="http://schemas.microsoft.com/office/powerpoint/2010/main" val="25620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1000"/>
                                        <p:tgtEl>
                                          <p:spTgt spid="5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1000"/>
                                        <p:tgtEl>
                                          <p:spTgt spid="40"/>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p:bldP spid="48" grpId="0"/>
      <p:bldP spid="52" grpId="0"/>
      <p:bldP spid="27" grpId="0"/>
      <p:bldP spid="29" grpId="0" animBg="1"/>
      <p:bldP spid="30" grpId="0" animBg="1"/>
      <p:bldP spid="31"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228600" y="533400"/>
            <a:ext cx="8610600" cy="3124200"/>
          </a:xfrm>
        </p:spPr>
        <p:txBody>
          <a:bodyPr/>
          <a:lstStyle/>
          <a:p>
            <a:r>
              <a:rPr lang="en-US" sz="3600" dirty="0" smtClean="0">
                <a:solidFill>
                  <a:srgbClr val="FED502"/>
                </a:solidFill>
                <a:effectLst>
                  <a:outerShdw blurRad="38100" dist="38100" dir="2700000" algn="tl">
                    <a:srgbClr val="000000">
                      <a:alpha val="43137"/>
                    </a:srgbClr>
                  </a:outerShdw>
                </a:effectLst>
              </a:rPr>
              <a:t>Using the </a:t>
            </a:r>
            <a:r>
              <a:rPr lang="en-US" sz="3600" dirty="0">
                <a:solidFill>
                  <a:srgbClr val="FED502"/>
                </a:solidFill>
                <a:effectLst>
                  <a:outerShdw blurRad="38100" dist="38100" dir="2700000" algn="tl">
                    <a:srgbClr val="000000">
                      <a:alpha val="43137"/>
                    </a:srgbClr>
                  </a:outerShdw>
                </a:effectLst>
              </a:rPr>
              <a:t>base 16 </a:t>
            </a:r>
            <a:r>
              <a:rPr lang="en-US" sz="3600" dirty="0" smtClean="0">
                <a:solidFill>
                  <a:srgbClr val="FED502"/>
                </a:solidFill>
                <a:effectLst>
                  <a:outerShdw blurRad="38100" dist="38100" dir="2700000" algn="tl">
                    <a:srgbClr val="000000">
                      <a:alpha val="43137"/>
                    </a:srgbClr>
                  </a:outerShdw>
                </a:effectLst>
              </a:rPr>
              <a:t>numeral system we can count to 15 using one digit. </a:t>
            </a:r>
            <a:r>
              <a:rPr lang="en-US" sz="3600" dirty="0">
                <a:solidFill>
                  <a:srgbClr val="FED502"/>
                </a:solidFill>
                <a:effectLst>
                  <a:outerShdw blurRad="38100" dist="38100" dir="2700000" algn="tl">
                    <a:srgbClr val="000000">
                      <a:alpha val="43137"/>
                    </a:srgbClr>
                  </a:outerShdw>
                </a:effectLst>
              </a:rPr>
              <a:t/>
            </a:r>
            <a:br>
              <a:rPr lang="en-US" sz="3600" dirty="0">
                <a:solidFill>
                  <a:srgbClr val="FED502"/>
                </a:solidFill>
                <a:effectLst>
                  <a:outerShdw blurRad="38100" dist="38100" dir="2700000" algn="tl">
                    <a:srgbClr val="000000">
                      <a:alpha val="43137"/>
                    </a:srgbClr>
                  </a:outerShdw>
                </a:effectLst>
              </a:rPr>
            </a:br>
            <a:r>
              <a:rPr lang="en-US" sz="2000" dirty="0">
                <a:solidFill>
                  <a:srgbClr val="FED502"/>
                </a:solidFill>
                <a:effectLst>
                  <a:outerShdw blurRad="38100" dist="38100" dir="2700000" algn="tl">
                    <a:srgbClr val="000000">
                      <a:alpha val="43137"/>
                    </a:srgbClr>
                  </a:outerShdw>
                </a:effectLst>
              </a:rPr>
              <a:t/>
            </a:r>
            <a:br>
              <a:rPr lang="en-US" sz="2000" dirty="0">
                <a:solidFill>
                  <a:srgbClr val="FED502"/>
                </a:solidFill>
                <a:effectLst>
                  <a:outerShdw blurRad="38100" dist="38100" dir="2700000" algn="tl">
                    <a:srgbClr val="000000">
                      <a:alpha val="43137"/>
                    </a:srgbClr>
                  </a:outerShdw>
                </a:effectLst>
              </a:rPr>
            </a:br>
            <a:r>
              <a:rPr lang="en-US" sz="3600" dirty="0">
                <a:solidFill>
                  <a:srgbClr val="FED502"/>
                </a:solidFill>
                <a:effectLst>
                  <a:outerShdw blurRad="38100" dist="38100" dir="2700000" algn="tl">
                    <a:srgbClr val="000000">
                      <a:alpha val="43137"/>
                    </a:srgbClr>
                  </a:outerShdw>
                </a:effectLst>
              </a:rPr>
              <a:t> If we want to count beyond F (15) we have to add a second digit.  </a:t>
            </a:r>
          </a:p>
        </p:txBody>
      </p:sp>
      <p:sp>
        <p:nvSpPr>
          <p:cNvPr id="153612" name="Rectangle 12"/>
          <p:cNvSpPr>
            <a:spLocks noChangeArrowheads="1"/>
          </p:cNvSpPr>
          <p:nvPr/>
        </p:nvSpPr>
        <p:spPr bwMode="auto">
          <a:xfrm>
            <a:off x="0" y="54102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3200" dirty="0">
                <a:solidFill>
                  <a:srgbClr val="FED502"/>
                </a:solidFill>
                <a:effectLst>
                  <a:outerShdw blurRad="38100" dist="38100" dir="2700000" algn="tl">
                    <a:srgbClr val="000000"/>
                  </a:outerShdw>
                </a:effectLst>
              </a:rPr>
              <a:t>Note that 15 (F</a:t>
            </a:r>
            <a:r>
              <a:rPr lang="en-US" sz="3200" baseline="-25000" dirty="0">
                <a:solidFill>
                  <a:srgbClr val="FED502"/>
                </a:solidFill>
                <a:effectLst>
                  <a:outerShdw blurRad="38100" dist="38100" dir="2700000" algn="tl">
                    <a:srgbClr val="000000"/>
                  </a:outerShdw>
                </a:effectLst>
              </a:rPr>
              <a:t>16</a:t>
            </a:r>
            <a:r>
              <a:rPr lang="en-US" sz="3200" dirty="0">
                <a:solidFill>
                  <a:srgbClr val="FED502"/>
                </a:solidFill>
                <a:effectLst>
                  <a:outerShdw blurRad="38100" dist="38100" dir="2700000" algn="tl">
                    <a:srgbClr val="000000"/>
                  </a:outerShdw>
                </a:effectLst>
              </a:rPr>
              <a:t>) is one less than our base (16). </a:t>
            </a:r>
          </a:p>
        </p:txBody>
      </p:sp>
      <p:sp>
        <p:nvSpPr>
          <p:cNvPr id="153644" name="Rectangle 44"/>
          <p:cNvSpPr>
            <a:spLocks noChangeArrowheads="1"/>
          </p:cNvSpPr>
          <p:nvPr/>
        </p:nvSpPr>
        <p:spPr bwMode="auto">
          <a:xfrm>
            <a:off x="32766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1</a:t>
            </a:r>
          </a:p>
        </p:txBody>
      </p:sp>
      <p:sp>
        <p:nvSpPr>
          <p:cNvPr id="153645" name="Rectangle 45"/>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1</a:t>
            </a:r>
          </a:p>
        </p:txBody>
      </p:sp>
      <p:sp>
        <p:nvSpPr>
          <p:cNvPr id="153646" name="Rectangle 46"/>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2</a:t>
            </a:r>
          </a:p>
        </p:txBody>
      </p:sp>
      <p:sp>
        <p:nvSpPr>
          <p:cNvPr id="153647" name="Rectangle 47"/>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3</a:t>
            </a:r>
          </a:p>
        </p:txBody>
      </p:sp>
      <p:sp>
        <p:nvSpPr>
          <p:cNvPr id="153648" name="Rectangle 48"/>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4</a:t>
            </a:r>
          </a:p>
        </p:txBody>
      </p:sp>
      <p:sp>
        <p:nvSpPr>
          <p:cNvPr id="153649" name="Rectangle 49"/>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5</a:t>
            </a:r>
          </a:p>
        </p:txBody>
      </p:sp>
      <p:sp>
        <p:nvSpPr>
          <p:cNvPr id="153650" name="Rectangle 50"/>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6</a:t>
            </a:r>
          </a:p>
        </p:txBody>
      </p:sp>
      <p:sp>
        <p:nvSpPr>
          <p:cNvPr id="153651" name="Rectangle 51"/>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7</a:t>
            </a:r>
          </a:p>
        </p:txBody>
      </p:sp>
      <p:sp>
        <p:nvSpPr>
          <p:cNvPr id="153652" name="Rectangle 52"/>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8</a:t>
            </a:r>
          </a:p>
        </p:txBody>
      </p:sp>
      <p:sp>
        <p:nvSpPr>
          <p:cNvPr id="153653" name="Rectangle 53"/>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9</a:t>
            </a:r>
          </a:p>
        </p:txBody>
      </p:sp>
      <p:sp>
        <p:nvSpPr>
          <p:cNvPr id="153654" name="Rectangle 54"/>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0</a:t>
            </a:r>
          </a:p>
        </p:txBody>
      </p:sp>
      <p:sp>
        <p:nvSpPr>
          <p:cNvPr id="153655" name="Rectangle 55"/>
          <p:cNvSpPr>
            <a:spLocks noChangeArrowheads="1"/>
          </p:cNvSpPr>
          <p:nvPr/>
        </p:nvSpPr>
        <p:spPr bwMode="auto">
          <a:xfrm>
            <a:off x="32766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2</a:t>
            </a:r>
          </a:p>
        </p:txBody>
      </p:sp>
      <p:sp>
        <p:nvSpPr>
          <p:cNvPr id="153656" name="Rectangle 56"/>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A</a:t>
            </a:r>
          </a:p>
        </p:txBody>
      </p:sp>
      <p:sp>
        <p:nvSpPr>
          <p:cNvPr id="153657" name="Rectangle 57"/>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B</a:t>
            </a:r>
          </a:p>
        </p:txBody>
      </p:sp>
      <p:sp>
        <p:nvSpPr>
          <p:cNvPr id="153658" name="Rectangle 58"/>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C</a:t>
            </a:r>
          </a:p>
        </p:txBody>
      </p:sp>
      <p:sp>
        <p:nvSpPr>
          <p:cNvPr id="153659" name="Rectangle 59"/>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D</a:t>
            </a:r>
          </a:p>
        </p:txBody>
      </p:sp>
      <p:sp>
        <p:nvSpPr>
          <p:cNvPr id="153660" name="Rectangle 60"/>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E</a:t>
            </a:r>
          </a:p>
        </p:txBody>
      </p:sp>
      <p:sp>
        <p:nvSpPr>
          <p:cNvPr id="153661" name="Rectangle 61"/>
          <p:cNvSpPr>
            <a:spLocks noChangeArrowheads="1"/>
          </p:cNvSpPr>
          <p:nvPr/>
        </p:nvSpPr>
        <p:spPr bwMode="auto">
          <a:xfrm>
            <a:off x="3962400" y="35814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F</a:t>
            </a:r>
          </a:p>
        </p:txBody>
      </p:sp>
    </p:spTree>
    <p:extLst>
      <p:ext uri="{BB962C8B-B14F-4D97-AF65-F5344CB8AC3E}">
        <p14:creationId xmlns:p14="http://schemas.microsoft.com/office/powerpoint/2010/main" val="2644203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1" nodeType="withEffect">
                                  <p:stCondLst>
                                    <p:cond delay="0"/>
                                  </p:stCondLst>
                                  <p:childTnLst>
                                    <p:set>
                                      <p:cBhvr>
                                        <p:cTn id="6" dur="500">
                                          <p:stCondLst>
                                            <p:cond delay="0"/>
                                          </p:stCondLst>
                                        </p:cTn>
                                        <p:tgtEl>
                                          <p:spTgt spid="153654"/>
                                        </p:tgtEl>
                                        <p:attrNameLst>
                                          <p:attrName>style.visibility</p:attrName>
                                        </p:attrNameLst>
                                      </p:cBhvr>
                                      <p:to>
                                        <p:strVal val="visible"/>
                                      </p:to>
                                    </p:set>
                                  </p:childTnLst>
                                </p:cTn>
                              </p:par>
                            </p:childTnLst>
                          </p:cTn>
                        </p:par>
                        <p:par>
                          <p:cTn id="7" fill="hold" nodeType="afterGroup">
                            <p:stCondLst>
                              <p:cond delay="500"/>
                            </p:stCondLst>
                            <p:childTnLst>
                              <p:par>
                                <p:cTn id="8" presetID="11" presetClass="entr" presetSubtype="0" fill="hold" nodeType="afterEffect">
                                  <p:stCondLst>
                                    <p:cond delay="0"/>
                                  </p:stCondLst>
                                  <p:childTnLst>
                                    <p:set>
                                      <p:cBhvr>
                                        <p:cTn id="9" dur="500">
                                          <p:stCondLst>
                                            <p:cond delay="0"/>
                                          </p:stCondLst>
                                        </p:cTn>
                                        <p:tgtEl>
                                          <p:spTgt spid="153645"/>
                                        </p:tgtEl>
                                        <p:attrNameLst>
                                          <p:attrName>style.visibility</p:attrName>
                                        </p:attrNameLst>
                                      </p:cBhvr>
                                      <p:to>
                                        <p:strVal val="visible"/>
                                      </p:to>
                                    </p:set>
                                  </p:childTnLst>
                                </p:cTn>
                              </p:par>
                            </p:childTnLst>
                          </p:cTn>
                        </p:par>
                        <p:par>
                          <p:cTn id="10" fill="hold" nodeType="afterGroup">
                            <p:stCondLst>
                              <p:cond delay="1000"/>
                            </p:stCondLst>
                            <p:childTnLst>
                              <p:par>
                                <p:cTn id="11" presetID="11" presetClass="entr" presetSubtype="0" fill="hold" nodeType="afterEffect">
                                  <p:stCondLst>
                                    <p:cond delay="0"/>
                                  </p:stCondLst>
                                  <p:childTnLst>
                                    <p:set>
                                      <p:cBhvr>
                                        <p:cTn id="12" dur="500">
                                          <p:stCondLst>
                                            <p:cond delay="0"/>
                                          </p:stCondLst>
                                        </p:cTn>
                                        <p:tgtEl>
                                          <p:spTgt spid="153646"/>
                                        </p:tgtEl>
                                        <p:attrNameLst>
                                          <p:attrName>style.visibility</p:attrName>
                                        </p:attrNameLst>
                                      </p:cBhvr>
                                      <p:to>
                                        <p:strVal val="visible"/>
                                      </p:to>
                                    </p:set>
                                  </p:childTnLst>
                                </p:cTn>
                              </p:par>
                            </p:childTnLst>
                          </p:cTn>
                        </p:par>
                        <p:par>
                          <p:cTn id="13" fill="hold" nodeType="afterGroup">
                            <p:stCondLst>
                              <p:cond delay="1500"/>
                            </p:stCondLst>
                            <p:childTnLst>
                              <p:par>
                                <p:cTn id="14" presetID="11" presetClass="entr" presetSubtype="0" fill="hold" nodeType="afterEffect">
                                  <p:stCondLst>
                                    <p:cond delay="0"/>
                                  </p:stCondLst>
                                  <p:childTnLst>
                                    <p:set>
                                      <p:cBhvr>
                                        <p:cTn id="15" dur="500">
                                          <p:stCondLst>
                                            <p:cond delay="0"/>
                                          </p:stCondLst>
                                        </p:cTn>
                                        <p:tgtEl>
                                          <p:spTgt spid="153647"/>
                                        </p:tgtEl>
                                        <p:attrNameLst>
                                          <p:attrName>style.visibility</p:attrName>
                                        </p:attrNameLst>
                                      </p:cBhvr>
                                      <p:to>
                                        <p:strVal val="visible"/>
                                      </p:to>
                                    </p:set>
                                  </p:childTnLst>
                                </p:cTn>
                              </p:par>
                            </p:childTnLst>
                          </p:cTn>
                        </p:par>
                        <p:par>
                          <p:cTn id="16" fill="hold" nodeType="afterGroup">
                            <p:stCondLst>
                              <p:cond delay="2000"/>
                            </p:stCondLst>
                            <p:childTnLst>
                              <p:par>
                                <p:cTn id="17" presetID="11" presetClass="entr" presetSubtype="0" fill="hold" nodeType="afterEffect">
                                  <p:stCondLst>
                                    <p:cond delay="0"/>
                                  </p:stCondLst>
                                  <p:childTnLst>
                                    <p:set>
                                      <p:cBhvr>
                                        <p:cTn id="18" dur="500">
                                          <p:stCondLst>
                                            <p:cond delay="0"/>
                                          </p:stCondLst>
                                        </p:cTn>
                                        <p:tgtEl>
                                          <p:spTgt spid="153648"/>
                                        </p:tgtEl>
                                        <p:attrNameLst>
                                          <p:attrName>style.visibility</p:attrName>
                                        </p:attrNameLst>
                                      </p:cBhvr>
                                      <p:to>
                                        <p:strVal val="visible"/>
                                      </p:to>
                                    </p:set>
                                  </p:childTnLst>
                                </p:cTn>
                              </p:par>
                            </p:childTnLst>
                          </p:cTn>
                        </p:par>
                        <p:par>
                          <p:cTn id="19" fill="hold" nodeType="afterGroup">
                            <p:stCondLst>
                              <p:cond delay="2500"/>
                            </p:stCondLst>
                            <p:childTnLst>
                              <p:par>
                                <p:cTn id="20" presetID="11" presetClass="entr" presetSubtype="0" fill="hold" nodeType="afterEffect">
                                  <p:stCondLst>
                                    <p:cond delay="0"/>
                                  </p:stCondLst>
                                  <p:childTnLst>
                                    <p:set>
                                      <p:cBhvr>
                                        <p:cTn id="21" dur="500">
                                          <p:stCondLst>
                                            <p:cond delay="0"/>
                                          </p:stCondLst>
                                        </p:cTn>
                                        <p:tgtEl>
                                          <p:spTgt spid="153649"/>
                                        </p:tgtEl>
                                        <p:attrNameLst>
                                          <p:attrName>style.visibility</p:attrName>
                                        </p:attrNameLst>
                                      </p:cBhvr>
                                      <p:to>
                                        <p:strVal val="visible"/>
                                      </p:to>
                                    </p:set>
                                  </p:childTnLst>
                                </p:cTn>
                              </p:par>
                            </p:childTnLst>
                          </p:cTn>
                        </p:par>
                        <p:par>
                          <p:cTn id="22" fill="hold" nodeType="afterGroup">
                            <p:stCondLst>
                              <p:cond delay="3000"/>
                            </p:stCondLst>
                            <p:childTnLst>
                              <p:par>
                                <p:cTn id="23" presetID="11" presetClass="entr" presetSubtype="0" fill="hold" nodeType="afterEffect">
                                  <p:stCondLst>
                                    <p:cond delay="0"/>
                                  </p:stCondLst>
                                  <p:childTnLst>
                                    <p:set>
                                      <p:cBhvr>
                                        <p:cTn id="24" dur="500">
                                          <p:stCondLst>
                                            <p:cond delay="0"/>
                                          </p:stCondLst>
                                        </p:cTn>
                                        <p:tgtEl>
                                          <p:spTgt spid="153650"/>
                                        </p:tgtEl>
                                        <p:attrNameLst>
                                          <p:attrName>style.visibility</p:attrName>
                                        </p:attrNameLst>
                                      </p:cBhvr>
                                      <p:to>
                                        <p:strVal val="visible"/>
                                      </p:to>
                                    </p:set>
                                  </p:childTnLst>
                                </p:cTn>
                              </p:par>
                            </p:childTnLst>
                          </p:cTn>
                        </p:par>
                        <p:par>
                          <p:cTn id="25" fill="hold" nodeType="afterGroup">
                            <p:stCondLst>
                              <p:cond delay="3500"/>
                            </p:stCondLst>
                            <p:childTnLst>
                              <p:par>
                                <p:cTn id="26" presetID="11" presetClass="entr" presetSubtype="0" fill="hold" nodeType="afterEffect">
                                  <p:stCondLst>
                                    <p:cond delay="0"/>
                                  </p:stCondLst>
                                  <p:childTnLst>
                                    <p:set>
                                      <p:cBhvr>
                                        <p:cTn id="27" dur="500">
                                          <p:stCondLst>
                                            <p:cond delay="0"/>
                                          </p:stCondLst>
                                        </p:cTn>
                                        <p:tgtEl>
                                          <p:spTgt spid="153651"/>
                                        </p:tgtEl>
                                        <p:attrNameLst>
                                          <p:attrName>style.visibility</p:attrName>
                                        </p:attrNameLst>
                                      </p:cBhvr>
                                      <p:to>
                                        <p:strVal val="visible"/>
                                      </p:to>
                                    </p:set>
                                  </p:childTnLst>
                                </p:cTn>
                              </p:par>
                            </p:childTnLst>
                          </p:cTn>
                        </p:par>
                        <p:par>
                          <p:cTn id="28" fill="hold" nodeType="afterGroup">
                            <p:stCondLst>
                              <p:cond delay="4000"/>
                            </p:stCondLst>
                            <p:childTnLst>
                              <p:par>
                                <p:cTn id="29" presetID="11" presetClass="entr" presetSubtype="0" fill="hold" nodeType="afterEffect">
                                  <p:stCondLst>
                                    <p:cond delay="0"/>
                                  </p:stCondLst>
                                  <p:childTnLst>
                                    <p:set>
                                      <p:cBhvr>
                                        <p:cTn id="30" dur="500">
                                          <p:stCondLst>
                                            <p:cond delay="0"/>
                                          </p:stCondLst>
                                        </p:cTn>
                                        <p:tgtEl>
                                          <p:spTgt spid="153652"/>
                                        </p:tgtEl>
                                        <p:attrNameLst>
                                          <p:attrName>style.visibility</p:attrName>
                                        </p:attrNameLst>
                                      </p:cBhvr>
                                      <p:to>
                                        <p:strVal val="visible"/>
                                      </p:to>
                                    </p:set>
                                  </p:childTnLst>
                                </p:cTn>
                              </p:par>
                            </p:childTnLst>
                          </p:cTn>
                        </p:par>
                        <p:par>
                          <p:cTn id="31" fill="hold" nodeType="afterGroup">
                            <p:stCondLst>
                              <p:cond delay="4500"/>
                            </p:stCondLst>
                            <p:childTnLst>
                              <p:par>
                                <p:cTn id="32" presetID="11" presetClass="entr" presetSubtype="0" fill="hold" nodeType="afterEffect">
                                  <p:stCondLst>
                                    <p:cond delay="0"/>
                                  </p:stCondLst>
                                  <p:childTnLst>
                                    <p:set>
                                      <p:cBhvr>
                                        <p:cTn id="33" dur="500">
                                          <p:stCondLst>
                                            <p:cond delay="0"/>
                                          </p:stCondLst>
                                        </p:cTn>
                                        <p:tgtEl>
                                          <p:spTgt spid="153653"/>
                                        </p:tgtEl>
                                        <p:attrNameLst>
                                          <p:attrName>style.visibility</p:attrName>
                                        </p:attrNameLst>
                                      </p:cBhvr>
                                      <p:to>
                                        <p:strVal val="visible"/>
                                      </p:to>
                                    </p:set>
                                  </p:childTnLst>
                                </p:cTn>
                              </p:par>
                            </p:childTnLst>
                          </p:cTn>
                        </p:par>
                        <p:par>
                          <p:cTn id="34" fill="hold" nodeType="afterGroup">
                            <p:stCondLst>
                              <p:cond delay="5000"/>
                            </p:stCondLst>
                            <p:childTnLst>
                              <p:par>
                                <p:cTn id="35" presetID="11" presetClass="entr" presetSubtype="0" fill="hold" grpId="0" nodeType="afterEffect">
                                  <p:stCondLst>
                                    <p:cond delay="0"/>
                                  </p:stCondLst>
                                  <p:childTnLst>
                                    <p:set>
                                      <p:cBhvr>
                                        <p:cTn id="36" dur="500">
                                          <p:stCondLst>
                                            <p:cond delay="0"/>
                                          </p:stCondLst>
                                        </p:cTn>
                                        <p:tgtEl>
                                          <p:spTgt spid="153656"/>
                                        </p:tgtEl>
                                        <p:attrNameLst>
                                          <p:attrName>style.visibility</p:attrName>
                                        </p:attrNameLst>
                                      </p:cBhvr>
                                      <p:to>
                                        <p:strVal val="visible"/>
                                      </p:to>
                                    </p:set>
                                  </p:childTnLst>
                                </p:cTn>
                              </p:par>
                            </p:childTnLst>
                          </p:cTn>
                        </p:par>
                        <p:par>
                          <p:cTn id="37" fill="hold" nodeType="afterGroup">
                            <p:stCondLst>
                              <p:cond delay="5500"/>
                            </p:stCondLst>
                            <p:childTnLst>
                              <p:par>
                                <p:cTn id="38" presetID="11" presetClass="entr" presetSubtype="0" fill="hold" grpId="0" nodeType="afterEffect">
                                  <p:stCondLst>
                                    <p:cond delay="0"/>
                                  </p:stCondLst>
                                  <p:childTnLst>
                                    <p:set>
                                      <p:cBhvr>
                                        <p:cTn id="39" dur="500">
                                          <p:stCondLst>
                                            <p:cond delay="0"/>
                                          </p:stCondLst>
                                        </p:cTn>
                                        <p:tgtEl>
                                          <p:spTgt spid="153657"/>
                                        </p:tgtEl>
                                        <p:attrNameLst>
                                          <p:attrName>style.visibility</p:attrName>
                                        </p:attrNameLst>
                                      </p:cBhvr>
                                      <p:to>
                                        <p:strVal val="visible"/>
                                      </p:to>
                                    </p:set>
                                  </p:childTnLst>
                                </p:cTn>
                              </p:par>
                            </p:childTnLst>
                          </p:cTn>
                        </p:par>
                        <p:par>
                          <p:cTn id="40" fill="hold" nodeType="afterGroup">
                            <p:stCondLst>
                              <p:cond delay="6000"/>
                            </p:stCondLst>
                            <p:childTnLst>
                              <p:par>
                                <p:cTn id="41" presetID="11" presetClass="entr" presetSubtype="0" fill="hold" grpId="0" nodeType="afterEffect">
                                  <p:stCondLst>
                                    <p:cond delay="0"/>
                                  </p:stCondLst>
                                  <p:childTnLst>
                                    <p:set>
                                      <p:cBhvr>
                                        <p:cTn id="42" dur="500">
                                          <p:stCondLst>
                                            <p:cond delay="0"/>
                                          </p:stCondLst>
                                        </p:cTn>
                                        <p:tgtEl>
                                          <p:spTgt spid="153658"/>
                                        </p:tgtEl>
                                        <p:attrNameLst>
                                          <p:attrName>style.visibility</p:attrName>
                                        </p:attrNameLst>
                                      </p:cBhvr>
                                      <p:to>
                                        <p:strVal val="visible"/>
                                      </p:to>
                                    </p:set>
                                  </p:childTnLst>
                                </p:cTn>
                              </p:par>
                            </p:childTnLst>
                          </p:cTn>
                        </p:par>
                        <p:par>
                          <p:cTn id="43" fill="hold" nodeType="afterGroup">
                            <p:stCondLst>
                              <p:cond delay="6500"/>
                            </p:stCondLst>
                            <p:childTnLst>
                              <p:par>
                                <p:cTn id="44" presetID="11" presetClass="entr" presetSubtype="0" fill="hold" grpId="0" nodeType="afterEffect">
                                  <p:stCondLst>
                                    <p:cond delay="0"/>
                                  </p:stCondLst>
                                  <p:childTnLst>
                                    <p:set>
                                      <p:cBhvr>
                                        <p:cTn id="45" dur="500">
                                          <p:stCondLst>
                                            <p:cond delay="0"/>
                                          </p:stCondLst>
                                        </p:cTn>
                                        <p:tgtEl>
                                          <p:spTgt spid="153659"/>
                                        </p:tgtEl>
                                        <p:attrNameLst>
                                          <p:attrName>style.visibility</p:attrName>
                                        </p:attrNameLst>
                                      </p:cBhvr>
                                      <p:to>
                                        <p:strVal val="visible"/>
                                      </p:to>
                                    </p:set>
                                  </p:childTnLst>
                                </p:cTn>
                              </p:par>
                            </p:childTnLst>
                          </p:cTn>
                        </p:par>
                        <p:par>
                          <p:cTn id="46" fill="hold" nodeType="afterGroup">
                            <p:stCondLst>
                              <p:cond delay="7000"/>
                            </p:stCondLst>
                            <p:childTnLst>
                              <p:par>
                                <p:cTn id="47" presetID="11" presetClass="entr" presetSubtype="0" fill="hold" grpId="0" nodeType="afterEffect">
                                  <p:stCondLst>
                                    <p:cond delay="0"/>
                                  </p:stCondLst>
                                  <p:childTnLst>
                                    <p:set>
                                      <p:cBhvr>
                                        <p:cTn id="48" dur="500">
                                          <p:stCondLst>
                                            <p:cond delay="0"/>
                                          </p:stCondLst>
                                        </p:cTn>
                                        <p:tgtEl>
                                          <p:spTgt spid="153660"/>
                                        </p:tgtEl>
                                        <p:attrNameLst>
                                          <p:attrName>style.visibility</p:attrName>
                                        </p:attrNameLst>
                                      </p:cBhvr>
                                      <p:to>
                                        <p:strVal val="visible"/>
                                      </p:to>
                                    </p:set>
                                  </p:childTnLst>
                                </p:cTn>
                              </p:par>
                            </p:childTnLst>
                          </p:cTn>
                        </p:par>
                        <p:par>
                          <p:cTn id="49" fill="hold" nodeType="afterGroup">
                            <p:stCondLst>
                              <p:cond delay="7500"/>
                            </p:stCondLst>
                            <p:childTnLst>
                              <p:par>
                                <p:cTn id="50" presetID="11" presetClass="entr" presetSubtype="0" fill="hold" grpId="0" nodeType="afterEffect">
                                  <p:stCondLst>
                                    <p:cond delay="0"/>
                                  </p:stCondLst>
                                  <p:childTnLst>
                                    <p:set>
                                      <p:cBhvr>
                                        <p:cTn id="51" dur="500">
                                          <p:stCondLst>
                                            <p:cond delay="0"/>
                                          </p:stCondLst>
                                        </p:cTn>
                                        <p:tgtEl>
                                          <p:spTgt spid="153661"/>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nodeType="afterEffect">
                                  <p:stCondLst>
                                    <p:cond delay="0"/>
                                  </p:stCondLst>
                                  <p:childTnLst>
                                    <p:set>
                                      <p:cBhvr>
                                        <p:cTn id="54" dur="1" fill="hold">
                                          <p:stCondLst>
                                            <p:cond delay="0"/>
                                          </p:stCondLst>
                                        </p:cTn>
                                        <p:tgtEl>
                                          <p:spTgt spid="153644"/>
                                        </p:tgtEl>
                                        <p:attrNameLst>
                                          <p:attrName>style.visibility</p:attrName>
                                        </p:attrNameLst>
                                      </p:cBhvr>
                                      <p:to>
                                        <p:strVal val="visible"/>
                                      </p:to>
                                    </p:set>
                                  </p:childTnLst>
                                </p:cTn>
                              </p:par>
                              <p:par>
                                <p:cTn id="55" presetID="11" presetClass="entr" presetSubtype="0" fill="hold" grpId="0" nodeType="withEffect">
                                  <p:stCondLst>
                                    <p:cond delay="0"/>
                                  </p:stCondLst>
                                  <p:childTnLst>
                                    <p:set>
                                      <p:cBhvr>
                                        <p:cTn id="56" dur="500">
                                          <p:stCondLst>
                                            <p:cond delay="0"/>
                                          </p:stCondLst>
                                        </p:cTn>
                                        <p:tgtEl>
                                          <p:spTgt spid="153654"/>
                                        </p:tgtEl>
                                        <p:attrNameLst>
                                          <p:attrName>style.visibility</p:attrName>
                                        </p:attrNameLst>
                                      </p:cBhvr>
                                      <p:to>
                                        <p:strVal val="visible"/>
                                      </p:to>
                                    </p:set>
                                  </p:childTnLst>
                                </p:cTn>
                              </p:par>
                            </p:childTnLst>
                          </p:cTn>
                        </p:par>
                        <p:par>
                          <p:cTn id="57" fill="hold" nodeType="afterGroup">
                            <p:stCondLst>
                              <p:cond delay="8500"/>
                            </p:stCondLst>
                            <p:childTnLst>
                              <p:par>
                                <p:cTn id="58" presetID="11" presetClass="entr" presetSubtype="0" fill="hold" grpId="0" nodeType="afterEffect">
                                  <p:stCondLst>
                                    <p:cond delay="0"/>
                                  </p:stCondLst>
                                  <p:childTnLst>
                                    <p:set>
                                      <p:cBhvr>
                                        <p:cTn id="59" dur="500">
                                          <p:stCondLst>
                                            <p:cond delay="0"/>
                                          </p:stCondLst>
                                        </p:cTn>
                                        <p:tgtEl>
                                          <p:spTgt spid="153645"/>
                                        </p:tgtEl>
                                        <p:attrNameLst>
                                          <p:attrName>style.visibility</p:attrName>
                                        </p:attrNameLst>
                                      </p:cBhvr>
                                      <p:to>
                                        <p:strVal val="visible"/>
                                      </p:to>
                                    </p:set>
                                  </p:childTnLst>
                                </p:cTn>
                              </p:par>
                            </p:childTnLst>
                          </p:cTn>
                        </p:par>
                        <p:par>
                          <p:cTn id="60" fill="hold" nodeType="afterGroup">
                            <p:stCondLst>
                              <p:cond delay="9000"/>
                            </p:stCondLst>
                            <p:childTnLst>
                              <p:par>
                                <p:cTn id="61" presetID="11" presetClass="entr" presetSubtype="0" fill="hold" grpId="0" nodeType="afterEffect">
                                  <p:stCondLst>
                                    <p:cond delay="0"/>
                                  </p:stCondLst>
                                  <p:childTnLst>
                                    <p:set>
                                      <p:cBhvr>
                                        <p:cTn id="62" dur="500">
                                          <p:stCondLst>
                                            <p:cond delay="0"/>
                                          </p:stCondLst>
                                        </p:cTn>
                                        <p:tgtEl>
                                          <p:spTgt spid="153646"/>
                                        </p:tgtEl>
                                        <p:attrNameLst>
                                          <p:attrName>style.visibility</p:attrName>
                                        </p:attrNameLst>
                                      </p:cBhvr>
                                      <p:to>
                                        <p:strVal val="visible"/>
                                      </p:to>
                                    </p:set>
                                  </p:childTnLst>
                                </p:cTn>
                              </p:par>
                            </p:childTnLst>
                          </p:cTn>
                        </p:par>
                        <p:par>
                          <p:cTn id="63" fill="hold" nodeType="afterGroup">
                            <p:stCondLst>
                              <p:cond delay="9500"/>
                            </p:stCondLst>
                            <p:childTnLst>
                              <p:par>
                                <p:cTn id="64" presetID="11" presetClass="entr" presetSubtype="0" fill="hold" grpId="0" nodeType="afterEffect">
                                  <p:stCondLst>
                                    <p:cond delay="0"/>
                                  </p:stCondLst>
                                  <p:childTnLst>
                                    <p:set>
                                      <p:cBhvr>
                                        <p:cTn id="65" dur="500">
                                          <p:stCondLst>
                                            <p:cond delay="0"/>
                                          </p:stCondLst>
                                        </p:cTn>
                                        <p:tgtEl>
                                          <p:spTgt spid="153647"/>
                                        </p:tgtEl>
                                        <p:attrNameLst>
                                          <p:attrName>style.visibility</p:attrName>
                                        </p:attrNameLst>
                                      </p:cBhvr>
                                      <p:to>
                                        <p:strVal val="visible"/>
                                      </p:to>
                                    </p:set>
                                  </p:childTnLst>
                                </p:cTn>
                              </p:par>
                            </p:childTnLst>
                          </p:cTn>
                        </p:par>
                        <p:par>
                          <p:cTn id="66" fill="hold" nodeType="afterGroup">
                            <p:stCondLst>
                              <p:cond delay="10000"/>
                            </p:stCondLst>
                            <p:childTnLst>
                              <p:par>
                                <p:cTn id="67" presetID="11" presetClass="entr" presetSubtype="0" fill="hold" grpId="0" nodeType="afterEffect">
                                  <p:stCondLst>
                                    <p:cond delay="0"/>
                                  </p:stCondLst>
                                  <p:childTnLst>
                                    <p:set>
                                      <p:cBhvr>
                                        <p:cTn id="68" dur="500">
                                          <p:stCondLst>
                                            <p:cond delay="0"/>
                                          </p:stCondLst>
                                        </p:cTn>
                                        <p:tgtEl>
                                          <p:spTgt spid="153648"/>
                                        </p:tgtEl>
                                        <p:attrNameLst>
                                          <p:attrName>style.visibility</p:attrName>
                                        </p:attrNameLst>
                                      </p:cBhvr>
                                      <p:to>
                                        <p:strVal val="visible"/>
                                      </p:to>
                                    </p:set>
                                  </p:childTnLst>
                                </p:cTn>
                              </p:par>
                            </p:childTnLst>
                          </p:cTn>
                        </p:par>
                        <p:par>
                          <p:cTn id="69" fill="hold" nodeType="afterGroup">
                            <p:stCondLst>
                              <p:cond delay="10500"/>
                            </p:stCondLst>
                            <p:childTnLst>
                              <p:par>
                                <p:cTn id="70" presetID="11" presetClass="entr" presetSubtype="0" fill="hold" grpId="0" nodeType="afterEffect">
                                  <p:stCondLst>
                                    <p:cond delay="0"/>
                                  </p:stCondLst>
                                  <p:childTnLst>
                                    <p:set>
                                      <p:cBhvr>
                                        <p:cTn id="71" dur="500">
                                          <p:stCondLst>
                                            <p:cond delay="0"/>
                                          </p:stCondLst>
                                        </p:cTn>
                                        <p:tgtEl>
                                          <p:spTgt spid="153649"/>
                                        </p:tgtEl>
                                        <p:attrNameLst>
                                          <p:attrName>style.visibility</p:attrName>
                                        </p:attrNameLst>
                                      </p:cBhvr>
                                      <p:to>
                                        <p:strVal val="visible"/>
                                      </p:to>
                                    </p:set>
                                  </p:childTnLst>
                                </p:cTn>
                              </p:par>
                            </p:childTnLst>
                          </p:cTn>
                        </p:par>
                        <p:par>
                          <p:cTn id="72" fill="hold" nodeType="afterGroup">
                            <p:stCondLst>
                              <p:cond delay="11000"/>
                            </p:stCondLst>
                            <p:childTnLst>
                              <p:par>
                                <p:cTn id="73" presetID="11" presetClass="entr" presetSubtype="0" fill="hold" grpId="0" nodeType="afterEffect">
                                  <p:stCondLst>
                                    <p:cond delay="0"/>
                                  </p:stCondLst>
                                  <p:childTnLst>
                                    <p:set>
                                      <p:cBhvr>
                                        <p:cTn id="74" dur="500">
                                          <p:stCondLst>
                                            <p:cond delay="0"/>
                                          </p:stCondLst>
                                        </p:cTn>
                                        <p:tgtEl>
                                          <p:spTgt spid="153650"/>
                                        </p:tgtEl>
                                        <p:attrNameLst>
                                          <p:attrName>style.visibility</p:attrName>
                                        </p:attrNameLst>
                                      </p:cBhvr>
                                      <p:to>
                                        <p:strVal val="visible"/>
                                      </p:to>
                                    </p:set>
                                  </p:childTnLst>
                                </p:cTn>
                              </p:par>
                            </p:childTnLst>
                          </p:cTn>
                        </p:par>
                        <p:par>
                          <p:cTn id="75" fill="hold" nodeType="afterGroup">
                            <p:stCondLst>
                              <p:cond delay="11500"/>
                            </p:stCondLst>
                            <p:childTnLst>
                              <p:par>
                                <p:cTn id="76" presetID="11" presetClass="entr" presetSubtype="0" fill="hold" grpId="0" nodeType="afterEffect">
                                  <p:stCondLst>
                                    <p:cond delay="0"/>
                                  </p:stCondLst>
                                  <p:childTnLst>
                                    <p:set>
                                      <p:cBhvr>
                                        <p:cTn id="77" dur="500">
                                          <p:stCondLst>
                                            <p:cond delay="0"/>
                                          </p:stCondLst>
                                        </p:cTn>
                                        <p:tgtEl>
                                          <p:spTgt spid="153651"/>
                                        </p:tgtEl>
                                        <p:attrNameLst>
                                          <p:attrName>style.visibility</p:attrName>
                                        </p:attrNameLst>
                                      </p:cBhvr>
                                      <p:to>
                                        <p:strVal val="visible"/>
                                      </p:to>
                                    </p:set>
                                  </p:childTnLst>
                                </p:cTn>
                              </p:par>
                            </p:childTnLst>
                          </p:cTn>
                        </p:par>
                        <p:par>
                          <p:cTn id="78" fill="hold" nodeType="afterGroup">
                            <p:stCondLst>
                              <p:cond delay="12000"/>
                            </p:stCondLst>
                            <p:childTnLst>
                              <p:par>
                                <p:cTn id="79" presetID="11" presetClass="entr" presetSubtype="0" fill="hold" grpId="0" nodeType="afterEffect">
                                  <p:stCondLst>
                                    <p:cond delay="0"/>
                                  </p:stCondLst>
                                  <p:childTnLst>
                                    <p:set>
                                      <p:cBhvr>
                                        <p:cTn id="80" dur="500">
                                          <p:stCondLst>
                                            <p:cond delay="0"/>
                                          </p:stCondLst>
                                        </p:cTn>
                                        <p:tgtEl>
                                          <p:spTgt spid="153652"/>
                                        </p:tgtEl>
                                        <p:attrNameLst>
                                          <p:attrName>style.visibility</p:attrName>
                                        </p:attrNameLst>
                                      </p:cBhvr>
                                      <p:to>
                                        <p:strVal val="visible"/>
                                      </p:to>
                                    </p:set>
                                  </p:childTnLst>
                                </p:cTn>
                              </p:par>
                            </p:childTnLst>
                          </p:cTn>
                        </p:par>
                        <p:par>
                          <p:cTn id="81" fill="hold" nodeType="afterGroup">
                            <p:stCondLst>
                              <p:cond delay="12500"/>
                            </p:stCondLst>
                            <p:childTnLst>
                              <p:par>
                                <p:cTn id="82" presetID="11" presetClass="entr" presetSubtype="0" fill="hold" grpId="0" nodeType="afterEffect">
                                  <p:stCondLst>
                                    <p:cond delay="0"/>
                                  </p:stCondLst>
                                  <p:childTnLst>
                                    <p:set>
                                      <p:cBhvr>
                                        <p:cTn id="83" dur="500">
                                          <p:stCondLst>
                                            <p:cond delay="0"/>
                                          </p:stCondLst>
                                        </p:cTn>
                                        <p:tgtEl>
                                          <p:spTgt spid="153653"/>
                                        </p:tgtEl>
                                        <p:attrNameLst>
                                          <p:attrName>style.visibility</p:attrName>
                                        </p:attrNameLst>
                                      </p:cBhvr>
                                      <p:to>
                                        <p:strVal val="visible"/>
                                      </p:to>
                                    </p:set>
                                  </p:childTnLst>
                                </p:cTn>
                              </p:par>
                            </p:childTnLst>
                          </p:cTn>
                        </p:par>
                        <p:par>
                          <p:cTn id="84" fill="hold" nodeType="afterGroup">
                            <p:stCondLst>
                              <p:cond delay="13000"/>
                            </p:stCondLst>
                            <p:childTnLst>
                              <p:par>
                                <p:cTn id="85" presetID="11" presetClass="entr" presetSubtype="0" fill="hold" grpId="1" nodeType="afterEffect">
                                  <p:stCondLst>
                                    <p:cond delay="0"/>
                                  </p:stCondLst>
                                  <p:childTnLst>
                                    <p:set>
                                      <p:cBhvr>
                                        <p:cTn id="86" dur="500">
                                          <p:stCondLst>
                                            <p:cond delay="0"/>
                                          </p:stCondLst>
                                        </p:cTn>
                                        <p:tgtEl>
                                          <p:spTgt spid="153656"/>
                                        </p:tgtEl>
                                        <p:attrNameLst>
                                          <p:attrName>style.visibility</p:attrName>
                                        </p:attrNameLst>
                                      </p:cBhvr>
                                      <p:to>
                                        <p:strVal val="visible"/>
                                      </p:to>
                                    </p:set>
                                  </p:childTnLst>
                                </p:cTn>
                              </p:par>
                            </p:childTnLst>
                          </p:cTn>
                        </p:par>
                        <p:par>
                          <p:cTn id="87" fill="hold" nodeType="afterGroup">
                            <p:stCondLst>
                              <p:cond delay="13500"/>
                            </p:stCondLst>
                            <p:childTnLst>
                              <p:par>
                                <p:cTn id="88" presetID="11" presetClass="entr" presetSubtype="0" fill="hold" grpId="1" nodeType="afterEffect">
                                  <p:stCondLst>
                                    <p:cond delay="0"/>
                                  </p:stCondLst>
                                  <p:childTnLst>
                                    <p:set>
                                      <p:cBhvr>
                                        <p:cTn id="89" dur="500">
                                          <p:stCondLst>
                                            <p:cond delay="0"/>
                                          </p:stCondLst>
                                        </p:cTn>
                                        <p:tgtEl>
                                          <p:spTgt spid="153657"/>
                                        </p:tgtEl>
                                        <p:attrNameLst>
                                          <p:attrName>style.visibility</p:attrName>
                                        </p:attrNameLst>
                                      </p:cBhvr>
                                      <p:to>
                                        <p:strVal val="visible"/>
                                      </p:to>
                                    </p:set>
                                  </p:childTnLst>
                                </p:cTn>
                              </p:par>
                            </p:childTnLst>
                          </p:cTn>
                        </p:par>
                        <p:par>
                          <p:cTn id="90" fill="hold" nodeType="afterGroup">
                            <p:stCondLst>
                              <p:cond delay="14000"/>
                            </p:stCondLst>
                            <p:childTnLst>
                              <p:par>
                                <p:cTn id="91" presetID="11" presetClass="entr" presetSubtype="0" fill="hold" grpId="1" nodeType="afterEffect">
                                  <p:stCondLst>
                                    <p:cond delay="0"/>
                                  </p:stCondLst>
                                  <p:childTnLst>
                                    <p:set>
                                      <p:cBhvr>
                                        <p:cTn id="92" dur="500">
                                          <p:stCondLst>
                                            <p:cond delay="0"/>
                                          </p:stCondLst>
                                        </p:cTn>
                                        <p:tgtEl>
                                          <p:spTgt spid="153658"/>
                                        </p:tgtEl>
                                        <p:attrNameLst>
                                          <p:attrName>style.visibility</p:attrName>
                                        </p:attrNameLst>
                                      </p:cBhvr>
                                      <p:to>
                                        <p:strVal val="visible"/>
                                      </p:to>
                                    </p:set>
                                  </p:childTnLst>
                                </p:cTn>
                              </p:par>
                            </p:childTnLst>
                          </p:cTn>
                        </p:par>
                        <p:par>
                          <p:cTn id="93" fill="hold" nodeType="afterGroup">
                            <p:stCondLst>
                              <p:cond delay="14500"/>
                            </p:stCondLst>
                            <p:childTnLst>
                              <p:par>
                                <p:cTn id="94" presetID="11" presetClass="entr" presetSubtype="0" fill="hold" grpId="1" nodeType="afterEffect">
                                  <p:stCondLst>
                                    <p:cond delay="0"/>
                                  </p:stCondLst>
                                  <p:childTnLst>
                                    <p:set>
                                      <p:cBhvr>
                                        <p:cTn id="95" dur="500">
                                          <p:stCondLst>
                                            <p:cond delay="0"/>
                                          </p:stCondLst>
                                        </p:cTn>
                                        <p:tgtEl>
                                          <p:spTgt spid="153659"/>
                                        </p:tgtEl>
                                        <p:attrNameLst>
                                          <p:attrName>style.visibility</p:attrName>
                                        </p:attrNameLst>
                                      </p:cBhvr>
                                      <p:to>
                                        <p:strVal val="visible"/>
                                      </p:to>
                                    </p:set>
                                  </p:childTnLst>
                                </p:cTn>
                              </p:par>
                            </p:childTnLst>
                          </p:cTn>
                        </p:par>
                        <p:par>
                          <p:cTn id="96" fill="hold" nodeType="afterGroup">
                            <p:stCondLst>
                              <p:cond delay="15000"/>
                            </p:stCondLst>
                            <p:childTnLst>
                              <p:par>
                                <p:cTn id="97" presetID="11" presetClass="entr" presetSubtype="0" fill="hold" grpId="1" nodeType="afterEffect">
                                  <p:stCondLst>
                                    <p:cond delay="0"/>
                                  </p:stCondLst>
                                  <p:childTnLst>
                                    <p:set>
                                      <p:cBhvr>
                                        <p:cTn id="98" dur="500">
                                          <p:stCondLst>
                                            <p:cond delay="0"/>
                                          </p:stCondLst>
                                        </p:cTn>
                                        <p:tgtEl>
                                          <p:spTgt spid="153660"/>
                                        </p:tgtEl>
                                        <p:attrNameLst>
                                          <p:attrName>style.visibility</p:attrName>
                                        </p:attrNameLst>
                                      </p:cBhvr>
                                      <p:to>
                                        <p:strVal val="visible"/>
                                      </p:to>
                                    </p:set>
                                  </p:childTnLst>
                                </p:cTn>
                              </p:par>
                            </p:childTnLst>
                          </p:cTn>
                        </p:par>
                        <p:par>
                          <p:cTn id="99" fill="hold" nodeType="afterGroup">
                            <p:stCondLst>
                              <p:cond delay="15500"/>
                            </p:stCondLst>
                            <p:childTnLst>
                              <p:par>
                                <p:cTn id="100" presetID="11" presetClass="entr" presetSubtype="0" fill="hold" grpId="1" nodeType="afterEffect">
                                  <p:stCondLst>
                                    <p:cond delay="0"/>
                                  </p:stCondLst>
                                  <p:childTnLst>
                                    <p:set>
                                      <p:cBhvr>
                                        <p:cTn id="101" dur="500">
                                          <p:stCondLst>
                                            <p:cond delay="0"/>
                                          </p:stCondLst>
                                        </p:cTn>
                                        <p:tgtEl>
                                          <p:spTgt spid="153661"/>
                                        </p:tgtEl>
                                        <p:attrNameLst>
                                          <p:attrName>style.visibility</p:attrName>
                                        </p:attrNameLst>
                                      </p:cBhvr>
                                      <p:to>
                                        <p:strVal val="visible"/>
                                      </p:to>
                                    </p:set>
                                  </p:childTnLst>
                                </p:cTn>
                              </p:par>
                            </p:childTnLst>
                          </p:cTn>
                        </p:par>
                        <p:par>
                          <p:cTn id="102" fill="hold" nodeType="afterGroup">
                            <p:stCondLst>
                              <p:cond delay="16000"/>
                            </p:stCondLst>
                            <p:childTnLst>
                              <p:par>
                                <p:cTn id="103" presetID="1" presetClass="exit" presetSubtype="0" fill="hold" nodeType="afterEffect">
                                  <p:stCondLst>
                                    <p:cond delay="0"/>
                                  </p:stCondLst>
                                  <p:childTnLst>
                                    <p:set>
                                      <p:cBhvr>
                                        <p:cTn id="104" dur="1" fill="hold">
                                          <p:stCondLst>
                                            <p:cond delay="0"/>
                                          </p:stCondLst>
                                        </p:cTn>
                                        <p:tgtEl>
                                          <p:spTgt spid="153644"/>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153655"/>
                                        </p:tgtEl>
                                        <p:attrNameLst>
                                          <p:attrName>style.visibility</p:attrName>
                                        </p:attrNameLst>
                                      </p:cBhvr>
                                      <p:to>
                                        <p:strVal val="visible"/>
                                      </p:to>
                                    </p:set>
                                  </p:childTnLst>
                                </p:cTn>
                              </p:par>
                              <p:par>
                                <p:cTn id="107" presetID="1" presetClass="entr" presetSubtype="0" fill="hold" grpId="2" nodeType="withEffect">
                                  <p:stCondLst>
                                    <p:cond delay="0"/>
                                  </p:stCondLst>
                                  <p:childTnLst>
                                    <p:set>
                                      <p:cBhvr>
                                        <p:cTn id="108" dur="1" fill="hold">
                                          <p:stCondLst>
                                            <p:cond delay="0"/>
                                          </p:stCondLst>
                                        </p:cTn>
                                        <p:tgtEl>
                                          <p:spTgt spid="153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5" grpId="0"/>
      <p:bldP spid="153646" grpId="0"/>
      <p:bldP spid="153647" grpId="0"/>
      <p:bldP spid="153648" grpId="0"/>
      <p:bldP spid="153649" grpId="0"/>
      <p:bldP spid="153650" grpId="0"/>
      <p:bldP spid="153651" grpId="0"/>
      <p:bldP spid="153652" grpId="0"/>
      <p:bldP spid="153653" grpId="0"/>
      <p:bldP spid="153654" grpId="0"/>
      <p:bldP spid="153654" grpId="1"/>
      <p:bldP spid="153654" grpId="2"/>
      <p:bldP spid="153655" grpId="0"/>
      <p:bldP spid="153656" grpId="0"/>
      <p:bldP spid="153656" grpId="1"/>
      <p:bldP spid="153657" grpId="0"/>
      <p:bldP spid="153657" grpId="1"/>
      <p:bldP spid="153658" grpId="0"/>
      <p:bldP spid="153658" grpId="1"/>
      <p:bldP spid="153659" grpId="0"/>
      <p:bldP spid="153659" grpId="1"/>
      <p:bldP spid="153660" grpId="0"/>
      <p:bldP spid="153660" grpId="1"/>
      <p:bldP spid="153661" grpId="0"/>
      <p:bldP spid="153661"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228600" y="533400"/>
            <a:ext cx="8686800" cy="4191000"/>
          </a:xfrm>
        </p:spPr>
        <p:txBody>
          <a:bodyPr/>
          <a:lstStyle/>
          <a:p>
            <a:r>
              <a:rPr lang="en-US" dirty="0">
                <a:solidFill>
                  <a:srgbClr val="FED502"/>
                </a:solidFill>
                <a:effectLst>
                  <a:outerShdw blurRad="38100" dist="38100" dir="2700000" algn="tl">
                    <a:srgbClr val="000000">
                      <a:alpha val="43137"/>
                    </a:srgbClr>
                  </a:outerShdw>
                </a:effectLst>
              </a:rPr>
              <a:t>If we want to count beyond FF</a:t>
            </a:r>
            <a:r>
              <a:rPr lang="en-US" baseline="-25000" dirty="0">
                <a:solidFill>
                  <a:srgbClr val="FED502"/>
                </a:solidFill>
                <a:effectLst>
                  <a:outerShdw blurRad="38100" dist="38100" dir="2700000" algn="tl">
                    <a:srgbClr val="000000">
                      <a:alpha val="43137"/>
                    </a:srgbClr>
                  </a:outerShdw>
                </a:effectLst>
              </a:rPr>
              <a:t>16</a:t>
            </a:r>
            <a:r>
              <a:rPr lang="en-US" dirty="0">
                <a:solidFill>
                  <a:srgbClr val="FED502"/>
                </a:solidFill>
                <a:effectLst>
                  <a:outerShdw blurRad="38100" dist="38100" dir="2700000" algn="tl">
                    <a:srgbClr val="000000">
                      <a:alpha val="43137"/>
                    </a:srgbClr>
                  </a:outerShdw>
                </a:effectLst>
              </a:rPr>
              <a:t> </a:t>
            </a:r>
            <a:r>
              <a:rPr lang="en-US" sz="2400" dirty="0">
                <a:solidFill>
                  <a:srgbClr val="FED502"/>
                </a:solidFill>
                <a:effectLst>
                  <a:outerShdw blurRad="38100" dist="38100" dir="2700000" algn="tl">
                    <a:srgbClr val="000000">
                      <a:alpha val="43137"/>
                    </a:srgbClr>
                  </a:outerShdw>
                </a:effectLst>
              </a:rPr>
              <a:t>(FF</a:t>
            </a:r>
            <a:r>
              <a:rPr lang="en-US" sz="2400" baseline="-25000" dirty="0">
                <a:solidFill>
                  <a:srgbClr val="FED502"/>
                </a:solidFill>
                <a:effectLst>
                  <a:outerShdw blurRad="38100" dist="38100" dir="2700000" algn="tl">
                    <a:srgbClr val="000000">
                      <a:alpha val="43137"/>
                    </a:srgbClr>
                  </a:outerShdw>
                </a:effectLst>
              </a:rPr>
              <a:t>16</a:t>
            </a:r>
            <a:r>
              <a:rPr lang="en-US" sz="2400" dirty="0">
                <a:solidFill>
                  <a:srgbClr val="FED502"/>
                </a:solidFill>
                <a:effectLst>
                  <a:outerShdw blurRad="38100" dist="38100" dir="2700000" algn="tl">
                    <a:srgbClr val="000000">
                      <a:alpha val="43137"/>
                    </a:srgbClr>
                  </a:outerShdw>
                </a:effectLst>
              </a:rPr>
              <a:t> is equal to 255</a:t>
            </a:r>
            <a:r>
              <a:rPr lang="en-US" sz="2400" baseline="-25000" dirty="0">
                <a:solidFill>
                  <a:srgbClr val="FED502"/>
                </a:solidFill>
                <a:effectLst>
                  <a:outerShdw blurRad="38100" dist="38100" dir="2700000" algn="tl">
                    <a:srgbClr val="000000">
                      <a:alpha val="43137"/>
                    </a:srgbClr>
                  </a:outerShdw>
                </a:effectLst>
              </a:rPr>
              <a:t>10</a:t>
            </a:r>
            <a:r>
              <a:rPr lang="en-US" sz="2400" dirty="0">
                <a:solidFill>
                  <a:srgbClr val="FED502"/>
                </a:solidFill>
                <a:effectLst>
                  <a:outerShdw blurRad="38100" dist="38100" dir="2700000" algn="tl">
                    <a:srgbClr val="000000">
                      <a:alpha val="43137"/>
                    </a:srgbClr>
                  </a:outerShdw>
                </a:effectLst>
              </a:rPr>
              <a:t>)</a:t>
            </a:r>
            <a:r>
              <a:rPr lang="en-US" dirty="0">
                <a:solidFill>
                  <a:srgbClr val="FED502"/>
                </a:solidFill>
                <a:effectLst>
                  <a:outerShdw blurRad="38100" dist="38100" dir="2700000" algn="tl">
                    <a:srgbClr val="000000">
                      <a:alpha val="43137"/>
                    </a:srgbClr>
                  </a:outerShdw>
                </a:effectLst>
              </a:rPr>
              <a:t> we have to add a third digit, and so on.</a:t>
            </a:r>
            <a:br>
              <a:rPr lang="en-US" dirty="0">
                <a:solidFill>
                  <a:srgbClr val="FED502"/>
                </a:solidFill>
                <a:effectLst>
                  <a:outerShdw blurRad="38100" dist="38100" dir="2700000" algn="tl">
                    <a:srgbClr val="000000">
                      <a:alpha val="43137"/>
                    </a:srgbClr>
                  </a:outerShdw>
                </a:effectLst>
              </a:rPr>
            </a:br>
            <a:r>
              <a:rPr lang="en-US" sz="2400" dirty="0">
                <a:solidFill>
                  <a:srgbClr val="FED502"/>
                </a:solidFill>
                <a:effectLst>
                  <a:outerShdw blurRad="38100" dist="38100" dir="2700000" algn="tl">
                    <a:srgbClr val="000000">
                      <a:alpha val="43137"/>
                    </a:srgbClr>
                  </a:outerShdw>
                </a:effectLst>
              </a:rPr>
              <a:t/>
            </a:r>
            <a:br>
              <a:rPr lang="en-US" sz="2400" dirty="0">
                <a:solidFill>
                  <a:srgbClr val="FED502"/>
                </a:solidFill>
                <a:effectLst>
                  <a:outerShdw blurRad="38100" dist="38100" dir="2700000" algn="tl">
                    <a:srgbClr val="000000">
                      <a:alpha val="43137"/>
                    </a:srgbClr>
                  </a:outerShdw>
                </a:effectLst>
              </a:rPr>
            </a:br>
            <a:r>
              <a:rPr lang="en-US" dirty="0">
                <a:solidFill>
                  <a:srgbClr val="FED502"/>
                </a:solidFill>
                <a:effectLst>
                  <a:outerShdw blurRad="38100" dist="38100" dir="2700000" algn="tl">
                    <a:srgbClr val="000000">
                      <a:alpha val="43137"/>
                    </a:srgbClr>
                  </a:outerShdw>
                </a:effectLst>
              </a:rPr>
              <a:t>Each digit’s position has a value determined by the base.</a:t>
            </a:r>
          </a:p>
        </p:txBody>
      </p:sp>
      <p:sp>
        <p:nvSpPr>
          <p:cNvPr id="154639" name="Rectangle 15"/>
          <p:cNvSpPr>
            <a:spLocks noChangeArrowheads="1"/>
          </p:cNvSpPr>
          <p:nvPr/>
        </p:nvSpPr>
        <p:spPr bwMode="auto">
          <a:xfrm>
            <a:off x="4038600" y="4876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0</a:t>
            </a:r>
          </a:p>
        </p:txBody>
      </p:sp>
      <p:sp>
        <p:nvSpPr>
          <p:cNvPr id="154640" name="Rectangle 16"/>
          <p:cNvSpPr>
            <a:spLocks noChangeArrowheads="1"/>
          </p:cNvSpPr>
          <p:nvPr/>
        </p:nvSpPr>
        <p:spPr bwMode="auto">
          <a:xfrm>
            <a:off x="4114800" y="5791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dirty="0">
                <a:solidFill>
                  <a:srgbClr val="FED502"/>
                </a:solidFill>
                <a:effectLst>
                  <a:outerShdw blurRad="38100" dist="38100" dir="2700000" algn="tl">
                    <a:srgbClr val="000000"/>
                  </a:outerShdw>
                </a:effectLst>
              </a:rPr>
              <a:t>16</a:t>
            </a:r>
            <a:r>
              <a:rPr lang="en-US" sz="3200" baseline="30000" dirty="0">
                <a:solidFill>
                  <a:srgbClr val="FED502"/>
                </a:solidFill>
                <a:effectLst>
                  <a:outerShdw blurRad="38100" dist="38100" dir="2700000" algn="tl">
                    <a:srgbClr val="000000"/>
                  </a:outerShdw>
                </a:effectLst>
              </a:rPr>
              <a:t>1</a:t>
            </a:r>
          </a:p>
        </p:txBody>
      </p:sp>
      <p:sp>
        <p:nvSpPr>
          <p:cNvPr id="154641" name="Rectangle 17"/>
          <p:cNvSpPr>
            <a:spLocks noChangeArrowheads="1"/>
          </p:cNvSpPr>
          <p:nvPr/>
        </p:nvSpPr>
        <p:spPr bwMode="auto">
          <a:xfrm>
            <a:off x="4724400" y="4876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0</a:t>
            </a:r>
          </a:p>
        </p:txBody>
      </p:sp>
      <p:sp>
        <p:nvSpPr>
          <p:cNvPr id="154642" name="Rectangle 18"/>
          <p:cNvSpPr>
            <a:spLocks noChangeArrowheads="1"/>
          </p:cNvSpPr>
          <p:nvPr/>
        </p:nvSpPr>
        <p:spPr bwMode="auto">
          <a:xfrm>
            <a:off x="4800600" y="5791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dirty="0">
                <a:solidFill>
                  <a:srgbClr val="FED502"/>
                </a:solidFill>
                <a:effectLst>
                  <a:outerShdw blurRad="38100" dist="38100" dir="2700000" algn="tl">
                    <a:srgbClr val="000000"/>
                  </a:outerShdw>
                </a:effectLst>
              </a:rPr>
              <a:t>16</a:t>
            </a:r>
            <a:r>
              <a:rPr lang="en-US" sz="3200" baseline="30000" dirty="0">
                <a:solidFill>
                  <a:srgbClr val="FED502"/>
                </a:solidFill>
                <a:effectLst>
                  <a:outerShdw blurRad="38100" dist="38100" dir="2700000" algn="tl">
                    <a:srgbClr val="000000"/>
                  </a:outerShdw>
                </a:effectLst>
              </a:rPr>
              <a:t>0</a:t>
            </a:r>
          </a:p>
        </p:txBody>
      </p:sp>
      <p:sp>
        <p:nvSpPr>
          <p:cNvPr id="154643" name="Rectangle 19"/>
          <p:cNvSpPr>
            <a:spLocks noChangeArrowheads="1"/>
          </p:cNvSpPr>
          <p:nvPr/>
        </p:nvSpPr>
        <p:spPr bwMode="auto">
          <a:xfrm>
            <a:off x="3352800" y="48768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1</a:t>
            </a:r>
          </a:p>
        </p:txBody>
      </p:sp>
      <p:sp>
        <p:nvSpPr>
          <p:cNvPr id="154644" name="Rectangle 20"/>
          <p:cNvSpPr>
            <a:spLocks noChangeArrowheads="1"/>
          </p:cNvSpPr>
          <p:nvPr/>
        </p:nvSpPr>
        <p:spPr bwMode="auto">
          <a:xfrm>
            <a:off x="3486150" y="5791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2</a:t>
            </a:r>
          </a:p>
        </p:txBody>
      </p:sp>
      <p:grpSp>
        <p:nvGrpSpPr>
          <p:cNvPr id="154645" name="Group 21"/>
          <p:cNvGrpSpPr>
            <a:grpSpLocks/>
          </p:cNvGrpSpPr>
          <p:nvPr/>
        </p:nvGrpSpPr>
        <p:grpSpPr bwMode="auto">
          <a:xfrm>
            <a:off x="2743200" y="4876800"/>
            <a:ext cx="895350" cy="1447800"/>
            <a:chOff x="2160" y="3024"/>
            <a:chExt cx="564" cy="912"/>
          </a:xfrm>
        </p:grpSpPr>
        <p:sp>
          <p:nvSpPr>
            <p:cNvPr id="154646" name="Rectangle 22"/>
            <p:cNvSpPr>
              <a:spLocks noChangeArrowheads="1"/>
            </p:cNvSpPr>
            <p:nvPr/>
          </p:nvSpPr>
          <p:spPr bwMode="auto">
            <a:xfrm>
              <a:off x="2160" y="3024"/>
              <a:ext cx="52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a:t>
              </a:r>
            </a:p>
          </p:txBody>
        </p:sp>
        <p:sp>
          <p:nvSpPr>
            <p:cNvPr id="154647" name="Rectangle 23"/>
            <p:cNvSpPr>
              <a:spLocks noChangeArrowheads="1"/>
            </p:cNvSpPr>
            <p:nvPr/>
          </p:nvSpPr>
          <p:spPr bwMode="auto">
            <a:xfrm>
              <a:off x="2244" y="360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3</a:t>
              </a:r>
            </a:p>
          </p:txBody>
        </p:sp>
      </p:grpSp>
      <p:grpSp>
        <p:nvGrpSpPr>
          <p:cNvPr id="154648" name="Group 24"/>
          <p:cNvGrpSpPr>
            <a:grpSpLocks/>
          </p:cNvGrpSpPr>
          <p:nvPr/>
        </p:nvGrpSpPr>
        <p:grpSpPr bwMode="auto">
          <a:xfrm>
            <a:off x="2057400" y="4876800"/>
            <a:ext cx="895350" cy="1447800"/>
            <a:chOff x="1728" y="3024"/>
            <a:chExt cx="564" cy="912"/>
          </a:xfrm>
        </p:grpSpPr>
        <p:sp>
          <p:nvSpPr>
            <p:cNvPr id="154649" name="Rectangle 25"/>
            <p:cNvSpPr>
              <a:spLocks noChangeArrowheads="1"/>
            </p:cNvSpPr>
            <p:nvPr/>
          </p:nvSpPr>
          <p:spPr bwMode="auto">
            <a:xfrm>
              <a:off x="1728" y="3024"/>
              <a:ext cx="52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a:t>
              </a:r>
            </a:p>
          </p:txBody>
        </p:sp>
        <p:sp>
          <p:nvSpPr>
            <p:cNvPr id="154650" name="Rectangle 26"/>
            <p:cNvSpPr>
              <a:spLocks noChangeArrowheads="1"/>
            </p:cNvSpPr>
            <p:nvPr/>
          </p:nvSpPr>
          <p:spPr bwMode="auto">
            <a:xfrm>
              <a:off x="1812" y="360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4</a:t>
              </a:r>
            </a:p>
          </p:txBody>
        </p:sp>
      </p:grpSp>
      <p:sp>
        <p:nvSpPr>
          <p:cNvPr id="15" name="Rectangle 14"/>
          <p:cNvSpPr/>
          <p:nvPr/>
        </p:nvSpPr>
        <p:spPr>
          <a:xfrm>
            <a:off x="4876800" y="4659868"/>
            <a:ext cx="475450" cy="369332"/>
          </a:xfrm>
          <a:prstGeom prst="rect">
            <a:avLst/>
          </a:prstGeom>
        </p:spPr>
        <p:txBody>
          <a:bodyPr wrap="none">
            <a:spAutoFit/>
          </a:bodyPr>
          <a:lstStyle/>
          <a:p>
            <a:pPr algn="ctr" eaLnBrk="1" hangingPunct="1">
              <a:defRPr/>
            </a:pPr>
            <a:r>
              <a:rPr lang="en-US" dirty="0" smtClean="0">
                <a:solidFill>
                  <a:srgbClr val="FED502"/>
                </a:solidFill>
                <a:effectLst>
                  <a:outerShdw blurRad="38100" dist="38100" dir="2700000" algn="tl">
                    <a:srgbClr val="000000"/>
                  </a:outerShdw>
                </a:effectLst>
              </a:rPr>
              <a:t>1’s</a:t>
            </a:r>
            <a:endParaRPr lang="en-US" baseline="30000" dirty="0">
              <a:solidFill>
                <a:srgbClr val="FED502"/>
              </a:solidFill>
              <a:effectLst>
                <a:outerShdw blurRad="38100" dist="38100" dir="2700000" algn="tl">
                  <a:srgbClr val="000000"/>
                </a:outerShdw>
              </a:effectLst>
            </a:endParaRPr>
          </a:p>
        </p:txBody>
      </p:sp>
      <p:sp>
        <p:nvSpPr>
          <p:cNvPr id="16" name="Rectangle 15"/>
          <p:cNvSpPr/>
          <p:nvPr/>
        </p:nvSpPr>
        <p:spPr>
          <a:xfrm>
            <a:off x="4132081" y="4649688"/>
            <a:ext cx="603690" cy="369332"/>
          </a:xfrm>
          <a:prstGeom prst="rect">
            <a:avLst/>
          </a:prstGeom>
        </p:spPr>
        <p:txBody>
          <a:bodyPr wrap="none">
            <a:spAutoFit/>
          </a:bodyPr>
          <a:lstStyle/>
          <a:p>
            <a:pPr algn="ctr" eaLnBrk="1" hangingPunct="1">
              <a:defRPr/>
            </a:pPr>
            <a:r>
              <a:rPr lang="en-US" dirty="0" smtClean="0">
                <a:solidFill>
                  <a:srgbClr val="FED502"/>
                </a:solidFill>
                <a:effectLst>
                  <a:outerShdw blurRad="38100" dist="38100" dir="2700000" algn="tl">
                    <a:srgbClr val="000000"/>
                  </a:outerShdw>
                </a:effectLst>
              </a:rPr>
              <a:t>16’s</a:t>
            </a:r>
            <a:endParaRPr lang="en-US" baseline="30000" dirty="0">
              <a:solidFill>
                <a:srgbClr val="FED502"/>
              </a:solidFill>
              <a:effectLst>
                <a:outerShdw blurRad="38100" dist="38100" dir="2700000" algn="tl">
                  <a:srgbClr val="000000"/>
                </a:outerShdw>
              </a:effectLst>
            </a:endParaRPr>
          </a:p>
        </p:txBody>
      </p:sp>
      <p:sp>
        <p:nvSpPr>
          <p:cNvPr id="17" name="Rectangle 16"/>
          <p:cNvSpPr/>
          <p:nvPr/>
        </p:nvSpPr>
        <p:spPr>
          <a:xfrm>
            <a:off x="3482348" y="4649688"/>
            <a:ext cx="731932" cy="369332"/>
          </a:xfrm>
          <a:prstGeom prst="rect">
            <a:avLst/>
          </a:prstGeom>
        </p:spPr>
        <p:txBody>
          <a:bodyPr wrap="none">
            <a:spAutoFit/>
          </a:bodyPr>
          <a:lstStyle/>
          <a:p>
            <a:pPr algn="ctr" eaLnBrk="1" hangingPunct="1">
              <a:defRPr/>
            </a:pPr>
            <a:r>
              <a:rPr lang="en-US" dirty="0" smtClean="0">
                <a:solidFill>
                  <a:srgbClr val="FED502"/>
                </a:solidFill>
                <a:effectLst>
                  <a:outerShdw blurRad="38100" dist="38100" dir="2700000" algn="tl">
                    <a:srgbClr val="000000"/>
                  </a:outerShdw>
                </a:effectLst>
              </a:rPr>
              <a:t>256’s</a:t>
            </a:r>
            <a:endParaRPr lang="en-US" baseline="30000" dirty="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272594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4642"/>
                                        </p:tgtEl>
                                        <p:attrNameLst>
                                          <p:attrName>style.visibility</p:attrName>
                                        </p:attrNameLst>
                                      </p:cBhvr>
                                      <p:to>
                                        <p:strVal val="visible"/>
                                      </p:to>
                                    </p:set>
                                    <p:animEffect transition="in" filter="fade">
                                      <p:cBhvr>
                                        <p:cTn id="7" dur="1000"/>
                                        <p:tgtEl>
                                          <p:spTgt spid="1546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54640"/>
                                        </p:tgtEl>
                                        <p:attrNameLst>
                                          <p:attrName>style.visibility</p:attrName>
                                        </p:attrNameLst>
                                      </p:cBhvr>
                                      <p:to>
                                        <p:strVal val="visible"/>
                                      </p:to>
                                    </p:set>
                                    <p:animEffect transition="in" filter="fade">
                                      <p:cBhvr>
                                        <p:cTn id="14" dur="1000"/>
                                        <p:tgtEl>
                                          <p:spTgt spid="15464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par>
                          <p:cTn id="18" fill="hold" nodeType="afterGroup">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54644"/>
                                        </p:tgtEl>
                                        <p:attrNameLst>
                                          <p:attrName>style.visibility</p:attrName>
                                        </p:attrNameLst>
                                      </p:cBhvr>
                                      <p:to>
                                        <p:strVal val="visible"/>
                                      </p:to>
                                    </p:set>
                                    <p:animEffect transition="in" filter="fade">
                                      <p:cBhvr>
                                        <p:cTn id="21" dur="1000"/>
                                        <p:tgtEl>
                                          <p:spTgt spid="154644"/>
                                        </p:tgtEl>
                                      </p:cBhvr>
                                    </p:animEffect>
                                  </p:childTnLst>
                                </p:cTn>
                              </p:par>
                            </p:childTnLst>
                          </p:cTn>
                        </p:par>
                        <p:par>
                          <p:cTn id="22" fill="hold" nodeType="afterGroup">
                            <p:stCondLst>
                              <p:cond delay="3000"/>
                            </p:stCondLst>
                            <p:childTnLst>
                              <p:par>
                                <p:cTn id="23" presetID="10" presetClass="entr" presetSubtype="0" fill="hold" nodeType="afterEffect">
                                  <p:stCondLst>
                                    <p:cond delay="0"/>
                                  </p:stCondLst>
                                  <p:childTnLst>
                                    <p:set>
                                      <p:cBhvr>
                                        <p:cTn id="24" dur="1" fill="hold">
                                          <p:stCondLst>
                                            <p:cond delay="0"/>
                                          </p:stCondLst>
                                        </p:cTn>
                                        <p:tgtEl>
                                          <p:spTgt spid="154645"/>
                                        </p:tgtEl>
                                        <p:attrNameLst>
                                          <p:attrName>style.visibility</p:attrName>
                                        </p:attrNameLst>
                                      </p:cBhvr>
                                      <p:to>
                                        <p:strVal val="visible"/>
                                      </p:to>
                                    </p:set>
                                    <p:animEffect transition="in" filter="fade">
                                      <p:cBhvr>
                                        <p:cTn id="25" dur="1000"/>
                                        <p:tgtEl>
                                          <p:spTgt spid="154645"/>
                                        </p:tgtEl>
                                      </p:cBhvr>
                                    </p:animEffect>
                                  </p:childTnLst>
                                </p:cTn>
                              </p:par>
                            </p:childTnLst>
                          </p:cTn>
                        </p:par>
                        <p:par>
                          <p:cTn id="26" fill="hold" nodeType="afterGroup">
                            <p:stCondLst>
                              <p:cond delay="4000"/>
                            </p:stCondLst>
                            <p:childTnLst>
                              <p:par>
                                <p:cTn id="27" presetID="10" presetClass="entr" presetSubtype="0" fill="hold" nodeType="afterEffect">
                                  <p:stCondLst>
                                    <p:cond delay="0"/>
                                  </p:stCondLst>
                                  <p:childTnLst>
                                    <p:set>
                                      <p:cBhvr>
                                        <p:cTn id="28" dur="1" fill="hold">
                                          <p:stCondLst>
                                            <p:cond delay="0"/>
                                          </p:stCondLst>
                                        </p:cTn>
                                        <p:tgtEl>
                                          <p:spTgt spid="154648"/>
                                        </p:tgtEl>
                                        <p:attrNameLst>
                                          <p:attrName>style.visibility</p:attrName>
                                        </p:attrNameLst>
                                      </p:cBhvr>
                                      <p:to>
                                        <p:strVal val="visible"/>
                                      </p:to>
                                    </p:set>
                                    <p:animEffect transition="in" filter="fade">
                                      <p:cBhvr>
                                        <p:cTn id="29" dur="1000"/>
                                        <p:tgtEl>
                                          <p:spTgt spid="15464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0" grpId="0"/>
      <p:bldP spid="154642" grpId="0"/>
      <p:bldP spid="154644" grpId="0"/>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228600" y="381000"/>
            <a:ext cx="8686800" cy="2057400"/>
          </a:xfrm>
        </p:spPr>
        <p:txBody>
          <a:bodyPr/>
          <a:lstStyle/>
          <a:p>
            <a:r>
              <a:rPr lang="en-US" dirty="0">
                <a:solidFill>
                  <a:srgbClr val="FED502"/>
                </a:solidFill>
                <a:effectLst>
                  <a:outerShdw blurRad="38100" dist="38100" dir="2700000" algn="tl">
                    <a:srgbClr val="000000">
                      <a:alpha val="43137"/>
                    </a:srgbClr>
                  </a:outerShdw>
                </a:effectLst>
              </a:rPr>
              <a:t>Let’s practice converting a few hexadecimal numbers to base 10. </a:t>
            </a:r>
          </a:p>
        </p:txBody>
      </p:sp>
      <p:sp>
        <p:nvSpPr>
          <p:cNvPr id="155651" name="Rectangle 3"/>
          <p:cNvSpPr>
            <a:spLocks noChangeArrowheads="1"/>
          </p:cNvSpPr>
          <p:nvPr/>
        </p:nvSpPr>
        <p:spPr bwMode="auto">
          <a:xfrm>
            <a:off x="40386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1</a:t>
            </a:r>
          </a:p>
        </p:txBody>
      </p:sp>
      <p:sp>
        <p:nvSpPr>
          <p:cNvPr id="155652" name="Rectangle 4"/>
          <p:cNvSpPr>
            <a:spLocks noChangeArrowheads="1"/>
          </p:cNvSpPr>
          <p:nvPr/>
        </p:nvSpPr>
        <p:spPr bwMode="auto">
          <a:xfrm>
            <a:off x="41148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1</a:t>
            </a:r>
          </a:p>
        </p:txBody>
      </p:sp>
      <p:sp>
        <p:nvSpPr>
          <p:cNvPr id="155653" name="Rectangle 5"/>
          <p:cNvSpPr>
            <a:spLocks noChangeArrowheads="1"/>
          </p:cNvSpPr>
          <p:nvPr/>
        </p:nvSpPr>
        <p:spPr bwMode="auto">
          <a:xfrm>
            <a:off x="47244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6</a:t>
            </a:r>
          </a:p>
        </p:txBody>
      </p:sp>
      <p:sp>
        <p:nvSpPr>
          <p:cNvPr id="155654" name="Rectangle 6"/>
          <p:cNvSpPr>
            <a:spLocks noChangeArrowheads="1"/>
          </p:cNvSpPr>
          <p:nvPr/>
        </p:nvSpPr>
        <p:spPr bwMode="auto">
          <a:xfrm>
            <a:off x="48006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0</a:t>
            </a:r>
          </a:p>
        </p:txBody>
      </p:sp>
      <p:sp>
        <p:nvSpPr>
          <p:cNvPr id="155655" name="Rectangle 7"/>
          <p:cNvSpPr>
            <a:spLocks noChangeArrowheads="1"/>
          </p:cNvSpPr>
          <p:nvPr/>
        </p:nvSpPr>
        <p:spPr bwMode="auto">
          <a:xfrm>
            <a:off x="33528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3</a:t>
            </a:r>
          </a:p>
        </p:txBody>
      </p:sp>
      <p:sp>
        <p:nvSpPr>
          <p:cNvPr id="155656" name="Rectangle 8"/>
          <p:cNvSpPr>
            <a:spLocks noChangeArrowheads="1"/>
          </p:cNvSpPr>
          <p:nvPr/>
        </p:nvSpPr>
        <p:spPr bwMode="auto">
          <a:xfrm>
            <a:off x="34290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2</a:t>
            </a:r>
          </a:p>
        </p:txBody>
      </p:sp>
      <p:sp>
        <p:nvSpPr>
          <p:cNvPr id="155657" name="Rectangle 9"/>
          <p:cNvSpPr>
            <a:spLocks noChangeArrowheads="1"/>
          </p:cNvSpPr>
          <p:nvPr/>
        </p:nvSpPr>
        <p:spPr bwMode="auto">
          <a:xfrm>
            <a:off x="4591050" y="41910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55658" name="Rectangle 10"/>
          <p:cNvSpPr>
            <a:spLocks noChangeArrowheads="1"/>
          </p:cNvSpPr>
          <p:nvPr/>
        </p:nvSpPr>
        <p:spPr bwMode="auto">
          <a:xfrm>
            <a:off x="41148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5659" name="Rectangle 11"/>
          <p:cNvSpPr>
            <a:spLocks noChangeArrowheads="1"/>
          </p:cNvSpPr>
          <p:nvPr/>
        </p:nvSpPr>
        <p:spPr bwMode="auto">
          <a:xfrm>
            <a:off x="36576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6</a:t>
            </a:r>
            <a:endParaRPr lang="en-US" sz="3200" baseline="30000">
              <a:solidFill>
                <a:srgbClr val="FED502"/>
              </a:solidFill>
              <a:effectLst>
                <a:outerShdw blurRad="38100" dist="38100" dir="2700000" algn="tl">
                  <a:srgbClr val="000000"/>
                </a:outerShdw>
              </a:effectLst>
            </a:endParaRPr>
          </a:p>
        </p:txBody>
      </p:sp>
      <p:sp>
        <p:nvSpPr>
          <p:cNvPr id="155660" name="Rectangle 12"/>
          <p:cNvSpPr>
            <a:spLocks noChangeArrowheads="1"/>
          </p:cNvSpPr>
          <p:nvPr/>
        </p:nvSpPr>
        <p:spPr bwMode="auto">
          <a:xfrm>
            <a:off x="5410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5661" name="Rectangle 13"/>
          <p:cNvSpPr>
            <a:spLocks noChangeArrowheads="1"/>
          </p:cNvSpPr>
          <p:nvPr/>
        </p:nvSpPr>
        <p:spPr bwMode="auto">
          <a:xfrm>
            <a:off x="2743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0</a:t>
            </a:r>
          </a:p>
        </p:txBody>
      </p:sp>
      <p:sp>
        <p:nvSpPr>
          <p:cNvPr id="155662" name="Rectangle 14"/>
          <p:cNvSpPr>
            <a:spLocks noChangeArrowheads="1"/>
          </p:cNvSpPr>
          <p:nvPr/>
        </p:nvSpPr>
        <p:spPr bwMode="auto">
          <a:xfrm>
            <a:off x="2286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5663" name="Rectangle 15"/>
          <p:cNvSpPr>
            <a:spLocks noChangeArrowheads="1"/>
          </p:cNvSpPr>
          <p:nvPr/>
        </p:nvSpPr>
        <p:spPr bwMode="auto">
          <a:xfrm>
            <a:off x="18288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6</a:t>
            </a:r>
            <a:endParaRPr lang="en-US" sz="3200" baseline="30000">
              <a:solidFill>
                <a:srgbClr val="FED502"/>
              </a:solidFill>
              <a:effectLst>
                <a:outerShdw blurRad="38100" dist="38100" dir="2700000" algn="tl">
                  <a:srgbClr val="000000"/>
                </a:outerShdw>
              </a:effectLst>
            </a:endParaRPr>
          </a:p>
        </p:txBody>
      </p:sp>
      <p:sp>
        <p:nvSpPr>
          <p:cNvPr id="155664" name="Rectangle 16"/>
          <p:cNvSpPr>
            <a:spLocks noChangeArrowheads="1"/>
          </p:cNvSpPr>
          <p:nvPr/>
        </p:nvSpPr>
        <p:spPr bwMode="auto">
          <a:xfrm>
            <a:off x="3200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5665" name="Rectangle 17"/>
          <p:cNvSpPr>
            <a:spLocks noChangeArrowheads="1"/>
          </p:cNvSpPr>
          <p:nvPr/>
        </p:nvSpPr>
        <p:spPr bwMode="auto">
          <a:xfrm>
            <a:off x="6019800" y="4191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6</a:t>
            </a:r>
            <a:endParaRPr lang="en-US" sz="3200" baseline="30000">
              <a:solidFill>
                <a:srgbClr val="FED502"/>
              </a:solidFill>
              <a:effectLst>
                <a:outerShdw blurRad="38100" dist="38100" dir="2700000" algn="tl">
                  <a:srgbClr val="000000"/>
                </a:outerShdw>
              </a:effectLst>
            </a:endParaRPr>
          </a:p>
        </p:txBody>
      </p:sp>
      <p:sp>
        <p:nvSpPr>
          <p:cNvPr id="155666" name="Line 18"/>
          <p:cNvSpPr>
            <a:spLocks noChangeShapeType="1"/>
          </p:cNvSpPr>
          <p:nvPr/>
        </p:nvSpPr>
        <p:spPr bwMode="auto">
          <a:xfrm>
            <a:off x="6096000" y="56388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55667" name="Rectangle 19"/>
          <p:cNvSpPr>
            <a:spLocks noChangeArrowheads="1"/>
          </p:cNvSpPr>
          <p:nvPr/>
        </p:nvSpPr>
        <p:spPr bwMode="auto">
          <a:xfrm>
            <a:off x="6019800" y="5638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790</a:t>
            </a:r>
            <a:endParaRPr lang="en-US" sz="3200" baseline="30000">
              <a:solidFill>
                <a:srgbClr val="FED502"/>
              </a:solidFill>
              <a:effectLst>
                <a:outerShdw blurRad="38100" dist="38100" dir="2700000" algn="tl">
                  <a:srgbClr val="000000"/>
                </a:outerShdw>
              </a:effectLst>
            </a:endParaRPr>
          </a:p>
        </p:txBody>
      </p:sp>
      <p:sp>
        <p:nvSpPr>
          <p:cNvPr id="155668" name="Rectangle 20"/>
          <p:cNvSpPr>
            <a:spLocks noChangeArrowheads="1"/>
          </p:cNvSpPr>
          <p:nvPr/>
        </p:nvSpPr>
        <p:spPr bwMode="auto">
          <a:xfrm>
            <a:off x="4591050" y="46482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16</a:t>
            </a:r>
            <a:endParaRPr lang="en-US" sz="3200" baseline="30000">
              <a:solidFill>
                <a:srgbClr val="FED502"/>
              </a:solidFill>
              <a:effectLst>
                <a:outerShdw blurRad="38100" dist="38100" dir="2700000" algn="tl">
                  <a:srgbClr val="000000"/>
                </a:outerShdw>
              </a:effectLst>
            </a:endParaRPr>
          </a:p>
        </p:txBody>
      </p:sp>
      <p:sp>
        <p:nvSpPr>
          <p:cNvPr id="155669" name="Rectangle 21"/>
          <p:cNvSpPr>
            <a:spLocks noChangeArrowheads="1"/>
          </p:cNvSpPr>
          <p:nvPr/>
        </p:nvSpPr>
        <p:spPr bwMode="auto">
          <a:xfrm>
            <a:off x="41148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5670" name="Rectangle 22"/>
          <p:cNvSpPr>
            <a:spLocks noChangeArrowheads="1"/>
          </p:cNvSpPr>
          <p:nvPr/>
        </p:nvSpPr>
        <p:spPr bwMode="auto">
          <a:xfrm>
            <a:off x="36576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55671" name="Rectangle 23"/>
          <p:cNvSpPr>
            <a:spLocks noChangeArrowheads="1"/>
          </p:cNvSpPr>
          <p:nvPr/>
        </p:nvSpPr>
        <p:spPr bwMode="auto">
          <a:xfrm>
            <a:off x="5410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5672" name="Rectangle 24"/>
          <p:cNvSpPr>
            <a:spLocks noChangeArrowheads="1"/>
          </p:cNvSpPr>
          <p:nvPr/>
        </p:nvSpPr>
        <p:spPr bwMode="auto">
          <a:xfrm>
            <a:off x="2743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1</a:t>
            </a:r>
          </a:p>
        </p:txBody>
      </p:sp>
      <p:sp>
        <p:nvSpPr>
          <p:cNvPr id="155673" name="Rectangle 25"/>
          <p:cNvSpPr>
            <a:spLocks noChangeArrowheads="1"/>
          </p:cNvSpPr>
          <p:nvPr/>
        </p:nvSpPr>
        <p:spPr bwMode="auto">
          <a:xfrm>
            <a:off x="2286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5674" name="Rectangle 26"/>
          <p:cNvSpPr>
            <a:spLocks noChangeArrowheads="1"/>
          </p:cNvSpPr>
          <p:nvPr/>
        </p:nvSpPr>
        <p:spPr bwMode="auto">
          <a:xfrm>
            <a:off x="18288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55675" name="Rectangle 27"/>
          <p:cNvSpPr>
            <a:spLocks noChangeArrowheads="1"/>
          </p:cNvSpPr>
          <p:nvPr/>
        </p:nvSpPr>
        <p:spPr bwMode="auto">
          <a:xfrm>
            <a:off x="3200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5676" name="Rectangle 28"/>
          <p:cNvSpPr>
            <a:spLocks noChangeArrowheads="1"/>
          </p:cNvSpPr>
          <p:nvPr/>
        </p:nvSpPr>
        <p:spPr bwMode="auto">
          <a:xfrm>
            <a:off x="6019800" y="4648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16</a:t>
            </a:r>
            <a:endParaRPr lang="en-US" sz="3200" baseline="30000">
              <a:solidFill>
                <a:srgbClr val="FED502"/>
              </a:solidFill>
              <a:effectLst>
                <a:outerShdw blurRad="38100" dist="38100" dir="2700000" algn="tl">
                  <a:srgbClr val="000000"/>
                </a:outerShdw>
              </a:effectLst>
            </a:endParaRPr>
          </a:p>
        </p:txBody>
      </p:sp>
      <p:sp>
        <p:nvSpPr>
          <p:cNvPr id="155677" name="Rectangle 29"/>
          <p:cNvSpPr>
            <a:spLocks noChangeArrowheads="1"/>
          </p:cNvSpPr>
          <p:nvPr/>
        </p:nvSpPr>
        <p:spPr bwMode="auto">
          <a:xfrm>
            <a:off x="4572000" y="51054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256</a:t>
            </a:r>
            <a:endParaRPr lang="en-US" sz="3200" baseline="30000">
              <a:solidFill>
                <a:srgbClr val="FED502"/>
              </a:solidFill>
              <a:effectLst>
                <a:outerShdw blurRad="38100" dist="38100" dir="2700000" algn="tl">
                  <a:srgbClr val="000000"/>
                </a:outerShdw>
              </a:effectLst>
            </a:endParaRPr>
          </a:p>
        </p:txBody>
      </p:sp>
      <p:sp>
        <p:nvSpPr>
          <p:cNvPr id="155678" name="Rectangle 30"/>
          <p:cNvSpPr>
            <a:spLocks noChangeArrowheads="1"/>
          </p:cNvSpPr>
          <p:nvPr/>
        </p:nvSpPr>
        <p:spPr bwMode="auto">
          <a:xfrm>
            <a:off x="41148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5679" name="Rectangle 31"/>
          <p:cNvSpPr>
            <a:spLocks noChangeArrowheads="1"/>
          </p:cNvSpPr>
          <p:nvPr/>
        </p:nvSpPr>
        <p:spPr bwMode="auto">
          <a:xfrm>
            <a:off x="36576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3</a:t>
            </a:r>
            <a:endParaRPr lang="en-US" sz="3200" baseline="30000">
              <a:solidFill>
                <a:srgbClr val="FED502"/>
              </a:solidFill>
              <a:effectLst>
                <a:outerShdw blurRad="38100" dist="38100" dir="2700000" algn="tl">
                  <a:srgbClr val="000000"/>
                </a:outerShdw>
              </a:effectLst>
            </a:endParaRPr>
          </a:p>
        </p:txBody>
      </p:sp>
      <p:sp>
        <p:nvSpPr>
          <p:cNvPr id="155680" name="Rectangle 32"/>
          <p:cNvSpPr>
            <a:spLocks noChangeArrowheads="1"/>
          </p:cNvSpPr>
          <p:nvPr/>
        </p:nvSpPr>
        <p:spPr bwMode="auto">
          <a:xfrm>
            <a:off x="5410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5681" name="Rectangle 33"/>
          <p:cNvSpPr>
            <a:spLocks noChangeArrowheads="1"/>
          </p:cNvSpPr>
          <p:nvPr/>
        </p:nvSpPr>
        <p:spPr bwMode="auto">
          <a:xfrm>
            <a:off x="2743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2</a:t>
            </a:r>
          </a:p>
        </p:txBody>
      </p:sp>
      <p:sp>
        <p:nvSpPr>
          <p:cNvPr id="155682" name="Rectangle 34"/>
          <p:cNvSpPr>
            <a:spLocks noChangeArrowheads="1"/>
          </p:cNvSpPr>
          <p:nvPr/>
        </p:nvSpPr>
        <p:spPr bwMode="auto">
          <a:xfrm>
            <a:off x="22860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5683" name="Rectangle 35"/>
          <p:cNvSpPr>
            <a:spLocks noChangeArrowheads="1"/>
          </p:cNvSpPr>
          <p:nvPr/>
        </p:nvSpPr>
        <p:spPr bwMode="auto">
          <a:xfrm>
            <a:off x="18288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3</a:t>
            </a:r>
            <a:endParaRPr lang="en-US" sz="3200" baseline="30000">
              <a:solidFill>
                <a:srgbClr val="FED502"/>
              </a:solidFill>
              <a:effectLst>
                <a:outerShdw blurRad="38100" dist="38100" dir="2700000" algn="tl">
                  <a:srgbClr val="000000"/>
                </a:outerShdw>
              </a:effectLst>
            </a:endParaRPr>
          </a:p>
        </p:txBody>
      </p:sp>
      <p:sp>
        <p:nvSpPr>
          <p:cNvPr id="155684" name="Rectangle 36"/>
          <p:cNvSpPr>
            <a:spLocks noChangeArrowheads="1"/>
          </p:cNvSpPr>
          <p:nvPr/>
        </p:nvSpPr>
        <p:spPr bwMode="auto">
          <a:xfrm>
            <a:off x="3200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5685" name="Rectangle 37"/>
          <p:cNvSpPr>
            <a:spLocks noChangeArrowheads="1"/>
          </p:cNvSpPr>
          <p:nvPr/>
        </p:nvSpPr>
        <p:spPr bwMode="auto">
          <a:xfrm>
            <a:off x="6019800" y="5105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dirty="0">
                <a:solidFill>
                  <a:srgbClr val="FED502"/>
                </a:solidFill>
                <a:effectLst>
                  <a:outerShdw blurRad="38100" dist="38100" dir="2700000" algn="tl">
                    <a:srgbClr val="000000"/>
                  </a:outerShdw>
                </a:effectLst>
              </a:rPr>
              <a:t>768</a:t>
            </a:r>
            <a:endParaRPr lang="en-US" sz="3200" baseline="30000" dirty="0">
              <a:solidFill>
                <a:srgbClr val="FED502"/>
              </a:solidFill>
              <a:effectLst>
                <a:outerShdw blurRad="38100" dist="38100" dir="2700000" algn="tl">
                  <a:srgbClr val="000000"/>
                </a:outerShdw>
              </a:effectLst>
            </a:endParaRPr>
          </a:p>
        </p:txBody>
      </p:sp>
      <p:sp>
        <p:nvSpPr>
          <p:cNvPr id="155686" name="Rectangle 38"/>
          <p:cNvSpPr>
            <a:spLocks noChangeArrowheads="1"/>
          </p:cNvSpPr>
          <p:nvPr/>
        </p:nvSpPr>
        <p:spPr bwMode="auto">
          <a:xfrm>
            <a:off x="7162800" y="4191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FFF00"/>
                </a:solidFill>
                <a:effectLst>
                  <a:outerShdw blurRad="38100" dist="38100" dir="2700000" algn="tl">
                    <a:srgbClr val="000000"/>
                  </a:outerShdw>
                </a:effectLst>
              </a:rPr>
              <a:t>Multiples of   1</a:t>
            </a:r>
            <a:endParaRPr lang="en-US" sz="1400" baseline="30000">
              <a:solidFill>
                <a:srgbClr val="FFFF00"/>
              </a:solidFill>
              <a:effectLst>
                <a:outerShdw blurRad="38100" dist="38100" dir="2700000" algn="tl">
                  <a:srgbClr val="000000"/>
                </a:outerShdw>
              </a:effectLst>
            </a:endParaRPr>
          </a:p>
        </p:txBody>
      </p:sp>
      <p:sp>
        <p:nvSpPr>
          <p:cNvPr id="155687" name="Rectangle 39"/>
          <p:cNvSpPr>
            <a:spLocks noChangeArrowheads="1"/>
          </p:cNvSpPr>
          <p:nvPr/>
        </p:nvSpPr>
        <p:spPr bwMode="auto">
          <a:xfrm>
            <a:off x="7162800" y="46482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FFF00"/>
                </a:solidFill>
                <a:effectLst>
                  <a:outerShdw blurRad="38100" dist="38100" dir="2700000" algn="tl">
                    <a:srgbClr val="000000"/>
                  </a:outerShdw>
                </a:effectLst>
              </a:rPr>
              <a:t>Multiples of  16</a:t>
            </a:r>
            <a:endParaRPr lang="en-US" sz="1400" baseline="30000">
              <a:solidFill>
                <a:srgbClr val="FFFF00"/>
              </a:solidFill>
              <a:effectLst>
                <a:outerShdw blurRad="38100" dist="38100" dir="2700000" algn="tl">
                  <a:srgbClr val="000000"/>
                </a:outerShdw>
              </a:effectLst>
            </a:endParaRPr>
          </a:p>
        </p:txBody>
      </p:sp>
      <p:sp>
        <p:nvSpPr>
          <p:cNvPr id="155688" name="Rectangle 40"/>
          <p:cNvSpPr>
            <a:spLocks noChangeArrowheads="1"/>
          </p:cNvSpPr>
          <p:nvPr/>
        </p:nvSpPr>
        <p:spPr bwMode="auto">
          <a:xfrm>
            <a:off x="7162800" y="51054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FFF00"/>
                </a:solidFill>
                <a:effectLst>
                  <a:outerShdw blurRad="38100" dist="38100" dir="2700000" algn="tl">
                    <a:srgbClr val="000000"/>
                  </a:outerShdw>
                </a:effectLst>
              </a:rPr>
              <a:t>Multiples of 256</a:t>
            </a:r>
            <a:endParaRPr lang="en-US" sz="1400" baseline="30000">
              <a:solidFill>
                <a:srgbClr val="FFFF00"/>
              </a:solidFill>
              <a:effectLst>
                <a:outerShdw blurRad="38100" dist="38100" dir="2700000" algn="tl">
                  <a:srgbClr val="000000"/>
                </a:outerShdw>
              </a:effectLst>
            </a:endParaRPr>
          </a:p>
        </p:txBody>
      </p:sp>
    </p:spTree>
    <p:extLst>
      <p:ext uri="{BB962C8B-B14F-4D97-AF65-F5344CB8AC3E}">
        <p14:creationId xmlns:p14="http://schemas.microsoft.com/office/powerpoint/2010/main" val="2775947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5654"/>
                                        </p:tgtEl>
                                        <p:attrNameLst>
                                          <p:attrName>style.visibility</p:attrName>
                                        </p:attrNameLst>
                                      </p:cBhvr>
                                      <p:to>
                                        <p:strVal val="visible"/>
                                      </p:to>
                                    </p:set>
                                    <p:animEffect transition="in" filter="fade">
                                      <p:cBhvr>
                                        <p:cTn id="7" dur="1000"/>
                                        <p:tgtEl>
                                          <p:spTgt spid="1556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5661"/>
                                        </p:tgtEl>
                                        <p:attrNameLst>
                                          <p:attrName>style.visibility</p:attrName>
                                        </p:attrNameLst>
                                      </p:cBhvr>
                                      <p:to>
                                        <p:strVal val="visible"/>
                                      </p:to>
                                    </p:set>
                                    <p:animEffect transition="in" filter="fade">
                                      <p:cBhvr>
                                        <p:cTn id="10" dur="1000"/>
                                        <p:tgtEl>
                                          <p:spTgt spid="1556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5662"/>
                                        </p:tgtEl>
                                        <p:attrNameLst>
                                          <p:attrName>style.visibility</p:attrName>
                                        </p:attrNameLst>
                                      </p:cBhvr>
                                      <p:to>
                                        <p:strVal val="visible"/>
                                      </p:to>
                                    </p:set>
                                    <p:animEffect transition="in" filter="fade">
                                      <p:cBhvr>
                                        <p:cTn id="13" dur="1000"/>
                                        <p:tgtEl>
                                          <p:spTgt spid="1556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5663"/>
                                        </p:tgtEl>
                                        <p:attrNameLst>
                                          <p:attrName>style.visibility</p:attrName>
                                        </p:attrNameLst>
                                      </p:cBhvr>
                                      <p:to>
                                        <p:strVal val="visible"/>
                                      </p:to>
                                    </p:set>
                                    <p:animEffect transition="in" filter="fade">
                                      <p:cBhvr>
                                        <p:cTn id="16" dur="1000"/>
                                        <p:tgtEl>
                                          <p:spTgt spid="155663"/>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5658"/>
                                        </p:tgtEl>
                                        <p:attrNameLst>
                                          <p:attrName>style.visibility</p:attrName>
                                        </p:attrNameLst>
                                      </p:cBhvr>
                                      <p:to>
                                        <p:strVal val="visible"/>
                                      </p:to>
                                    </p:set>
                                    <p:animEffect transition="in" filter="fade">
                                      <p:cBhvr>
                                        <p:cTn id="20" dur="1000"/>
                                        <p:tgtEl>
                                          <p:spTgt spid="15565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5657"/>
                                        </p:tgtEl>
                                        <p:attrNameLst>
                                          <p:attrName>style.visibility</p:attrName>
                                        </p:attrNameLst>
                                      </p:cBhvr>
                                      <p:to>
                                        <p:strVal val="visible"/>
                                      </p:to>
                                    </p:set>
                                    <p:animEffect transition="in" filter="fade">
                                      <p:cBhvr>
                                        <p:cTn id="23" dur="1000"/>
                                        <p:tgtEl>
                                          <p:spTgt spid="15565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5659"/>
                                        </p:tgtEl>
                                        <p:attrNameLst>
                                          <p:attrName>style.visibility</p:attrName>
                                        </p:attrNameLst>
                                      </p:cBhvr>
                                      <p:to>
                                        <p:strVal val="visible"/>
                                      </p:to>
                                    </p:set>
                                    <p:animEffect transition="in" filter="fade">
                                      <p:cBhvr>
                                        <p:cTn id="26" dur="1000"/>
                                        <p:tgtEl>
                                          <p:spTgt spid="15565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5664"/>
                                        </p:tgtEl>
                                        <p:attrNameLst>
                                          <p:attrName>style.visibility</p:attrName>
                                        </p:attrNameLst>
                                      </p:cBhvr>
                                      <p:to>
                                        <p:strVal val="visible"/>
                                      </p:to>
                                    </p:set>
                                    <p:animEffect transition="in" filter="fade">
                                      <p:cBhvr>
                                        <p:cTn id="29" dur="1000"/>
                                        <p:tgtEl>
                                          <p:spTgt spid="155664"/>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55665"/>
                                        </p:tgtEl>
                                        <p:attrNameLst>
                                          <p:attrName>style.visibility</p:attrName>
                                        </p:attrNameLst>
                                      </p:cBhvr>
                                      <p:to>
                                        <p:strVal val="visible"/>
                                      </p:to>
                                    </p:set>
                                    <p:animEffect transition="in" filter="fade">
                                      <p:cBhvr>
                                        <p:cTn id="33" dur="1000"/>
                                        <p:tgtEl>
                                          <p:spTgt spid="15566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5660"/>
                                        </p:tgtEl>
                                        <p:attrNameLst>
                                          <p:attrName>style.visibility</p:attrName>
                                        </p:attrNameLst>
                                      </p:cBhvr>
                                      <p:to>
                                        <p:strVal val="visible"/>
                                      </p:to>
                                    </p:set>
                                    <p:animEffect transition="in" filter="fade">
                                      <p:cBhvr>
                                        <p:cTn id="36" dur="1000"/>
                                        <p:tgtEl>
                                          <p:spTgt spid="155660"/>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55652"/>
                                        </p:tgtEl>
                                        <p:attrNameLst>
                                          <p:attrName>style.visibility</p:attrName>
                                        </p:attrNameLst>
                                      </p:cBhvr>
                                      <p:to>
                                        <p:strVal val="visible"/>
                                      </p:to>
                                    </p:set>
                                    <p:animEffect transition="in" filter="fade">
                                      <p:cBhvr>
                                        <p:cTn id="40" dur="1000"/>
                                        <p:tgtEl>
                                          <p:spTgt spid="1556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5672"/>
                                        </p:tgtEl>
                                        <p:attrNameLst>
                                          <p:attrName>style.visibility</p:attrName>
                                        </p:attrNameLst>
                                      </p:cBhvr>
                                      <p:to>
                                        <p:strVal val="visible"/>
                                      </p:to>
                                    </p:set>
                                    <p:animEffect transition="in" filter="fade">
                                      <p:cBhvr>
                                        <p:cTn id="43" dur="1000"/>
                                        <p:tgtEl>
                                          <p:spTgt spid="15567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5673"/>
                                        </p:tgtEl>
                                        <p:attrNameLst>
                                          <p:attrName>style.visibility</p:attrName>
                                        </p:attrNameLst>
                                      </p:cBhvr>
                                      <p:to>
                                        <p:strVal val="visible"/>
                                      </p:to>
                                    </p:set>
                                    <p:animEffect transition="in" filter="fade">
                                      <p:cBhvr>
                                        <p:cTn id="46" dur="1000"/>
                                        <p:tgtEl>
                                          <p:spTgt spid="1556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5674"/>
                                        </p:tgtEl>
                                        <p:attrNameLst>
                                          <p:attrName>style.visibility</p:attrName>
                                        </p:attrNameLst>
                                      </p:cBhvr>
                                      <p:to>
                                        <p:strVal val="visible"/>
                                      </p:to>
                                    </p:set>
                                    <p:animEffect transition="in" filter="fade">
                                      <p:cBhvr>
                                        <p:cTn id="49" dur="1000"/>
                                        <p:tgtEl>
                                          <p:spTgt spid="155674"/>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55669"/>
                                        </p:tgtEl>
                                        <p:attrNameLst>
                                          <p:attrName>style.visibility</p:attrName>
                                        </p:attrNameLst>
                                      </p:cBhvr>
                                      <p:to>
                                        <p:strVal val="visible"/>
                                      </p:to>
                                    </p:set>
                                    <p:animEffect transition="in" filter="fade">
                                      <p:cBhvr>
                                        <p:cTn id="53" dur="1000"/>
                                        <p:tgtEl>
                                          <p:spTgt spid="15566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5668"/>
                                        </p:tgtEl>
                                        <p:attrNameLst>
                                          <p:attrName>style.visibility</p:attrName>
                                        </p:attrNameLst>
                                      </p:cBhvr>
                                      <p:to>
                                        <p:strVal val="visible"/>
                                      </p:to>
                                    </p:set>
                                    <p:animEffect transition="in" filter="fade">
                                      <p:cBhvr>
                                        <p:cTn id="56" dur="1000"/>
                                        <p:tgtEl>
                                          <p:spTgt spid="15566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5670"/>
                                        </p:tgtEl>
                                        <p:attrNameLst>
                                          <p:attrName>style.visibility</p:attrName>
                                        </p:attrNameLst>
                                      </p:cBhvr>
                                      <p:to>
                                        <p:strVal val="visible"/>
                                      </p:to>
                                    </p:set>
                                    <p:animEffect transition="in" filter="fade">
                                      <p:cBhvr>
                                        <p:cTn id="59" dur="1000"/>
                                        <p:tgtEl>
                                          <p:spTgt spid="15567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5675"/>
                                        </p:tgtEl>
                                        <p:attrNameLst>
                                          <p:attrName>style.visibility</p:attrName>
                                        </p:attrNameLst>
                                      </p:cBhvr>
                                      <p:to>
                                        <p:strVal val="visible"/>
                                      </p:to>
                                    </p:set>
                                    <p:animEffect transition="in" filter="fade">
                                      <p:cBhvr>
                                        <p:cTn id="62" dur="1000"/>
                                        <p:tgtEl>
                                          <p:spTgt spid="155675"/>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55676"/>
                                        </p:tgtEl>
                                        <p:attrNameLst>
                                          <p:attrName>style.visibility</p:attrName>
                                        </p:attrNameLst>
                                      </p:cBhvr>
                                      <p:to>
                                        <p:strVal val="visible"/>
                                      </p:to>
                                    </p:set>
                                    <p:animEffect transition="in" filter="fade">
                                      <p:cBhvr>
                                        <p:cTn id="66" dur="1000"/>
                                        <p:tgtEl>
                                          <p:spTgt spid="15567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5671"/>
                                        </p:tgtEl>
                                        <p:attrNameLst>
                                          <p:attrName>style.visibility</p:attrName>
                                        </p:attrNameLst>
                                      </p:cBhvr>
                                      <p:to>
                                        <p:strVal val="visible"/>
                                      </p:to>
                                    </p:set>
                                    <p:animEffect transition="in" filter="fade">
                                      <p:cBhvr>
                                        <p:cTn id="69" dur="1000"/>
                                        <p:tgtEl>
                                          <p:spTgt spid="155671"/>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55656"/>
                                        </p:tgtEl>
                                        <p:attrNameLst>
                                          <p:attrName>style.visibility</p:attrName>
                                        </p:attrNameLst>
                                      </p:cBhvr>
                                      <p:to>
                                        <p:strVal val="visible"/>
                                      </p:to>
                                    </p:set>
                                    <p:animEffect transition="in" filter="fade">
                                      <p:cBhvr>
                                        <p:cTn id="73" dur="1000"/>
                                        <p:tgtEl>
                                          <p:spTgt spid="1556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5681"/>
                                        </p:tgtEl>
                                        <p:attrNameLst>
                                          <p:attrName>style.visibility</p:attrName>
                                        </p:attrNameLst>
                                      </p:cBhvr>
                                      <p:to>
                                        <p:strVal val="visible"/>
                                      </p:to>
                                    </p:set>
                                    <p:animEffect transition="in" filter="fade">
                                      <p:cBhvr>
                                        <p:cTn id="76" dur="1000"/>
                                        <p:tgtEl>
                                          <p:spTgt spid="15568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5683"/>
                                        </p:tgtEl>
                                        <p:attrNameLst>
                                          <p:attrName>style.visibility</p:attrName>
                                        </p:attrNameLst>
                                      </p:cBhvr>
                                      <p:to>
                                        <p:strVal val="visible"/>
                                      </p:to>
                                    </p:set>
                                    <p:animEffect transition="in" filter="fade">
                                      <p:cBhvr>
                                        <p:cTn id="79" dur="1000"/>
                                        <p:tgtEl>
                                          <p:spTgt spid="15568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5682"/>
                                        </p:tgtEl>
                                        <p:attrNameLst>
                                          <p:attrName>style.visibility</p:attrName>
                                        </p:attrNameLst>
                                      </p:cBhvr>
                                      <p:to>
                                        <p:strVal val="visible"/>
                                      </p:to>
                                    </p:set>
                                    <p:animEffect transition="in" filter="fade">
                                      <p:cBhvr>
                                        <p:cTn id="82" dur="1000"/>
                                        <p:tgtEl>
                                          <p:spTgt spid="155682"/>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55678"/>
                                        </p:tgtEl>
                                        <p:attrNameLst>
                                          <p:attrName>style.visibility</p:attrName>
                                        </p:attrNameLst>
                                      </p:cBhvr>
                                      <p:to>
                                        <p:strVal val="visible"/>
                                      </p:to>
                                    </p:set>
                                    <p:animEffect transition="in" filter="fade">
                                      <p:cBhvr>
                                        <p:cTn id="86" dur="1000"/>
                                        <p:tgtEl>
                                          <p:spTgt spid="15567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5677"/>
                                        </p:tgtEl>
                                        <p:attrNameLst>
                                          <p:attrName>style.visibility</p:attrName>
                                        </p:attrNameLst>
                                      </p:cBhvr>
                                      <p:to>
                                        <p:strVal val="visible"/>
                                      </p:to>
                                    </p:set>
                                    <p:animEffect transition="in" filter="fade">
                                      <p:cBhvr>
                                        <p:cTn id="89" dur="1000"/>
                                        <p:tgtEl>
                                          <p:spTgt spid="15567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5679"/>
                                        </p:tgtEl>
                                        <p:attrNameLst>
                                          <p:attrName>style.visibility</p:attrName>
                                        </p:attrNameLst>
                                      </p:cBhvr>
                                      <p:to>
                                        <p:strVal val="visible"/>
                                      </p:to>
                                    </p:set>
                                    <p:animEffect transition="in" filter="fade">
                                      <p:cBhvr>
                                        <p:cTn id="92" dur="1000"/>
                                        <p:tgtEl>
                                          <p:spTgt spid="15567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55684"/>
                                        </p:tgtEl>
                                        <p:attrNameLst>
                                          <p:attrName>style.visibility</p:attrName>
                                        </p:attrNameLst>
                                      </p:cBhvr>
                                      <p:to>
                                        <p:strVal val="visible"/>
                                      </p:to>
                                    </p:set>
                                    <p:animEffect transition="in" filter="fade">
                                      <p:cBhvr>
                                        <p:cTn id="95" dur="1000"/>
                                        <p:tgtEl>
                                          <p:spTgt spid="155684"/>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55685"/>
                                        </p:tgtEl>
                                        <p:attrNameLst>
                                          <p:attrName>style.visibility</p:attrName>
                                        </p:attrNameLst>
                                      </p:cBhvr>
                                      <p:to>
                                        <p:strVal val="visible"/>
                                      </p:to>
                                    </p:set>
                                    <p:animEffect transition="in" filter="fade">
                                      <p:cBhvr>
                                        <p:cTn id="99" dur="1000"/>
                                        <p:tgtEl>
                                          <p:spTgt spid="15568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55680"/>
                                        </p:tgtEl>
                                        <p:attrNameLst>
                                          <p:attrName>style.visibility</p:attrName>
                                        </p:attrNameLst>
                                      </p:cBhvr>
                                      <p:to>
                                        <p:strVal val="visible"/>
                                      </p:to>
                                    </p:set>
                                    <p:animEffect transition="in" filter="fade">
                                      <p:cBhvr>
                                        <p:cTn id="102" dur="1000"/>
                                        <p:tgtEl>
                                          <p:spTgt spid="155680"/>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55666"/>
                                        </p:tgtEl>
                                        <p:attrNameLst>
                                          <p:attrName>style.visibility</p:attrName>
                                        </p:attrNameLst>
                                      </p:cBhvr>
                                      <p:to>
                                        <p:strVal val="visible"/>
                                      </p:to>
                                    </p:set>
                                    <p:animEffect transition="in" filter="fade">
                                      <p:cBhvr>
                                        <p:cTn id="106" dur="2000"/>
                                        <p:tgtEl>
                                          <p:spTgt spid="15566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55667"/>
                                        </p:tgtEl>
                                        <p:attrNameLst>
                                          <p:attrName>style.visibility</p:attrName>
                                        </p:attrNameLst>
                                      </p:cBhvr>
                                      <p:to>
                                        <p:strVal val="visible"/>
                                      </p:to>
                                    </p:set>
                                    <p:animEffect transition="in" filter="fade">
                                      <p:cBhvr>
                                        <p:cTn id="109" dur="2000"/>
                                        <p:tgtEl>
                                          <p:spTgt spid="155667"/>
                                        </p:tgtEl>
                                      </p:cBhvr>
                                    </p:animEffect>
                                  </p:childTnLst>
                                </p:cTn>
                              </p:par>
                            </p:childTnLst>
                          </p:cTn>
                        </p:par>
                        <p:par>
                          <p:cTn id="110" fill="hold" nodeType="afterGroup">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55686"/>
                                        </p:tgtEl>
                                        <p:attrNameLst>
                                          <p:attrName>style.visibility</p:attrName>
                                        </p:attrNameLst>
                                      </p:cBhvr>
                                      <p:to>
                                        <p:strVal val="visible"/>
                                      </p:to>
                                    </p:set>
                                    <p:animEffect transition="in" filter="fade">
                                      <p:cBhvr>
                                        <p:cTn id="113" dur="500"/>
                                        <p:tgtEl>
                                          <p:spTgt spid="15568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55687"/>
                                        </p:tgtEl>
                                        <p:attrNameLst>
                                          <p:attrName>style.visibility</p:attrName>
                                        </p:attrNameLst>
                                      </p:cBhvr>
                                      <p:to>
                                        <p:strVal val="visible"/>
                                      </p:to>
                                    </p:set>
                                    <p:animEffect transition="in" filter="fade">
                                      <p:cBhvr>
                                        <p:cTn id="116" dur="500"/>
                                        <p:tgtEl>
                                          <p:spTgt spid="155687"/>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55688"/>
                                        </p:tgtEl>
                                        <p:attrNameLst>
                                          <p:attrName>style.visibility</p:attrName>
                                        </p:attrNameLst>
                                      </p:cBhvr>
                                      <p:to>
                                        <p:strVal val="visible"/>
                                      </p:to>
                                    </p:set>
                                    <p:animEffect transition="in" filter="fade">
                                      <p:cBhvr>
                                        <p:cTn id="119" dur="500"/>
                                        <p:tgtEl>
                                          <p:spTgt spid="155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p:bldP spid="155654" grpId="0"/>
      <p:bldP spid="155656" grpId="0"/>
      <p:bldP spid="155657" grpId="0"/>
      <p:bldP spid="155658" grpId="0"/>
      <p:bldP spid="155659" grpId="0"/>
      <p:bldP spid="155660" grpId="0"/>
      <p:bldP spid="155661" grpId="0"/>
      <p:bldP spid="155662" grpId="0"/>
      <p:bldP spid="155663" grpId="0"/>
      <p:bldP spid="155664" grpId="0"/>
      <p:bldP spid="155665" grpId="0"/>
      <p:bldP spid="155666" grpId="0" animBg="1"/>
      <p:bldP spid="155667" grpId="0"/>
      <p:bldP spid="155668" grpId="0"/>
      <p:bldP spid="155669" grpId="0"/>
      <p:bldP spid="155670" grpId="0"/>
      <p:bldP spid="155671" grpId="0"/>
      <p:bldP spid="155672" grpId="0"/>
      <p:bldP spid="155673" grpId="0"/>
      <p:bldP spid="155674" grpId="0"/>
      <p:bldP spid="155675" grpId="0"/>
      <p:bldP spid="155676" grpId="0"/>
      <p:bldP spid="155677" grpId="0"/>
      <p:bldP spid="155678" grpId="0"/>
      <p:bldP spid="155679" grpId="0"/>
      <p:bldP spid="155680" grpId="0"/>
      <p:bldP spid="155681" grpId="0"/>
      <p:bldP spid="155682" grpId="0"/>
      <p:bldP spid="155683" grpId="0"/>
      <p:bldP spid="155684" grpId="0"/>
      <p:bldP spid="155685" grpId="0"/>
      <p:bldP spid="155686" grpId="0"/>
      <p:bldP spid="155687" grpId="0"/>
      <p:bldP spid="15568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a:xfrm>
            <a:off x="228600" y="381000"/>
            <a:ext cx="8686800" cy="2057400"/>
          </a:xfrm>
        </p:spPr>
        <p:txBody>
          <a:bodyPr/>
          <a:lstStyle/>
          <a:p>
            <a:r>
              <a:rPr lang="en-US" dirty="0">
                <a:solidFill>
                  <a:srgbClr val="FED502"/>
                </a:solidFill>
                <a:effectLst>
                  <a:outerShdw blurRad="38100" dist="38100" dir="2700000" algn="tl">
                    <a:srgbClr val="000000">
                      <a:alpha val="43137"/>
                    </a:srgbClr>
                  </a:outerShdw>
                </a:effectLst>
              </a:rPr>
              <a:t>Let’s practice converting a few hexadecimal numbers to base 10. </a:t>
            </a:r>
          </a:p>
        </p:txBody>
      </p:sp>
      <p:sp>
        <p:nvSpPr>
          <p:cNvPr id="158723" name="Rectangle 3"/>
          <p:cNvSpPr>
            <a:spLocks noChangeArrowheads="1"/>
          </p:cNvSpPr>
          <p:nvPr/>
        </p:nvSpPr>
        <p:spPr bwMode="auto">
          <a:xfrm>
            <a:off x="40386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A</a:t>
            </a:r>
          </a:p>
        </p:txBody>
      </p:sp>
      <p:sp>
        <p:nvSpPr>
          <p:cNvPr id="158724" name="Rectangle 4"/>
          <p:cNvSpPr>
            <a:spLocks noChangeArrowheads="1"/>
          </p:cNvSpPr>
          <p:nvPr/>
        </p:nvSpPr>
        <p:spPr bwMode="auto">
          <a:xfrm>
            <a:off x="41148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1</a:t>
            </a:r>
          </a:p>
        </p:txBody>
      </p:sp>
      <p:sp>
        <p:nvSpPr>
          <p:cNvPr id="158725" name="Rectangle 5"/>
          <p:cNvSpPr>
            <a:spLocks noChangeArrowheads="1"/>
          </p:cNvSpPr>
          <p:nvPr/>
        </p:nvSpPr>
        <p:spPr bwMode="auto">
          <a:xfrm>
            <a:off x="47244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F</a:t>
            </a:r>
          </a:p>
        </p:txBody>
      </p:sp>
      <p:sp>
        <p:nvSpPr>
          <p:cNvPr id="158726" name="Rectangle 6"/>
          <p:cNvSpPr>
            <a:spLocks noChangeArrowheads="1"/>
          </p:cNvSpPr>
          <p:nvPr/>
        </p:nvSpPr>
        <p:spPr bwMode="auto">
          <a:xfrm>
            <a:off x="48006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0</a:t>
            </a:r>
          </a:p>
        </p:txBody>
      </p:sp>
      <p:sp>
        <p:nvSpPr>
          <p:cNvPr id="158727" name="Rectangle 7"/>
          <p:cNvSpPr>
            <a:spLocks noChangeArrowheads="1"/>
          </p:cNvSpPr>
          <p:nvPr/>
        </p:nvSpPr>
        <p:spPr bwMode="auto">
          <a:xfrm>
            <a:off x="33528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3</a:t>
            </a:r>
          </a:p>
        </p:txBody>
      </p:sp>
      <p:sp>
        <p:nvSpPr>
          <p:cNvPr id="158728" name="Rectangle 8"/>
          <p:cNvSpPr>
            <a:spLocks noChangeArrowheads="1"/>
          </p:cNvSpPr>
          <p:nvPr/>
        </p:nvSpPr>
        <p:spPr bwMode="auto">
          <a:xfrm>
            <a:off x="34290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2</a:t>
            </a:r>
          </a:p>
        </p:txBody>
      </p:sp>
      <p:sp>
        <p:nvSpPr>
          <p:cNvPr id="158729" name="Rectangle 9"/>
          <p:cNvSpPr>
            <a:spLocks noChangeArrowheads="1"/>
          </p:cNvSpPr>
          <p:nvPr/>
        </p:nvSpPr>
        <p:spPr bwMode="auto">
          <a:xfrm>
            <a:off x="4591050" y="41910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58730" name="Rectangle 10"/>
          <p:cNvSpPr>
            <a:spLocks noChangeArrowheads="1"/>
          </p:cNvSpPr>
          <p:nvPr/>
        </p:nvSpPr>
        <p:spPr bwMode="auto">
          <a:xfrm>
            <a:off x="41148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8731" name="Rectangle 11"/>
          <p:cNvSpPr>
            <a:spLocks noChangeArrowheads="1"/>
          </p:cNvSpPr>
          <p:nvPr/>
        </p:nvSpPr>
        <p:spPr bwMode="auto">
          <a:xfrm>
            <a:off x="3581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15</a:t>
            </a:r>
            <a:endParaRPr lang="en-US" sz="3200" baseline="30000">
              <a:solidFill>
                <a:srgbClr val="FED502"/>
              </a:solidFill>
              <a:effectLst>
                <a:outerShdw blurRad="38100" dist="38100" dir="2700000" algn="tl">
                  <a:srgbClr val="000000"/>
                </a:outerShdw>
              </a:effectLst>
            </a:endParaRPr>
          </a:p>
        </p:txBody>
      </p:sp>
      <p:sp>
        <p:nvSpPr>
          <p:cNvPr id="158732" name="Rectangle 12"/>
          <p:cNvSpPr>
            <a:spLocks noChangeArrowheads="1"/>
          </p:cNvSpPr>
          <p:nvPr/>
        </p:nvSpPr>
        <p:spPr bwMode="auto">
          <a:xfrm>
            <a:off x="5410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8733" name="Rectangle 13"/>
          <p:cNvSpPr>
            <a:spLocks noChangeArrowheads="1"/>
          </p:cNvSpPr>
          <p:nvPr/>
        </p:nvSpPr>
        <p:spPr bwMode="auto">
          <a:xfrm>
            <a:off x="2743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0</a:t>
            </a:r>
          </a:p>
        </p:txBody>
      </p:sp>
      <p:sp>
        <p:nvSpPr>
          <p:cNvPr id="158734" name="Rectangle 14"/>
          <p:cNvSpPr>
            <a:spLocks noChangeArrowheads="1"/>
          </p:cNvSpPr>
          <p:nvPr/>
        </p:nvSpPr>
        <p:spPr bwMode="auto">
          <a:xfrm>
            <a:off x="2286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8735" name="Rectangle 15"/>
          <p:cNvSpPr>
            <a:spLocks noChangeArrowheads="1"/>
          </p:cNvSpPr>
          <p:nvPr/>
        </p:nvSpPr>
        <p:spPr bwMode="auto">
          <a:xfrm>
            <a:off x="17526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F</a:t>
            </a:r>
            <a:endParaRPr lang="en-US" sz="3200" baseline="30000">
              <a:solidFill>
                <a:srgbClr val="FED502"/>
              </a:solidFill>
              <a:effectLst>
                <a:outerShdw blurRad="38100" dist="38100" dir="2700000" algn="tl">
                  <a:srgbClr val="000000"/>
                </a:outerShdw>
              </a:effectLst>
            </a:endParaRPr>
          </a:p>
        </p:txBody>
      </p:sp>
      <p:sp>
        <p:nvSpPr>
          <p:cNvPr id="158736" name="Rectangle 16"/>
          <p:cNvSpPr>
            <a:spLocks noChangeArrowheads="1"/>
          </p:cNvSpPr>
          <p:nvPr/>
        </p:nvSpPr>
        <p:spPr bwMode="auto">
          <a:xfrm>
            <a:off x="3200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8737" name="Rectangle 17"/>
          <p:cNvSpPr>
            <a:spLocks noChangeArrowheads="1"/>
          </p:cNvSpPr>
          <p:nvPr/>
        </p:nvSpPr>
        <p:spPr bwMode="auto">
          <a:xfrm>
            <a:off x="6019800" y="4191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15</a:t>
            </a:r>
            <a:endParaRPr lang="en-US" sz="3200" baseline="30000">
              <a:solidFill>
                <a:srgbClr val="FED502"/>
              </a:solidFill>
              <a:effectLst>
                <a:outerShdw blurRad="38100" dist="38100" dir="2700000" algn="tl">
                  <a:srgbClr val="000000"/>
                </a:outerShdw>
              </a:effectLst>
            </a:endParaRPr>
          </a:p>
        </p:txBody>
      </p:sp>
      <p:sp>
        <p:nvSpPr>
          <p:cNvPr id="158738" name="Line 18"/>
          <p:cNvSpPr>
            <a:spLocks noChangeShapeType="1"/>
          </p:cNvSpPr>
          <p:nvPr/>
        </p:nvSpPr>
        <p:spPr bwMode="auto">
          <a:xfrm>
            <a:off x="6096000" y="56388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58739" name="Rectangle 19"/>
          <p:cNvSpPr>
            <a:spLocks noChangeArrowheads="1"/>
          </p:cNvSpPr>
          <p:nvPr/>
        </p:nvSpPr>
        <p:spPr bwMode="auto">
          <a:xfrm>
            <a:off x="6019800" y="5638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943</a:t>
            </a:r>
            <a:endParaRPr lang="en-US" sz="3200" baseline="30000">
              <a:solidFill>
                <a:srgbClr val="FED502"/>
              </a:solidFill>
              <a:effectLst>
                <a:outerShdw blurRad="38100" dist="38100" dir="2700000" algn="tl">
                  <a:srgbClr val="000000"/>
                </a:outerShdw>
              </a:effectLst>
            </a:endParaRPr>
          </a:p>
        </p:txBody>
      </p:sp>
      <p:sp>
        <p:nvSpPr>
          <p:cNvPr id="158740" name="Rectangle 20"/>
          <p:cNvSpPr>
            <a:spLocks noChangeArrowheads="1"/>
          </p:cNvSpPr>
          <p:nvPr/>
        </p:nvSpPr>
        <p:spPr bwMode="auto">
          <a:xfrm>
            <a:off x="4591050" y="46482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16</a:t>
            </a:r>
            <a:endParaRPr lang="en-US" sz="3200" baseline="30000">
              <a:solidFill>
                <a:srgbClr val="FED502"/>
              </a:solidFill>
              <a:effectLst>
                <a:outerShdw blurRad="38100" dist="38100" dir="2700000" algn="tl">
                  <a:srgbClr val="000000"/>
                </a:outerShdw>
              </a:effectLst>
            </a:endParaRPr>
          </a:p>
        </p:txBody>
      </p:sp>
      <p:sp>
        <p:nvSpPr>
          <p:cNvPr id="158741" name="Rectangle 21"/>
          <p:cNvSpPr>
            <a:spLocks noChangeArrowheads="1"/>
          </p:cNvSpPr>
          <p:nvPr/>
        </p:nvSpPr>
        <p:spPr bwMode="auto">
          <a:xfrm>
            <a:off x="41148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8742" name="Rectangle 22"/>
          <p:cNvSpPr>
            <a:spLocks noChangeArrowheads="1"/>
          </p:cNvSpPr>
          <p:nvPr/>
        </p:nvSpPr>
        <p:spPr bwMode="auto">
          <a:xfrm>
            <a:off x="3581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10</a:t>
            </a:r>
            <a:endParaRPr lang="en-US" sz="3200" baseline="30000">
              <a:solidFill>
                <a:srgbClr val="FED502"/>
              </a:solidFill>
              <a:effectLst>
                <a:outerShdw blurRad="38100" dist="38100" dir="2700000" algn="tl">
                  <a:srgbClr val="000000"/>
                </a:outerShdw>
              </a:effectLst>
            </a:endParaRPr>
          </a:p>
        </p:txBody>
      </p:sp>
      <p:sp>
        <p:nvSpPr>
          <p:cNvPr id="158743" name="Rectangle 23"/>
          <p:cNvSpPr>
            <a:spLocks noChangeArrowheads="1"/>
          </p:cNvSpPr>
          <p:nvPr/>
        </p:nvSpPr>
        <p:spPr bwMode="auto">
          <a:xfrm>
            <a:off x="5410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8744" name="Rectangle 24"/>
          <p:cNvSpPr>
            <a:spLocks noChangeArrowheads="1"/>
          </p:cNvSpPr>
          <p:nvPr/>
        </p:nvSpPr>
        <p:spPr bwMode="auto">
          <a:xfrm>
            <a:off x="2743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1</a:t>
            </a:r>
          </a:p>
        </p:txBody>
      </p:sp>
      <p:sp>
        <p:nvSpPr>
          <p:cNvPr id="158745" name="Rectangle 25"/>
          <p:cNvSpPr>
            <a:spLocks noChangeArrowheads="1"/>
          </p:cNvSpPr>
          <p:nvPr/>
        </p:nvSpPr>
        <p:spPr bwMode="auto">
          <a:xfrm>
            <a:off x="2286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8746" name="Rectangle 26"/>
          <p:cNvSpPr>
            <a:spLocks noChangeArrowheads="1"/>
          </p:cNvSpPr>
          <p:nvPr/>
        </p:nvSpPr>
        <p:spPr bwMode="auto">
          <a:xfrm>
            <a:off x="17526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A</a:t>
            </a:r>
            <a:endParaRPr lang="en-US" sz="3200" baseline="30000">
              <a:solidFill>
                <a:srgbClr val="FED502"/>
              </a:solidFill>
              <a:effectLst>
                <a:outerShdw blurRad="38100" dist="38100" dir="2700000" algn="tl">
                  <a:srgbClr val="000000"/>
                </a:outerShdw>
              </a:effectLst>
            </a:endParaRPr>
          </a:p>
        </p:txBody>
      </p:sp>
      <p:sp>
        <p:nvSpPr>
          <p:cNvPr id="158747" name="Rectangle 27"/>
          <p:cNvSpPr>
            <a:spLocks noChangeArrowheads="1"/>
          </p:cNvSpPr>
          <p:nvPr/>
        </p:nvSpPr>
        <p:spPr bwMode="auto">
          <a:xfrm>
            <a:off x="3200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8748" name="Rectangle 28"/>
          <p:cNvSpPr>
            <a:spLocks noChangeArrowheads="1"/>
          </p:cNvSpPr>
          <p:nvPr/>
        </p:nvSpPr>
        <p:spPr bwMode="auto">
          <a:xfrm>
            <a:off x="6019800" y="4648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160</a:t>
            </a:r>
            <a:endParaRPr lang="en-US" sz="3200" baseline="30000">
              <a:solidFill>
                <a:srgbClr val="FED502"/>
              </a:solidFill>
              <a:effectLst>
                <a:outerShdw blurRad="38100" dist="38100" dir="2700000" algn="tl">
                  <a:srgbClr val="000000"/>
                </a:outerShdw>
              </a:effectLst>
            </a:endParaRPr>
          </a:p>
        </p:txBody>
      </p:sp>
      <p:sp>
        <p:nvSpPr>
          <p:cNvPr id="158749" name="Rectangle 29"/>
          <p:cNvSpPr>
            <a:spLocks noChangeArrowheads="1"/>
          </p:cNvSpPr>
          <p:nvPr/>
        </p:nvSpPr>
        <p:spPr bwMode="auto">
          <a:xfrm>
            <a:off x="4572000" y="51054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256</a:t>
            </a:r>
            <a:endParaRPr lang="en-US" sz="3200" baseline="30000">
              <a:solidFill>
                <a:srgbClr val="FED502"/>
              </a:solidFill>
              <a:effectLst>
                <a:outerShdw blurRad="38100" dist="38100" dir="2700000" algn="tl">
                  <a:srgbClr val="000000"/>
                </a:outerShdw>
              </a:effectLst>
            </a:endParaRPr>
          </a:p>
        </p:txBody>
      </p:sp>
      <p:sp>
        <p:nvSpPr>
          <p:cNvPr id="158750" name="Rectangle 30"/>
          <p:cNvSpPr>
            <a:spLocks noChangeArrowheads="1"/>
          </p:cNvSpPr>
          <p:nvPr/>
        </p:nvSpPr>
        <p:spPr bwMode="auto">
          <a:xfrm>
            <a:off x="41148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8751" name="Rectangle 31"/>
          <p:cNvSpPr>
            <a:spLocks noChangeArrowheads="1"/>
          </p:cNvSpPr>
          <p:nvPr/>
        </p:nvSpPr>
        <p:spPr bwMode="auto">
          <a:xfrm>
            <a:off x="3581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3</a:t>
            </a:r>
            <a:endParaRPr lang="en-US" sz="3200" baseline="30000">
              <a:solidFill>
                <a:srgbClr val="FED502"/>
              </a:solidFill>
              <a:effectLst>
                <a:outerShdw blurRad="38100" dist="38100" dir="2700000" algn="tl">
                  <a:srgbClr val="000000"/>
                </a:outerShdw>
              </a:effectLst>
            </a:endParaRPr>
          </a:p>
        </p:txBody>
      </p:sp>
      <p:sp>
        <p:nvSpPr>
          <p:cNvPr id="158752" name="Rectangle 32"/>
          <p:cNvSpPr>
            <a:spLocks noChangeArrowheads="1"/>
          </p:cNvSpPr>
          <p:nvPr/>
        </p:nvSpPr>
        <p:spPr bwMode="auto">
          <a:xfrm>
            <a:off x="5410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8753" name="Rectangle 33"/>
          <p:cNvSpPr>
            <a:spLocks noChangeArrowheads="1"/>
          </p:cNvSpPr>
          <p:nvPr/>
        </p:nvSpPr>
        <p:spPr bwMode="auto">
          <a:xfrm>
            <a:off x="2743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2</a:t>
            </a:r>
          </a:p>
        </p:txBody>
      </p:sp>
      <p:sp>
        <p:nvSpPr>
          <p:cNvPr id="158754" name="Rectangle 34"/>
          <p:cNvSpPr>
            <a:spLocks noChangeArrowheads="1"/>
          </p:cNvSpPr>
          <p:nvPr/>
        </p:nvSpPr>
        <p:spPr bwMode="auto">
          <a:xfrm>
            <a:off x="22860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58755" name="Rectangle 35"/>
          <p:cNvSpPr>
            <a:spLocks noChangeArrowheads="1"/>
          </p:cNvSpPr>
          <p:nvPr/>
        </p:nvSpPr>
        <p:spPr bwMode="auto">
          <a:xfrm>
            <a:off x="17526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3</a:t>
            </a:r>
            <a:endParaRPr lang="en-US" sz="3200" baseline="30000">
              <a:solidFill>
                <a:srgbClr val="FED502"/>
              </a:solidFill>
              <a:effectLst>
                <a:outerShdw blurRad="38100" dist="38100" dir="2700000" algn="tl">
                  <a:srgbClr val="000000"/>
                </a:outerShdw>
              </a:effectLst>
            </a:endParaRPr>
          </a:p>
        </p:txBody>
      </p:sp>
      <p:sp>
        <p:nvSpPr>
          <p:cNvPr id="158756" name="Rectangle 36"/>
          <p:cNvSpPr>
            <a:spLocks noChangeArrowheads="1"/>
          </p:cNvSpPr>
          <p:nvPr/>
        </p:nvSpPr>
        <p:spPr bwMode="auto">
          <a:xfrm>
            <a:off x="3200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58757" name="Rectangle 37"/>
          <p:cNvSpPr>
            <a:spLocks noChangeArrowheads="1"/>
          </p:cNvSpPr>
          <p:nvPr/>
        </p:nvSpPr>
        <p:spPr bwMode="auto">
          <a:xfrm>
            <a:off x="6019800" y="5105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dirty="0">
                <a:solidFill>
                  <a:srgbClr val="FED502"/>
                </a:solidFill>
                <a:effectLst>
                  <a:outerShdw blurRad="38100" dist="38100" dir="2700000" algn="tl">
                    <a:srgbClr val="000000"/>
                  </a:outerShdw>
                </a:effectLst>
              </a:rPr>
              <a:t>768</a:t>
            </a:r>
            <a:endParaRPr lang="en-US" sz="3200" baseline="30000" dirty="0">
              <a:solidFill>
                <a:srgbClr val="FED502"/>
              </a:solidFill>
              <a:effectLst>
                <a:outerShdw blurRad="38100" dist="38100" dir="2700000" algn="tl">
                  <a:srgbClr val="000000"/>
                </a:outerShdw>
              </a:effectLst>
            </a:endParaRPr>
          </a:p>
        </p:txBody>
      </p:sp>
      <p:sp>
        <p:nvSpPr>
          <p:cNvPr id="158758" name="Rectangle 38"/>
          <p:cNvSpPr>
            <a:spLocks noChangeArrowheads="1"/>
          </p:cNvSpPr>
          <p:nvPr/>
        </p:nvSpPr>
        <p:spPr bwMode="auto">
          <a:xfrm>
            <a:off x="7162800" y="4191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58759" name="Rectangle 39"/>
          <p:cNvSpPr>
            <a:spLocks noChangeArrowheads="1"/>
          </p:cNvSpPr>
          <p:nvPr/>
        </p:nvSpPr>
        <p:spPr bwMode="auto">
          <a:xfrm>
            <a:off x="7162800" y="46482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16</a:t>
            </a:r>
            <a:endParaRPr lang="en-US" sz="1400" baseline="30000">
              <a:solidFill>
                <a:srgbClr val="FED502"/>
              </a:solidFill>
              <a:effectLst>
                <a:outerShdw blurRad="38100" dist="38100" dir="2700000" algn="tl">
                  <a:srgbClr val="000000"/>
                </a:outerShdw>
              </a:effectLst>
            </a:endParaRPr>
          </a:p>
        </p:txBody>
      </p:sp>
      <p:sp>
        <p:nvSpPr>
          <p:cNvPr id="158760" name="Rectangle 40"/>
          <p:cNvSpPr>
            <a:spLocks noChangeArrowheads="1"/>
          </p:cNvSpPr>
          <p:nvPr/>
        </p:nvSpPr>
        <p:spPr bwMode="auto">
          <a:xfrm>
            <a:off x="7162800" y="51054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256</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1765136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726"/>
                                        </p:tgtEl>
                                        <p:attrNameLst>
                                          <p:attrName>style.visibility</p:attrName>
                                        </p:attrNameLst>
                                      </p:cBhvr>
                                      <p:to>
                                        <p:strVal val="visible"/>
                                      </p:to>
                                    </p:set>
                                    <p:animEffect transition="in" filter="fade">
                                      <p:cBhvr>
                                        <p:cTn id="7" dur="1000"/>
                                        <p:tgtEl>
                                          <p:spTgt spid="1587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8733"/>
                                        </p:tgtEl>
                                        <p:attrNameLst>
                                          <p:attrName>style.visibility</p:attrName>
                                        </p:attrNameLst>
                                      </p:cBhvr>
                                      <p:to>
                                        <p:strVal val="visible"/>
                                      </p:to>
                                    </p:set>
                                    <p:animEffect transition="in" filter="fade">
                                      <p:cBhvr>
                                        <p:cTn id="10" dur="1000"/>
                                        <p:tgtEl>
                                          <p:spTgt spid="1587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8734"/>
                                        </p:tgtEl>
                                        <p:attrNameLst>
                                          <p:attrName>style.visibility</p:attrName>
                                        </p:attrNameLst>
                                      </p:cBhvr>
                                      <p:to>
                                        <p:strVal val="visible"/>
                                      </p:to>
                                    </p:set>
                                    <p:animEffect transition="in" filter="fade">
                                      <p:cBhvr>
                                        <p:cTn id="13" dur="1000"/>
                                        <p:tgtEl>
                                          <p:spTgt spid="1587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8735"/>
                                        </p:tgtEl>
                                        <p:attrNameLst>
                                          <p:attrName>style.visibility</p:attrName>
                                        </p:attrNameLst>
                                      </p:cBhvr>
                                      <p:to>
                                        <p:strVal val="visible"/>
                                      </p:to>
                                    </p:set>
                                    <p:animEffect transition="in" filter="fade">
                                      <p:cBhvr>
                                        <p:cTn id="16" dur="1000"/>
                                        <p:tgtEl>
                                          <p:spTgt spid="158735"/>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8730"/>
                                        </p:tgtEl>
                                        <p:attrNameLst>
                                          <p:attrName>style.visibility</p:attrName>
                                        </p:attrNameLst>
                                      </p:cBhvr>
                                      <p:to>
                                        <p:strVal val="visible"/>
                                      </p:to>
                                    </p:set>
                                    <p:animEffect transition="in" filter="fade">
                                      <p:cBhvr>
                                        <p:cTn id="20" dur="1000"/>
                                        <p:tgtEl>
                                          <p:spTgt spid="1587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8729"/>
                                        </p:tgtEl>
                                        <p:attrNameLst>
                                          <p:attrName>style.visibility</p:attrName>
                                        </p:attrNameLst>
                                      </p:cBhvr>
                                      <p:to>
                                        <p:strVal val="visible"/>
                                      </p:to>
                                    </p:set>
                                    <p:animEffect transition="in" filter="fade">
                                      <p:cBhvr>
                                        <p:cTn id="23" dur="1000"/>
                                        <p:tgtEl>
                                          <p:spTgt spid="1587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8731"/>
                                        </p:tgtEl>
                                        <p:attrNameLst>
                                          <p:attrName>style.visibility</p:attrName>
                                        </p:attrNameLst>
                                      </p:cBhvr>
                                      <p:to>
                                        <p:strVal val="visible"/>
                                      </p:to>
                                    </p:set>
                                    <p:animEffect transition="in" filter="fade">
                                      <p:cBhvr>
                                        <p:cTn id="26" dur="1000"/>
                                        <p:tgtEl>
                                          <p:spTgt spid="1587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8736"/>
                                        </p:tgtEl>
                                        <p:attrNameLst>
                                          <p:attrName>style.visibility</p:attrName>
                                        </p:attrNameLst>
                                      </p:cBhvr>
                                      <p:to>
                                        <p:strVal val="visible"/>
                                      </p:to>
                                    </p:set>
                                    <p:animEffect transition="in" filter="fade">
                                      <p:cBhvr>
                                        <p:cTn id="29" dur="1000"/>
                                        <p:tgtEl>
                                          <p:spTgt spid="158736"/>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58737"/>
                                        </p:tgtEl>
                                        <p:attrNameLst>
                                          <p:attrName>style.visibility</p:attrName>
                                        </p:attrNameLst>
                                      </p:cBhvr>
                                      <p:to>
                                        <p:strVal val="visible"/>
                                      </p:to>
                                    </p:set>
                                    <p:animEffect transition="in" filter="fade">
                                      <p:cBhvr>
                                        <p:cTn id="33" dur="1000"/>
                                        <p:tgtEl>
                                          <p:spTgt spid="1587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8732"/>
                                        </p:tgtEl>
                                        <p:attrNameLst>
                                          <p:attrName>style.visibility</p:attrName>
                                        </p:attrNameLst>
                                      </p:cBhvr>
                                      <p:to>
                                        <p:strVal val="visible"/>
                                      </p:to>
                                    </p:set>
                                    <p:animEffect transition="in" filter="fade">
                                      <p:cBhvr>
                                        <p:cTn id="36" dur="1000"/>
                                        <p:tgtEl>
                                          <p:spTgt spid="158732"/>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58724"/>
                                        </p:tgtEl>
                                        <p:attrNameLst>
                                          <p:attrName>style.visibility</p:attrName>
                                        </p:attrNameLst>
                                      </p:cBhvr>
                                      <p:to>
                                        <p:strVal val="visible"/>
                                      </p:to>
                                    </p:set>
                                    <p:animEffect transition="in" filter="fade">
                                      <p:cBhvr>
                                        <p:cTn id="40" dur="1000"/>
                                        <p:tgtEl>
                                          <p:spTgt spid="1587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8744"/>
                                        </p:tgtEl>
                                        <p:attrNameLst>
                                          <p:attrName>style.visibility</p:attrName>
                                        </p:attrNameLst>
                                      </p:cBhvr>
                                      <p:to>
                                        <p:strVal val="visible"/>
                                      </p:to>
                                    </p:set>
                                    <p:animEffect transition="in" filter="fade">
                                      <p:cBhvr>
                                        <p:cTn id="43" dur="1000"/>
                                        <p:tgtEl>
                                          <p:spTgt spid="1587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8745"/>
                                        </p:tgtEl>
                                        <p:attrNameLst>
                                          <p:attrName>style.visibility</p:attrName>
                                        </p:attrNameLst>
                                      </p:cBhvr>
                                      <p:to>
                                        <p:strVal val="visible"/>
                                      </p:to>
                                    </p:set>
                                    <p:animEffect transition="in" filter="fade">
                                      <p:cBhvr>
                                        <p:cTn id="46" dur="1000"/>
                                        <p:tgtEl>
                                          <p:spTgt spid="1587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8746"/>
                                        </p:tgtEl>
                                        <p:attrNameLst>
                                          <p:attrName>style.visibility</p:attrName>
                                        </p:attrNameLst>
                                      </p:cBhvr>
                                      <p:to>
                                        <p:strVal val="visible"/>
                                      </p:to>
                                    </p:set>
                                    <p:animEffect transition="in" filter="fade">
                                      <p:cBhvr>
                                        <p:cTn id="49" dur="1000"/>
                                        <p:tgtEl>
                                          <p:spTgt spid="158746"/>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58741"/>
                                        </p:tgtEl>
                                        <p:attrNameLst>
                                          <p:attrName>style.visibility</p:attrName>
                                        </p:attrNameLst>
                                      </p:cBhvr>
                                      <p:to>
                                        <p:strVal val="visible"/>
                                      </p:to>
                                    </p:set>
                                    <p:animEffect transition="in" filter="fade">
                                      <p:cBhvr>
                                        <p:cTn id="53" dur="1000"/>
                                        <p:tgtEl>
                                          <p:spTgt spid="1587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8740"/>
                                        </p:tgtEl>
                                        <p:attrNameLst>
                                          <p:attrName>style.visibility</p:attrName>
                                        </p:attrNameLst>
                                      </p:cBhvr>
                                      <p:to>
                                        <p:strVal val="visible"/>
                                      </p:to>
                                    </p:set>
                                    <p:animEffect transition="in" filter="fade">
                                      <p:cBhvr>
                                        <p:cTn id="56" dur="1000"/>
                                        <p:tgtEl>
                                          <p:spTgt spid="1587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8742"/>
                                        </p:tgtEl>
                                        <p:attrNameLst>
                                          <p:attrName>style.visibility</p:attrName>
                                        </p:attrNameLst>
                                      </p:cBhvr>
                                      <p:to>
                                        <p:strVal val="visible"/>
                                      </p:to>
                                    </p:set>
                                    <p:animEffect transition="in" filter="fade">
                                      <p:cBhvr>
                                        <p:cTn id="59" dur="1000"/>
                                        <p:tgtEl>
                                          <p:spTgt spid="1587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8747"/>
                                        </p:tgtEl>
                                        <p:attrNameLst>
                                          <p:attrName>style.visibility</p:attrName>
                                        </p:attrNameLst>
                                      </p:cBhvr>
                                      <p:to>
                                        <p:strVal val="visible"/>
                                      </p:to>
                                    </p:set>
                                    <p:animEffect transition="in" filter="fade">
                                      <p:cBhvr>
                                        <p:cTn id="62" dur="1000"/>
                                        <p:tgtEl>
                                          <p:spTgt spid="158747"/>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58748"/>
                                        </p:tgtEl>
                                        <p:attrNameLst>
                                          <p:attrName>style.visibility</p:attrName>
                                        </p:attrNameLst>
                                      </p:cBhvr>
                                      <p:to>
                                        <p:strVal val="visible"/>
                                      </p:to>
                                    </p:set>
                                    <p:animEffect transition="in" filter="fade">
                                      <p:cBhvr>
                                        <p:cTn id="66" dur="1000"/>
                                        <p:tgtEl>
                                          <p:spTgt spid="1587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8743"/>
                                        </p:tgtEl>
                                        <p:attrNameLst>
                                          <p:attrName>style.visibility</p:attrName>
                                        </p:attrNameLst>
                                      </p:cBhvr>
                                      <p:to>
                                        <p:strVal val="visible"/>
                                      </p:to>
                                    </p:set>
                                    <p:animEffect transition="in" filter="fade">
                                      <p:cBhvr>
                                        <p:cTn id="69" dur="1000"/>
                                        <p:tgtEl>
                                          <p:spTgt spid="158743"/>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58728"/>
                                        </p:tgtEl>
                                        <p:attrNameLst>
                                          <p:attrName>style.visibility</p:attrName>
                                        </p:attrNameLst>
                                      </p:cBhvr>
                                      <p:to>
                                        <p:strVal val="visible"/>
                                      </p:to>
                                    </p:set>
                                    <p:animEffect transition="in" filter="fade">
                                      <p:cBhvr>
                                        <p:cTn id="73" dur="1000"/>
                                        <p:tgtEl>
                                          <p:spTgt spid="1587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8753"/>
                                        </p:tgtEl>
                                        <p:attrNameLst>
                                          <p:attrName>style.visibility</p:attrName>
                                        </p:attrNameLst>
                                      </p:cBhvr>
                                      <p:to>
                                        <p:strVal val="visible"/>
                                      </p:to>
                                    </p:set>
                                    <p:animEffect transition="in" filter="fade">
                                      <p:cBhvr>
                                        <p:cTn id="76" dur="1000"/>
                                        <p:tgtEl>
                                          <p:spTgt spid="15875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8755"/>
                                        </p:tgtEl>
                                        <p:attrNameLst>
                                          <p:attrName>style.visibility</p:attrName>
                                        </p:attrNameLst>
                                      </p:cBhvr>
                                      <p:to>
                                        <p:strVal val="visible"/>
                                      </p:to>
                                    </p:set>
                                    <p:animEffect transition="in" filter="fade">
                                      <p:cBhvr>
                                        <p:cTn id="79" dur="1000"/>
                                        <p:tgtEl>
                                          <p:spTgt spid="15875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8754"/>
                                        </p:tgtEl>
                                        <p:attrNameLst>
                                          <p:attrName>style.visibility</p:attrName>
                                        </p:attrNameLst>
                                      </p:cBhvr>
                                      <p:to>
                                        <p:strVal val="visible"/>
                                      </p:to>
                                    </p:set>
                                    <p:animEffect transition="in" filter="fade">
                                      <p:cBhvr>
                                        <p:cTn id="82" dur="1000"/>
                                        <p:tgtEl>
                                          <p:spTgt spid="158754"/>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58750"/>
                                        </p:tgtEl>
                                        <p:attrNameLst>
                                          <p:attrName>style.visibility</p:attrName>
                                        </p:attrNameLst>
                                      </p:cBhvr>
                                      <p:to>
                                        <p:strVal val="visible"/>
                                      </p:to>
                                    </p:set>
                                    <p:animEffect transition="in" filter="fade">
                                      <p:cBhvr>
                                        <p:cTn id="86" dur="1000"/>
                                        <p:tgtEl>
                                          <p:spTgt spid="15875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8749"/>
                                        </p:tgtEl>
                                        <p:attrNameLst>
                                          <p:attrName>style.visibility</p:attrName>
                                        </p:attrNameLst>
                                      </p:cBhvr>
                                      <p:to>
                                        <p:strVal val="visible"/>
                                      </p:to>
                                    </p:set>
                                    <p:animEffect transition="in" filter="fade">
                                      <p:cBhvr>
                                        <p:cTn id="89" dur="1000"/>
                                        <p:tgtEl>
                                          <p:spTgt spid="15874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8751"/>
                                        </p:tgtEl>
                                        <p:attrNameLst>
                                          <p:attrName>style.visibility</p:attrName>
                                        </p:attrNameLst>
                                      </p:cBhvr>
                                      <p:to>
                                        <p:strVal val="visible"/>
                                      </p:to>
                                    </p:set>
                                    <p:animEffect transition="in" filter="fade">
                                      <p:cBhvr>
                                        <p:cTn id="92" dur="1000"/>
                                        <p:tgtEl>
                                          <p:spTgt spid="15875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58756"/>
                                        </p:tgtEl>
                                        <p:attrNameLst>
                                          <p:attrName>style.visibility</p:attrName>
                                        </p:attrNameLst>
                                      </p:cBhvr>
                                      <p:to>
                                        <p:strVal val="visible"/>
                                      </p:to>
                                    </p:set>
                                    <p:animEffect transition="in" filter="fade">
                                      <p:cBhvr>
                                        <p:cTn id="95" dur="1000"/>
                                        <p:tgtEl>
                                          <p:spTgt spid="158756"/>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58757"/>
                                        </p:tgtEl>
                                        <p:attrNameLst>
                                          <p:attrName>style.visibility</p:attrName>
                                        </p:attrNameLst>
                                      </p:cBhvr>
                                      <p:to>
                                        <p:strVal val="visible"/>
                                      </p:to>
                                    </p:set>
                                    <p:animEffect transition="in" filter="fade">
                                      <p:cBhvr>
                                        <p:cTn id="99" dur="1000"/>
                                        <p:tgtEl>
                                          <p:spTgt spid="1587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58752"/>
                                        </p:tgtEl>
                                        <p:attrNameLst>
                                          <p:attrName>style.visibility</p:attrName>
                                        </p:attrNameLst>
                                      </p:cBhvr>
                                      <p:to>
                                        <p:strVal val="visible"/>
                                      </p:to>
                                    </p:set>
                                    <p:animEffect transition="in" filter="fade">
                                      <p:cBhvr>
                                        <p:cTn id="102" dur="1000"/>
                                        <p:tgtEl>
                                          <p:spTgt spid="158752"/>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58738"/>
                                        </p:tgtEl>
                                        <p:attrNameLst>
                                          <p:attrName>style.visibility</p:attrName>
                                        </p:attrNameLst>
                                      </p:cBhvr>
                                      <p:to>
                                        <p:strVal val="visible"/>
                                      </p:to>
                                    </p:set>
                                    <p:animEffect transition="in" filter="fade">
                                      <p:cBhvr>
                                        <p:cTn id="106" dur="2000"/>
                                        <p:tgtEl>
                                          <p:spTgt spid="15873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58739"/>
                                        </p:tgtEl>
                                        <p:attrNameLst>
                                          <p:attrName>style.visibility</p:attrName>
                                        </p:attrNameLst>
                                      </p:cBhvr>
                                      <p:to>
                                        <p:strVal val="visible"/>
                                      </p:to>
                                    </p:set>
                                    <p:animEffect transition="in" filter="fade">
                                      <p:cBhvr>
                                        <p:cTn id="109" dur="2000"/>
                                        <p:tgtEl>
                                          <p:spTgt spid="158739"/>
                                        </p:tgtEl>
                                      </p:cBhvr>
                                    </p:animEffect>
                                  </p:childTnLst>
                                </p:cTn>
                              </p:par>
                            </p:childTnLst>
                          </p:cTn>
                        </p:par>
                        <p:par>
                          <p:cTn id="110" fill="hold" nodeType="afterGroup">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58758"/>
                                        </p:tgtEl>
                                        <p:attrNameLst>
                                          <p:attrName>style.visibility</p:attrName>
                                        </p:attrNameLst>
                                      </p:cBhvr>
                                      <p:to>
                                        <p:strVal val="visible"/>
                                      </p:to>
                                    </p:set>
                                    <p:animEffect transition="in" filter="fade">
                                      <p:cBhvr>
                                        <p:cTn id="113" dur="500"/>
                                        <p:tgtEl>
                                          <p:spTgt spid="15875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58759"/>
                                        </p:tgtEl>
                                        <p:attrNameLst>
                                          <p:attrName>style.visibility</p:attrName>
                                        </p:attrNameLst>
                                      </p:cBhvr>
                                      <p:to>
                                        <p:strVal val="visible"/>
                                      </p:to>
                                    </p:set>
                                    <p:animEffect transition="in" filter="fade">
                                      <p:cBhvr>
                                        <p:cTn id="116" dur="500"/>
                                        <p:tgtEl>
                                          <p:spTgt spid="15875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58760"/>
                                        </p:tgtEl>
                                        <p:attrNameLst>
                                          <p:attrName>style.visibility</p:attrName>
                                        </p:attrNameLst>
                                      </p:cBhvr>
                                      <p:to>
                                        <p:strVal val="visible"/>
                                      </p:to>
                                    </p:set>
                                    <p:animEffect transition="in" filter="fade">
                                      <p:cBhvr>
                                        <p:cTn id="119" dur="500"/>
                                        <p:tgtEl>
                                          <p:spTgt spid="158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P spid="158726" grpId="0"/>
      <p:bldP spid="158728" grpId="0"/>
      <p:bldP spid="158729" grpId="0"/>
      <p:bldP spid="158730" grpId="0"/>
      <p:bldP spid="158731" grpId="0"/>
      <p:bldP spid="158732" grpId="0"/>
      <p:bldP spid="158733" grpId="0"/>
      <p:bldP spid="158734" grpId="0"/>
      <p:bldP spid="158735" grpId="0"/>
      <p:bldP spid="158736" grpId="0"/>
      <p:bldP spid="158737" grpId="0"/>
      <p:bldP spid="158738" grpId="0" animBg="1"/>
      <p:bldP spid="158739" grpId="0"/>
      <p:bldP spid="158740" grpId="0"/>
      <p:bldP spid="158741" grpId="0"/>
      <p:bldP spid="158742" grpId="0"/>
      <p:bldP spid="158743" grpId="0"/>
      <p:bldP spid="158744" grpId="0"/>
      <p:bldP spid="158745" grpId="0"/>
      <p:bldP spid="158746" grpId="0"/>
      <p:bldP spid="158747" grpId="0"/>
      <p:bldP spid="158748" grpId="0"/>
      <p:bldP spid="158749" grpId="0"/>
      <p:bldP spid="158750" grpId="0"/>
      <p:bldP spid="158751" grpId="0"/>
      <p:bldP spid="158752" grpId="0"/>
      <p:bldP spid="158753" grpId="0"/>
      <p:bldP spid="158754" grpId="0"/>
      <p:bldP spid="158755" grpId="0"/>
      <p:bldP spid="158756" grpId="0"/>
      <p:bldP spid="158757" grpId="0"/>
      <p:bldP spid="158758" grpId="0"/>
      <p:bldP spid="158759" grpId="0"/>
      <p:bldP spid="1587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idx="4294967295"/>
          </p:nvPr>
        </p:nvSpPr>
        <p:spPr>
          <a:xfrm>
            <a:off x="228600" y="381000"/>
            <a:ext cx="8686800" cy="2057400"/>
          </a:xfrm>
        </p:spPr>
        <p:txBody>
          <a:bodyPr/>
          <a:lstStyle/>
          <a:p>
            <a:r>
              <a:rPr lang="en-US" dirty="0">
                <a:solidFill>
                  <a:srgbClr val="FED502"/>
                </a:solidFill>
                <a:effectLst>
                  <a:outerShdw blurRad="38100" dist="38100" dir="2700000" algn="tl">
                    <a:srgbClr val="000000">
                      <a:alpha val="43137"/>
                    </a:srgbClr>
                  </a:outerShdw>
                </a:effectLst>
              </a:rPr>
              <a:t>Let’s practice converting a few hexadecimal numbers to base 10. </a:t>
            </a:r>
          </a:p>
        </p:txBody>
      </p:sp>
      <p:sp>
        <p:nvSpPr>
          <p:cNvPr id="164867" name="Rectangle 3"/>
          <p:cNvSpPr>
            <a:spLocks noChangeArrowheads="1"/>
          </p:cNvSpPr>
          <p:nvPr/>
        </p:nvSpPr>
        <p:spPr bwMode="auto">
          <a:xfrm>
            <a:off x="40386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F</a:t>
            </a:r>
          </a:p>
        </p:txBody>
      </p:sp>
      <p:sp>
        <p:nvSpPr>
          <p:cNvPr id="164868" name="Rectangle 4"/>
          <p:cNvSpPr>
            <a:spLocks noChangeArrowheads="1"/>
          </p:cNvSpPr>
          <p:nvPr/>
        </p:nvSpPr>
        <p:spPr bwMode="auto">
          <a:xfrm>
            <a:off x="41148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1</a:t>
            </a:r>
          </a:p>
        </p:txBody>
      </p:sp>
      <p:sp>
        <p:nvSpPr>
          <p:cNvPr id="164869" name="Rectangle 5"/>
          <p:cNvSpPr>
            <a:spLocks noChangeArrowheads="1"/>
          </p:cNvSpPr>
          <p:nvPr/>
        </p:nvSpPr>
        <p:spPr bwMode="auto">
          <a:xfrm>
            <a:off x="47244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F</a:t>
            </a:r>
          </a:p>
        </p:txBody>
      </p:sp>
      <p:sp>
        <p:nvSpPr>
          <p:cNvPr id="164870" name="Rectangle 6"/>
          <p:cNvSpPr>
            <a:spLocks noChangeArrowheads="1"/>
          </p:cNvSpPr>
          <p:nvPr/>
        </p:nvSpPr>
        <p:spPr bwMode="auto">
          <a:xfrm>
            <a:off x="48006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0</a:t>
            </a:r>
          </a:p>
        </p:txBody>
      </p:sp>
      <p:sp>
        <p:nvSpPr>
          <p:cNvPr id="164871" name="Rectangle 7"/>
          <p:cNvSpPr>
            <a:spLocks noChangeArrowheads="1"/>
          </p:cNvSpPr>
          <p:nvPr/>
        </p:nvSpPr>
        <p:spPr bwMode="auto">
          <a:xfrm>
            <a:off x="3352800" y="24384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7200">
                <a:solidFill>
                  <a:srgbClr val="FED502"/>
                </a:solidFill>
                <a:effectLst>
                  <a:outerShdw blurRad="38100" dist="38100" dir="2700000" algn="tl">
                    <a:srgbClr val="000000"/>
                  </a:outerShdw>
                </a:effectLst>
              </a:rPr>
              <a:t>F</a:t>
            </a:r>
          </a:p>
        </p:txBody>
      </p:sp>
      <p:sp>
        <p:nvSpPr>
          <p:cNvPr id="164872" name="Rectangle 8"/>
          <p:cNvSpPr>
            <a:spLocks noChangeArrowheads="1"/>
          </p:cNvSpPr>
          <p:nvPr/>
        </p:nvSpPr>
        <p:spPr bwMode="auto">
          <a:xfrm>
            <a:off x="3429000" y="33528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2</a:t>
            </a:r>
          </a:p>
        </p:txBody>
      </p:sp>
      <p:sp>
        <p:nvSpPr>
          <p:cNvPr id="164873" name="Rectangle 9"/>
          <p:cNvSpPr>
            <a:spLocks noChangeArrowheads="1"/>
          </p:cNvSpPr>
          <p:nvPr/>
        </p:nvSpPr>
        <p:spPr bwMode="auto">
          <a:xfrm>
            <a:off x="4591050" y="41910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4874" name="Rectangle 10"/>
          <p:cNvSpPr>
            <a:spLocks noChangeArrowheads="1"/>
          </p:cNvSpPr>
          <p:nvPr/>
        </p:nvSpPr>
        <p:spPr bwMode="auto">
          <a:xfrm>
            <a:off x="41148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4875" name="Rectangle 11"/>
          <p:cNvSpPr>
            <a:spLocks noChangeArrowheads="1"/>
          </p:cNvSpPr>
          <p:nvPr/>
        </p:nvSpPr>
        <p:spPr bwMode="auto">
          <a:xfrm>
            <a:off x="3581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15</a:t>
            </a:r>
            <a:endParaRPr lang="en-US" sz="3200" baseline="30000">
              <a:solidFill>
                <a:srgbClr val="FED502"/>
              </a:solidFill>
              <a:effectLst>
                <a:outerShdw blurRad="38100" dist="38100" dir="2700000" algn="tl">
                  <a:srgbClr val="000000"/>
                </a:outerShdw>
              </a:effectLst>
            </a:endParaRPr>
          </a:p>
        </p:txBody>
      </p:sp>
      <p:sp>
        <p:nvSpPr>
          <p:cNvPr id="164876" name="Rectangle 12"/>
          <p:cNvSpPr>
            <a:spLocks noChangeArrowheads="1"/>
          </p:cNvSpPr>
          <p:nvPr/>
        </p:nvSpPr>
        <p:spPr bwMode="auto">
          <a:xfrm>
            <a:off x="5410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4877" name="Rectangle 13"/>
          <p:cNvSpPr>
            <a:spLocks noChangeArrowheads="1"/>
          </p:cNvSpPr>
          <p:nvPr/>
        </p:nvSpPr>
        <p:spPr bwMode="auto">
          <a:xfrm>
            <a:off x="2743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0</a:t>
            </a:r>
          </a:p>
        </p:txBody>
      </p:sp>
      <p:sp>
        <p:nvSpPr>
          <p:cNvPr id="164878" name="Rectangle 14"/>
          <p:cNvSpPr>
            <a:spLocks noChangeArrowheads="1"/>
          </p:cNvSpPr>
          <p:nvPr/>
        </p:nvSpPr>
        <p:spPr bwMode="auto">
          <a:xfrm>
            <a:off x="2286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4879" name="Rectangle 15"/>
          <p:cNvSpPr>
            <a:spLocks noChangeArrowheads="1"/>
          </p:cNvSpPr>
          <p:nvPr/>
        </p:nvSpPr>
        <p:spPr bwMode="auto">
          <a:xfrm>
            <a:off x="17526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F</a:t>
            </a:r>
            <a:endParaRPr lang="en-US" sz="3200" baseline="30000">
              <a:solidFill>
                <a:srgbClr val="FED502"/>
              </a:solidFill>
              <a:effectLst>
                <a:outerShdw blurRad="38100" dist="38100" dir="2700000" algn="tl">
                  <a:srgbClr val="000000"/>
                </a:outerShdw>
              </a:effectLst>
            </a:endParaRPr>
          </a:p>
        </p:txBody>
      </p:sp>
      <p:sp>
        <p:nvSpPr>
          <p:cNvPr id="164880" name="Rectangle 16"/>
          <p:cNvSpPr>
            <a:spLocks noChangeArrowheads="1"/>
          </p:cNvSpPr>
          <p:nvPr/>
        </p:nvSpPr>
        <p:spPr bwMode="auto">
          <a:xfrm>
            <a:off x="3200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4881" name="Rectangle 17"/>
          <p:cNvSpPr>
            <a:spLocks noChangeArrowheads="1"/>
          </p:cNvSpPr>
          <p:nvPr/>
        </p:nvSpPr>
        <p:spPr bwMode="auto">
          <a:xfrm>
            <a:off x="6019800" y="419100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15</a:t>
            </a:r>
            <a:endParaRPr lang="en-US" sz="3200" baseline="30000">
              <a:solidFill>
                <a:srgbClr val="FED502"/>
              </a:solidFill>
              <a:effectLst>
                <a:outerShdw blurRad="38100" dist="38100" dir="2700000" algn="tl">
                  <a:srgbClr val="000000"/>
                </a:outerShdw>
              </a:effectLst>
            </a:endParaRPr>
          </a:p>
        </p:txBody>
      </p:sp>
      <p:sp>
        <p:nvSpPr>
          <p:cNvPr id="164882" name="Line 18"/>
          <p:cNvSpPr>
            <a:spLocks noChangeShapeType="1"/>
          </p:cNvSpPr>
          <p:nvPr/>
        </p:nvSpPr>
        <p:spPr bwMode="auto">
          <a:xfrm>
            <a:off x="6096000" y="5638800"/>
            <a:ext cx="9144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64883" name="Rectangle 19"/>
          <p:cNvSpPr>
            <a:spLocks noChangeArrowheads="1"/>
          </p:cNvSpPr>
          <p:nvPr/>
        </p:nvSpPr>
        <p:spPr bwMode="auto">
          <a:xfrm>
            <a:off x="6019800" y="563880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4095</a:t>
            </a:r>
            <a:endParaRPr lang="en-US" sz="3200" baseline="30000">
              <a:solidFill>
                <a:srgbClr val="FED502"/>
              </a:solidFill>
              <a:effectLst>
                <a:outerShdw blurRad="38100" dist="38100" dir="2700000" algn="tl">
                  <a:srgbClr val="000000"/>
                </a:outerShdw>
              </a:effectLst>
            </a:endParaRPr>
          </a:p>
        </p:txBody>
      </p:sp>
      <p:sp>
        <p:nvSpPr>
          <p:cNvPr id="164884" name="Rectangle 20"/>
          <p:cNvSpPr>
            <a:spLocks noChangeArrowheads="1"/>
          </p:cNvSpPr>
          <p:nvPr/>
        </p:nvSpPr>
        <p:spPr bwMode="auto">
          <a:xfrm>
            <a:off x="4591050" y="46482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16</a:t>
            </a:r>
            <a:endParaRPr lang="en-US" sz="3200" baseline="30000">
              <a:solidFill>
                <a:srgbClr val="FED502"/>
              </a:solidFill>
              <a:effectLst>
                <a:outerShdw blurRad="38100" dist="38100" dir="2700000" algn="tl">
                  <a:srgbClr val="000000"/>
                </a:outerShdw>
              </a:effectLst>
            </a:endParaRPr>
          </a:p>
        </p:txBody>
      </p:sp>
      <p:sp>
        <p:nvSpPr>
          <p:cNvPr id="164885" name="Rectangle 21"/>
          <p:cNvSpPr>
            <a:spLocks noChangeArrowheads="1"/>
          </p:cNvSpPr>
          <p:nvPr/>
        </p:nvSpPr>
        <p:spPr bwMode="auto">
          <a:xfrm>
            <a:off x="41148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4886" name="Rectangle 22"/>
          <p:cNvSpPr>
            <a:spLocks noChangeArrowheads="1"/>
          </p:cNvSpPr>
          <p:nvPr/>
        </p:nvSpPr>
        <p:spPr bwMode="auto">
          <a:xfrm>
            <a:off x="3581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15</a:t>
            </a:r>
            <a:endParaRPr lang="en-US" sz="3200" baseline="30000">
              <a:solidFill>
                <a:srgbClr val="FED502"/>
              </a:solidFill>
              <a:effectLst>
                <a:outerShdw blurRad="38100" dist="38100" dir="2700000" algn="tl">
                  <a:srgbClr val="000000"/>
                </a:outerShdw>
              </a:effectLst>
            </a:endParaRPr>
          </a:p>
        </p:txBody>
      </p:sp>
      <p:sp>
        <p:nvSpPr>
          <p:cNvPr id="164887" name="Rectangle 23"/>
          <p:cNvSpPr>
            <a:spLocks noChangeArrowheads="1"/>
          </p:cNvSpPr>
          <p:nvPr/>
        </p:nvSpPr>
        <p:spPr bwMode="auto">
          <a:xfrm>
            <a:off x="5410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4888" name="Rectangle 24"/>
          <p:cNvSpPr>
            <a:spLocks noChangeArrowheads="1"/>
          </p:cNvSpPr>
          <p:nvPr/>
        </p:nvSpPr>
        <p:spPr bwMode="auto">
          <a:xfrm>
            <a:off x="2743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1</a:t>
            </a:r>
          </a:p>
        </p:txBody>
      </p:sp>
      <p:sp>
        <p:nvSpPr>
          <p:cNvPr id="164889" name="Rectangle 25"/>
          <p:cNvSpPr>
            <a:spLocks noChangeArrowheads="1"/>
          </p:cNvSpPr>
          <p:nvPr/>
        </p:nvSpPr>
        <p:spPr bwMode="auto">
          <a:xfrm>
            <a:off x="2286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4890" name="Rectangle 26"/>
          <p:cNvSpPr>
            <a:spLocks noChangeArrowheads="1"/>
          </p:cNvSpPr>
          <p:nvPr/>
        </p:nvSpPr>
        <p:spPr bwMode="auto">
          <a:xfrm>
            <a:off x="17526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F</a:t>
            </a:r>
            <a:endParaRPr lang="en-US" sz="3200" baseline="30000">
              <a:solidFill>
                <a:srgbClr val="FED502"/>
              </a:solidFill>
              <a:effectLst>
                <a:outerShdw blurRad="38100" dist="38100" dir="2700000" algn="tl">
                  <a:srgbClr val="000000"/>
                </a:outerShdw>
              </a:effectLst>
            </a:endParaRPr>
          </a:p>
        </p:txBody>
      </p:sp>
      <p:sp>
        <p:nvSpPr>
          <p:cNvPr id="164891" name="Rectangle 27"/>
          <p:cNvSpPr>
            <a:spLocks noChangeArrowheads="1"/>
          </p:cNvSpPr>
          <p:nvPr/>
        </p:nvSpPr>
        <p:spPr bwMode="auto">
          <a:xfrm>
            <a:off x="3200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4892" name="Rectangle 28"/>
          <p:cNvSpPr>
            <a:spLocks noChangeArrowheads="1"/>
          </p:cNvSpPr>
          <p:nvPr/>
        </p:nvSpPr>
        <p:spPr bwMode="auto">
          <a:xfrm>
            <a:off x="6019800" y="464820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240</a:t>
            </a:r>
            <a:endParaRPr lang="en-US" sz="3200" baseline="30000">
              <a:solidFill>
                <a:srgbClr val="FED502"/>
              </a:solidFill>
              <a:effectLst>
                <a:outerShdw blurRad="38100" dist="38100" dir="2700000" algn="tl">
                  <a:srgbClr val="000000"/>
                </a:outerShdw>
              </a:effectLst>
            </a:endParaRPr>
          </a:p>
        </p:txBody>
      </p:sp>
      <p:sp>
        <p:nvSpPr>
          <p:cNvPr id="164893" name="Rectangle 29"/>
          <p:cNvSpPr>
            <a:spLocks noChangeArrowheads="1"/>
          </p:cNvSpPr>
          <p:nvPr/>
        </p:nvSpPr>
        <p:spPr bwMode="auto">
          <a:xfrm>
            <a:off x="4572000" y="5105400"/>
            <a:ext cx="971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256</a:t>
            </a:r>
            <a:endParaRPr lang="en-US" sz="3200" baseline="30000">
              <a:solidFill>
                <a:srgbClr val="FED502"/>
              </a:solidFill>
              <a:effectLst>
                <a:outerShdw blurRad="38100" dist="38100" dir="2700000" algn="tl">
                  <a:srgbClr val="000000"/>
                </a:outerShdw>
              </a:effectLst>
            </a:endParaRPr>
          </a:p>
        </p:txBody>
      </p:sp>
      <p:sp>
        <p:nvSpPr>
          <p:cNvPr id="164894" name="Rectangle 30"/>
          <p:cNvSpPr>
            <a:spLocks noChangeArrowheads="1"/>
          </p:cNvSpPr>
          <p:nvPr/>
        </p:nvSpPr>
        <p:spPr bwMode="auto">
          <a:xfrm>
            <a:off x="41148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4895" name="Rectangle 31"/>
          <p:cNvSpPr>
            <a:spLocks noChangeArrowheads="1"/>
          </p:cNvSpPr>
          <p:nvPr/>
        </p:nvSpPr>
        <p:spPr bwMode="auto">
          <a:xfrm>
            <a:off x="3581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15</a:t>
            </a:r>
            <a:endParaRPr lang="en-US" sz="3200" baseline="30000">
              <a:solidFill>
                <a:srgbClr val="FED502"/>
              </a:solidFill>
              <a:effectLst>
                <a:outerShdw blurRad="38100" dist="38100" dir="2700000" algn="tl">
                  <a:srgbClr val="000000"/>
                </a:outerShdw>
              </a:effectLst>
            </a:endParaRPr>
          </a:p>
        </p:txBody>
      </p:sp>
      <p:sp>
        <p:nvSpPr>
          <p:cNvPr id="164896" name="Rectangle 32"/>
          <p:cNvSpPr>
            <a:spLocks noChangeArrowheads="1"/>
          </p:cNvSpPr>
          <p:nvPr/>
        </p:nvSpPr>
        <p:spPr bwMode="auto">
          <a:xfrm>
            <a:off x="5410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4897" name="Rectangle 33"/>
          <p:cNvSpPr>
            <a:spLocks noChangeArrowheads="1"/>
          </p:cNvSpPr>
          <p:nvPr/>
        </p:nvSpPr>
        <p:spPr bwMode="auto">
          <a:xfrm>
            <a:off x="2743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16</a:t>
            </a:r>
            <a:r>
              <a:rPr lang="en-US" sz="3200" baseline="30000">
                <a:solidFill>
                  <a:srgbClr val="FED502"/>
                </a:solidFill>
                <a:effectLst>
                  <a:outerShdw blurRad="38100" dist="38100" dir="2700000" algn="tl">
                    <a:srgbClr val="000000"/>
                  </a:outerShdw>
                </a:effectLst>
              </a:rPr>
              <a:t>2</a:t>
            </a:r>
          </a:p>
        </p:txBody>
      </p:sp>
      <p:sp>
        <p:nvSpPr>
          <p:cNvPr id="164898" name="Rectangle 34"/>
          <p:cNvSpPr>
            <a:spLocks noChangeArrowheads="1"/>
          </p:cNvSpPr>
          <p:nvPr/>
        </p:nvSpPr>
        <p:spPr bwMode="auto">
          <a:xfrm>
            <a:off x="22860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4899" name="Rectangle 35"/>
          <p:cNvSpPr>
            <a:spLocks noChangeArrowheads="1"/>
          </p:cNvSpPr>
          <p:nvPr/>
        </p:nvSpPr>
        <p:spPr bwMode="auto">
          <a:xfrm>
            <a:off x="17526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a:solidFill>
                  <a:srgbClr val="FED502"/>
                </a:solidFill>
                <a:effectLst>
                  <a:outerShdw blurRad="38100" dist="38100" dir="2700000" algn="tl">
                    <a:srgbClr val="000000"/>
                  </a:outerShdw>
                </a:effectLst>
              </a:rPr>
              <a:t>F</a:t>
            </a:r>
            <a:endParaRPr lang="en-US" sz="3200" baseline="30000">
              <a:solidFill>
                <a:srgbClr val="FED502"/>
              </a:solidFill>
              <a:effectLst>
                <a:outerShdw blurRad="38100" dist="38100" dir="2700000" algn="tl">
                  <a:srgbClr val="000000"/>
                </a:outerShdw>
              </a:effectLst>
            </a:endParaRPr>
          </a:p>
        </p:txBody>
      </p:sp>
      <p:sp>
        <p:nvSpPr>
          <p:cNvPr id="164900" name="Rectangle 36"/>
          <p:cNvSpPr>
            <a:spLocks noChangeArrowheads="1"/>
          </p:cNvSpPr>
          <p:nvPr/>
        </p:nvSpPr>
        <p:spPr bwMode="auto">
          <a:xfrm>
            <a:off x="3200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4901" name="Rectangle 37"/>
          <p:cNvSpPr>
            <a:spLocks noChangeArrowheads="1"/>
          </p:cNvSpPr>
          <p:nvPr/>
        </p:nvSpPr>
        <p:spPr bwMode="auto">
          <a:xfrm>
            <a:off x="6019800" y="510540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2800" dirty="0">
                <a:solidFill>
                  <a:srgbClr val="FED502"/>
                </a:solidFill>
                <a:effectLst>
                  <a:outerShdw blurRad="38100" dist="38100" dir="2700000" algn="tl">
                    <a:srgbClr val="000000"/>
                  </a:outerShdw>
                </a:effectLst>
              </a:rPr>
              <a:t>3840</a:t>
            </a:r>
            <a:endParaRPr lang="en-US" sz="3200" baseline="30000" dirty="0">
              <a:solidFill>
                <a:srgbClr val="FED502"/>
              </a:solidFill>
              <a:effectLst>
                <a:outerShdw blurRad="38100" dist="38100" dir="2700000" algn="tl">
                  <a:srgbClr val="000000"/>
                </a:outerShdw>
              </a:effectLst>
            </a:endParaRPr>
          </a:p>
        </p:txBody>
      </p:sp>
      <p:sp>
        <p:nvSpPr>
          <p:cNvPr id="164902" name="Rectangle 38"/>
          <p:cNvSpPr>
            <a:spLocks noChangeArrowheads="1"/>
          </p:cNvSpPr>
          <p:nvPr/>
        </p:nvSpPr>
        <p:spPr bwMode="auto">
          <a:xfrm>
            <a:off x="7162800" y="4191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64903" name="Rectangle 39"/>
          <p:cNvSpPr>
            <a:spLocks noChangeArrowheads="1"/>
          </p:cNvSpPr>
          <p:nvPr/>
        </p:nvSpPr>
        <p:spPr bwMode="auto">
          <a:xfrm>
            <a:off x="7162800" y="46482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16</a:t>
            </a:r>
            <a:endParaRPr lang="en-US" sz="1400" baseline="30000">
              <a:solidFill>
                <a:srgbClr val="FED502"/>
              </a:solidFill>
              <a:effectLst>
                <a:outerShdw blurRad="38100" dist="38100" dir="2700000" algn="tl">
                  <a:srgbClr val="000000"/>
                </a:outerShdw>
              </a:effectLst>
            </a:endParaRPr>
          </a:p>
        </p:txBody>
      </p:sp>
      <p:sp>
        <p:nvSpPr>
          <p:cNvPr id="164904" name="Rectangle 40"/>
          <p:cNvSpPr>
            <a:spLocks noChangeArrowheads="1"/>
          </p:cNvSpPr>
          <p:nvPr/>
        </p:nvSpPr>
        <p:spPr bwMode="auto">
          <a:xfrm>
            <a:off x="7162800" y="51054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en-US" sz="1400">
                <a:solidFill>
                  <a:srgbClr val="FED502"/>
                </a:solidFill>
                <a:effectLst>
                  <a:outerShdw blurRad="38100" dist="38100" dir="2700000" algn="tl">
                    <a:srgbClr val="000000"/>
                  </a:outerShdw>
                </a:effectLst>
              </a:rPr>
              <a:t>Multiples of 256</a:t>
            </a:r>
            <a:endParaRPr lang="en-US" sz="1400" baseline="3000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3937849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Effect transition="in" filter="fade">
                                      <p:cBhvr>
                                        <p:cTn id="7" dur="1000"/>
                                        <p:tgtEl>
                                          <p:spTgt spid="1648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4877"/>
                                        </p:tgtEl>
                                        <p:attrNameLst>
                                          <p:attrName>style.visibility</p:attrName>
                                        </p:attrNameLst>
                                      </p:cBhvr>
                                      <p:to>
                                        <p:strVal val="visible"/>
                                      </p:to>
                                    </p:set>
                                    <p:animEffect transition="in" filter="fade">
                                      <p:cBhvr>
                                        <p:cTn id="10" dur="1000"/>
                                        <p:tgtEl>
                                          <p:spTgt spid="16487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4878"/>
                                        </p:tgtEl>
                                        <p:attrNameLst>
                                          <p:attrName>style.visibility</p:attrName>
                                        </p:attrNameLst>
                                      </p:cBhvr>
                                      <p:to>
                                        <p:strVal val="visible"/>
                                      </p:to>
                                    </p:set>
                                    <p:animEffect transition="in" filter="fade">
                                      <p:cBhvr>
                                        <p:cTn id="13" dur="1000"/>
                                        <p:tgtEl>
                                          <p:spTgt spid="1648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879"/>
                                        </p:tgtEl>
                                        <p:attrNameLst>
                                          <p:attrName>style.visibility</p:attrName>
                                        </p:attrNameLst>
                                      </p:cBhvr>
                                      <p:to>
                                        <p:strVal val="visible"/>
                                      </p:to>
                                    </p:set>
                                    <p:animEffect transition="in" filter="fade">
                                      <p:cBhvr>
                                        <p:cTn id="16" dur="1000"/>
                                        <p:tgtEl>
                                          <p:spTgt spid="164879"/>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4874"/>
                                        </p:tgtEl>
                                        <p:attrNameLst>
                                          <p:attrName>style.visibility</p:attrName>
                                        </p:attrNameLst>
                                      </p:cBhvr>
                                      <p:to>
                                        <p:strVal val="visible"/>
                                      </p:to>
                                    </p:set>
                                    <p:animEffect transition="in" filter="fade">
                                      <p:cBhvr>
                                        <p:cTn id="20" dur="1000"/>
                                        <p:tgtEl>
                                          <p:spTgt spid="16487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4873"/>
                                        </p:tgtEl>
                                        <p:attrNameLst>
                                          <p:attrName>style.visibility</p:attrName>
                                        </p:attrNameLst>
                                      </p:cBhvr>
                                      <p:to>
                                        <p:strVal val="visible"/>
                                      </p:to>
                                    </p:set>
                                    <p:animEffect transition="in" filter="fade">
                                      <p:cBhvr>
                                        <p:cTn id="23" dur="1000"/>
                                        <p:tgtEl>
                                          <p:spTgt spid="16487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4875"/>
                                        </p:tgtEl>
                                        <p:attrNameLst>
                                          <p:attrName>style.visibility</p:attrName>
                                        </p:attrNameLst>
                                      </p:cBhvr>
                                      <p:to>
                                        <p:strVal val="visible"/>
                                      </p:to>
                                    </p:set>
                                    <p:animEffect transition="in" filter="fade">
                                      <p:cBhvr>
                                        <p:cTn id="26" dur="1000"/>
                                        <p:tgtEl>
                                          <p:spTgt spid="16487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4880"/>
                                        </p:tgtEl>
                                        <p:attrNameLst>
                                          <p:attrName>style.visibility</p:attrName>
                                        </p:attrNameLst>
                                      </p:cBhvr>
                                      <p:to>
                                        <p:strVal val="visible"/>
                                      </p:to>
                                    </p:set>
                                    <p:animEffect transition="in" filter="fade">
                                      <p:cBhvr>
                                        <p:cTn id="29" dur="1000"/>
                                        <p:tgtEl>
                                          <p:spTgt spid="164880"/>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64881"/>
                                        </p:tgtEl>
                                        <p:attrNameLst>
                                          <p:attrName>style.visibility</p:attrName>
                                        </p:attrNameLst>
                                      </p:cBhvr>
                                      <p:to>
                                        <p:strVal val="visible"/>
                                      </p:to>
                                    </p:set>
                                    <p:animEffect transition="in" filter="fade">
                                      <p:cBhvr>
                                        <p:cTn id="33" dur="1000"/>
                                        <p:tgtEl>
                                          <p:spTgt spid="16488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fade">
                                      <p:cBhvr>
                                        <p:cTn id="36" dur="1000"/>
                                        <p:tgtEl>
                                          <p:spTgt spid="164876"/>
                                        </p:tgtEl>
                                      </p:cBhvr>
                                    </p:animEffect>
                                  </p:childTnLst>
                                </p:cTn>
                              </p:par>
                            </p:childTnLst>
                          </p:cTn>
                        </p:par>
                        <p:par>
                          <p:cTn id="37" fill="hold" nodeType="afterGroup">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64868"/>
                                        </p:tgtEl>
                                        <p:attrNameLst>
                                          <p:attrName>style.visibility</p:attrName>
                                        </p:attrNameLst>
                                      </p:cBhvr>
                                      <p:to>
                                        <p:strVal val="visible"/>
                                      </p:to>
                                    </p:set>
                                    <p:animEffect transition="in" filter="fade">
                                      <p:cBhvr>
                                        <p:cTn id="40" dur="1000"/>
                                        <p:tgtEl>
                                          <p:spTgt spid="1648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4888"/>
                                        </p:tgtEl>
                                        <p:attrNameLst>
                                          <p:attrName>style.visibility</p:attrName>
                                        </p:attrNameLst>
                                      </p:cBhvr>
                                      <p:to>
                                        <p:strVal val="visible"/>
                                      </p:to>
                                    </p:set>
                                    <p:animEffect transition="in" filter="fade">
                                      <p:cBhvr>
                                        <p:cTn id="43" dur="1000"/>
                                        <p:tgtEl>
                                          <p:spTgt spid="16488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4889"/>
                                        </p:tgtEl>
                                        <p:attrNameLst>
                                          <p:attrName>style.visibility</p:attrName>
                                        </p:attrNameLst>
                                      </p:cBhvr>
                                      <p:to>
                                        <p:strVal val="visible"/>
                                      </p:to>
                                    </p:set>
                                    <p:animEffect transition="in" filter="fade">
                                      <p:cBhvr>
                                        <p:cTn id="46" dur="1000"/>
                                        <p:tgtEl>
                                          <p:spTgt spid="16488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4890"/>
                                        </p:tgtEl>
                                        <p:attrNameLst>
                                          <p:attrName>style.visibility</p:attrName>
                                        </p:attrNameLst>
                                      </p:cBhvr>
                                      <p:to>
                                        <p:strVal val="visible"/>
                                      </p:to>
                                    </p:set>
                                    <p:animEffect transition="in" filter="fade">
                                      <p:cBhvr>
                                        <p:cTn id="49" dur="1000"/>
                                        <p:tgtEl>
                                          <p:spTgt spid="164890"/>
                                        </p:tgtEl>
                                      </p:cBhvr>
                                    </p:animEffect>
                                  </p:childTnLst>
                                </p:cTn>
                              </p:par>
                            </p:childTnLst>
                          </p:cTn>
                        </p:par>
                        <p:par>
                          <p:cTn id="50" fill="hold" nodeType="afterGroup">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64885"/>
                                        </p:tgtEl>
                                        <p:attrNameLst>
                                          <p:attrName>style.visibility</p:attrName>
                                        </p:attrNameLst>
                                      </p:cBhvr>
                                      <p:to>
                                        <p:strVal val="visible"/>
                                      </p:to>
                                    </p:set>
                                    <p:animEffect transition="in" filter="fade">
                                      <p:cBhvr>
                                        <p:cTn id="53" dur="1000"/>
                                        <p:tgtEl>
                                          <p:spTgt spid="16488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4884"/>
                                        </p:tgtEl>
                                        <p:attrNameLst>
                                          <p:attrName>style.visibility</p:attrName>
                                        </p:attrNameLst>
                                      </p:cBhvr>
                                      <p:to>
                                        <p:strVal val="visible"/>
                                      </p:to>
                                    </p:set>
                                    <p:animEffect transition="in" filter="fade">
                                      <p:cBhvr>
                                        <p:cTn id="56" dur="1000"/>
                                        <p:tgtEl>
                                          <p:spTgt spid="16488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4886"/>
                                        </p:tgtEl>
                                        <p:attrNameLst>
                                          <p:attrName>style.visibility</p:attrName>
                                        </p:attrNameLst>
                                      </p:cBhvr>
                                      <p:to>
                                        <p:strVal val="visible"/>
                                      </p:to>
                                    </p:set>
                                    <p:animEffect transition="in" filter="fade">
                                      <p:cBhvr>
                                        <p:cTn id="59" dur="1000"/>
                                        <p:tgtEl>
                                          <p:spTgt spid="16488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4891"/>
                                        </p:tgtEl>
                                        <p:attrNameLst>
                                          <p:attrName>style.visibility</p:attrName>
                                        </p:attrNameLst>
                                      </p:cBhvr>
                                      <p:to>
                                        <p:strVal val="visible"/>
                                      </p:to>
                                    </p:set>
                                    <p:animEffect transition="in" filter="fade">
                                      <p:cBhvr>
                                        <p:cTn id="62" dur="1000"/>
                                        <p:tgtEl>
                                          <p:spTgt spid="164891"/>
                                        </p:tgtEl>
                                      </p:cBhvr>
                                    </p:animEffect>
                                  </p:childTnLst>
                                </p:cTn>
                              </p:par>
                            </p:childTnLst>
                          </p:cTn>
                        </p:par>
                        <p:par>
                          <p:cTn id="63" fill="hold" nodeType="afterGroup">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64892"/>
                                        </p:tgtEl>
                                        <p:attrNameLst>
                                          <p:attrName>style.visibility</p:attrName>
                                        </p:attrNameLst>
                                      </p:cBhvr>
                                      <p:to>
                                        <p:strVal val="visible"/>
                                      </p:to>
                                    </p:set>
                                    <p:animEffect transition="in" filter="fade">
                                      <p:cBhvr>
                                        <p:cTn id="66" dur="1000"/>
                                        <p:tgtEl>
                                          <p:spTgt spid="16489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4887"/>
                                        </p:tgtEl>
                                        <p:attrNameLst>
                                          <p:attrName>style.visibility</p:attrName>
                                        </p:attrNameLst>
                                      </p:cBhvr>
                                      <p:to>
                                        <p:strVal val="visible"/>
                                      </p:to>
                                    </p:set>
                                    <p:animEffect transition="in" filter="fade">
                                      <p:cBhvr>
                                        <p:cTn id="69" dur="1000"/>
                                        <p:tgtEl>
                                          <p:spTgt spid="164887"/>
                                        </p:tgtEl>
                                      </p:cBhvr>
                                    </p:animEffect>
                                  </p:childTnLst>
                                </p:cTn>
                              </p:par>
                            </p:childTnLst>
                          </p:cTn>
                        </p:par>
                        <p:par>
                          <p:cTn id="70" fill="hold" nodeType="afterGroup">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164872"/>
                                        </p:tgtEl>
                                        <p:attrNameLst>
                                          <p:attrName>style.visibility</p:attrName>
                                        </p:attrNameLst>
                                      </p:cBhvr>
                                      <p:to>
                                        <p:strVal val="visible"/>
                                      </p:to>
                                    </p:set>
                                    <p:animEffect transition="in" filter="fade">
                                      <p:cBhvr>
                                        <p:cTn id="73" dur="1000"/>
                                        <p:tgtEl>
                                          <p:spTgt spid="16487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64897"/>
                                        </p:tgtEl>
                                        <p:attrNameLst>
                                          <p:attrName>style.visibility</p:attrName>
                                        </p:attrNameLst>
                                      </p:cBhvr>
                                      <p:to>
                                        <p:strVal val="visible"/>
                                      </p:to>
                                    </p:set>
                                    <p:animEffect transition="in" filter="fade">
                                      <p:cBhvr>
                                        <p:cTn id="76" dur="1000"/>
                                        <p:tgtEl>
                                          <p:spTgt spid="16489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4899"/>
                                        </p:tgtEl>
                                        <p:attrNameLst>
                                          <p:attrName>style.visibility</p:attrName>
                                        </p:attrNameLst>
                                      </p:cBhvr>
                                      <p:to>
                                        <p:strVal val="visible"/>
                                      </p:to>
                                    </p:set>
                                    <p:animEffect transition="in" filter="fade">
                                      <p:cBhvr>
                                        <p:cTn id="79" dur="1000"/>
                                        <p:tgtEl>
                                          <p:spTgt spid="16489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4898"/>
                                        </p:tgtEl>
                                        <p:attrNameLst>
                                          <p:attrName>style.visibility</p:attrName>
                                        </p:attrNameLst>
                                      </p:cBhvr>
                                      <p:to>
                                        <p:strVal val="visible"/>
                                      </p:to>
                                    </p:set>
                                    <p:animEffect transition="in" filter="fade">
                                      <p:cBhvr>
                                        <p:cTn id="82" dur="1000"/>
                                        <p:tgtEl>
                                          <p:spTgt spid="164898"/>
                                        </p:tgtEl>
                                      </p:cBhvr>
                                    </p:animEffect>
                                  </p:childTnLst>
                                </p:cTn>
                              </p:par>
                            </p:childTnLst>
                          </p:cTn>
                        </p:par>
                        <p:par>
                          <p:cTn id="83" fill="hold" nodeType="afterGroup">
                            <p:stCondLst>
                              <p:cond delay="7000"/>
                            </p:stCondLst>
                            <p:childTnLst>
                              <p:par>
                                <p:cTn id="84" presetID="10" presetClass="entr" presetSubtype="0" fill="hold" grpId="0" nodeType="afterEffect">
                                  <p:stCondLst>
                                    <p:cond delay="0"/>
                                  </p:stCondLst>
                                  <p:childTnLst>
                                    <p:set>
                                      <p:cBhvr>
                                        <p:cTn id="85" dur="1" fill="hold">
                                          <p:stCondLst>
                                            <p:cond delay="0"/>
                                          </p:stCondLst>
                                        </p:cTn>
                                        <p:tgtEl>
                                          <p:spTgt spid="164894"/>
                                        </p:tgtEl>
                                        <p:attrNameLst>
                                          <p:attrName>style.visibility</p:attrName>
                                        </p:attrNameLst>
                                      </p:cBhvr>
                                      <p:to>
                                        <p:strVal val="visible"/>
                                      </p:to>
                                    </p:set>
                                    <p:animEffect transition="in" filter="fade">
                                      <p:cBhvr>
                                        <p:cTn id="86" dur="1000"/>
                                        <p:tgtEl>
                                          <p:spTgt spid="16489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64893"/>
                                        </p:tgtEl>
                                        <p:attrNameLst>
                                          <p:attrName>style.visibility</p:attrName>
                                        </p:attrNameLst>
                                      </p:cBhvr>
                                      <p:to>
                                        <p:strVal val="visible"/>
                                      </p:to>
                                    </p:set>
                                    <p:animEffect transition="in" filter="fade">
                                      <p:cBhvr>
                                        <p:cTn id="89" dur="1000"/>
                                        <p:tgtEl>
                                          <p:spTgt spid="16489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4895"/>
                                        </p:tgtEl>
                                        <p:attrNameLst>
                                          <p:attrName>style.visibility</p:attrName>
                                        </p:attrNameLst>
                                      </p:cBhvr>
                                      <p:to>
                                        <p:strVal val="visible"/>
                                      </p:to>
                                    </p:set>
                                    <p:animEffect transition="in" filter="fade">
                                      <p:cBhvr>
                                        <p:cTn id="92" dur="1000"/>
                                        <p:tgtEl>
                                          <p:spTgt spid="16489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64900"/>
                                        </p:tgtEl>
                                        <p:attrNameLst>
                                          <p:attrName>style.visibility</p:attrName>
                                        </p:attrNameLst>
                                      </p:cBhvr>
                                      <p:to>
                                        <p:strVal val="visible"/>
                                      </p:to>
                                    </p:set>
                                    <p:animEffect transition="in" filter="fade">
                                      <p:cBhvr>
                                        <p:cTn id="95" dur="1000"/>
                                        <p:tgtEl>
                                          <p:spTgt spid="164900"/>
                                        </p:tgtEl>
                                      </p:cBhvr>
                                    </p:animEffect>
                                  </p:childTnLst>
                                </p:cTn>
                              </p:par>
                            </p:childTnLst>
                          </p:cTn>
                        </p:par>
                        <p:par>
                          <p:cTn id="96" fill="hold" nodeType="afterGroup">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64901"/>
                                        </p:tgtEl>
                                        <p:attrNameLst>
                                          <p:attrName>style.visibility</p:attrName>
                                        </p:attrNameLst>
                                      </p:cBhvr>
                                      <p:to>
                                        <p:strVal val="visible"/>
                                      </p:to>
                                    </p:set>
                                    <p:animEffect transition="in" filter="fade">
                                      <p:cBhvr>
                                        <p:cTn id="99" dur="1000"/>
                                        <p:tgtEl>
                                          <p:spTgt spid="16490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64896"/>
                                        </p:tgtEl>
                                        <p:attrNameLst>
                                          <p:attrName>style.visibility</p:attrName>
                                        </p:attrNameLst>
                                      </p:cBhvr>
                                      <p:to>
                                        <p:strVal val="visible"/>
                                      </p:to>
                                    </p:set>
                                    <p:animEffect transition="in" filter="fade">
                                      <p:cBhvr>
                                        <p:cTn id="102" dur="1000"/>
                                        <p:tgtEl>
                                          <p:spTgt spid="164896"/>
                                        </p:tgtEl>
                                      </p:cBhvr>
                                    </p:animEffect>
                                  </p:childTnLst>
                                </p:cTn>
                              </p:par>
                            </p:childTnLst>
                          </p:cTn>
                        </p:par>
                        <p:par>
                          <p:cTn id="103" fill="hold" nodeType="afterGroup">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64882"/>
                                        </p:tgtEl>
                                        <p:attrNameLst>
                                          <p:attrName>style.visibility</p:attrName>
                                        </p:attrNameLst>
                                      </p:cBhvr>
                                      <p:to>
                                        <p:strVal val="visible"/>
                                      </p:to>
                                    </p:set>
                                    <p:animEffect transition="in" filter="fade">
                                      <p:cBhvr>
                                        <p:cTn id="106" dur="2000"/>
                                        <p:tgtEl>
                                          <p:spTgt spid="16488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64883"/>
                                        </p:tgtEl>
                                        <p:attrNameLst>
                                          <p:attrName>style.visibility</p:attrName>
                                        </p:attrNameLst>
                                      </p:cBhvr>
                                      <p:to>
                                        <p:strVal val="visible"/>
                                      </p:to>
                                    </p:set>
                                    <p:animEffect transition="in" filter="fade">
                                      <p:cBhvr>
                                        <p:cTn id="109" dur="2000"/>
                                        <p:tgtEl>
                                          <p:spTgt spid="164883"/>
                                        </p:tgtEl>
                                      </p:cBhvr>
                                    </p:animEffect>
                                  </p:childTnLst>
                                </p:cTn>
                              </p:par>
                            </p:childTnLst>
                          </p:cTn>
                        </p:par>
                        <p:par>
                          <p:cTn id="110" fill="hold" nodeType="afterGroup">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64902"/>
                                        </p:tgtEl>
                                        <p:attrNameLst>
                                          <p:attrName>style.visibility</p:attrName>
                                        </p:attrNameLst>
                                      </p:cBhvr>
                                      <p:to>
                                        <p:strVal val="visible"/>
                                      </p:to>
                                    </p:set>
                                    <p:animEffect transition="in" filter="fade">
                                      <p:cBhvr>
                                        <p:cTn id="113" dur="500"/>
                                        <p:tgtEl>
                                          <p:spTgt spid="16490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64903"/>
                                        </p:tgtEl>
                                        <p:attrNameLst>
                                          <p:attrName>style.visibility</p:attrName>
                                        </p:attrNameLst>
                                      </p:cBhvr>
                                      <p:to>
                                        <p:strVal val="visible"/>
                                      </p:to>
                                    </p:set>
                                    <p:animEffect transition="in" filter="fade">
                                      <p:cBhvr>
                                        <p:cTn id="116" dur="500"/>
                                        <p:tgtEl>
                                          <p:spTgt spid="16490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64904"/>
                                        </p:tgtEl>
                                        <p:attrNameLst>
                                          <p:attrName>style.visibility</p:attrName>
                                        </p:attrNameLst>
                                      </p:cBhvr>
                                      <p:to>
                                        <p:strVal val="visible"/>
                                      </p:to>
                                    </p:set>
                                    <p:animEffect transition="in" filter="fade">
                                      <p:cBhvr>
                                        <p:cTn id="119" dur="500"/>
                                        <p:tgtEl>
                                          <p:spTgt spid="164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P spid="164870" grpId="0"/>
      <p:bldP spid="164872" grpId="0"/>
      <p:bldP spid="164873" grpId="0"/>
      <p:bldP spid="164874" grpId="0"/>
      <p:bldP spid="164875" grpId="0"/>
      <p:bldP spid="164876" grpId="0"/>
      <p:bldP spid="164877" grpId="0"/>
      <p:bldP spid="164878" grpId="0"/>
      <p:bldP spid="164879" grpId="0"/>
      <p:bldP spid="164880" grpId="0"/>
      <p:bldP spid="164881" grpId="0"/>
      <p:bldP spid="164882" grpId="0" animBg="1"/>
      <p:bldP spid="164883" grpId="0"/>
      <p:bldP spid="164884" grpId="0"/>
      <p:bldP spid="164885" grpId="0"/>
      <p:bldP spid="164886" grpId="0"/>
      <p:bldP spid="164887" grpId="0"/>
      <p:bldP spid="164888" grpId="0"/>
      <p:bldP spid="164889" grpId="0"/>
      <p:bldP spid="164890" grpId="0"/>
      <p:bldP spid="164891" grpId="0"/>
      <p:bldP spid="164892" grpId="0"/>
      <p:bldP spid="164893" grpId="0"/>
      <p:bldP spid="164894" grpId="0"/>
      <p:bldP spid="164895" grpId="0"/>
      <p:bldP spid="164896" grpId="0"/>
      <p:bldP spid="164897" grpId="0"/>
      <p:bldP spid="164898" grpId="0"/>
      <p:bldP spid="164899" grpId="0"/>
      <p:bldP spid="164900" grpId="0"/>
      <p:bldP spid="164901" grpId="0"/>
      <p:bldP spid="164902" grpId="0"/>
      <p:bldP spid="164903" grpId="0"/>
      <p:bldP spid="16490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0" y="457200"/>
            <a:ext cx="8686800" cy="914400"/>
          </a:xfrm>
        </p:spPr>
        <p:txBody>
          <a:bodyPr/>
          <a:lstStyle/>
          <a:p>
            <a:pPr eaLnBrk="1" hangingPunct="1">
              <a:defRPr/>
            </a:pPr>
            <a:r>
              <a:rPr lang="en-US" sz="3600" dirty="0" smtClean="0">
                <a:solidFill>
                  <a:srgbClr val="FED502"/>
                </a:solidFill>
                <a:effectLst>
                  <a:outerShdw blurRad="38100" dist="38100" dir="2700000" algn="tl">
                    <a:srgbClr val="000000">
                      <a:alpha val="43137"/>
                    </a:srgbClr>
                  </a:outerShdw>
                </a:effectLst>
              </a:rPr>
              <a:t>More info on Binary Numbers</a:t>
            </a:r>
          </a:p>
        </p:txBody>
      </p:sp>
      <p:sp>
        <p:nvSpPr>
          <p:cNvPr id="66" name="Rectangle 2"/>
          <p:cNvSpPr txBox="1">
            <a:spLocks noChangeArrowheads="1"/>
          </p:cNvSpPr>
          <p:nvPr/>
        </p:nvSpPr>
        <p:spPr bwMode="auto">
          <a:xfrm>
            <a:off x="228600" y="12954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eaLnBrk="1" hangingPunct="1">
              <a:defRPr/>
            </a:pPr>
            <a:r>
              <a:rPr lang="en-US" sz="2800" dirty="0" smtClean="0">
                <a:solidFill>
                  <a:schemeClr val="tx1"/>
                </a:solidFill>
                <a:hlinkClick r:id="rId3"/>
              </a:rPr>
              <a:t>Binary Numeral System</a:t>
            </a:r>
            <a:endParaRPr lang="en-US" sz="2800" dirty="0" smtClean="0">
              <a:solidFill>
                <a:schemeClr val="tx1"/>
              </a:solidFill>
            </a:endParaRPr>
          </a:p>
        </p:txBody>
      </p:sp>
      <p:sp>
        <p:nvSpPr>
          <p:cNvPr id="67" name="Rectangle 2"/>
          <p:cNvSpPr txBox="1">
            <a:spLocks noChangeArrowheads="1"/>
          </p:cNvSpPr>
          <p:nvPr/>
        </p:nvSpPr>
        <p:spPr bwMode="auto">
          <a:xfrm>
            <a:off x="228600" y="17526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eaLnBrk="1" hangingPunct="1">
              <a:defRPr/>
            </a:pPr>
            <a:r>
              <a:rPr lang="en-US" sz="2800" dirty="0" smtClean="0">
                <a:solidFill>
                  <a:schemeClr val="tx1"/>
                </a:solidFill>
                <a:hlinkClick r:id="rId4"/>
              </a:rPr>
              <a:t>Binary Numbers</a:t>
            </a:r>
            <a:endParaRPr lang="en-US" sz="2800" dirty="0" smtClean="0">
              <a:solidFill>
                <a:schemeClr val="tx1"/>
              </a:solidFill>
            </a:endParaRPr>
          </a:p>
        </p:txBody>
      </p:sp>
      <p:sp>
        <p:nvSpPr>
          <p:cNvPr id="68" name="Rectangle 2"/>
          <p:cNvSpPr txBox="1">
            <a:spLocks noChangeArrowheads="1"/>
          </p:cNvSpPr>
          <p:nvPr/>
        </p:nvSpPr>
        <p:spPr bwMode="auto">
          <a:xfrm>
            <a:off x="228600" y="22098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eaLnBrk="1" hangingPunct="1">
              <a:defRPr/>
            </a:pPr>
            <a:r>
              <a:rPr lang="en-US" sz="2800" dirty="0" smtClean="0">
                <a:solidFill>
                  <a:schemeClr val="tx1"/>
                </a:solidFill>
                <a:hlinkClick r:id="rId5"/>
              </a:rPr>
              <a:t>A Tutorial on Binary Numbers</a:t>
            </a:r>
            <a:endParaRPr lang="en-US" sz="2800" dirty="0" smtClean="0">
              <a:solidFill>
                <a:schemeClr val="tx1"/>
              </a:solidFill>
            </a:endParaRPr>
          </a:p>
        </p:txBody>
      </p:sp>
      <p:sp>
        <p:nvSpPr>
          <p:cNvPr id="70" name="Rectangle 2"/>
          <p:cNvSpPr txBox="1">
            <a:spLocks noChangeArrowheads="1"/>
          </p:cNvSpPr>
          <p:nvPr/>
        </p:nvSpPr>
        <p:spPr bwMode="auto">
          <a:xfrm>
            <a:off x="228600" y="41148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eaLnBrk="1" hangingPunct="1">
              <a:defRPr/>
            </a:pPr>
            <a:r>
              <a:rPr lang="en-US" sz="2800" dirty="0" smtClean="0">
                <a:solidFill>
                  <a:schemeClr val="tx1"/>
                </a:solidFill>
                <a:hlinkClick r:id="rId6"/>
              </a:rPr>
              <a:t>Binary Number Conversion and Manipulation</a:t>
            </a:r>
            <a:endParaRPr lang="en-US" sz="2800" dirty="0" smtClean="0">
              <a:solidFill>
                <a:schemeClr val="tx1"/>
              </a:solidFill>
            </a:endParaRPr>
          </a:p>
        </p:txBody>
      </p:sp>
      <p:sp>
        <p:nvSpPr>
          <p:cNvPr id="71" name="Rectangle 2"/>
          <p:cNvSpPr txBox="1">
            <a:spLocks noChangeArrowheads="1"/>
          </p:cNvSpPr>
          <p:nvPr/>
        </p:nvSpPr>
        <p:spPr bwMode="auto">
          <a:xfrm>
            <a:off x="228600" y="4572000"/>
            <a:ext cx="883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algn="l" eaLnBrk="1" hangingPunct="1">
              <a:defRPr/>
            </a:pPr>
            <a:r>
              <a:rPr lang="en-US" sz="2800" dirty="0" smtClean="0">
                <a:solidFill>
                  <a:schemeClr val="tx1"/>
                </a:solidFill>
                <a:hlinkClick r:id="rId7"/>
              </a:rPr>
              <a:t>Twos Compliment - How Machines Perform Arithmetic</a:t>
            </a:r>
            <a:endParaRPr lang="en-US" sz="2800" dirty="0" smtClean="0">
              <a:solidFill>
                <a:schemeClr val="tx1"/>
              </a:solidFill>
            </a:endParaRPr>
          </a:p>
        </p:txBody>
      </p:sp>
      <p:sp>
        <p:nvSpPr>
          <p:cNvPr id="72" name="Rectangle 2"/>
          <p:cNvSpPr txBox="1">
            <a:spLocks noChangeArrowheads="1"/>
          </p:cNvSpPr>
          <p:nvPr/>
        </p:nvSpPr>
        <p:spPr bwMode="auto">
          <a:xfrm>
            <a:off x="0" y="32766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eaLnBrk="1" hangingPunct="1">
              <a:defRPr/>
            </a:pPr>
            <a:r>
              <a:rPr lang="en-US" sz="3600" dirty="0">
                <a:solidFill>
                  <a:srgbClr val="FED502"/>
                </a:solidFill>
              </a:rPr>
              <a:t>More Advanced Topics on Binary Numbers</a:t>
            </a:r>
            <a:endParaRPr lang="en-US" sz="3600" dirty="0" smtClean="0">
              <a:solidFill>
                <a:srgbClr val="FED502"/>
              </a:solidFill>
            </a:endParaRPr>
          </a:p>
        </p:txBody>
      </p:sp>
      <p:sp>
        <p:nvSpPr>
          <p:cNvPr id="73" name="Rectangle 2"/>
          <p:cNvSpPr txBox="1">
            <a:spLocks noChangeArrowheads="1"/>
          </p:cNvSpPr>
          <p:nvPr/>
        </p:nvSpPr>
        <p:spPr bwMode="auto">
          <a:xfrm>
            <a:off x="228600" y="26670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eaLnBrk="1" hangingPunct="1">
              <a:defRPr/>
            </a:pPr>
            <a:r>
              <a:rPr lang="en-US" sz="2800" dirty="0" smtClean="0">
                <a:solidFill>
                  <a:schemeClr val="tx1"/>
                </a:solidFill>
                <a:hlinkClick r:id="rId8"/>
              </a:rPr>
              <a:t>How Bits and Bytes Work</a:t>
            </a:r>
            <a:endParaRPr lang="en-US" sz="2800" dirty="0" smtClean="0">
              <a:solidFill>
                <a:schemeClr val="tx1"/>
              </a:solidFill>
            </a:endParaRPr>
          </a:p>
        </p:txBody>
      </p:sp>
    </p:spTree>
    <p:extLst>
      <p:ext uri="{BB962C8B-B14F-4D97-AF65-F5344CB8AC3E}">
        <p14:creationId xmlns:p14="http://schemas.microsoft.com/office/powerpoint/2010/main" val="13657461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0" y="762000"/>
            <a:ext cx="9144000" cy="4038600"/>
          </a:xfrm>
        </p:spPr>
        <p:txBody>
          <a:bodyPr/>
          <a:lstStyle/>
          <a:p>
            <a:pPr eaLnBrk="1" hangingPunct="1">
              <a:defRPr/>
            </a:pPr>
            <a:r>
              <a:rPr lang="en-US" sz="3600" dirty="0" smtClean="0">
                <a:solidFill>
                  <a:srgbClr val="FED502"/>
                </a:solidFill>
                <a:effectLst>
                  <a:outerShdw blurRad="38100" dist="38100" dir="2700000" algn="tl">
                    <a:srgbClr val="000000">
                      <a:alpha val="43137"/>
                    </a:srgbClr>
                  </a:outerShdw>
                </a:effectLst>
              </a:rPr>
              <a:t>We refer to the base 10 numeral system as the decimal numeral system.</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Base 10 numbers have 10 symbols to represent any number in the system.</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Those symbols are</a:t>
            </a:r>
          </a:p>
        </p:txBody>
      </p:sp>
      <p:sp>
        <p:nvSpPr>
          <p:cNvPr id="110595" name="Rectangle 3"/>
          <p:cNvSpPr>
            <a:spLocks noChangeArrowheads="1"/>
          </p:cNvSpPr>
          <p:nvPr/>
        </p:nvSpPr>
        <p:spPr bwMode="auto">
          <a:xfrm>
            <a:off x="2819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0</a:t>
            </a:r>
          </a:p>
        </p:txBody>
      </p:sp>
      <p:sp>
        <p:nvSpPr>
          <p:cNvPr id="110596" name="Rectangle 4"/>
          <p:cNvSpPr>
            <a:spLocks noChangeArrowheads="1"/>
          </p:cNvSpPr>
          <p:nvPr/>
        </p:nvSpPr>
        <p:spPr bwMode="auto">
          <a:xfrm>
            <a:off x="3200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1</a:t>
            </a:r>
          </a:p>
        </p:txBody>
      </p:sp>
      <p:sp>
        <p:nvSpPr>
          <p:cNvPr id="110597" name="Rectangle 5"/>
          <p:cNvSpPr>
            <a:spLocks noChangeArrowheads="1"/>
          </p:cNvSpPr>
          <p:nvPr/>
        </p:nvSpPr>
        <p:spPr bwMode="auto">
          <a:xfrm>
            <a:off x="3581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2</a:t>
            </a:r>
          </a:p>
        </p:txBody>
      </p:sp>
      <p:sp>
        <p:nvSpPr>
          <p:cNvPr id="110598" name="Rectangle 6"/>
          <p:cNvSpPr>
            <a:spLocks noChangeArrowheads="1"/>
          </p:cNvSpPr>
          <p:nvPr/>
        </p:nvSpPr>
        <p:spPr bwMode="auto">
          <a:xfrm>
            <a:off x="3962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3</a:t>
            </a:r>
          </a:p>
        </p:txBody>
      </p:sp>
      <p:sp>
        <p:nvSpPr>
          <p:cNvPr id="110599" name="Rectangle 7"/>
          <p:cNvSpPr>
            <a:spLocks noChangeArrowheads="1"/>
          </p:cNvSpPr>
          <p:nvPr/>
        </p:nvSpPr>
        <p:spPr bwMode="auto">
          <a:xfrm>
            <a:off x="4343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4</a:t>
            </a:r>
          </a:p>
        </p:txBody>
      </p:sp>
      <p:sp>
        <p:nvSpPr>
          <p:cNvPr id="110600" name="Rectangle 8"/>
          <p:cNvSpPr>
            <a:spLocks noChangeArrowheads="1"/>
          </p:cNvSpPr>
          <p:nvPr/>
        </p:nvSpPr>
        <p:spPr bwMode="auto">
          <a:xfrm>
            <a:off x="4724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5</a:t>
            </a:r>
          </a:p>
        </p:txBody>
      </p:sp>
      <p:sp>
        <p:nvSpPr>
          <p:cNvPr id="110601" name="Rectangle 9"/>
          <p:cNvSpPr>
            <a:spLocks noChangeArrowheads="1"/>
          </p:cNvSpPr>
          <p:nvPr/>
        </p:nvSpPr>
        <p:spPr bwMode="auto">
          <a:xfrm>
            <a:off x="5105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6</a:t>
            </a:r>
          </a:p>
        </p:txBody>
      </p:sp>
      <p:sp>
        <p:nvSpPr>
          <p:cNvPr id="110602" name="Rectangle 10"/>
          <p:cNvSpPr>
            <a:spLocks noChangeArrowheads="1"/>
          </p:cNvSpPr>
          <p:nvPr/>
        </p:nvSpPr>
        <p:spPr bwMode="auto">
          <a:xfrm>
            <a:off x="5486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7</a:t>
            </a:r>
          </a:p>
        </p:txBody>
      </p:sp>
      <p:sp>
        <p:nvSpPr>
          <p:cNvPr id="110603" name="Rectangle 11"/>
          <p:cNvSpPr>
            <a:spLocks noChangeArrowheads="1"/>
          </p:cNvSpPr>
          <p:nvPr/>
        </p:nvSpPr>
        <p:spPr bwMode="auto">
          <a:xfrm>
            <a:off x="5867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8</a:t>
            </a:r>
          </a:p>
        </p:txBody>
      </p:sp>
      <p:sp>
        <p:nvSpPr>
          <p:cNvPr id="110604" name="Rectangle 12"/>
          <p:cNvSpPr>
            <a:spLocks noChangeArrowheads="1"/>
          </p:cNvSpPr>
          <p:nvPr/>
        </p:nvSpPr>
        <p:spPr bwMode="auto">
          <a:xfrm>
            <a:off x="6248400" y="5105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9</a:t>
            </a:r>
          </a:p>
        </p:txBody>
      </p:sp>
    </p:spTree>
    <p:extLst>
      <p:ext uri="{BB962C8B-B14F-4D97-AF65-F5344CB8AC3E}">
        <p14:creationId xmlns:p14="http://schemas.microsoft.com/office/powerpoint/2010/main" val="1784949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diamond(in)">
                                      <p:cBhvr>
                                        <p:cTn id="7" dur="500"/>
                                        <p:tgtEl>
                                          <p:spTgt spid="110595"/>
                                        </p:tgtEl>
                                      </p:cBhvr>
                                    </p:animEffect>
                                  </p:childTnLst>
                                </p:cTn>
                              </p:par>
                            </p:childTnLst>
                          </p:cTn>
                        </p:par>
                        <p:par>
                          <p:cTn id="8" fill="hold" nodeType="afterGroup">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110596"/>
                                        </p:tgtEl>
                                        <p:attrNameLst>
                                          <p:attrName>style.visibility</p:attrName>
                                        </p:attrNameLst>
                                      </p:cBhvr>
                                      <p:to>
                                        <p:strVal val="visible"/>
                                      </p:to>
                                    </p:set>
                                    <p:animEffect transition="in" filter="diamond(in)">
                                      <p:cBhvr>
                                        <p:cTn id="11" dur="500"/>
                                        <p:tgtEl>
                                          <p:spTgt spid="110596"/>
                                        </p:tgtEl>
                                      </p:cBhvr>
                                    </p:animEffect>
                                  </p:childTnLst>
                                </p:cTn>
                              </p:par>
                            </p:childTnLst>
                          </p:cTn>
                        </p:par>
                        <p:par>
                          <p:cTn id="12" fill="hold" nodeType="afterGroup">
                            <p:stCondLst>
                              <p:cond delay="1000"/>
                            </p:stCondLst>
                            <p:childTnLst>
                              <p:par>
                                <p:cTn id="13" presetID="8" presetClass="entr" presetSubtype="16" fill="hold" grpId="0" nodeType="afterEffect">
                                  <p:stCondLst>
                                    <p:cond delay="0"/>
                                  </p:stCondLst>
                                  <p:childTnLst>
                                    <p:set>
                                      <p:cBhvr>
                                        <p:cTn id="14" dur="1" fill="hold">
                                          <p:stCondLst>
                                            <p:cond delay="0"/>
                                          </p:stCondLst>
                                        </p:cTn>
                                        <p:tgtEl>
                                          <p:spTgt spid="110597"/>
                                        </p:tgtEl>
                                        <p:attrNameLst>
                                          <p:attrName>style.visibility</p:attrName>
                                        </p:attrNameLst>
                                      </p:cBhvr>
                                      <p:to>
                                        <p:strVal val="visible"/>
                                      </p:to>
                                    </p:set>
                                    <p:animEffect transition="in" filter="diamond(in)">
                                      <p:cBhvr>
                                        <p:cTn id="15" dur="500"/>
                                        <p:tgtEl>
                                          <p:spTgt spid="110597"/>
                                        </p:tgtEl>
                                      </p:cBhvr>
                                    </p:animEffect>
                                  </p:childTnLst>
                                </p:cTn>
                              </p:par>
                            </p:childTnLst>
                          </p:cTn>
                        </p:par>
                        <p:par>
                          <p:cTn id="16" fill="hold" nodeType="afterGroup">
                            <p:stCondLst>
                              <p:cond delay="1500"/>
                            </p:stCondLst>
                            <p:childTnLst>
                              <p:par>
                                <p:cTn id="17" presetID="8" presetClass="entr" presetSubtype="16" fill="hold" grpId="0" nodeType="afterEffect">
                                  <p:stCondLst>
                                    <p:cond delay="0"/>
                                  </p:stCondLst>
                                  <p:childTnLst>
                                    <p:set>
                                      <p:cBhvr>
                                        <p:cTn id="18" dur="1" fill="hold">
                                          <p:stCondLst>
                                            <p:cond delay="0"/>
                                          </p:stCondLst>
                                        </p:cTn>
                                        <p:tgtEl>
                                          <p:spTgt spid="110598"/>
                                        </p:tgtEl>
                                        <p:attrNameLst>
                                          <p:attrName>style.visibility</p:attrName>
                                        </p:attrNameLst>
                                      </p:cBhvr>
                                      <p:to>
                                        <p:strVal val="visible"/>
                                      </p:to>
                                    </p:set>
                                    <p:animEffect transition="in" filter="diamond(in)">
                                      <p:cBhvr>
                                        <p:cTn id="19" dur="500"/>
                                        <p:tgtEl>
                                          <p:spTgt spid="110598"/>
                                        </p:tgtEl>
                                      </p:cBhvr>
                                    </p:animEffect>
                                  </p:childTnLst>
                                </p:cTn>
                              </p:par>
                            </p:childTnLst>
                          </p:cTn>
                        </p:par>
                        <p:par>
                          <p:cTn id="20" fill="hold" nodeType="afterGroup">
                            <p:stCondLst>
                              <p:cond delay="2000"/>
                            </p:stCondLst>
                            <p:childTnLst>
                              <p:par>
                                <p:cTn id="21" presetID="8" presetClass="entr" presetSubtype="16" fill="hold" grpId="0" nodeType="afterEffect">
                                  <p:stCondLst>
                                    <p:cond delay="0"/>
                                  </p:stCondLst>
                                  <p:childTnLst>
                                    <p:set>
                                      <p:cBhvr>
                                        <p:cTn id="22" dur="1" fill="hold">
                                          <p:stCondLst>
                                            <p:cond delay="0"/>
                                          </p:stCondLst>
                                        </p:cTn>
                                        <p:tgtEl>
                                          <p:spTgt spid="110599"/>
                                        </p:tgtEl>
                                        <p:attrNameLst>
                                          <p:attrName>style.visibility</p:attrName>
                                        </p:attrNameLst>
                                      </p:cBhvr>
                                      <p:to>
                                        <p:strVal val="visible"/>
                                      </p:to>
                                    </p:set>
                                    <p:animEffect transition="in" filter="diamond(in)">
                                      <p:cBhvr>
                                        <p:cTn id="23" dur="500"/>
                                        <p:tgtEl>
                                          <p:spTgt spid="110599"/>
                                        </p:tgtEl>
                                      </p:cBhvr>
                                    </p:animEffect>
                                  </p:childTnLst>
                                </p:cTn>
                              </p:par>
                            </p:childTnLst>
                          </p:cTn>
                        </p:par>
                        <p:par>
                          <p:cTn id="24" fill="hold" nodeType="afterGroup">
                            <p:stCondLst>
                              <p:cond delay="2500"/>
                            </p:stCondLst>
                            <p:childTnLst>
                              <p:par>
                                <p:cTn id="25" presetID="8" presetClass="entr" presetSubtype="16" fill="hold" grpId="0" nodeType="afterEffect">
                                  <p:stCondLst>
                                    <p:cond delay="0"/>
                                  </p:stCondLst>
                                  <p:childTnLst>
                                    <p:set>
                                      <p:cBhvr>
                                        <p:cTn id="26" dur="1" fill="hold">
                                          <p:stCondLst>
                                            <p:cond delay="0"/>
                                          </p:stCondLst>
                                        </p:cTn>
                                        <p:tgtEl>
                                          <p:spTgt spid="110600"/>
                                        </p:tgtEl>
                                        <p:attrNameLst>
                                          <p:attrName>style.visibility</p:attrName>
                                        </p:attrNameLst>
                                      </p:cBhvr>
                                      <p:to>
                                        <p:strVal val="visible"/>
                                      </p:to>
                                    </p:set>
                                    <p:animEffect transition="in" filter="diamond(in)">
                                      <p:cBhvr>
                                        <p:cTn id="27" dur="500"/>
                                        <p:tgtEl>
                                          <p:spTgt spid="110600"/>
                                        </p:tgtEl>
                                      </p:cBhvr>
                                    </p:animEffect>
                                  </p:childTnLst>
                                </p:cTn>
                              </p:par>
                            </p:childTnLst>
                          </p:cTn>
                        </p:par>
                        <p:par>
                          <p:cTn id="28" fill="hold" nodeType="afterGroup">
                            <p:stCondLst>
                              <p:cond delay="3000"/>
                            </p:stCondLst>
                            <p:childTnLst>
                              <p:par>
                                <p:cTn id="29" presetID="8" presetClass="entr" presetSubtype="16" fill="hold" grpId="0" nodeType="afterEffect">
                                  <p:stCondLst>
                                    <p:cond delay="0"/>
                                  </p:stCondLst>
                                  <p:childTnLst>
                                    <p:set>
                                      <p:cBhvr>
                                        <p:cTn id="30" dur="1" fill="hold">
                                          <p:stCondLst>
                                            <p:cond delay="0"/>
                                          </p:stCondLst>
                                        </p:cTn>
                                        <p:tgtEl>
                                          <p:spTgt spid="110601"/>
                                        </p:tgtEl>
                                        <p:attrNameLst>
                                          <p:attrName>style.visibility</p:attrName>
                                        </p:attrNameLst>
                                      </p:cBhvr>
                                      <p:to>
                                        <p:strVal val="visible"/>
                                      </p:to>
                                    </p:set>
                                    <p:animEffect transition="in" filter="diamond(in)">
                                      <p:cBhvr>
                                        <p:cTn id="31" dur="500"/>
                                        <p:tgtEl>
                                          <p:spTgt spid="110601"/>
                                        </p:tgtEl>
                                      </p:cBhvr>
                                    </p:animEffect>
                                  </p:childTnLst>
                                </p:cTn>
                              </p:par>
                            </p:childTnLst>
                          </p:cTn>
                        </p:par>
                        <p:par>
                          <p:cTn id="32" fill="hold" nodeType="afterGroup">
                            <p:stCondLst>
                              <p:cond delay="3500"/>
                            </p:stCondLst>
                            <p:childTnLst>
                              <p:par>
                                <p:cTn id="33" presetID="8" presetClass="entr" presetSubtype="16" fill="hold" grpId="0" nodeType="afterEffect">
                                  <p:stCondLst>
                                    <p:cond delay="0"/>
                                  </p:stCondLst>
                                  <p:childTnLst>
                                    <p:set>
                                      <p:cBhvr>
                                        <p:cTn id="34" dur="1" fill="hold">
                                          <p:stCondLst>
                                            <p:cond delay="0"/>
                                          </p:stCondLst>
                                        </p:cTn>
                                        <p:tgtEl>
                                          <p:spTgt spid="110602"/>
                                        </p:tgtEl>
                                        <p:attrNameLst>
                                          <p:attrName>style.visibility</p:attrName>
                                        </p:attrNameLst>
                                      </p:cBhvr>
                                      <p:to>
                                        <p:strVal val="visible"/>
                                      </p:to>
                                    </p:set>
                                    <p:animEffect transition="in" filter="diamond(in)">
                                      <p:cBhvr>
                                        <p:cTn id="35" dur="500"/>
                                        <p:tgtEl>
                                          <p:spTgt spid="110602"/>
                                        </p:tgtEl>
                                      </p:cBhvr>
                                    </p:animEffect>
                                  </p:childTnLst>
                                </p:cTn>
                              </p:par>
                            </p:childTnLst>
                          </p:cTn>
                        </p:par>
                        <p:par>
                          <p:cTn id="36" fill="hold" nodeType="afterGroup">
                            <p:stCondLst>
                              <p:cond delay="4000"/>
                            </p:stCondLst>
                            <p:childTnLst>
                              <p:par>
                                <p:cTn id="37" presetID="8" presetClass="entr" presetSubtype="16" fill="hold" grpId="0" nodeType="afterEffect">
                                  <p:stCondLst>
                                    <p:cond delay="0"/>
                                  </p:stCondLst>
                                  <p:childTnLst>
                                    <p:set>
                                      <p:cBhvr>
                                        <p:cTn id="38" dur="1" fill="hold">
                                          <p:stCondLst>
                                            <p:cond delay="0"/>
                                          </p:stCondLst>
                                        </p:cTn>
                                        <p:tgtEl>
                                          <p:spTgt spid="110603"/>
                                        </p:tgtEl>
                                        <p:attrNameLst>
                                          <p:attrName>style.visibility</p:attrName>
                                        </p:attrNameLst>
                                      </p:cBhvr>
                                      <p:to>
                                        <p:strVal val="visible"/>
                                      </p:to>
                                    </p:set>
                                    <p:animEffect transition="in" filter="diamond(in)">
                                      <p:cBhvr>
                                        <p:cTn id="39" dur="500"/>
                                        <p:tgtEl>
                                          <p:spTgt spid="110603"/>
                                        </p:tgtEl>
                                      </p:cBhvr>
                                    </p:animEffect>
                                  </p:childTnLst>
                                </p:cTn>
                              </p:par>
                            </p:childTnLst>
                          </p:cTn>
                        </p:par>
                        <p:par>
                          <p:cTn id="40" fill="hold" nodeType="afterGroup">
                            <p:stCondLst>
                              <p:cond delay="4500"/>
                            </p:stCondLst>
                            <p:childTnLst>
                              <p:par>
                                <p:cTn id="41" presetID="8" presetClass="entr" presetSubtype="16" fill="hold" grpId="0" nodeType="afterEffect">
                                  <p:stCondLst>
                                    <p:cond delay="0"/>
                                  </p:stCondLst>
                                  <p:childTnLst>
                                    <p:set>
                                      <p:cBhvr>
                                        <p:cTn id="42" dur="1" fill="hold">
                                          <p:stCondLst>
                                            <p:cond delay="0"/>
                                          </p:stCondLst>
                                        </p:cTn>
                                        <p:tgtEl>
                                          <p:spTgt spid="110604"/>
                                        </p:tgtEl>
                                        <p:attrNameLst>
                                          <p:attrName>style.visibility</p:attrName>
                                        </p:attrNameLst>
                                      </p:cBhvr>
                                      <p:to>
                                        <p:strVal val="visible"/>
                                      </p:to>
                                    </p:set>
                                    <p:animEffect transition="in" filter="diamond(in)">
                                      <p:cBhvr>
                                        <p:cTn id="43" dur="500"/>
                                        <p:tgtEl>
                                          <p:spTgt spid="110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P spid="110596" grpId="0"/>
      <p:bldP spid="110597" grpId="0"/>
      <p:bldP spid="110598" grpId="0"/>
      <p:bldP spid="110599" grpId="0"/>
      <p:bldP spid="110600" grpId="0"/>
      <p:bldP spid="110601" grpId="0"/>
      <p:bldP spid="110602" grpId="0"/>
      <p:bldP spid="110603" grpId="0"/>
      <p:bldP spid="1106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228600" y="609600"/>
            <a:ext cx="8686800" cy="24384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With one digit we can count to 9.  If we want to count beyond 9 we have to add a second digit.  </a:t>
            </a:r>
          </a:p>
        </p:txBody>
      </p:sp>
      <p:sp>
        <p:nvSpPr>
          <p:cNvPr id="139267" name="Rectangle 3"/>
          <p:cNvSpPr>
            <a:spLocks noChangeArrowheads="1"/>
          </p:cNvSpPr>
          <p:nvPr/>
        </p:nvSpPr>
        <p:spPr bwMode="auto">
          <a:xfrm>
            <a:off x="32766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39268" name="Rectangle 4"/>
          <p:cNvSpPr>
            <a:spLocks noChangeArrowheads="1"/>
          </p:cNvSpPr>
          <p:nvPr/>
        </p:nvSpPr>
        <p:spPr bwMode="auto">
          <a:xfrm>
            <a:off x="4229100" y="34290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39269" name="Rectangle 5"/>
          <p:cNvSpPr>
            <a:spLocks noChangeArrowheads="1"/>
          </p:cNvSpPr>
          <p:nvPr/>
        </p:nvSpPr>
        <p:spPr bwMode="auto">
          <a:xfrm>
            <a:off x="4267200" y="34290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2</a:t>
            </a:r>
          </a:p>
        </p:txBody>
      </p:sp>
      <p:sp>
        <p:nvSpPr>
          <p:cNvPr id="139270" name="Rectangle 6"/>
          <p:cNvSpPr>
            <a:spLocks noChangeArrowheads="1"/>
          </p:cNvSpPr>
          <p:nvPr/>
        </p:nvSpPr>
        <p:spPr bwMode="auto">
          <a:xfrm>
            <a:off x="4267200" y="3429000"/>
            <a:ext cx="106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3</a:t>
            </a:r>
          </a:p>
        </p:txBody>
      </p:sp>
      <p:sp>
        <p:nvSpPr>
          <p:cNvPr id="139271" name="Rectangle 7"/>
          <p:cNvSpPr>
            <a:spLocks noChangeArrowheads="1"/>
          </p:cNvSpPr>
          <p:nvPr/>
        </p:nvSpPr>
        <p:spPr bwMode="auto">
          <a:xfrm>
            <a:off x="4191000" y="34290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4</a:t>
            </a:r>
          </a:p>
        </p:txBody>
      </p:sp>
      <p:sp>
        <p:nvSpPr>
          <p:cNvPr id="139272" name="Rectangle 8"/>
          <p:cNvSpPr>
            <a:spLocks noChangeArrowheads="1"/>
          </p:cNvSpPr>
          <p:nvPr/>
        </p:nvSpPr>
        <p:spPr bwMode="auto">
          <a:xfrm>
            <a:off x="4267200" y="3429000"/>
            <a:ext cx="106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5</a:t>
            </a:r>
          </a:p>
        </p:txBody>
      </p:sp>
      <p:sp>
        <p:nvSpPr>
          <p:cNvPr id="139273" name="Rectangle 9"/>
          <p:cNvSpPr>
            <a:spLocks noChangeArrowheads="1"/>
          </p:cNvSpPr>
          <p:nvPr/>
        </p:nvSpPr>
        <p:spPr bwMode="auto">
          <a:xfrm>
            <a:off x="4343400" y="3429000"/>
            <a:ext cx="91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6</a:t>
            </a:r>
          </a:p>
        </p:txBody>
      </p:sp>
      <p:sp>
        <p:nvSpPr>
          <p:cNvPr id="139274" name="Rectangle 10"/>
          <p:cNvSpPr>
            <a:spLocks noChangeArrowheads="1"/>
          </p:cNvSpPr>
          <p:nvPr/>
        </p:nvSpPr>
        <p:spPr bwMode="auto">
          <a:xfrm>
            <a:off x="4267200" y="3429000"/>
            <a:ext cx="106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7</a:t>
            </a:r>
          </a:p>
        </p:txBody>
      </p:sp>
      <p:sp>
        <p:nvSpPr>
          <p:cNvPr id="139275" name="Rectangle 11"/>
          <p:cNvSpPr>
            <a:spLocks noChangeArrowheads="1"/>
          </p:cNvSpPr>
          <p:nvPr/>
        </p:nvSpPr>
        <p:spPr bwMode="auto">
          <a:xfrm>
            <a:off x="4343400" y="3429000"/>
            <a:ext cx="99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8</a:t>
            </a:r>
          </a:p>
        </p:txBody>
      </p:sp>
      <p:sp>
        <p:nvSpPr>
          <p:cNvPr id="139276" name="Rectangle 12"/>
          <p:cNvSpPr>
            <a:spLocks noChangeArrowheads="1"/>
          </p:cNvSpPr>
          <p:nvPr/>
        </p:nvSpPr>
        <p:spPr bwMode="auto">
          <a:xfrm>
            <a:off x="4343400" y="3429000"/>
            <a:ext cx="91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9</a:t>
            </a:r>
          </a:p>
        </p:txBody>
      </p:sp>
      <p:sp>
        <p:nvSpPr>
          <p:cNvPr id="139277" name="Rectangle 13"/>
          <p:cNvSpPr>
            <a:spLocks noChangeArrowheads="1"/>
          </p:cNvSpPr>
          <p:nvPr/>
        </p:nvSpPr>
        <p:spPr bwMode="auto">
          <a:xfrm>
            <a:off x="4324350" y="3429000"/>
            <a:ext cx="91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0</a:t>
            </a:r>
          </a:p>
        </p:txBody>
      </p:sp>
      <p:sp>
        <p:nvSpPr>
          <p:cNvPr id="139278" name="Rectangle 14"/>
          <p:cNvSpPr>
            <a:spLocks noChangeArrowheads="1"/>
          </p:cNvSpPr>
          <p:nvPr/>
        </p:nvSpPr>
        <p:spPr bwMode="auto">
          <a:xfrm>
            <a:off x="228600" y="53340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200" dirty="0">
                <a:solidFill>
                  <a:srgbClr val="FED502"/>
                </a:solidFill>
                <a:effectLst>
                  <a:outerShdw blurRad="38100" dist="38100" dir="2700000" algn="tl">
                    <a:srgbClr val="000000"/>
                  </a:outerShdw>
                </a:effectLst>
              </a:rPr>
              <a:t>Note that 9 is one less than our base (10).</a:t>
            </a:r>
          </a:p>
        </p:txBody>
      </p:sp>
      <p:sp>
        <p:nvSpPr>
          <p:cNvPr id="139290" name="Rectangle 26"/>
          <p:cNvSpPr>
            <a:spLocks noChangeArrowheads="1"/>
          </p:cNvSpPr>
          <p:nvPr/>
        </p:nvSpPr>
        <p:spPr bwMode="auto">
          <a:xfrm>
            <a:off x="3276600" y="34290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2</a:t>
            </a:r>
          </a:p>
        </p:txBody>
      </p:sp>
    </p:spTree>
    <p:extLst>
      <p:ext uri="{BB962C8B-B14F-4D97-AF65-F5344CB8AC3E}">
        <p14:creationId xmlns:p14="http://schemas.microsoft.com/office/powerpoint/2010/main" val="3386258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1" nodeType="withEffect">
                                  <p:stCondLst>
                                    <p:cond delay="0"/>
                                  </p:stCondLst>
                                  <p:childTnLst>
                                    <p:set>
                                      <p:cBhvr>
                                        <p:cTn id="6" dur="500">
                                          <p:stCondLst>
                                            <p:cond delay="0"/>
                                          </p:stCondLst>
                                        </p:cTn>
                                        <p:tgtEl>
                                          <p:spTgt spid="139277"/>
                                        </p:tgtEl>
                                        <p:attrNameLst>
                                          <p:attrName>style.visibility</p:attrName>
                                        </p:attrNameLst>
                                      </p:cBhvr>
                                      <p:to>
                                        <p:strVal val="visible"/>
                                      </p:to>
                                    </p:set>
                                  </p:childTnLst>
                                </p:cTn>
                              </p:par>
                            </p:childTnLst>
                          </p:cTn>
                        </p:par>
                        <p:par>
                          <p:cTn id="7" fill="hold" nodeType="afterGroup">
                            <p:stCondLst>
                              <p:cond delay="500"/>
                            </p:stCondLst>
                            <p:childTnLst>
                              <p:par>
                                <p:cTn id="8" presetID="11" presetClass="entr" presetSubtype="0" fill="hold" grpId="0" nodeType="afterEffect">
                                  <p:stCondLst>
                                    <p:cond delay="0"/>
                                  </p:stCondLst>
                                  <p:childTnLst>
                                    <p:set>
                                      <p:cBhvr>
                                        <p:cTn id="9" dur="500">
                                          <p:stCondLst>
                                            <p:cond delay="0"/>
                                          </p:stCondLst>
                                        </p:cTn>
                                        <p:tgtEl>
                                          <p:spTgt spid="139268"/>
                                        </p:tgtEl>
                                        <p:attrNameLst>
                                          <p:attrName>style.visibility</p:attrName>
                                        </p:attrNameLst>
                                      </p:cBhvr>
                                      <p:to>
                                        <p:strVal val="visible"/>
                                      </p:to>
                                    </p:set>
                                  </p:childTnLst>
                                </p:cTn>
                              </p:par>
                            </p:childTnLst>
                          </p:cTn>
                        </p:par>
                        <p:par>
                          <p:cTn id="10" fill="hold" nodeType="afterGroup">
                            <p:stCondLst>
                              <p:cond delay="1000"/>
                            </p:stCondLst>
                            <p:childTnLst>
                              <p:par>
                                <p:cTn id="11" presetID="11" presetClass="entr" presetSubtype="0" fill="hold" grpId="0" nodeType="afterEffect">
                                  <p:stCondLst>
                                    <p:cond delay="0"/>
                                  </p:stCondLst>
                                  <p:childTnLst>
                                    <p:set>
                                      <p:cBhvr>
                                        <p:cTn id="12" dur="500">
                                          <p:stCondLst>
                                            <p:cond delay="0"/>
                                          </p:stCondLst>
                                        </p:cTn>
                                        <p:tgtEl>
                                          <p:spTgt spid="139269"/>
                                        </p:tgtEl>
                                        <p:attrNameLst>
                                          <p:attrName>style.visibility</p:attrName>
                                        </p:attrNameLst>
                                      </p:cBhvr>
                                      <p:to>
                                        <p:strVal val="visible"/>
                                      </p:to>
                                    </p:set>
                                  </p:childTnLst>
                                </p:cTn>
                              </p:par>
                            </p:childTnLst>
                          </p:cTn>
                        </p:par>
                        <p:par>
                          <p:cTn id="13" fill="hold" nodeType="afterGroup">
                            <p:stCondLst>
                              <p:cond delay="1500"/>
                            </p:stCondLst>
                            <p:childTnLst>
                              <p:par>
                                <p:cTn id="14" presetID="11" presetClass="entr" presetSubtype="0" fill="hold" grpId="0" nodeType="afterEffect">
                                  <p:stCondLst>
                                    <p:cond delay="0"/>
                                  </p:stCondLst>
                                  <p:childTnLst>
                                    <p:set>
                                      <p:cBhvr>
                                        <p:cTn id="15" dur="500">
                                          <p:stCondLst>
                                            <p:cond delay="0"/>
                                          </p:stCondLst>
                                        </p:cTn>
                                        <p:tgtEl>
                                          <p:spTgt spid="139270"/>
                                        </p:tgtEl>
                                        <p:attrNameLst>
                                          <p:attrName>style.visibility</p:attrName>
                                        </p:attrNameLst>
                                      </p:cBhvr>
                                      <p:to>
                                        <p:strVal val="visible"/>
                                      </p:to>
                                    </p:set>
                                  </p:childTnLst>
                                </p:cTn>
                              </p:par>
                            </p:childTnLst>
                          </p:cTn>
                        </p:par>
                        <p:par>
                          <p:cTn id="16" fill="hold" nodeType="afterGroup">
                            <p:stCondLst>
                              <p:cond delay="2000"/>
                            </p:stCondLst>
                            <p:childTnLst>
                              <p:par>
                                <p:cTn id="17" presetID="11" presetClass="entr" presetSubtype="0" fill="hold" grpId="0" nodeType="afterEffect">
                                  <p:stCondLst>
                                    <p:cond delay="0"/>
                                  </p:stCondLst>
                                  <p:childTnLst>
                                    <p:set>
                                      <p:cBhvr>
                                        <p:cTn id="18" dur="500">
                                          <p:stCondLst>
                                            <p:cond delay="0"/>
                                          </p:stCondLst>
                                        </p:cTn>
                                        <p:tgtEl>
                                          <p:spTgt spid="139271"/>
                                        </p:tgtEl>
                                        <p:attrNameLst>
                                          <p:attrName>style.visibility</p:attrName>
                                        </p:attrNameLst>
                                      </p:cBhvr>
                                      <p:to>
                                        <p:strVal val="visible"/>
                                      </p:to>
                                    </p:set>
                                  </p:childTnLst>
                                </p:cTn>
                              </p:par>
                            </p:childTnLst>
                          </p:cTn>
                        </p:par>
                        <p:par>
                          <p:cTn id="19" fill="hold" nodeType="afterGroup">
                            <p:stCondLst>
                              <p:cond delay="2500"/>
                            </p:stCondLst>
                            <p:childTnLst>
                              <p:par>
                                <p:cTn id="20" presetID="11" presetClass="entr" presetSubtype="0" fill="hold" grpId="0" nodeType="afterEffect">
                                  <p:stCondLst>
                                    <p:cond delay="0"/>
                                  </p:stCondLst>
                                  <p:childTnLst>
                                    <p:set>
                                      <p:cBhvr>
                                        <p:cTn id="21" dur="500">
                                          <p:stCondLst>
                                            <p:cond delay="0"/>
                                          </p:stCondLst>
                                        </p:cTn>
                                        <p:tgtEl>
                                          <p:spTgt spid="139272"/>
                                        </p:tgtEl>
                                        <p:attrNameLst>
                                          <p:attrName>style.visibility</p:attrName>
                                        </p:attrNameLst>
                                      </p:cBhvr>
                                      <p:to>
                                        <p:strVal val="visible"/>
                                      </p:to>
                                    </p:set>
                                  </p:childTnLst>
                                </p:cTn>
                              </p:par>
                            </p:childTnLst>
                          </p:cTn>
                        </p:par>
                        <p:par>
                          <p:cTn id="22" fill="hold" nodeType="afterGroup">
                            <p:stCondLst>
                              <p:cond delay="3000"/>
                            </p:stCondLst>
                            <p:childTnLst>
                              <p:par>
                                <p:cTn id="23" presetID="11" presetClass="entr" presetSubtype="0" fill="hold" grpId="0" nodeType="afterEffect">
                                  <p:stCondLst>
                                    <p:cond delay="0"/>
                                  </p:stCondLst>
                                  <p:childTnLst>
                                    <p:set>
                                      <p:cBhvr>
                                        <p:cTn id="24" dur="500">
                                          <p:stCondLst>
                                            <p:cond delay="0"/>
                                          </p:stCondLst>
                                        </p:cTn>
                                        <p:tgtEl>
                                          <p:spTgt spid="139273"/>
                                        </p:tgtEl>
                                        <p:attrNameLst>
                                          <p:attrName>style.visibility</p:attrName>
                                        </p:attrNameLst>
                                      </p:cBhvr>
                                      <p:to>
                                        <p:strVal val="visible"/>
                                      </p:to>
                                    </p:set>
                                  </p:childTnLst>
                                </p:cTn>
                              </p:par>
                            </p:childTnLst>
                          </p:cTn>
                        </p:par>
                        <p:par>
                          <p:cTn id="25" fill="hold" nodeType="afterGroup">
                            <p:stCondLst>
                              <p:cond delay="3500"/>
                            </p:stCondLst>
                            <p:childTnLst>
                              <p:par>
                                <p:cTn id="26" presetID="11" presetClass="entr" presetSubtype="0" fill="hold" grpId="0" nodeType="afterEffect">
                                  <p:stCondLst>
                                    <p:cond delay="0"/>
                                  </p:stCondLst>
                                  <p:childTnLst>
                                    <p:set>
                                      <p:cBhvr>
                                        <p:cTn id="27" dur="500">
                                          <p:stCondLst>
                                            <p:cond delay="0"/>
                                          </p:stCondLst>
                                        </p:cTn>
                                        <p:tgtEl>
                                          <p:spTgt spid="139274"/>
                                        </p:tgtEl>
                                        <p:attrNameLst>
                                          <p:attrName>style.visibility</p:attrName>
                                        </p:attrNameLst>
                                      </p:cBhvr>
                                      <p:to>
                                        <p:strVal val="visible"/>
                                      </p:to>
                                    </p:set>
                                  </p:childTnLst>
                                </p:cTn>
                              </p:par>
                            </p:childTnLst>
                          </p:cTn>
                        </p:par>
                        <p:par>
                          <p:cTn id="28" fill="hold" nodeType="afterGroup">
                            <p:stCondLst>
                              <p:cond delay="4000"/>
                            </p:stCondLst>
                            <p:childTnLst>
                              <p:par>
                                <p:cTn id="29" presetID="11" presetClass="entr" presetSubtype="0" fill="hold" grpId="0" nodeType="afterEffect">
                                  <p:stCondLst>
                                    <p:cond delay="0"/>
                                  </p:stCondLst>
                                  <p:childTnLst>
                                    <p:set>
                                      <p:cBhvr>
                                        <p:cTn id="30" dur="500">
                                          <p:stCondLst>
                                            <p:cond delay="0"/>
                                          </p:stCondLst>
                                        </p:cTn>
                                        <p:tgtEl>
                                          <p:spTgt spid="139275"/>
                                        </p:tgtEl>
                                        <p:attrNameLst>
                                          <p:attrName>style.visibility</p:attrName>
                                        </p:attrNameLst>
                                      </p:cBhvr>
                                      <p:to>
                                        <p:strVal val="visible"/>
                                      </p:to>
                                    </p:set>
                                  </p:childTnLst>
                                </p:cTn>
                              </p:par>
                            </p:childTnLst>
                          </p:cTn>
                        </p:par>
                        <p:par>
                          <p:cTn id="31" fill="hold" nodeType="afterGroup">
                            <p:stCondLst>
                              <p:cond delay="4500"/>
                            </p:stCondLst>
                            <p:childTnLst>
                              <p:par>
                                <p:cTn id="32" presetID="11" presetClass="entr" presetSubtype="0" fill="hold" grpId="0" nodeType="afterEffect">
                                  <p:stCondLst>
                                    <p:cond delay="0"/>
                                  </p:stCondLst>
                                  <p:childTnLst>
                                    <p:set>
                                      <p:cBhvr>
                                        <p:cTn id="33" dur="500">
                                          <p:stCondLst>
                                            <p:cond delay="0"/>
                                          </p:stCondLst>
                                        </p:cTn>
                                        <p:tgtEl>
                                          <p:spTgt spid="139276"/>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nodeType="afterEffect">
                                  <p:stCondLst>
                                    <p:cond delay="0"/>
                                  </p:stCondLst>
                                  <p:childTnLst>
                                    <p:set>
                                      <p:cBhvr>
                                        <p:cTn id="36" dur="1" fill="hold">
                                          <p:stCondLst>
                                            <p:cond delay="0"/>
                                          </p:stCondLst>
                                        </p:cTn>
                                        <p:tgtEl>
                                          <p:spTgt spid="139267"/>
                                        </p:tgtEl>
                                        <p:attrNameLst>
                                          <p:attrName>style.visibility</p:attrName>
                                        </p:attrNameLst>
                                      </p:cBhvr>
                                      <p:to>
                                        <p:strVal val="visible"/>
                                      </p:to>
                                    </p:set>
                                  </p:childTnLst>
                                </p:cTn>
                              </p:par>
                              <p:par>
                                <p:cTn id="37" presetID="11" presetClass="entr" presetSubtype="0" fill="hold" grpId="0" nodeType="withEffect">
                                  <p:stCondLst>
                                    <p:cond delay="0"/>
                                  </p:stCondLst>
                                  <p:childTnLst>
                                    <p:set>
                                      <p:cBhvr>
                                        <p:cTn id="38" dur="500">
                                          <p:stCondLst>
                                            <p:cond delay="0"/>
                                          </p:stCondLst>
                                        </p:cTn>
                                        <p:tgtEl>
                                          <p:spTgt spid="139277"/>
                                        </p:tgtEl>
                                        <p:attrNameLst>
                                          <p:attrName>style.visibility</p:attrName>
                                        </p:attrNameLst>
                                      </p:cBhvr>
                                      <p:to>
                                        <p:strVal val="visible"/>
                                      </p:to>
                                    </p:set>
                                  </p:childTnLst>
                                </p:cTn>
                              </p:par>
                            </p:childTnLst>
                          </p:cTn>
                        </p:par>
                        <p:par>
                          <p:cTn id="39" fill="hold" nodeType="afterGroup">
                            <p:stCondLst>
                              <p:cond delay="5500"/>
                            </p:stCondLst>
                            <p:childTnLst>
                              <p:par>
                                <p:cTn id="40" presetID="11" presetClass="entr" presetSubtype="0" fill="hold" grpId="1" nodeType="afterEffect">
                                  <p:stCondLst>
                                    <p:cond delay="0"/>
                                  </p:stCondLst>
                                  <p:childTnLst>
                                    <p:set>
                                      <p:cBhvr>
                                        <p:cTn id="41" dur="500">
                                          <p:stCondLst>
                                            <p:cond delay="0"/>
                                          </p:stCondLst>
                                        </p:cTn>
                                        <p:tgtEl>
                                          <p:spTgt spid="139268"/>
                                        </p:tgtEl>
                                        <p:attrNameLst>
                                          <p:attrName>style.visibility</p:attrName>
                                        </p:attrNameLst>
                                      </p:cBhvr>
                                      <p:to>
                                        <p:strVal val="visible"/>
                                      </p:to>
                                    </p:set>
                                  </p:childTnLst>
                                </p:cTn>
                              </p:par>
                            </p:childTnLst>
                          </p:cTn>
                        </p:par>
                        <p:par>
                          <p:cTn id="42" fill="hold" nodeType="afterGroup">
                            <p:stCondLst>
                              <p:cond delay="6000"/>
                            </p:stCondLst>
                            <p:childTnLst>
                              <p:par>
                                <p:cTn id="43" presetID="11" presetClass="entr" presetSubtype="0" fill="hold" grpId="1" nodeType="afterEffect">
                                  <p:stCondLst>
                                    <p:cond delay="0"/>
                                  </p:stCondLst>
                                  <p:childTnLst>
                                    <p:set>
                                      <p:cBhvr>
                                        <p:cTn id="44" dur="500">
                                          <p:stCondLst>
                                            <p:cond delay="0"/>
                                          </p:stCondLst>
                                        </p:cTn>
                                        <p:tgtEl>
                                          <p:spTgt spid="139269"/>
                                        </p:tgtEl>
                                        <p:attrNameLst>
                                          <p:attrName>style.visibility</p:attrName>
                                        </p:attrNameLst>
                                      </p:cBhvr>
                                      <p:to>
                                        <p:strVal val="visible"/>
                                      </p:to>
                                    </p:set>
                                  </p:childTnLst>
                                </p:cTn>
                              </p:par>
                            </p:childTnLst>
                          </p:cTn>
                        </p:par>
                        <p:par>
                          <p:cTn id="45" fill="hold" nodeType="afterGroup">
                            <p:stCondLst>
                              <p:cond delay="6500"/>
                            </p:stCondLst>
                            <p:childTnLst>
                              <p:par>
                                <p:cTn id="46" presetID="11" presetClass="entr" presetSubtype="0" fill="hold" grpId="1" nodeType="afterEffect">
                                  <p:stCondLst>
                                    <p:cond delay="0"/>
                                  </p:stCondLst>
                                  <p:childTnLst>
                                    <p:set>
                                      <p:cBhvr>
                                        <p:cTn id="47" dur="500">
                                          <p:stCondLst>
                                            <p:cond delay="0"/>
                                          </p:stCondLst>
                                        </p:cTn>
                                        <p:tgtEl>
                                          <p:spTgt spid="139270"/>
                                        </p:tgtEl>
                                        <p:attrNameLst>
                                          <p:attrName>style.visibility</p:attrName>
                                        </p:attrNameLst>
                                      </p:cBhvr>
                                      <p:to>
                                        <p:strVal val="visible"/>
                                      </p:to>
                                    </p:set>
                                  </p:childTnLst>
                                </p:cTn>
                              </p:par>
                            </p:childTnLst>
                          </p:cTn>
                        </p:par>
                        <p:par>
                          <p:cTn id="48" fill="hold" nodeType="afterGroup">
                            <p:stCondLst>
                              <p:cond delay="7000"/>
                            </p:stCondLst>
                            <p:childTnLst>
                              <p:par>
                                <p:cTn id="49" presetID="11" presetClass="entr" presetSubtype="0" fill="hold" grpId="1" nodeType="afterEffect">
                                  <p:stCondLst>
                                    <p:cond delay="0"/>
                                  </p:stCondLst>
                                  <p:childTnLst>
                                    <p:set>
                                      <p:cBhvr>
                                        <p:cTn id="50" dur="500">
                                          <p:stCondLst>
                                            <p:cond delay="0"/>
                                          </p:stCondLst>
                                        </p:cTn>
                                        <p:tgtEl>
                                          <p:spTgt spid="139271"/>
                                        </p:tgtEl>
                                        <p:attrNameLst>
                                          <p:attrName>style.visibility</p:attrName>
                                        </p:attrNameLst>
                                      </p:cBhvr>
                                      <p:to>
                                        <p:strVal val="visible"/>
                                      </p:to>
                                    </p:set>
                                  </p:childTnLst>
                                </p:cTn>
                              </p:par>
                            </p:childTnLst>
                          </p:cTn>
                        </p:par>
                        <p:par>
                          <p:cTn id="51" fill="hold" nodeType="afterGroup">
                            <p:stCondLst>
                              <p:cond delay="7500"/>
                            </p:stCondLst>
                            <p:childTnLst>
                              <p:par>
                                <p:cTn id="52" presetID="11" presetClass="entr" presetSubtype="0" fill="hold" grpId="1" nodeType="afterEffect">
                                  <p:stCondLst>
                                    <p:cond delay="0"/>
                                  </p:stCondLst>
                                  <p:childTnLst>
                                    <p:set>
                                      <p:cBhvr>
                                        <p:cTn id="53" dur="500">
                                          <p:stCondLst>
                                            <p:cond delay="0"/>
                                          </p:stCondLst>
                                        </p:cTn>
                                        <p:tgtEl>
                                          <p:spTgt spid="139272"/>
                                        </p:tgtEl>
                                        <p:attrNameLst>
                                          <p:attrName>style.visibility</p:attrName>
                                        </p:attrNameLst>
                                      </p:cBhvr>
                                      <p:to>
                                        <p:strVal val="visible"/>
                                      </p:to>
                                    </p:set>
                                  </p:childTnLst>
                                </p:cTn>
                              </p:par>
                            </p:childTnLst>
                          </p:cTn>
                        </p:par>
                        <p:par>
                          <p:cTn id="54" fill="hold" nodeType="afterGroup">
                            <p:stCondLst>
                              <p:cond delay="8000"/>
                            </p:stCondLst>
                            <p:childTnLst>
                              <p:par>
                                <p:cTn id="55" presetID="11" presetClass="entr" presetSubtype="0" fill="hold" grpId="1" nodeType="afterEffect">
                                  <p:stCondLst>
                                    <p:cond delay="0"/>
                                  </p:stCondLst>
                                  <p:childTnLst>
                                    <p:set>
                                      <p:cBhvr>
                                        <p:cTn id="56" dur="500">
                                          <p:stCondLst>
                                            <p:cond delay="0"/>
                                          </p:stCondLst>
                                        </p:cTn>
                                        <p:tgtEl>
                                          <p:spTgt spid="139273"/>
                                        </p:tgtEl>
                                        <p:attrNameLst>
                                          <p:attrName>style.visibility</p:attrName>
                                        </p:attrNameLst>
                                      </p:cBhvr>
                                      <p:to>
                                        <p:strVal val="visible"/>
                                      </p:to>
                                    </p:set>
                                  </p:childTnLst>
                                </p:cTn>
                              </p:par>
                            </p:childTnLst>
                          </p:cTn>
                        </p:par>
                        <p:par>
                          <p:cTn id="57" fill="hold" nodeType="afterGroup">
                            <p:stCondLst>
                              <p:cond delay="8500"/>
                            </p:stCondLst>
                            <p:childTnLst>
                              <p:par>
                                <p:cTn id="58" presetID="11" presetClass="entr" presetSubtype="0" fill="hold" grpId="1" nodeType="afterEffect">
                                  <p:stCondLst>
                                    <p:cond delay="0"/>
                                  </p:stCondLst>
                                  <p:childTnLst>
                                    <p:set>
                                      <p:cBhvr>
                                        <p:cTn id="59" dur="500">
                                          <p:stCondLst>
                                            <p:cond delay="0"/>
                                          </p:stCondLst>
                                        </p:cTn>
                                        <p:tgtEl>
                                          <p:spTgt spid="139274"/>
                                        </p:tgtEl>
                                        <p:attrNameLst>
                                          <p:attrName>style.visibility</p:attrName>
                                        </p:attrNameLst>
                                      </p:cBhvr>
                                      <p:to>
                                        <p:strVal val="visible"/>
                                      </p:to>
                                    </p:set>
                                  </p:childTnLst>
                                </p:cTn>
                              </p:par>
                            </p:childTnLst>
                          </p:cTn>
                        </p:par>
                        <p:par>
                          <p:cTn id="60" fill="hold" nodeType="afterGroup">
                            <p:stCondLst>
                              <p:cond delay="9000"/>
                            </p:stCondLst>
                            <p:childTnLst>
                              <p:par>
                                <p:cTn id="61" presetID="11" presetClass="entr" presetSubtype="0" fill="hold" grpId="1" nodeType="afterEffect">
                                  <p:stCondLst>
                                    <p:cond delay="0"/>
                                  </p:stCondLst>
                                  <p:childTnLst>
                                    <p:set>
                                      <p:cBhvr>
                                        <p:cTn id="62" dur="500">
                                          <p:stCondLst>
                                            <p:cond delay="0"/>
                                          </p:stCondLst>
                                        </p:cTn>
                                        <p:tgtEl>
                                          <p:spTgt spid="139275"/>
                                        </p:tgtEl>
                                        <p:attrNameLst>
                                          <p:attrName>style.visibility</p:attrName>
                                        </p:attrNameLst>
                                      </p:cBhvr>
                                      <p:to>
                                        <p:strVal val="visible"/>
                                      </p:to>
                                    </p:set>
                                  </p:childTnLst>
                                </p:cTn>
                              </p:par>
                            </p:childTnLst>
                          </p:cTn>
                        </p:par>
                        <p:par>
                          <p:cTn id="63" fill="hold" nodeType="afterGroup">
                            <p:stCondLst>
                              <p:cond delay="9500"/>
                            </p:stCondLst>
                            <p:childTnLst>
                              <p:par>
                                <p:cTn id="64" presetID="11" presetClass="entr" presetSubtype="0" fill="hold" grpId="1" nodeType="afterEffect">
                                  <p:stCondLst>
                                    <p:cond delay="0"/>
                                  </p:stCondLst>
                                  <p:childTnLst>
                                    <p:set>
                                      <p:cBhvr>
                                        <p:cTn id="65" dur="500">
                                          <p:stCondLst>
                                            <p:cond delay="0"/>
                                          </p:stCondLst>
                                        </p:cTn>
                                        <p:tgtEl>
                                          <p:spTgt spid="139276"/>
                                        </p:tgtEl>
                                        <p:attrNameLst>
                                          <p:attrName>style.visibility</p:attrName>
                                        </p:attrNameLst>
                                      </p:cBhvr>
                                      <p:to>
                                        <p:strVal val="visible"/>
                                      </p:to>
                                    </p:set>
                                  </p:childTnLst>
                                </p:cTn>
                              </p:par>
                            </p:childTnLst>
                          </p:cTn>
                        </p:par>
                        <p:par>
                          <p:cTn id="66" fill="hold" nodeType="afterGroup">
                            <p:stCondLst>
                              <p:cond delay="10000"/>
                            </p:stCondLst>
                            <p:childTnLst>
                              <p:par>
                                <p:cTn id="67" presetID="1" presetClass="exit" presetSubtype="0" fill="hold" nodeType="afterEffect">
                                  <p:stCondLst>
                                    <p:cond delay="0"/>
                                  </p:stCondLst>
                                  <p:childTnLst>
                                    <p:set>
                                      <p:cBhvr>
                                        <p:cTn id="68" dur="1" fill="hold">
                                          <p:stCondLst>
                                            <p:cond delay="0"/>
                                          </p:stCondLst>
                                        </p:cTn>
                                        <p:tgtEl>
                                          <p:spTgt spid="139267"/>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39290"/>
                                        </p:tgtEl>
                                        <p:attrNameLst>
                                          <p:attrName>style.visibility</p:attrName>
                                        </p:attrNameLst>
                                      </p:cBhvr>
                                      <p:to>
                                        <p:strVal val="visible"/>
                                      </p:to>
                                    </p:set>
                                  </p:childTnLst>
                                </p:cTn>
                              </p:par>
                              <p:par>
                                <p:cTn id="71" presetID="1" presetClass="entr" presetSubtype="0" fill="hold" grpId="2" nodeType="withEffect">
                                  <p:stCondLst>
                                    <p:cond delay="0"/>
                                  </p:stCondLst>
                                  <p:childTnLst>
                                    <p:set>
                                      <p:cBhvr>
                                        <p:cTn id="72" dur="1" fill="hold">
                                          <p:stCondLst>
                                            <p:cond delay="0"/>
                                          </p:stCondLst>
                                        </p:cTn>
                                        <p:tgtEl>
                                          <p:spTgt spid="139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139268" grpId="1"/>
      <p:bldP spid="139269" grpId="0"/>
      <p:bldP spid="139269" grpId="1"/>
      <p:bldP spid="139270" grpId="0"/>
      <p:bldP spid="139270" grpId="1"/>
      <p:bldP spid="139271" grpId="0"/>
      <p:bldP spid="139271" grpId="1"/>
      <p:bldP spid="139272" grpId="0"/>
      <p:bldP spid="139272" grpId="1"/>
      <p:bldP spid="139273" grpId="0"/>
      <p:bldP spid="139273" grpId="1"/>
      <p:bldP spid="139274" grpId="0"/>
      <p:bldP spid="139274" grpId="1"/>
      <p:bldP spid="139275" grpId="0"/>
      <p:bldP spid="139275" grpId="1"/>
      <p:bldP spid="139276" grpId="0"/>
      <p:bldP spid="139276" grpId="1"/>
      <p:bldP spid="139277" grpId="0"/>
      <p:bldP spid="139277" grpId="1"/>
      <p:bldP spid="139277" grpId="2"/>
      <p:bldP spid="1392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0" y="685800"/>
            <a:ext cx="8686800" cy="3048000"/>
          </a:xfrm>
        </p:spPr>
        <p:txBody>
          <a:bodyPr/>
          <a:lstStyle/>
          <a:p>
            <a:pPr eaLnBrk="1" hangingPunct="1">
              <a:defRPr/>
            </a:pPr>
            <a:r>
              <a:rPr lang="en-US" sz="4000" dirty="0" smtClean="0">
                <a:solidFill>
                  <a:srgbClr val="FED502"/>
                </a:solidFill>
                <a:effectLst>
                  <a:outerShdw blurRad="38100" dist="38100" dir="2700000" algn="tl">
                    <a:srgbClr val="000000">
                      <a:alpha val="43137"/>
                    </a:srgbClr>
                  </a:outerShdw>
                </a:effectLst>
              </a:rPr>
              <a:t>If we want to count beyond 99 we have to add a third digit, and so on.</a:t>
            </a:r>
            <a:br>
              <a:rPr lang="en-US" sz="4000" dirty="0" smtClean="0">
                <a:solidFill>
                  <a:srgbClr val="FED502"/>
                </a:solidFill>
                <a:effectLst>
                  <a:outerShdw blurRad="38100" dist="38100" dir="2700000" algn="tl">
                    <a:srgbClr val="000000">
                      <a:alpha val="43137"/>
                    </a:srgbClr>
                  </a:outerShdw>
                </a:effectLst>
              </a:rPr>
            </a:br>
            <a:r>
              <a:rPr lang="en-US" sz="2000" dirty="0" smtClean="0">
                <a:solidFill>
                  <a:srgbClr val="FED502"/>
                </a:solidFill>
                <a:effectLst>
                  <a:outerShdw blurRad="38100" dist="38100" dir="2700000" algn="tl">
                    <a:srgbClr val="000000">
                      <a:alpha val="43137"/>
                    </a:srgbClr>
                  </a:outerShdw>
                </a:effectLst>
              </a:rPr>
              <a:t/>
            </a:r>
            <a:br>
              <a:rPr lang="en-US" sz="2000" dirty="0" smtClean="0">
                <a:solidFill>
                  <a:srgbClr val="FED502"/>
                </a:solidFill>
                <a:effectLst>
                  <a:outerShdw blurRad="38100" dist="38100" dir="2700000" algn="tl">
                    <a:srgbClr val="000000">
                      <a:alpha val="43137"/>
                    </a:srgbClr>
                  </a:outerShdw>
                </a:effectLst>
              </a:rPr>
            </a:br>
            <a:r>
              <a:rPr lang="en-US" sz="4000" dirty="0" smtClean="0">
                <a:solidFill>
                  <a:srgbClr val="FED502"/>
                </a:solidFill>
                <a:effectLst>
                  <a:outerShdw blurRad="38100" dist="38100" dir="2700000" algn="tl">
                    <a:srgbClr val="000000">
                      <a:alpha val="43137"/>
                    </a:srgbClr>
                  </a:outerShdw>
                </a:effectLst>
              </a:rPr>
              <a:t>Each digit’s position has a value determined by the base.</a:t>
            </a:r>
          </a:p>
        </p:txBody>
      </p:sp>
      <p:sp>
        <p:nvSpPr>
          <p:cNvPr id="140302" name="Rectangle 14"/>
          <p:cNvSpPr>
            <a:spLocks noChangeArrowheads="1"/>
          </p:cNvSpPr>
          <p:nvPr/>
        </p:nvSpPr>
        <p:spPr bwMode="auto">
          <a:xfrm>
            <a:off x="4114800" y="41910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dirty="0">
                <a:solidFill>
                  <a:srgbClr val="FED502"/>
                </a:solidFill>
                <a:effectLst>
                  <a:outerShdw blurRad="38100" dist="38100" dir="2700000" algn="tl">
                    <a:srgbClr val="000000"/>
                  </a:outerShdw>
                </a:effectLst>
              </a:rPr>
              <a:t>0</a:t>
            </a:r>
          </a:p>
        </p:txBody>
      </p:sp>
      <p:sp>
        <p:nvSpPr>
          <p:cNvPr id="140304" name="Rectangle 16"/>
          <p:cNvSpPr>
            <a:spLocks noChangeArrowheads="1"/>
          </p:cNvSpPr>
          <p:nvPr/>
        </p:nvSpPr>
        <p:spPr bwMode="auto">
          <a:xfrm>
            <a:off x="424815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10</a:t>
            </a:r>
            <a:r>
              <a:rPr lang="en-US" sz="3200" baseline="30000">
                <a:solidFill>
                  <a:srgbClr val="FED502"/>
                </a:solidFill>
                <a:effectLst>
                  <a:outerShdw blurRad="38100" dist="38100" dir="2700000" algn="tl">
                    <a:srgbClr val="000000"/>
                  </a:outerShdw>
                </a:effectLst>
              </a:rPr>
              <a:t>1</a:t>
            </a:r>
          </a:p>
        </p:txBody>
      </p:sp>
      <p:sp>
        <p:nvSpPr>
          <p:cNvPr id="140303" name="Rectangle 15"/>
          <p:cNvSpPr>
            <a:spLocks noChangeArrowheads="1"/>
          </p:cNvSpPr>
          <p:nvPr/>
        </p:nvSpPr>
        <p:spPr bwMode="auto">
          <a:xfrm>
            <a:off x="4800600" y="41910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0</a:t>
            </a:r>
          </a:p>
        </p:txBody>
      </p:sp>
      <p:sp>
        <p:nvSpPr>
          <p:cNvPr id="140305" name="Rectangle 17"/>
          <p:cNvSpPr>
            <a:spLocks noChangeArrowheads="1"/>
          </p:cNvSpPr>
          <p:nvPr/>
        </p:nvSpPr>
        <p:spPr bwMode="auto">
          <a:xfrm>
            <a:off x="485775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10</a:t>
            </a:r>
            <a:r>
              <a:rPr lang="en-US" sz="3200" baseline="30000" dirty="0">
                <a:solidFill>
                  <a:srgbClr val="FED502"/>
                </a:solidFill>
                <a:effectLst>
                  <a:outerShdw blurRad="38100" dist="38100" dir="2700000" algn="tl">
                    <a:srgbClr val="000000"/>
                  </a:outerShdw>
                </a:effectLst>
              </a:rPr>
              <a:t>0</a:t>
            </a:r>
          </a:p>
        </p:txBody>
      </p:sp>
      <p:sp>
        <p:nvSpPr>
          <p:cNvPr id="140320" name="Rectangle 32"/>
          <p:cNvSpPr>
            <a:spLocks noChangeArrowheads="1"/>
          </p:cNvSpPr>
          <p:nvPr/>
        </p:nvSpPr>
        <p:spPr bwMode="auto">
          <a:xfrm>
            <a:off x="3429000" y="41910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1</a:t>
            </a:r>
          </a:p>
        </p:txBody>
      </p:sp>
      <p:sp>
        <p:nvSpPr>
          <p:cNvPr id="140321" name="Rectangle 33"/>
          <p:cNvSpPr>
            <a:spLocks noChangeArrowheads="1"/>
          </p:cNvSpPr>
          <p:nvPr/>
        </p:nvSpPr>
        <p:spPr bwMode="auto">
          <a:xfrm>
            <a:off x="356235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10</a:t>
            </a:r>
            <a:r>
              <a:rPr lang="en-US" sz="3200" baseline="30000">
                <a:solidFill>
                  <a:srgbClr val="FED502"/>
                </a:solidFill>
                <a:effectLst>
                  <a:outerShdw blurRad="38100" dist="38100" dir="2700000" algn="tl">
                    <a:srgbClr val="000000"/>
                  </a:outerShdw>
                </a:effectLst>
              </a:rPr>
              <a:t>2</a:t>
            </a:r>
          </a:p>
        </p:txBody>
      </p:sp>
      <p:grpSp>
        <p:nvGrpSpPr>
          <p:cNvPr id="140322" name="Group 34"/>
          <p:cNvGrpSpPr>
            <a:grpSpLocks/>
          </p:cNvGrpSpPr>
          <p:nvPr/>
        </p:nvGrpSpPr>
        <p:grpSpPr bwMode="auto">
          <a:xfrm>
            <a:off x="2819400" y="4191000"/>
            <a:ext cx="895350" cy="1447800"/>
            <a:chOff x="1488" y="2352"/>
            <a:chExt cx="564" cy="912"/>
          </a:xfrm>
        </p:grpSpPr>
        <p:sp>
          <p:nvSpPr>
            <p:cNvPr id="140323" name="Rectangle 35"/>
            <p:cNvSpPr>
              <a:spLocks noChangeArrowheads="1"/>
            </p:cNvSpPr>
            <p:nvPr/>
          </p:nvSpPr>
          <p:spPr bwMode="auto">
            <a:xfrm>
              <a:off x="1488" y="2352"/>
              <a:ext cx="52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a:t>
              </a:r>
            </a:p>
          </p:txBody>
        </p:sp>
        <p:sp>
          <p:nvSpPr>
            <p:cNvPr id="140324" name="Rectangle 36"/>
            <p:cNvSpPr>
              <a:spLocks noChangeArrowheads="1"/>
            </p:cNvSpPr>
            <p:nvPr/>
          </p:nvSpPr>
          <p:spPr bwMode="auto">
            <a:xfrm>
              <a:off x="1572" y="292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10</a:t>
              </a:r>
              <a:r>
                <a:rPr lang="en-US" sz="3200" baseline="30000">
                  <a:solidFill>
                    <a:srgbClr val="FED502"/>
                  </a:solidFill>
                  <a:effectLst>
                    <a:outerShdw blurRad="38100" dist="38100" dir="2700000" algn="tl">
                      <a:srgbClr val="000000"/>
                    </a:outerShdw>
                  </a:effectLst>
                </a:rPr>
                <a:t>3</a:t>
              </a:r>
            </a:p>
          </p:txBody>
        </p:sp>
      </p:grpSp>
      <p:grpSp>
        <p:nvGrpSpPr>
          <p:cNvPr id="140325" name="Group 37"/>
          <p:cNvGrpSpPr>
            <a:grpSpLocks/>
          </p:cNvGrpSpPr>
          <p:nvPr/>
        </p:nvGrpSpPr>
        <p:grpSpPr bwMode="auto">
          <a:xfrm>
            <a:off x="2133600" y="4191000"/>
            <a:ext cx="895350" cy="1447800"/>
            <a:chOff x="1056" y="2352"/>
            <a:chExt cx="564" cy="912"/>
          </a:xfrm>
        </p:grpSpPr>
        <p:sp>
          <p:nvSpPr>
            <p:cNvPr id="140326" name="Rectangle 38"/>
            <p:cNvSpPr>
              <a:spLocks noChangeArrowheads="1"/>
            </p:cNvSpPr>
            <p:nvPr/>
          </p:nvSpPr>
          <p:spPr bwMode="auto">
            <a:xfrm>
              <a:off x="1056" y="2352"/>
              <a:ext cx="52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a:t>
              </a:r>
            </a:p>
          </p:txBody>
        </p:sp>
        <p:sp>
          <p:nvSpPr>
            <p:cNvPr id="140327" name="Rectangle 39"/>
            <p:cNvSpPr>
              <a:spLocks noChangeArrowheads="1"/>
            </p:cNvSpPr>
            <p:nvPr/>
          </p:nvSpPr>
          <p:spPr bwMode="auto">
            <a:xfrm>
              <a:off x="1140" y="292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10</a:t>
              </a:r>
              <a:r>
                <a:rPr lang="en-US" sz="3200" baseline="30000">
                  <a:solidFill>
                    <a:srgbClr val="FED502"/>
                  </a:solidFill>
                  <a:effectLst>
                    <a:outerShdw blurRad="38100" dist="38100" dir="2700000" algn="tl">
                      <a:srgbClr val="000000"/>
                    </a:outerShdw>
                  </a:effectLst>
                </a:rPr>
                <a:t>4</a:t>
              </a:r>
            </a:p>
          </p:txBody>
        </p:sp>
      </p:grpSp>
      <p:sp>
        <p:nvSpPr>
          <p:cNvPr id="17" name="Rectangle 17"/>
          <p:cNvSpPr>
            <a:spLocks noChangeArrowheads="1"/>
          </p:cNvSpPr>
          <p:nvPr/>
        </p:nvSpPr>
        <p:spPr bwMode="auto">
          <a:xfrm>
            <a:off x="4897438" y="3810000"/>
            <a:ext cx="63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000" dirty="0">
                <a:solidFill>
                  <a:srgbClr val="FED502"/>
                </a:solidFill>
                <a:effectLst>
                  <a:outerShdw blurRad="38100" dist="38100" dir="2700000" algn="tl">
                    <a:srgbClr val="000000"/>
                  </a:outerShdw>
                </a:effectLst>
              </a:rPr>
              <a:t>1’s</a:t>
            </a:r>
            <a:endParaRPr lang="en-US" sz="2000" baseline="30000" dirty="0">
              <a:solidFill>
                <a:srgbClr val="FED502"/>
              </a:solidFill>
              <a:effectLst>
                <a:outerShdw blurRad="38100" dist="38100" dir="2700000" algn="tl">
                  <a:srgbClr val="000000"/>
                </a:outerShdw>
              </a:effectLst>
            </a:endParaRPr>
          </a:p>
        </p:txBody>
      </p:sp>
      <p:sp>
        <p:nvSpPr>
          <p:cNvPr id="18" name="Rectangle 17"/>
          <p:cNvSpPr>
            <a:spLocks noChangeArrowheads="1"/>
          </p:cNvSpPr>
          <p:nvPr/>
        </p:nvSpPr>
        <p:spPr bwMode="auto">
          <a:xfrm>
            <a:off x="4154488" y="3810000"/>
            <a:ext cx="7985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000" dirty="0">
                <a:solidFill>
                  <a:srgbClr val="FED502"/>
                </a:solidFill>
                <a:effectLst>
                  <a:outerShdw blurRad="38100" dist="38100" dir="2700000" algn="tl">
                    <a:srgbClr val="000000"/>
                  </a:outerShdw>
                </a:effectLst>
              </a:rPr>
              <a:t>10’s</a:t>
            </a:r>
            <a:endParaRPr lang="en-US" sz="2000" baseline="30000" dirty="0">
              <a:solidFill>
                <a:srgbClr val="FED502"/>
              </a:solidFill>
              <a:effectLst>
                <a:outerShdw blurRad="38100" dist="38100" dir="2700000" algn="tl">
                  <a:srgbClr val="000000"/>
                </a:outerShdw>
              </a:effectLst>
            </a:endParaRPr>
          </a:p>
        </p:txBody>
      </p:sp>
      <p:sp>
        <p:nvSpPr>
          <p:cNvPr id="19" name="Rectangle 18"/>
          <p:cNvSpPr>
            <a:spLocks noChangeArrowheads="1"/>
          </p:cNvSpPr>
          <p:nvPr/>
        </p:nvSpPr>
        <p:spPr bwMode="auto">
          <a:xfrm>
            <a:off x="3429000" y="3810000"/>
            <a:ext cx="895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000" dirty="0" smtClean="0">
                <a:solidFill>
                  <a:srgbClr val="FED502"/>
                </a:solidFill>
                <a:effectLst>
                  <a:outerShdw blurRad="38100" dist="38100" dir="2700000" algn="tl">
                    <a:srgbClr val="000000"/>
                  </a:outerShdw>
                </a:effectLst>
              </a:rPr>
              <a:t>100’s</a:t>
            </a:r>
            <a:endParaRPr lang="en-US" sz="2000" baseline="30000" dirty="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2037763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0305"/>
                                        </p:tgtEl>
                                        <p:attrNameLst>
                                          <p:attrName>style.visibility</p:attrName>
                                        </p:attrNameLst>
                                      </p:cBhvr>
                                      <p:to>
                                        <p:strVal val="visible"/>
                                      </p:to>
                                    </p:set>
                                    <p:animEffect transition="in" filter="fade">
                                      <p:cBhvr>
                                        <p:cTn id="7" dur="1000"/>
                                        <p:tgtEl>
                                          <p:spTgt spid="140305"/>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0304"/>
                                        </p:tgtEl>
                                        <p:attrNameLst>
                                          <p:attrName>style.visibility</p:attrName>
                                        </p:attrNameLst>
                                      </p:cBhvr>
                                      <p:to>
                                        <p:strVal val="visible"/>
                                      </p:to>
                                    </p:set>
                                    <p:animEffect transition="in" filter="fade">
                                      <p:cBhvr>
                                        <p:cTn id="11" dur="1000"/>
                                        <p:tgtEl>
                                          <p:spTgt spid="140304"/>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40321"/>
                                        </p:tgtEl>
                                        <p:attrNameLst>
                                          <p:attrName>style.visibility</p:attrName>
                                        </p:attrNameLst>
                                      </p:cBhvr>
                                      <p:to>
                                        <p:strVal val="visible"/>
                                      </p:to>
                                    </p:set>
                                    <p:animEffect transition="in" filter="fade">
                                      <p:cBhvr>
                                        <p:cTn id="15" dur="1000"/>
                                        <p:tgtEl>
                                          <p:spTgt spid="140321"/>
                                        </p:tgtEl>
                                      </p:cBhvr>
                                    </p:animEffect>
                                  </p:childTnLst>
                                </p:cTn>
                              </p:par>
                            </p:childTnLst>
                          </p:cTn>
                        </p:par>
                        <p:par>
                          <p:cTn id="16" fill="hold" nodeType="afterGroup">
                            <p:stCondLst>
                              <p:cond delay="3000"/>
                            </p:stCondLst>
                            <p:childTnLst>
                              <p:par>
                                <p:cTn id="17" presetID="10" presetClass="entr" presetSubtype="0" fill="hold" nodeType="afterEffect">
                                  <p:stCondLst>
                                    <p:cond delay="0"/>
                                  </p:stCondLst>
                                  <p:childTnLst>
                                    <p:set>
                                      <p:cBhvr>
                                        <p:cTn id="18" dur="1" fill="hold">
                                          <p:stCondLst>
                                            <p:cond delay="0"/>
                                          </p:stCondLst>
                                        </p:cTn>
                                        <p:tgtEl>
                                          <p:spTgt spid="140322"/>
                                        </p:tgtEl>
                                        <p:attrNameLst>
                                          <p:attrName>style.visibility</p:attrName>
                                        </p:attrNameLst>
                                      </p:cBhvr>
                                      <p:to>
                                        <p:strVal val="visible"/>
                                      </p:to>
                                    </p:set>
                                    <p:animEffect transition="in" filter="fade">
                                      <p:cBhvr>
                                        <p:cTn id="19" dur="1000"/>
                                        <p:tgtEl>
                                          <p:spTgt spid="140322"/>
                                        </p:tgtEl>
                                      </p:cBhvr>
                                    </p:animEffect>
                                  </p:childTnLst>
                                </p:cTn>
                              </p:par>
                            </p:childTnLst>
                          </p:cTn>
                        </p:par>
                        <p:par>
                          <p:cTn id="20" fill="hold" nodeType="afterGroup">
                            <p:stCondLst>
                              <p:cond delay="4000"/>
                            </p:stCondLst>
                            <p:childTnLst>
                              <p:par>
                                <p:cTn id="21" presetID="10" presetClass="entr" presetSubtype="0" fill="hold" nodeType="afterEffect">
                                  <p:stCondLst>
                                    <p:cond delay="0"/>
                                  </p:stCondLst>
                                  <p:childTnLst>
                                    <p:set>
                                      <p:cBhvr>
                                        <p:cTn id="22" dur="1" fill="hold">
                                          <p:stCondLst>
                                            <p:cond delay="0"/>
                                          </p:stCondLst>
                                        </p:cTn>
                                        <p:tgtEl>
                                          <p:spTgt spid="140325"/>
                                        </p:tgtEl>
                                        <p:attrNameLst>
                                          <p:attrName>style.visibility</p:attrName>
                                        </p:attrNameLst>
                                      </p:cBhvr>
                                      <p:to>
                                        <p:strVal val="visible"/>
                                      </p:to>
                                    </p:set>
                                    <p:animEffect transition="in" filter="fade">
                                      <p:cBhvr>
                                        <p:cTn id="23" dur="1000"/>
                                        <p:tgtEl>
                                          <p:spTgt spid="140325"/>
                                        </p:tgtEl>
                                      </p:cBhvr>
                                    </p:animEffect>
                                  </p:childTnLst>
                                </p:cTn>
                              </p:par>
                            </p:childTnLst>
                          </p:cTn>
                        </p:par>
                        <p:par>
                          <p:cTn id="24" fill="hold" nodeType="afterGroup">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childTnLst>
                          </p:cTn>
                        </p:par>
                        <p:par>
                          <p:cTn id="28" fill="hold" nodeType="afterGroup">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4" grpId="0"/>
      <p:bldP spid="140305" grpId="0"/>
      <p:bldP spid="140321"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0" y="609600"/>
            <a:ext cx="8686800" cy="4648200"/>
          </a:xfrm>
        </p:spPr>
        <p:txBody>
          <a:bodyPr/>
          <a:lstStyle/>
          <a:p>
            <a:pPr eaLnBrk="1" hangingPunct="1">
              <a:defRPr/>
            </a:pPr>
            <a:r>
              <a:rPr lang="en-US" sz="4000" dirty="0" smtClean="0">
                <a:solidFill>
                  <a:srgbClr val="FED502"/>
                </a:solidFill>
                <a:effectLst>
                  <a:outerShdw blurRad="38100" dist="38100" dir="2700000" algn="tl">
                    <a:srgbClr val="000000">
                      <a:alpha val="43137"/>
                    </a:srgbClr>
                  </a:outerShdw>
                </a:effectLst>
              </a:rPr>
              <a:t>That is, our numeral system is a positional system.  We obtain the value that the number represents by multiplying the number that is in the position by the value of the position.</a:t>
            </a:r>
          </a:p>
        </p:txBody>
      </p:sp>
    </p:spTree>
    <p:extLst>
      <p:ext uri="{BB962C8B-B14F-4D97-AF65-F5344CB8AC3E}">
        <p14:creationId xmlns:p14="http://schemas.microsoft.com/office/powerpoint/2010/main" val="4046971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a:xfrm>
            <a:off x="0" y="228600"/>
            <a:ext cx="8686800" cy="2057400"/>
          </a:xfrm>
        </p:spPr>
        <p:txBody>
          <a:bodyPr/>
          <a:lstStyle/>
          <a:p>
            <a:pPr eaLnBrk="1" hangingPunct="1">
              <a:defRPr/>
            </a:pPr>
            <a:r>
              <a:rPr lang="en-US" dirty="0" smtClean="0">
                <a:solidFill>
                  <a:srgbClr val="FED502"/>
                </a:solidFill>
                <a:effectLst>
                  <a:outerShdw blurRad="38100" dist="38100" dir="2700000" algn="tl">
                    <a:srgbClr val="000000">
                      <a:alpha val="43137"/>
                    </a:srgbClr>
                  </a:outerShdw>
                </a:effectLst>
              </a:rPr>
              <a:t>What makes 735 equal</a:t>
            </a:r>
            <a:br>
              <a:rPr lang="en-US" dirty="0" smtClean="0">
                <a:solidFill>
                  <a:srgbClr val="FED502"/>
                </a:solidFill>
                <a:effectLst>
                  <a:outerShdw blurRad="38100" dist="38100" dir="2700000" algn="tl">
                    <a:srgbClr val="000000">
                      <a:alpha val="43137"/>
                    </a:srgbClr>
                  </a:outerShdw>
                </a:effectLst>
              </a:rPr>
            </a:br>
            <a:r>
              <a:rPr lang="en-US" dirty="0" smtClean="0">
                <a:solidFill>
                  <a:srgbClr val="FED502"/>
                </a:solidFill>
                <a:effectLst>
                  <a:outerShdw blurRad="38100" dist="38100" dir="2700000" algn="tl">
                    <a:srgbClr val="000000">
                      <a:alpha val="43137"/>
                    </a:srgbClr>
                  </a:outerShdw>
                </a:effectLst>
              </a:rPr>
              <a:t>seven hundred thirty-five? </a:t>
            </a:r>
          </a:p>
        </p:txBody>
      </p:sp>
      <p:sp>
        <p:nvSpPr>
          <p:cNvPr id="162819" name="Rectangle 3"/>
          <p:cNvSpPr>
            <a:spLocks noChangeArrowheads="1"/>
          </p:cNvSpPr>
          <p:nvPr/>
        </p:nvSpPr>
        <p:spPr bwMode="auto">
          <a:xfrm>
            <a:off x="40386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3</a:t>
            </a:r>
          </a:p>
        </p:txBody>
      </p:sp>
      <p:sp>
        <p:nvSpPr>
          <p:cNvPr id="162820" name="Rectangle 4"/>
          <p:cNvSpPr>
            <a:spLocks noChangeArrowheads="1"/>
          </p:cNvSpPr>
          <p:nvPr/>
        </p:nvSpPr>
        <p:spPr bwMode="auto">
          <a:xfrm>
            <a:off x="41148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10</a:t>
            </a:r>
            <a:r>
              <a:rPr lang="en-US" sz="3200" baseline="30000" dirty="0">
                <a:solidFill>
                  <a:srgbClr val="FED502"/>
                </a:solidFill>
                <a:effectLst>
                  <a:outerShdw blurRad="38100" dist="38100" dir="2700000" algn="tl">
                    <a:srgbClr val="000000"/>
                  </a:outerShdw>
                </a:effectLst>
              </a:rPr>
              <a:t>1</a:t>
            </a:r>
          </a:p>
        </p:txBody>
      </p:sp>
      <p:sp>
        <p:nvSpPr>
          <p:cNvPr id="162821" name="Rectangle 5"/>
          <p:cNvSpPr>
            <a:spLocks noChangeArrowheads="1"/>
          </p:cNvSpPr>
          <p:nvPr/>
        </p:nvSpPr>
        <p:spPr bwMode="auto">
          <a:xfrm>
            <a:off x="47244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5</a:t>
            </a:r>
          </a:p>
        </p:txBody>
      </p:sp>
      <p:sp>
        <p:nvSpPr>
          <p:cNvPr id="162822" name="Rectangle 6"/>
          <p:cNvSpPr>
            <a:spLocks noChangeArrowheads="1"/>
          </p:cNvSpPr>
          <p:nvPr/>
        </p:nvSpPr>
        <p:spPr bwMode="auto">
          <a:xfrm>
            <a:off x="48006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10</a:t>
            </a:r>
            <a:r>
              <a:rPr lang="en-US" sz="3200" baseline="30000" dirty="0">
                <a:solidFill>
                  <a:srgbClr val="FED502"/>
                </a:solidFill>
                <a:effectLst>
                  <a:outerShdw blurRad="38100" dist="38100" dir="2700000" algn="tl">
                    <a:srgbClr val="000000"/>
                  </a:outerShdw>
                </a:effectLst>
              </a:rPr>
              <a:t>0</a:t>
            </a:r>
          </a:p>
        </p:txBody>
      </p:sp>
      <p:sp>
        <p:nvSpPr>
          <p:cNvPr id="162823" name="Rectangle 7"/>
          <p:cNvSpPr>
            <a:spLocks noChangeArrowheads="1"/>
          </p:cNvSpPr>
          <p:nvPr/>
        </p:nvSpPr>
        <p:spPr bwMode="auto">
          <a:xfrm>
            <a:off x="3352800" y="2362200"/>
            <a:ext cx="838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7200">
                <a:solidFill>
                  <a:srgbClr val="FED502"/>
                </a:solidFill>
                <a:effectLst>
                  <a:outerShdw blurRad="38100" dist="38100" dir="2700000" algn="tl">
                    <a:srgbClr val="000000"/>
                  </a:outerShdw>
                </a:effectLst>
              </a:rPr>
              <a:t>7</a:t>
            </a:r>
          </a:p>
        </p:txBody>
      </p:sp>
      <p:sp>
        <p:nvSpPr>
          <p:cNvPr id="162824" name="Rectangle 8"/>
          <p:cNvSpPr>
            <a:spLocks noChangeArrowheads="1"/>
          </p:cNvSpPr>
          <p:nvPr/>
        </p:nvSpPr>
        <p:spPr bwMode="auto">
          <a:xfrm>
            <a:off x="3352800" y="32766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10</a:t>
            </a:r>
            <a:r>
              <a:rPr lang="en-US" sz="3200" baseline="30000" dirty="0">
                <a:solidFill>
                  <a:srgbClr val="FED502"/>
                </a:solidFill>
                <a:effectLst>
                  <a:outerShdw blurRad="38100" dist="38100" dir="2700000" algn="tl">
                    <a:srgbClr val="000000"/>
                  </a:outerShdw>
                </a:effectLst>
              </a:rPr>
              <a:t>2</a:t>
            </a:r>
          </a:p>
        </p:txBody>
      </p:sp>
      <p:sp>
        <p:nvSpPr>
          <p:cNvPr id="162825" name="Rectangle 9"/>
          <p:cNvSpPr>
            <a:spLocks noChangeArrowheads="1"/>
          </p:cNvSpPr>
          <p:nvPr/>
        </p:nvSpPr>
        <p:spPr bwMode="auto">
          <a:xfrm>
            <a:off x="4819650" y="4191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a:t>
            </a:r>
            <a:endParaRPr lang="en-US" sz="3200" baseline="30000">
              <a:solidFill>
                <a:srgbClr val="FED502"/>
              </a:solidFill>
              <a:effectLst>
                <a:outerShdw blurRad="38100" dist="38100" dir="2700000" algn="tl">
                  <a:srgbClr val="000000"/>
                </a:outerShdw>
              </a:effectLst>
            </a:endParaRPr>
          </a:p>
        </p:txBody>
      </p:sp>
      <p:sp>
        <p:nvSpPr>
          <p:cNvPr id="162826" name="Rectangle 10"/>
          <p:cNvSpPr>
            <a:spLocks noChangeArrowheads="1"/>
          </p:cNvSpPr>
          <p:nvPr/>
        </p:nvSpPr>
        <p:spPr bwMode="auto">
          <a:xfrm>
            <a:off x="4343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2827" name="Rectangle 11"/>
          <p:cNvSpPr>
            <a:spLocks noChangeArrowheads="1"/>
          </p:cNvSpPr>
          <p:nvPr/>
        </p:nvSpPr>
        <p:spPr bwMode="auto">
          <a:xfrm>
            <a:off x="3886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5</a:t>
            </a:r>
            <a:endParaRPr lang="en-US" sz="3200" baseline="30000">
              <a:solidFill>
                <a:srgbClr val="FED502"/>
              </a:solidFill>
              <a:effectLst>
                <a:outerShdw blurRad="38100" dist="38100" dir="2700000" algn="tl">
                  <a:srgbClr val="000000"/>
                </a:outerShdw>
              </a:effectLst>
            </a:endParaRPr>
          </a:p>
        </p:txBody>
      </p:sp>
      <p:sp>
        <p:nvSpPr>
          <p:cNvPr id="162828" name="Rectangle 12"/>
          <p:cNvSpPr>
            <a:spLocks noChangeArrowheads="1"/>
          </p:cNvSpPr>
          <p:nvPr/>
        </p:nvSpPr>
        <p:spPr bwMode="auto">
          <a:xfrm>
            <a:off x="54102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2829" name="Rectangle 13"/>
          <p:cNvSpPr>
            <a:spLocks noChangeArrowheads="1"/>
          </p:cNvSpPr>
          <p:nvPr/>
        </p:nvSpPr>
        <p:spPr bwMode="auto">
          <a:xfrm>
            <a:off x="29718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10</a:t>
            </a:r>
            <a:r>
              <a:rPr lang="en-US" sz="3200" baseline="30000">
                <a:solidFill>
                  <a:srgbClr val="FED502"/>
                </a:solidFill>
                <a:effectLst>
                  <a:outerShdw blurRad="38100" dist="38100" dir="2700000" algn="tl">
                    <a:srgbClr val="000000"/>
                  </a:outerShdw>
                </a:effectLst>
              </a:rPr>
              <a:t>0</a:t>
            </a:r>
          </a:p>
        </p:txBody>
      </p:sp>
      <p:sp>
        <p:nvSpPr>
          <p:cNvPr id="162830" name="Rectangle 14"/>
          <p:cNvSpPr>
            <a:spLocks noChangeArrowheads="1"/>
          </p:cNvSpPr>
          <p:nvPr/>
        </p:nvSpPr>
        <p:spPr bwMode="auto">
          <a:xfrm>
            <a:off x="25146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2831" name="Rectangle 15"/>
          <p:cNvSpPr>
            <a:spLocks noChangeArrowheads="1"/>
          </p:cNvSpPr>
          <p:nvPr/>
        </p:nvSpPr>
        <p:spPr bwMode="auto">
          <a:xfrm>
            <a:off x="20574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5</a:t>
            </a:r>
            <a:endParaRPr lang="en-US" sz="3200" baseline="30000">
              <a:solidFill>
                <a:srgbClr val="FED502"/>
              </a:solidFill>
              <a:effectLst>
                <a:outerShdw blurRad="38100" dist="38100" dir="2700000" algn="tl">
                  <a:srgbClr val="000000"/>
                </a:outerShdw>
              </a:effectLst>
            </a:endParaRPr>
          </a:p>
        </p:txBody>
      </p:sp>
      <p:sp>
        <p:nvSpPr>
          <p:cNvPr id="162832" name="Rectangle 16"/>
          <p:cNvSpPr>
            <a:spLocks noChangeArrowheads="1"/>
          </p:cNvSpPr>
          <p:nvPr/>
        </p:nvSpPr>
        <p:spPr bwMode="auto">
          <a:xfrm>
            <a:off x="3429000" y="4191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2833" name="Rectangle 17"/>
          <p:cNvSpPr>
            <a:spLocks noChangeArrowheads="1"/>
          </p:cNvSpPr>
          <p:nvPr/>
        </p:nvSpPr>
        <p:spPr bwMode="auto">
          <a:xfrm>
            <a:off x="6019800" y="41910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5</a:t>
            </a:r>
            <a:endParaRPr lang="en-US" sz="3200" baseline="30000">
              <a:solidFill>
                <a:srgbClr val="FED502"/>
              </a:solidFill>
              <a:effectLst>
                <a:outerShdw blurRad="38100" dist="38100" dir="2700000" algn="tl">
                  <a:srgbClr val="000000"/>
                </a:outerShdw>
              </a:effectLst>
            </a:endParaRPr>
          </a:p>
        </p:txBody>
      </p:sp>
      <p:sp>
        <p:nvSpPr>
          <p:cNvPr id="162834" name="Line 18"/>
          <p:cNvSpPr>
            <a:spLocks noChangeShapeType="1"/>
          </p:cNvSpPr>
          <p:nvPr/>
        </p:nvSpPr>
        <p:spPr bwMode="auto">
          <a:xfrm>
            <a:off x="6096000" y="5638800"/>
            <a:ext cx="685800" cy="0"/>
          </a:xfrm>
          <a:prstGeom prst="line">
            <a:avLst/>
          </a:prstGeom>
          <a:noFill/>
          <a:ln w="12700">
            <a:solidFill>
              <a:srgbClr val="FED50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ED502"/>
              </a:solidFill>
            </a:endParaRPr>
          </a:p>
        </p:txBody>
      </p:sp>
      <p:sp>
        <p:nvSpPr>
          <p:cNvPr id="162835" name="Rectangle 19"/>
          <p:cNvSpPr>
            <a:spLocks noChangeArrowheads="1"/>
          </p:cNvSpPr>
          <p:nvPr/>
        </p:nvSpPr>
        <p:spPr bwMode="auto">
          <a:xfrm>
            <a:off x="6019800" y="56388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735</a:t>
            </a:r>
            <a:endParaRPr lang="en-US" sz="3200" baseline="30000">
              <a:solidFill>
                <a:srgbClr val="FED502"/>
              </a:solidFill>
              <a:effectLst>
                <a:outerShdw blurRad="38100" dist="38100" dir="2700000" algn="tl">
                  <a:srgbClr val="000000"/>
                </a:outerShdw>
              </a:effectLst>
            </a:endParaRPr>
          </a:p>
        </p:txBody>
      </p:sp>
      <p:sp>
        <p:nvSpPr>
          <p:cNvPr id="162836" name="Rectangle 20"/>
          <p:cNvSpPr>
            <a:spLocks noChangeArrowheads="1"/>
          </p:cNvSpPr>
          <p:nvPr/>
        </p:nvSpPr>
        <p:spPr bwMode="auto">
          <a:xfrm>
            <a:off x="4819650" y="4648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10</a:t>
            </a:r>
            <a:endParaRPr lang="en-US" sz="3200" baseline="30000">
              <a:solidFill>
                <a:srgbClr val="FED502"/>
              </a:solidFill>
              <a:effectLst>
                <a:outerShdw blurRad="38100" dist="38100" dir="2700000" algn="tl">
                  <a:srgbClr val="000000"/>
                </a:outerShdw>
              </a:effectLst>
            </a:endParaRPr>
          </a:p>
        </p:txBody>
      </p:sp>
      <p:sp>
        <p:nvSpPr>
          <p:cNvPr id="162837" name="Rectangle 21"/>
          <p:cNvSpPr>
            <a:spLocks noChangeArrowheads="1"/>
          </p:cNvSpPr>
          <p:nvPr/>
        </p:nvSpPr>
        <p:spPr bwMode="auto">
          <a:xfrm>
            <a:off x="4343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2838" name="Rectangle 22"/>
          <p:cNvSpPr>
            <a:spLocks noChangeArrowheads="1"/>
          </p:cNvSpPr>
          <p:nvPr/>
        </p:nvSpPr>
        <p:spPr bwMode="auto">
          <a:xfrm>
            <a:off x="3886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3</a:t>
            </a:r>
            <a:endParaRPr lang="en-US" sz="3200" baseline="30000">
              <a:solidFill>
                <a:srgbClr val="FED502"/>
              </a:solidFill>
              <a:effectLst>
                <a:outerShdw blurRad="38100" dist="38100" dir="2700000" algn="tl">
                  <a:srgbClr val="000000"/>
                </a:outerShdw>
              </a:effectLst>
            </a:endParaRPr>
          </a:p>
        </p:txBody>
      </p:sp>
      <p:sp>
        <p:nvSpPr>
          <p:cNvPr id="162839" name="Rectangle 23"/>
          <p:cNvSpPr>
            <a:spLocks noChangeArrowheads="1"/>
          </p:cNvSpPr>
          <p:nvPr/>
        </p:nvSpPr>
        <p:spPr bwMode="auto">
          <a:xfrm>
            <a:off x="54102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2840" name="Rectangle 24"/>
          <p:cNvSpPr>
            <a:spLocks noChangeArrowheads="1"/>
          </p:cNvSpPr>
          <p:nvPr/>
        </p:nvSpPr>
        <p:spPr bwMode="auto">
          <a:xfrm>
            <a:off x="29718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10</a:t>
            </a:r>
            <a:r>
              <a:rPr lang="en-US" sz="3200" baseline="30000">
                <a:solidFill>
                  <a:srgbClr val="FED502"/>
                </a:solidFill>
                <a:effectLst>
                  <a:outerShdw blurRad="38100" dist="38100" dir="2700000" algn="tl">
                    <a:srgbClr val="000000"/>
                  </a:outerShdw>
                </a:effectLst>
              </a:rPr>
              <a:t>1</a:t>
            </a:r>
          </a:p>
        </p:txBody>
      </p:sp>
      <p:sp>
        <p:nvSpPr>
          <p:cNvPr id="162841" name="Rectangle 25"/>
          <p:cNvSpPr>
            <a:spLocks noChangeArrowheads="1"/>
          </p:cNvSpPr>
          <p:nvPr/>
        </p:nvSpPr>
        <p:spPr bwMode="auto">
          <a:xfrm>
            <a:off x="25146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2842" name="Rectangle 26"/>
          <p:cNvSpPr>
            <a:spLocks noChangeArrowheads="1"/>
          </p:cNvSpPr>
          <p:nvPr/>
        </p:nvSpPr>
        <p:spPr bwMode="auto">
          <a:xfrm>
            <a:off x="20574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3</a:t>
            </a:r>
            <a:endParaRPr lang="en-US" sz="3200" baseline="30000">
              <a:solidFill>
                <a:srgbClr val="FED502"/>
              </a:solidFill>
              <a:effectLst>
                <a:outerShdw blurRad="38100" dist="38100" dir="2700000" algn="tl">
                  <a:srgbClr val="000000"/>
                </a:outerShdw>
              </a:effectLst>
            </a:endParaRPr>
          </a:p>
        </p:txBody>
      </p:sp>
      <p:sp>
        <p:nvSpPr>
          <p:cNvPr id="162843" name="Rectangle 27"/>
          <p:cNvSpPr>
            <a:spLocks noChangeArrowheads="1"/>
          </p:cNvSpPr>
          <p:nvPr/>
        </p:nvSpPr>
        <p:spPr bwMode="auto">
          <a:xfrm>
            <a:off x="3429000" y="4648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2844" name="Rectangle 28"/>
          <p:cNvSpPr>
            <a:spLocks noChangeArrowheads="1"/>
          </p:cNvSpPr>
          <p:nvPr/>
        </p:nvSpPr>
        <p:spPr bwMode="auto">
          <a:xfrm>
            <a:off x="6019800" y="4648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30</a:t>
            </a:r>
            <a:endParaRPr lang="en-US" sz="3200" baseline="30000">
              <a:solidFill>
                <a:srgbClr val="FED502"/>
              </a:solidFill>
              <a:effectLst>
                <a:outerShdw blurRad="38100" dist="38100" dir="2700000" algn="tl">
                  <a:srgbClr val="000000"/>
                </a:outerShdw>
              </a:effectLst>
            </a:endParaRPr>
          </a:p>
        </p:txBody>
      </p:sp>
      <p:sp>
        <p:nvSpPr>
          <p:cNvPr id="162845" name="Rectangle 29"/>
          <p:cNvSpPr>
            <a:spLocks noChangeArrowheads="1"/>
          </p:cNvSpPr>
          <p:nvPr/>
        </p:nvSpPr>
        <p:spPr bwMode="auto">
          <a:xfrm>
            <a:off x="4800600" y="5105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a:solidFill>
                  <a:srgbClr val="FED502"/>
                </a:solidFill>
                <a:effectLst>
                  <a:outerShdw blurRad="38100" dist="38100" dir="2700000" algn="tl">
                    <a:srgbClr val="000000"/>
                  </a:outerShdw>
                </a:effectLst>
              </a:rPr>
              <a:t>100</a:t>
            </a:r>
            <a:endParaRPr lang="en-US" sz="3200" baseline="30000">
              <a:solidFill>
                <a:srgbClr val="FED502"/>
              </a:solidFill>
              <a:effectLst>
                <a:outerShdw blurRad="38100" dist="38100" dir="2700000" algn="tl">
                  <a:srgbClr val="000000"/>
                </a:outerShdw>
              </a:effectLst>
            </a:endParaRPr>
          </a:p>
        </p:txBody>
      </p:sp>
      <p:sp>
        <p:nvSpPr>
          <p:cNvPr id="162846" name="Rectangle 30"/>
          <p:cNvSpPr>
            <a:spLocks noChangeArrowheads="1"/>
          </p:cNvSpPr>
          <p:nvPr/>
        </p:nvSpPr>
        <p:spPr bwMode="auto">
          <a:xfrm>
            <a:off x="4343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2847" name="Rectangle 31"/>
          <p:cNvSpPr>
            <a:spLocks noChangeArrowheads="1"/>
          </p:cNvSpPr>
          <p:nvPr/>
        </p:nvSpPr>
        <p:spPr bwMode="auto">
          <a:xfrm>
            <a:off x="3886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62848" name="Rectangle 32"/>
          <p:cNvSpPr>
            <a:spLocks noChangeArrowheads="1"/>
          </p:cNvSpPr>
          <p:nvPr/>
        </p:nvSpPr>
        <p:spPr bwMode="auto">
          <a:xfrm>
            <a:off x="54102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2849" name="Rectangle 33"/>
          <p:cNvSpPr>
            <a:spLocks noChangeArrowheads="1"/>
          </p:cNvSpPr>
          <p:nvPr/>
        </p:nvSpPr>
        <p:spPr bwMode="auto">
          <a:xfrm>
            <a:off x="29718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10</a:t>
            </a:r>
            <a:r>
              <a:rPr lang="en-US" sz="3200" baseline="30000">
                <a:solidFill>
                  <a:srgbClr val="FED502"/>
                </a:solidFill>
                <a:effectLst>
                  <a:outerShdw blurRad="38100" dist="38100" dir="2700000" algn="tl">
                    <a:srgbClr val="000000"/>
                  </a:outerShdw>
                </a:effectLst>
              </a:rPr>
              <a:t>2</a:t>
            </a:r>
          </a:p>
        </p:txBody>
      </p:sp>
      <p:sp>
        <p:nvSpPr>
          <p:cNvPr id="162850" name="Rectangle 34"/>
          <p:cNvSpPr>
            <a:spLocks noChangeArrowheads="1"/>
          </p:cNvSpPr>
          <p:nvPr/>
        </p:nvSpPr>
        <p:spPr bwMode="auto">
          <a:xfrm>
            <a:off x="25146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x</a:t>
            </a:r>
            <a:endParaRPr lang="en-US" sz="3200" baseline="30000">
              <a:solidFill>
                <a:srgbClr val="FED502"/>
              </a:solidFill>
              <a:effectLst>
                <a:outerShdw blurRad="38100" dist="38100" dir="2700000" algn="tl">
                  <a:srgbClr val="000000"/>
                </a:outerShdw>
              </a:effectLst>
            </a:endParaRPr>
          </a:p>
        </p:txBody>
      </p:sp>
      <p:sp>
        <p:nvSpPr>
          <p:cNvPr id="162851" name="Rectangle 35"/>
          <p:cNvSpPr>
            <a:spLocks noChangeArrowheads="1"/>
          </p:cNvSpPr>
          <p:nvPr/>
        </p:nvSpPr>
        <p:spPr bwMode="auto">
          <a:xfrm>
            <a:off x="20574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7</a:t>
            </a:r>
            <a:endParaRPr lang="en-US" sz="3200" baseline="30000">
              <a:solidFill>
                <a:srgbClr val="FED502"/>
              </a:solidFill>
              <a:effectLst>
                <a:outerShdw blurRad="38100" dist="38100" dir="2700000" algn="tl">
                  <a:srgbClr val="000000"/>
                </a:outerShdw>
              </a:effectLst>
            </a:endParaRPr>
          </a:p>
        </p:txBody>
      </p:sp>
      <p:sp>
        <p:nvSpPr>
          <p:cNvPr id="162852" name="Rectangle 36"/>
          <p:cNvSpPr>
            <a:spLocks noChangeArrowheads="1"/>
          </p:cNvSpPr>
          <p:nvPr/>
        </p:nvSpPr>
        <p:spPr bwMode="auto">
          <a:xfrm>
            <a:off x="3429000" y="5105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a:solidFill>
                  <a:srgbClr val="FED502"/>
                </a:solidFill>
                <a:effectLst>
                  <a:outerShdw blurRad="38100" dist="38100" dir="2700000" algn="tl">
                    <a:srgbClr val="000000"/>
                  </a:outerShdw>
                </a:effectLst>
              </a:rPr>
              <a:t>=</a:t>
            </a:r>
            <a:endParaRPr lang="en-US" sz="3200" baseline="30000">
              <a:solidFill>
                <a:srgbClr val="FED502"/>
              </a:solidFill>
              <a:effectLst>
                <a:outerShdw blurRad="38100" dist="38100" dir="2700000" algn="tl">
                  <a:srgbClr val="000000"/>
                </a:outerShdw>
              </a:effectLst>
            </a:endParaRPr>
          </a:p>
        </p:txBody>
      </p:sp>
      <p:sp>
        <p:nvSpPr>
          <p:cNvPr id="162853" name="Rectangle 37"/>
          <p:cNvSpPr>
            <a:spLocks noChangeArrowheads="1"/>
          </p:cNvSpPr>
          <p:nvPr/>
        </p:nvSpPr>
        <p:spPr bwMode="auto">
          <a:xfrm>
            <a:off x="6019800" y="51054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2800" dirty="0">
                <a:solidFill>
                  <a:srgbClr val="FED502"/>
                </a:solidFill>
                <a:effectLst>
                  <a:outerShdw blurRad="38100" dist="38100" dir="2700000" algn="tl">
                    <a:srgbClr val="000000"/>
                  </a:outerShdw>
                </a:effectLst>
              </a:rPr>
              <a:t>700</a:t>
            </a:r>
            <a:endParaRPr lang="en-US" sz="3200" baseline="30000" dirty="0">
              <a:solidFill>
                <a:srgbClr val="FED502"/>
              </a:solidFill>
              <a:effectLst>
                <a:outerShdw blurRad="38100" dist="38100" dir="2700000" algn="tl">
                  <a:srgbClr val="000000"/>
                </a:outerShdw>
              </a:effectLst>
            </a:endParaRPr>
          </a:p>
        </p:txBody>
      </p:sp>
      <p:sp>
        <p:nvSpPr>
          <p:cNvPr id="162854" name="Rectangle 38"/>
          <p:cNvSpPr>
            <a:spLocks noChangeArrowheads="1"/>
          </p:cNvSpPr>
          <p:nvPr/>
        </p:nvSpPr>
        <p:spPr bwMode="auto">
          <a:xfrm>
            <a:off x="7162800" y="41910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a:t>
            </a:r>
            <a:endParaRPr lang="en-US" sz="1400" baseline="30000">
              <a:solidFill>
                <a:srgbClr val="FED502"/>
              </a:solidFill>
              <a:effectLst>
                <a:outerShdw blurRad="38100" dist="38100" dir="2700000" algn="tl">
                  <a:srgbClr val="000000"/>
                </a:outerShdw>
              </a:effectLst>
            </a:endParaRPr>
          </a:p>
        </p:txBody>
      </p:sp>
      <p:sp>
        <p:nvSpPr>
          <p:cNvPr id="162855" name="Rectangle 39"/>
          <p:cNvSpPr>
            <a:spLocks noChangeArrowheads="1"/>
          </p:cNvSpPr>
          <p:nvPr/>
        </p:nvSpPr>
        <p:spPr bwMode="auto">
          <a:xfrm>
            <a:off x="7162800" y="46482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10</a:t>
            </a:r>
            <a:endParaRPr lang="en-US" sz="1400" baseline="30000">
              <a:solidFill>
                <a:srgbClr val="FED502"/>
              </a:solidFill>
              <a:effectLst>
                <a:outerShdw blurRad="38100" dist="38100" dir="2700000" algn="tl">
                  <a:srgbClr val="000000"/>
                </a:outerShdw>
              </a:effectLst>
            </a:endParaRPr>
          </a:p>
        </p:txBody>
      </p:sp>
      <p:sp>
        <p:nvSpPr>
          <p:cNvPr id="162856" name="Rectangle 40"/>
          <p:cNvSpPr>
            <a:spLocks noChangeArrowheads="1"/>
          </p:cNvSpPr>
          <p:nvPr/>
        </p:nvSpPr>
        <p:spPr bwMode="auto">
          <a:xfrm>
            <a:off x="7162800" y="5105400"/>
            <a:ext cx="1676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defRPr/>
            </a:pPr>
            <a:r>
              <a:rPr lang="en-US" sz="1400">
                <a:solidFill>
                  <a:srgbClr val="FED502"/>
                </a:solidFill>
                <a:effectLst>
                  <a:outerShdw blurRad="38100" dist="38100" dir="2700000" algn="tl">
                    <a:srgbClr val="000000"/>
                  </a:outerShdw>
                </a:effectLst>
              </a:rPr>
              <a:t>Multiples of 100</a:t>
            </a:r>
            <a:endParaRPr lang="en-US" sz="1400" baseline="30000">
              <a:solidFill>
                <a:srgbClr val="FED502"/>
              </a:solidFill>
              <a:effectLst>
                <a:outerShdw blurRad="38100" dist="38100" dir="2700000" algn="tl">
                  <a:srgbClr val="000000"/>
                </a:outerShdw>
              </a:effectLst>
            </a:endParaRPr>
          </a:p>
        </p:txBody>
      </p:sp>
      <p:sp>
        <p:nvSpPr>
          <p:cNvPr id="42" name="Rectangle 6"/>
          <p:cNvSpPr>
            <a:spLocks noChangeArrowheads="1"/>
          </p:cNvSpPr>
          <p:nvPr/>
        </p:nvSpPr>
        <p:spPr bwMode="auto">
          <a:xfrm>
            <a:off x="4800600" y="1981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a:t>
            </a:r>
            <a:endParaRPr lang="en-US" sz="3200" baseline="30000" dirty="0">
              <a:solidFill>
                <a:srgbClr val="FED502"/>
              </a:solidFill>
              <a:effectLst>
                <a:outerShdw blurRad="38100" dist="38100" dir="2700000" algn="tl">
                  <a:srgbClr val="000000"/>
                </a:outerShdw>
              </a:effectLst>
            </a:endParaRPr>
          </a:p>
        </p:txBody>
      </p:sp>
      <p:sp>
        <p:nvSpPr>
          <p:cNvPr id="43" name="Rectangle 6"/>
          <p:cNvSpPr>
            <a:spLocks noChangeArrowheads="1"/>
          </p:cNvSpPr>
          <p:nvPr/>
        </p:nvSpPr>
        <p:spPr bwMode="auto">
          <a:xfrm>
            <a:off x="4084638" y="19812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10</a:t>
            </a:r>
            <a:endParaRPr lang="en-US" sz="3200" baseline="30000" dirty="0">
              <a:solidFill>
                <a:srgbClr val="FED502"/>
              </a:solidFill>
              <a:effectLst>
                <a:outerShdw blurRad="38100" dist="38100" dir="2700000" algn="tl">
                  <a:srgbClr val="000000"/>
                </a:outerShdw>
              </a:effectLst>
            </a:endParaRPr>
          </a:p>
        </p:txBody>
      </p:sp>
      <p:sp>
        <p:nvSpPr>
          <p:cNvPr id="44" name="Rectangle 6"/>
          <p:cNvSpPr>
            <a:spLocks noChangeArrowheads="1"/>
          </p:cNvSpPr>
          <p:nvPr/>
        </p:nvSpPr>
        <p:spPr bwMode="auto">
          <a:xfrm>
            <a:off x="3352800" y="1981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2800" dirty="0">
                <a:solidFill>
                  <a:srgbClr val="FED502"/>
                </a:solidFill>
                <a:effectLst>
                  <a:outerShdw blurRad="38100" dist="38100" dir="2700000" algn="tl">
                    <a:srgbClr val="000000"/>
                  </a:outerShdw>
                </a:effectLst>
              </a:rPr>
              <a:t>100</a:t>
            </a:r>
            <a:endParaRPr lang="en-US" sz="3200" baseline="30000" dirty="0">
              <a:solidFill>
                <a:srgbClr val="FED502"/>
              </a:solidFill>
              <a:effectLst>
                <a:outerShdw blurRad="38100" dist="38100" dir="2700000" algn="tl">
                  <a:srgbClr val="000000"/>
                </a:outerShdw>
              </a:effectLst>
            </a:endParaRPr>
          </a:p>
        </p:txBody>
      </p:sp>
    </p:spTree>
    <p:extLst>
      <p:ext uri="{BB962C8B-B14F-4D97-AF65-F5344CB8AC3E}">
        <p14:creationId xmlns:p14="http://schemas.microsoft.com/office/powerpoint/2010/main" val="3555304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822"/>
                                        </p:tgtEl>
                                        <p:attrNameLst>
                                          <p:attrName>style.visibility</p:attrName>
                                        </p:attrNameLst>
                                      </p:cBhvr>
                                      <p:to>
                                        <p:strVal val="visible"/>
                                      </p:to>
                                    </p:set>
                                    <p:animEffect transition="in" filter="fade">
                                      <p:cBhvr>
                                        <p:cTn id="7" dur="1000"/>
                                        <p:tgtEl>
                                          <p:spTgt spid="1628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10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2829"/>
                                        </p:tgtEl>
                                        <p:attrNameLst>
                                          <p:attrName>style.visibility</p:attrName>
                                        </p:attrNameLst>
                                      </p:cBhvr>
                                      <p:to>
                                        <p:strVal val="visible"/>
                                      </p:to>
                                    </p:set>
                                    <p:animEffect transition="in" filter="fade">
                                      <p:cBhvr>
                                        <p:cTn id="13" dur="1000"/>
                                        <p:tgtEl>
                                          <p:spTgt spid="1628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2830"/>
                                        </p:tgtEl>
                                        <p:attrNameLst>
                                          <p:attrName>style.visibility</p:attrName>
                                        </p:attrNameLst>
                                      </p:cBhvr>
                                      <p:to>
                                        <p:strVal val="visible"/>
                                      </p:to>
                                    </p:set>
                                    <p:animEffect transition="in" filter="fade">
                                      <p:cBhvr>
                                        <p:cTn id="16" dur="1000"/>
                                        <p:tgtEl>
                                          <p:spTgt spid="1628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2831"/>
                                        </p:tgtEl>
                                        <p:attrNameLst>
                                          <p:attrName>style.visibility</p:attrName>
                                        </p:attrNameLst>
                                      </p:cBhvr>
                                      <p:to>
                                        <p:strVal val="visible"/>
                                      </p:to>
                                    </p:set>
                                    <p:animEffect transition="in" filter="fade">
                                      <p:cBhvr>
                                        <p:cTn id="19" dur="1000"/>
                                        <p:tgtEl>
                                          <p:spTgt spid="162831"/>
                                        </p:tgtEl>
                                      </p:cBhvr>
                                    </p:animEffect>
                                  </p:childTnLst>
                                </p:cTn>
                              </p:par>
                            </p:childTnLst>
                          </p:cTn>
                        </p:par>
                        <p:par>
                          <p:cTn id="20" fill="hold" nodeType="afterGroup">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2826"/>
                                        </p:tgtEl>
                                        <p:attrNameLst>
                                          <p:attrName>style.visibility</p:attrName>
                                        </p:attrNameLst>
                                      </p:cBhvr>
                                      <p:to>
                                        <p:strVal val="visible"/>
                                      </p:to>
                                    </p:set>
                                    <p:animEffect transition="in" filter="fade">
                                      <p:cBhvr>
                                        <p:cTn id="23" dur="1000"/>
                                        <p:tgtEl>
                                          <p:spTgt spid="1628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2825"/>
                                        </p:tgtEl>
                                        <p:attrNameLst>
                                          <p:attrName>style.visibility</p:attrName>
                                        </p:attrNameLst>
                                      </p:cBhvr>
                                      <p:to>
                                        <p:strVal val="visible"/>
                                      </p:to>
                                    </p:set>
                                    <p:animEffect transition="in" filter="fade">
                                      <p:cBhvr>
                                        <p:cTn id="26" dur="1000"/>
                                        <p:tgtEl>
                                          <p:spTgt spid="1628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2827"/>
                                        </p:tgtEl>
                                        <p:attrNameLst>
                                          <p:attrName>style.visibility</p:attrName>
                                        </p:attrNameLst>
                                      </p:cBhvr>
                                      <p:to>
                                        <p:strVal val="visible"/>
                                      </p:to>
                                    </p:set>
                                    <p:animEffect transition="in" filter="fade">
                                      <p:cBhvr>
                                        <p:cTn id="29" dur="1000"/>
                                        <p:tgtEl>
                                          <p:spTgt spid="1628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2832"/>
                                        </p:tgtEl>
                                        <p:attrNameLst>
                                          <p:attrName>style.visibility</p:attrName>
                                        </p:attrNameLst>
                                      </p:cBhvr>
                                      <p:to>
                                        <p:strVal val="visible"/>
                                      </p:to>
                                    </p:set>
                                    <p:animEffect transition="in" filter="fade">
                                      <p:cBhvr>
                                        <p:cTn id="32" dur="1000"/>
                                        <p:tgtEl>
                                          <p:spTgt spid="162832"/>
                                        </p:tgtEl>
                                      </p:cBhvr>
                                    </p:animEffect>
                                  </p:childTnLst>
                                </p:cTn>
                              </p:par>
                            </p:childTnLst>
                          </p:cTn>
                        </p:par>
                        <p:par>
                          <p:cTn id="33" fill="hold" nodeType="afterGroup">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62833"/>
                                        </p:tgtEl>
                                        <p:attrNameLst>
                                          <p:attrName>style.visibility</p:attrName>
                                        </p:attrNameLst>
                                      </p:cBhvr>
                                      <p:to>
                                        <p:strVal val="visible"/>
                                      </p:to>
                                    </p:set>
                                    <p:animEffect transition="in" filter="fade">
                                      <p:cBhvr>
                                        <p:cTn id="36" dur="1000"/>
                                        <p:tgtEl>
                                          <p:spTgt spid="16283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2828"/>
                                        </p:tgtEl>
                                        <p:attrNameLst>
                                          <p:attrName>style.visibility</p:attrName>
                                        </p:attrNameLst>
                                      </p:cBhvr>
                                      <p:to>
                                        <p:strVal val="visible"/>
                                      </p:to>
                                    </p:set>
                                    <p:animEffect transition="in" filter="fade">
                                      <p:cBhvr>
                                        <p:cTn id="39" dur="1000"/>
                                        <p:tgtEl>
                                          <p:spTgt spid="162828"/>
                                        </p:tgtEl>
                                      </p:cBhvr>
                                    </p:animEffect>
                                  </p:childTnLst>
                                </p:cTn>
                              </p:par>
                            </p:childTnLst>
                          </p:cTn>
                        </p:par>
                        <p:par>
                          <p:cTn id="40" fill="hold" nodeType="afterGroup">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62820"/>
                                        </p:tgtEl>
                                        <p:attrNameLst>
                                          <p:attrName>style.visibility</p:attrName>
                                        </p:attrNameLst>
                                      </p:cBhvr>
                                      <p:to>
                                        <p:strVal val="visible"/>
                                      </p:to>
                                    </p:set>
                                    <p:animEffect transition="in" filter="fade">
                                      <p:cBhvr>
                                        <p:cTn id="43" dur="1000"/>
                                        <p:tgtEl>
                                          <p:spTgt spid="1628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2840"/>
                                        </p:tgtEl>
                                        <p:attrNameLst>
                                          <p:attrName>style.visibility</p:attrName>
                                        </p:attrNameLst>
                                      </p:cBhvr>
                                      <p:to>
                                        <p:strVal val="visible"/>
                                      </p:to>
                                    </p:set>
                                    <p:animEffect transition="in" filter="fade">
                                      <p:cBhvr>
                                        <p:cTn id="49" dur="1000"/>
                                        <p:tgtEl>
                                          <p:spTgt spid="1628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2841"/>
                                        </p:tgtEl>
                                        <p:attrNameLst>
                                          <p:attrName>style.visibility</p:attrName>
                                        </p:attrNameLst>
                                      </p:cBhvr>
                                      <p:to>
                                        <p:strVal val="visible"/>
                                      </p:to>
                                    </p:set>
                                    <p:animEffect transition="in" filter="fade">
                                      <p:cBhvr>
                                        <p:cTn id="52" dur="1000"/>
                                        <p:tgtEl>
                                          <p:spTgt spid="16284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2842"/>
                                        </p:tgtEl>
                                        <p:attrNameLst>
                                          <p:attrName>style.visibility</p:attrName>
                                        </p:attrNameLst>
                                      </p:cBhvr>
                                      <p:to>
                                        <p:strVal val="visible"/>
                                      </p:to>
                                    </p:set>
                                    <p:animEffect transition="in" filter="fade">
                                      <p:cBhvr>
                                        <p:cTn id="55" dur="1000"/>
                                        <p:tgtEl>
                                          <p:spTgt spid="162842"/>
                                        </p:tgtEl>
                                      </p:cBhvr>
                                    </p:animEffect>
                                  </p:childTnLst>
                                </p:cTn>
                              </p:par>
                            </p:childTnLst>
                          </p:cTn>
                        </p:par>
                        <p:par>
                          <p:cTn id="56" fill="hold" nodeType="afterGroup">
                            <p:stCondLst>
                              <p:cond delay="4000"/>
                            </p:stCondLst>
                            <p:childTnLst>
                              <p:par>
                                <p:cTn id="57" presetID="10" presetClass="entr" presetSubtype="0" fill="hold" grpId="0" nodeType="afterEffect">
                                  <p:stCondLst>
                                    <p:cond delay="0"/>
                                  </p:stCondLst>
                                  <p:childTnLst>
                                    <p:set>
                                      <p:cBhvr>
                                        <p:cTn id="58" dur="1" fill="hold">
                                          <p:stCondLst>
                                            <p:cond delay="0"/>
                                          </p:stCondLst>
                                        </p:cTn>
                                        <p:tgtEl>
                                          <p:spTgt spid="162837"/>
                                        </p:tgtEl>
                                        <p:attrNameLst>
                                          <p:attrName>style.visibility</p:attrName>
                                        </p:attrNameLst>
                                      </p:cBhvr>
                                      <p:to>
                                        <p:strVal val="visible"/>
                                      </p:to>
                                    </p:set>
                                    <p:animEffect transition="in" filter="fade">
                                      <p:cBhvr>
                                        <p:cTn id="59" dur="1000"/>
                                        <p:tgtEl>
                                          <p:spTgt spid="16283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2836"/>
                                        </p:tgtEl>
                                        <p:attrNameLst>
                                          <p:attrName>style.visibility</p:attrName>
                                        </p:attrNameLst>
                                      </p:cBhvr>
                                      <p:to>
                                        <p:strVal val="visible"/>
                                      </p:to>
                                    </p:set>
                                    <p:animEffect transition="in" filter="fade">
                                      <p:cBhvr>
                                        <p:cTn id="62" dur="1000"/>
                                        <p:tgtEl>
                                          <p:spTgt spid="1628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2838"/>
                                        </p:tgtEl>
                                        <p:attrNameLst>
                                          <p:attrName>style.visibility</p:attrName>
                                        </p:attrNameLst>
                                      </p:cBhvr>
                                      <p:to>
                                        <p:strVal val="visible"/>
                                      </p:to>
                                    </p:set>
                                    <p:animEffect transition="in" filter="fade">
                                      <p:cBhvr>
                                        <p:cTn id="65" dur="1000"/>
                                        <p:tgtEl>
                                          <p:spTgt spid="16283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2843"/>
                                        </p:tgtEl>
                                        <p:attrNameLst>
                                          <p:attrName>style.visibility</p:attrName>
                                        </p:attrNameLst>
                                      </p:cBhvr>
                                      <p:to>
                                        <p:strVal val="visible"/>
                                      </p:to>
                                    </p:set>
                                    <p:animEffect transition="in" filter="fade">
                                      <p:cBhvr>
                                        <p:cTn id="68" dur="1000"/>
                                        <p:tgtEl>
                                          <p:spTgt spid="162843"/>
                                        </p:tgtEl>
                                      </p:cBhvr>
                                    </p:animEffect>
                                  </p:childTnLst>
                                </p:cTn>
                              </p:par>
                            </p:childTnLst>
                          </p:cTn>
                        </p:par>
                        <p:par>
                          <p:cTn id="69" fill="hold" nodeType="afterGroup">
                            <p:stCondLst>
                              <p:cond delay="5000"/>
                            </p:stCondLst>
                            <p:childTnLst>
                              <p:par>
                                <p:cTn id="70" presetID="10" presetClass="entr" presetSubtype="0" fill="hold" grpId="0" nodeType="afterEffect">
                                  <p:stCondLst>
                                    <p:cond delay="0"/>
                                  </p:stCondLst>
                                  <p:childTnLst>
                                    <p:set>
                                      <p:cBhvr>
                                        <p:cTn id="71" dur="1" fill="hold">
                                          <p:stCondLst>
                                            <p:cond delay="0"/>
                                          </p:stCondLst>
                                        </p:cTn>
                                        <p:tgtEl>
                                          <p:spTgt spid="162844"/>
                                        </p:tgtEl>
                                        <p:attrNameLst>
                                          <p:attrName>style.visibility</p:attrName>
                                        </p:attrNameLst>
                                      </p:cBhvr>
                                      <p:to>
                                        <p:strVal val="visible"/>
                                      </p:to>
                                    </p:set>
                                    <p:animEffect transition="in" filter="fade">
                                      <p:cBhvr>
                                        <p:cTn id="72" dur="1000"/>
                                        <p:tgtEl>
                                          <p:spTgt spid="1628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2839"/>
                                        </p:tgtEl>
                                        <p:attrNameLst>
                                          <p:attrName>style.visibility</p:attrName>
                                        </p:attrNameLst>
                                      </p:cBhvr>
                                      <p:to>
                                        <p:strVal val="visible"/>
                                      </p:to>
                                    </p:set>
                                    <p:animEffect transition="in" filter="fade">
                                      <p:cBhvr>
                                        <p:cTn id="75" dur="1000"/>
                                        <p:tgtEl>
                                          <p:spTgt spid="162839"/>
                                        </p:tgtEl>
                                      </p:cBhvr>
                                    </p:animEffect>
                                  </p:childTnLst>
                                </p:cTn>
                              </p:par>
                            </p:childTnLst>
                          </p:cTn>
                        </p:par>
                        <p:par>
                          <p:cTn id="76" fill="hold" nodeType="afterGroup">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162824"/>
                                        </p:tgtEl>
                                        <p:attrNameLst>
                                          <p:attrName>style.visibility</p:attrName>
                                        </p:attrNameLst>
                                      </p:cBhvr>
                                      <p:to>
                                        <p:strVal val="visible"/>
                                      </p:to>
                                    </p:set>
                                    <p:animEffect transition="in" filter="fade">
                                      <p:cBhvr>
                                        <p:cTn id="79" dur="1000"/>
                                        <p:tgtEl>
                                          <p:spTgt spid="1628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2849"/>
                                        </p:tgtEl>
                                        <p:attrNameLst>
                                          <p:attrName>style.visibility</p:attrName>
                                        </p:attrNameLst>
                                      </p:cBhvr>
                                      <p:to>
                                        <p:strVal val="visible"/>
                                      </p:to>
                                    </p:set>
                                    <p:animEffect transition="in" filter="fade">
                                      <p:cBhvr>
                                        <p:cTn id="85" dur="1000"/>
                                        <p:tgtEl>
                                          <p:spTgt spid="16284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2851"/>
                                        </p:tgtEl>
                                        <p:attrNameLst>
                                          <p:attrName>style.visibility</p:attrName>
                                        </p:attrNameLst>
                                      </p:cBhvr>
                                      <p:to>
                                        <p:strVal val="visible"/>
                                      </p:to>
                                    </p:set>
                                    <p:animEffect transition="in" filter="fade">
                                      <p:cBhvr>
                                        <p:cTn id="88" dur="1000"/>
                                        <p:tgtEl>
                                          <p:spTgt spid="16285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2850"/>
                                        </p:tgtEl>
                                        <p:attrNameLst>
                                          <p:attrName>style.visibility</p:attrName>
                                        </p:attrNameLst>
                                      </p:cBhvr>
                                      <p:to>
                                        <p:strVal val="visible"/>
                                      </p:to>
                                    </p:set>
                                    <p:animEffect transition="in" filter="fade">
                                      <p:cBhvr>
                                        <p:cTn id="91" dur="1000"/>
                                        <p:tgtEl>
                                          <p:spTgt spid="162850"/>
                                        </p:tgtEl>
                                      </p:cBhvr>
                                    </p:animEffect>
                                  </p:childTnLst>
                                </p:cTn>
                              </p:par>
                            </p:childTnLst>
                          </p:cTn>
                        </p:par>
                        <p:par>
                          <p:cTn id="92" fill="hold" nodeType="afterGroup">
                            <p:stCondLst>
                              <p:cond delay="7000"/>
                            </p:stCondLst>
                            <p:childTnLst>
                              <p:par>
                                <p:cTn id="93" presetID="10" presetClass="entr" presetSubtype="0" fill="hold" grpId="0" nodeType="afterEffect">
                                  <p:stCondLst>
                                    <p:cond delay="0"/>
                                  </p:stCondLst>
                                  <p:childTnLst>
                                    <p:set>
                                      <p:cBhvr>
                                        <p:cTn id="94" dur="1" fill="hold">
                                          <p:stCondLst>
                                            <p:cond delay="0"/>
                                          </p:stCondLst>
                                        </p:cTn>
                                        <p:tgtEl>
                                          <p:spTgt spid="162846"/>
                                        </p:tgtEl>
                                        <p:attrNameLst>
                                          <p:attrName>style.visibility</p:attrName>
                                        </p:attrNameLst>
                                      </p:cBhvr>
                                      <p:to>
                                        <p:strVal val="visible"/>
                                      </p:to>
                                    </p:set>
                                    <p:animEffect transition="in" filter="fade">
                                      <p:cBhvr>
                                        <p:cTn id="95" dur="1000"/>
                                        <p:tgtEl>
                                          <p:spTgt spid="16284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62845"/>
                                        </p:tgtEl>
                                        <p:attrNameLst>
                                          <p:attrName>style.visibility</p:attrName>
                                        </p:attrNameLst>
                                      </p:cBhvr>
                                      <p:to>
                                        <p:strVal val="visible"/>
                                      </p:to>
                                    </p:set>
                                    <p:animEffect transition="in" filter="fade">
                                      <p:cBhvr>
                                        <p:cTn id="98" dur="1000"/>
                                        <p:tgtEl>
                                          <p:spTgt spid="16284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62847"/>
                                        </p:tgtEl>
                                        <p:attrNameLst>
                                          <p:attrName>style.visibility</p:attrName>
                                        </p:attrNameLst>
                                      </p:cBhvr>
                                      <p:to>
                                        <p:strVal val="visible"/>
                                      </p:to>
                                    </p:set>
                                    <p:animEffect transition="in" filter="fade">
                                      <p:cBhvr>
                                        <p:cTn id="101" dur="1000"/>
                                        <p:tgtEl>
                                          <p:spTgt spid="16284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62852"/>
                                        </p:tgtEl>
                                        <p:attrNameLst>
                                          <p:attrName>style.visibility</p:attrName>
                                        </p:attrNameLst>
                                      </p:cBhvr>
                                      <p:to>
                                        <p:strVal val="visible"/>
                                      </p:to>
                                    </p:set>
                                    <p:animEffect transition="in" filter="fade">
                                      <p:cBhvr>
                                        <p:cTn id="104" dur="1000"/>
                                        <p:tgtEl>
                                          <p:spTgt spid="162852"/>
                                        </p:tgtEl>
                                      </p:cBhvr>
                                    </p:animEffect>
                                  </p:childTnLst>
                                </p:cTn>
                              </p:par>
                            </p:childTnLst>
                          </p:cTn>
                        </p:par>
                        <p:par>
                          <p:cTn id="105" fill="hold" nodeType="afterGroup">
                            <p:stCondLst>
                              <p:cond delay="8000"/>
                            </p:stCondLst>
                            <p:childTnLst>
                              <p:par>
                                <p:cTn id="106" presetID="10" presetClass="entr" presetSubtype="0" fill="hold" grpId="0" nodeType="afterEffect">
                                  <p:stCondLst>
                                    <p:cond delay="0"/>
                                  </p:stCondLst>
                                  <p:childTnLst>
                                    <p:set>
                                      <p:cBhvr>
                                        <p:cTn id="107" dur="1" fill="hold">
                                          <p:stCondLst>
                                            <p:cond delay="0"/>
                                          </p:stCondLst>
                                        </p:cTn>
                                        <p:tgtEl>
                                          <p:spTgt spid="162853"/>
                                        </p:tgtEl>
                                        <p:attrNameLst>
                                          <p:attrName>style.visibility</p:attrName>
                                        </p:attrNameLst>
                                      </p:cBhvr>
                                      <p:to>
                                        <p:strVal val="visible"/>
                                      </p:to>
                                    </p:set>
                                    <p:animEffect transition="in" filter="fade">
                                      <p:cBhvr>
                                        <p:cTn id="108" dur="1000"/>
                                        <p:tgtEl>
                                          <p:spTgt spid="16285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62848"/>
                                        </p:tgtEl>
                                        <p:attrNameLst>
                                          <p:attrName>style.visibility</p:attrName>
                                        </p:attrNameLst>
                                      </p:cBhvr>
                                      <p:to>
                                        <p:strVal val="visible"/>
                                      </p:to>
                                    </p:set>
                                    <p:animEffect transition="in" filter="fade">
                                      <p:cBhvr>
                                        <p:cTn id="111" dur="1000"/>
                                        <p:tgtEl>
                                          <p:spTgt spid="162848"/>
                                        </p:tgtEl>
                                      </p:cBhvr>
                                    </p:animEffect>
                                  </p:childTnLst>
                                </p:cTn>
                              </p:par>
                            </p:childTnLst>
                          </p:cTn>
                        </p:par>
                        <p:par>
                          <p:cTn id="112" fill="hold" nodeType="afterGroup">
                            <p:stCondLst>
                              <p:cond delay="9000"/>
                            </p:stCondLst>
                            <p:childTnLst>
                              <p:par>
                                <p:cTn id="113" presetID="10" presetClass="entr" presetSubtype="0" fill="hold" grpId="0" nodeType="afterEffect">
                                  <p:stCondLst>
                                    <p:cond delay="0"/>
                                  </p:stCondLst>
                                  <p:childTnLst>
                                    <p:set>
                                      <p:cBhvr>
                                        <p:cTn id="114" dur="1" fill="hold">
                                          <p:stCondLst>
                                            <p:cond delay="0"/>
                                          </p:stCondLst>
                                        </p:cTn>
                                        <p:tgtEl>
                                          <p:spTgt spid="162834"/>
                                        </p:tgtEl>
                                        <p:attrNameLst>
                                          <p:attrName>style.visibility</p:attrName>
                                        </p:attrNameLst>
                                      </p:cBhvr>
                                      <p:to>
                                        <p:strVal val="visible"/>
                                      </p:to>
                                    </p:set>
                                    <p:animEffect transition="in" filter="fade">
                                      <p:cBhvr>
                                        <p:cTn id="115" dur="2000"/>
                                        <p:tgtEl>
                                          <p:spTgt spid="16283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62835"/>
                                        </p:tgtEl>
                                        <p:attrNameLst>
                                          <p:attrName>style.visibility</p:attrName>
                                        </p:attrNameLst>
                                      </p:cBhvr>
                                      <p:to>
                                        <p:strVal val="visible"/>
                                      </p:to>
                                    </p:set>
                                    <p:animEffect transition="in" filter="fade">
                                      <p:cBhvr>
                                        <p:cTn id="118" dur="2000"/>
                                        <p:tgtEl>
                                          <p:spTgt spid="162835"/>
                                        </p:tgtEl>
                                      </p:cBhvr>
                                    </p:animEffect>
                                  </p:childTnLst>
                                </p:cTn>
                              </p:par>
                            </p:childTnLst>
                          </p:cTn>
                        </p:par>
                        <p:par>
                          <p:cTn id="119" fill="hold" nodeType="afterGroup">
                            <p:stCondLst>
                              <p:cond delay="11000"/>
                            </p:stCondLst>
                            <p:childTnLst>
                              <p:par>
                                <p:cTn id="120" presetID="10" presetClass="entr" presetSubtype="0" fill="hold" grpId="0" nodeType="afterEffect">
                                  <p:stCondLst>
                                    <p:cond delay="0"/>
                                  </p:stCondLst>
                                  <p:childTnLst>
                                    <p:set>
                                      <p:cBhvr>
                                        <p:cTn id="121" dur="1" fill="hold">
                                          <p:stCondLst>
                                            <p:cond delay="0"/>
                                          </p:stCondLst>
                                        </p:cTn>
                                        <p:tgtEl>
                                          <p:spTgt spid="162854"/>
                                        </p:tgtEl>
                                        <p:attrNameLst>
                                          <p:attrName>style.visibility</p:attrName>
                                        </p:attrNameLst>
                                      </p:cBhvr>
                                      <p:to>
                                        <p:strVal val="visible"/>
                                      </p:to>
                                    </p:set>
                                    <p:animEffect transition="in" filter="fade">
                                      <p:cBhvr>
                                        <p:cTn id="122" dur="500"/>
                                        <p:tgtEl>
                                          <p:spTgt spid="162854"/>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62855"/>
                                        </p:tgtEl>
                                        <p:attrNameLst>
                                          <p:attrName>style.visibility</p:attrName>
                                        </p:attrNameLst>
                                      </p:cBhvr>
                                      <p:to>
                                        <p:strVal val="visible"/>
                                      </p:to>
                                    </p:set>
                                    <p:animEffect transition="in" filter="fade">
                                      <p:cBhvr>
                                        <p:cTn id="125" dur="500"/>
                                        <p:tgtEl>
                                          <p:spTgt spid="16285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62856"/>
                                        </p:tgtEl>
                                        <p:attrNameLst>
                                          <p:attrName>style.visibility</p:attrName>
                                        </p:attrNameLst>
                                      </p:cBhvr>
                                      <p:to>
                                        <p:strVal val="visible"/>
                                      </p:to>
                                    </p:set>
                                    <p:animEffect transition="in" filter="fade">
                                      <p:cBhvr>
                                        <p:cTn id="128" dur="500"/>
                                        <p:tgtEl>
                                          <p:spTgt spid="16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2822" grpId="0"/>
      <p:bldP spid="162824" grpId="0"/>
      <p:bldP spid="162825" grpId="0"/>
      <p:bldP spid="162826" grpId="0"/>
      <p:bldP spid="162827" grpId="0"/>
      <p:bldP spid="162828" grpId="0"/>
      <p:bldP spid="162829" grpId="0"/>
      <p:bldP spid="162830" grpId="0"/>
      <p:bldP spid="162831" grpId="0"/>
      <p:bldP spid="162832" grpId="0"/>
      <p:bldP spid="162833" grpId="0"/>
      <p:bldP spid="162834" grpId="0" animBg="1"/>
      <p:bldP spid="162835" grpId="0"/>
      <p:bldP spid="162836" grpId="0"/>
      <p:bldP spid="162837" grpId="0"/>
      <p:bldP spid="162838" grpId="0"/>
      <p:bldP spid="162839" grpId="0"/>
      <p:bldP spid="162840" grpId="0"/>
      <p:bldP spid="162841" grpId="0"/>
      <p:bldP spid="162842" grpId="0"/>
      <p:bldP spid="162843" grpId="0"/>
      <p:bldP spid="162844" grpId="0"/>
      <p:bldP spid="162845" grpId="0"/>
      <p:bldP spid="162846" grpId="0"/>
      <p:bldP spid="162847" grpId="0"/>
      <p:bldP spid="162848" grpId="0"/>
      <p:bldP spid="162849" grpId="0"/>
      <p:bldP spid="162850" grpId="0"/>
      <p:bldP spid="162851" grpId="0"/>
      <p:bldP spid="162852" grpId="0"/>
      <p:bldP spid="162853" grpId="0"/>
      <p:bldP spid="162854" grpId="0"/>
      <p:bldP spid="162855" grpId="0"/>
      <p:bldP spid="162856" grpId="0"/>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0" y="838200"/>
            <a:ext cx="9144000" cy="4038600"/>
          </a:xfrm>
        </p:spPr>
        <p:txBody>
          <a:bodyPr/>
          <a:lstStyle/>
          <a:p>
            <a:pPr eaLnBrk="1" hangingPunct="1">
              <a:defRPr/>
            </a:pPr>
            <a:r>
              <a:rPr lang="en-US" sz="3600" dirty="0" smtClean="0">
                <a:solidFill>
                  <a:srgbClr val="FED502"/>
                </a:solidFill>
                <a:effectLst>
                  <a:outerShdw blurRad="38100" dist="38100" dir="2700000" algn="tl">
                    <a:srgbClr val="000000">
                      <a:alpha val="43137"/>
                    </a:srgbClr>
                  </a:outerShdw>
                </a:effectLst>
              </a:rPr>
              <a:t>We refer to the base 2 numeral system as the binary numeral system.</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Base 2 numbers have 2 symbols to represent any number in the system.</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a:r>
            <a:br>
              <a:rPr lang="en-US" sz="3600" dirty="0" smtClean="0">
                <a:solidFill>
                  <a:srgbClr val="FED502"/>
                </a:solidFill>
                <a:effectLst>
                  <a:outerShdw blurRad="38100" dist="38100" dir="2700000" algn="tl">
                    <a:srgbClr val="000000">
                      <a:alpha val="43137"/>
                    </a:srgbClr>
                  </a:outerShdw>
                </a:effectLst>
              </a:rPr>
            </a:br>
            <a:r>
              <a:rPr lang="en-US" sz="3600" dirty="0" smtClean="0">
                <a:solidFill>
                  <a:srgbClr val="FED502"/>
                </a:solidFill>
                <a:effectLst>
                  <a:outerShdw blurRad="38100" dist="38100" dir="2700000" algn="tl">
                    <a:srgbClr val="000000">
                      <a:alpha val="43137"/>
                    </a:srgbClr>
                  </a:outerShdw>
                </a:effectLst>
              </a:rPr>
              <a:t>  Those symbols are</a:t>
            </a:r>
          </a:p>
        </p:txBody>
      </p:sp>
      <p:sp>
        <p:nvSpPr>
          <p:cNvPr id="110595" name="Rectangle 3"/>
          <p:cNvSpPr>
            <a:spLocks noChangeArrowheads="1"/>
          </p:cNvSpPr>
          <p:nvPr/>
        </p:nvSpPr>
        <p:spPr bwMode="auto">
          <a:xfrm>
            <a:off x="41910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dirty="0">
                <a:solidFill>
                  <a:srgbClr val="FED502"/>
                </a:solidFill>
                <a:effectLst>
                  <a:outerShdw blurRad="38100" dist="38100" dir="2700000" algn="tl">
                    <a:srgbClr val="000000"/>
                  </a:outerShdw>
                </a:effectLst>
              </a:rPr>
              <a:t>0</a:t>
            </a:r>
          </a:p>
        </p:txBody>
      </p:sp>
      <p:sp>
        <p:nvSpPr>
          <p:cNvPr id="110596" name="Rectangle 4"/>
          <p:cNvSpPr>
            <a:spLocks noChangeArrowheads="1"/>
          </p:cNvSpPr>
          <p:nvPr/>
        </p:nvSpPr>
        <p:spPr bwMode="auto">
          <a:xfrm>
            <a:off x="4572000" y="5181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600">
                <a:solidFill>
                  <a:srgbClr val="FED502"/>
                </a:solidFill>
                <a:effectLst>
                  <a:outerShdw blurRad="38100" dist="38100" dir="2700000" algn="tl">
                    <a:srgbClr val="000000"/>
                  </a:outerShdw>
                </a:effectLst>
              </a:rPr>
              <a:t>1</a:t>
            </a:r>
          </a:p>
        </p:txBody>
      </p:sp>
    </p:spTree>
    <p:extLst>
      <p:ext uri="{BB962C8B-B14F-4D97-AF65-F5344CB8AC3E}">
        <p14:creationId xmlns:p14="http://schemas.microsoft.com/office/powerpoint/2010/main" val="3148644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diamond(in)">
                                      <p:cBhvr>
                                        <p:cTn id="7" dur="500"/>
                                        <p:tgtEl>
                                          <p:spTgt spid="110595"/>
                                        </p:tgtEl>
                                      </p:cBhvr>
                                    </p:animEffect>
                                  </p:childTnLst>
                                </p:cTn>
                              </p:par>
                            </p:childTnLst>
                          </p:cTn>
                        </p:par>
                        <p:par>
                          <p:cTn id="8" fill="hold" nodeType="afterGroup">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110596"/>
                                        </p:tgtEl>
                                        <p:attrNameLst>
                                          <p:attrName>style.visibility</p:attrName>
                                        </p:attrNameLst>
                                      </p:cBhvr>
                                      <p:to>
                                        <p:strVal val="visible"/>
                                      </p:to>
                                    </p:set>
                                    <p:animEffect transition="in" filter="diamond(in)">
                                      <p:cBhvr>
                                        <p:cTn id="11" dur="5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P spid="110596" grpId="0"/>
    </p:bldLst>
  </p:timing>
</p:sld>
</file>

<file path=ppt/theme/theme1.xml><?xml version="1.0" encoding="utf-8"?>
<a:theme xmlns:a="http://schemas.openxmlformats.org/drawingml/2006/main" name="Default Design">
  <a:themeElements>
    <a:clrScheme name="Cargill">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ED502"/>
      </a:hlink>
      <a:folHlink>
        <a:srgbClr val="89DE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4303</TotalTime>
  <Words>4876</Words>
  <Application>Microsoft Office PowerPoint</Application>
  <PresentationFormat>On-screen Show (4:3)</PresentationFormat>
  <Paragraphs>899</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Times New Roman</vt:lpstr>
      <vt:lpstr>Default Design</vt:lpstr>
      <vt:lpstr>Introduction to Binary Numbers The language of computers.  This presentation will provide a brief introduction to binary numbers.</vt:lpstr>
      <vt:lpstr>Let us first look at the base 10 numeral system.  This is the system with which we are most familiar.</vt:lpstr>
      <vt:lpstr>Why Do Humans Use Base 10 Numbers?  We have ten fingers and ten toes, perhaps that is why we normally think in base 10.  There are many theories concerning how we settled on base 10, some are mathematically-based, some are not.</vt:lpstr>
      <vt:lpstr>We refer to the base 10 numeral system as the decimal numeral system.  Base 10 numbers have 10 symbols to represent any number in the system.    Those symbols are</vt:lpstr>
      <vt:lpstr>With one digit we can count to 9.  If we want to count beyond 9 we have to add a second digit.  </vt:lpstr>
      <vt:lpstr>If we want to count beyond 99 we have to add a third digit, and so on.  Each digit’s position has a value determined by the base.</vt:lpstr>
      <vt:lpstr>That is, our numeral system is a positional system.  We obtain the value that the number represents by multiplying the number that is in the position by the value of the position.</vt:lpstr>
      <vt:lpstr>What makes 735 equal seven hundred thirty-five? </vt:lpstr>
      <vt:lpstr>We refer to the base 2 numeral system as the binary numeral system.  Base 2 numbers have 2 symbols to represent any number in the system.    Those symbols are</vt:lpstr>
      <vt:lpstr>  If we want to count beyond 1 we have to add a second digit.  </vt:lpstr>
      <vt:lpstr>If we want to count beyond 112 (112 is equal to 310) we have to add a third digit, and so on.  Each digit’s position has a value determined by the base.</vt:lpstr>
      <vt:lpstr>That is, the binary numeral system is also a positional system.  We obtain the value that the number represents by multiplying the number that is in the position by the value of the position.</vt:lpstr>
      <vt:lpstr> The first position is the 1’s position, just like base ten.  The second position is the 2’s position, the third is the 4’s position, then 8’s, 16’s, 32’s, etc.   ____ ____ ____ ____ ____ ____ 32’s  16’s    8’s    4’s    2’s    1’s    Note that the position’s value increases by a factor of the base. In base two, it doubles each time, in base ten, it increases by ten times each time.</vt:lpstr>
      <vt:lpstr>Let’s practice converting a few binary numbers to base 10. </vt:lpstr>
      <vt:lpstr>Let’s practice converting a few binary numbers to base 10. </vt:lpstr>
      <vt:lpstr>Let’s practice converting a few binary numbers to base 10. </vt:lpstr>
      <vt:lpstr>PowerPoint Presentation</vt:lpstr>
      <vt:lpstr>How Did You Do? </vt:lpstr>
      <vt:lpstr>How Did You Do? </vt:lpstr>
      <vt:lpstr>Computers do not have any problems dealing with base two numbers (in fact, that is all they can deal with); however, humans find it difficult to read and write in binary. </vt:lpstr>
      <vt:lpstr>We refer to the base 8 numeral system as the octal numeral system.  Base 8 numbers have 8 symbols to represent any number in the system.    Those symbols are</vt:lpstr>
      <vt:lpstr>Each digit in an octal number can be represented by three binary digits (bits).</vt:lpstr>
      <vt:lpstr>This allows us to divide a binary number into three-bit groups and use octal as a shorthand for writing the binary number. </vt:lpstr>
      <vt:lpstr>With one digit we can count to 7.  If we want to count beyond 7 we have to add a second digit.  </vt:lpstr>
      <vt:lpstr>If we want to count beyond 778 (778 is equal to 6310) we have to add a third digit, and so on.  Each digit’s position has a value determined by the base.</vt:lpstr>
      <vt:lpstr>Let’s practice converting a few octal numbers to base 10. </vt:lpstr>
      <vt:lpstr>Let’s practice converting a few octal numbers to base 10. </vt:lpstr>
      <vt:lpstr>Let’s practice converting a few octal numbers to base 10. </vt:lpstr>
      <vt:lpstr>We refer to the base 16 numeral system as the hexadecimal numeral system.  Base 16 numbers have 16 symbols to represent any number in the system.    Those symbols are</vt:lpstr>
      <vt:lpstr>Each digit in a hexadecimal number can be represented by four binary digits (bits).</vt:lpstr>
      <vt:lpstr>This makes hexadecimal much more popular than octal.  Computer memory is modularized in bytes (8-bits), half a byte is called a nibble (4-bits); thus two hexadecimal digits may be used to represent exactly one byte.  This correlation of two 4-bit characters makes hexadecimal the numeral system of choice when writing binary numbers in an abbreviated form.</vt:lpstr>
      <vt:lpstr>Recall that when we rewrote the binary number earlier by grouping it into 3-bit chunks, we converted 15 bits:. </vt:lpstr>
      <vt:lpstr>We can group our nibbles together (4-bit chunks) and write them with a single hexadecimal character.</vt:lpstr>
      <vt:lpstr>Using the base 16 numeral system we can count to 15 using one digit.    If we want to count beyond F (15) we have to add a second digit.  </vt:lpstr>
      <vt:lpstr>If we want to count beyond FF16 (FF16 is equal to 25510) we have to add a third digit, and so on.  Each digit’s position has a value determined by the base.</vt:lpstr>
      <vt:lpstr>Let’s practice converting a few hexadecimal numbers to base 10. </vt:lpstr>
      <vt:lpstr>Let’s practice converting a few hexadecimal numbers to base 10. </vt:lpstr>
      <vt:lpstr>Let’s practice converting a few hexadecimal numbers to base 10. </vt:lpstr>
      <vt:lpstr>More info on Binary Numbers</vt:lpstr>
    </vt:vector>
  </TitlesOfParts>
  <Company>CyFair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Alice to Jeroo</dc:title>
  <dc:creator>CFISD</dc:creator>
  <cp:lastModifiedBy>JOHN CARGILL</cp:lastModifiedBy>
  <cp:revision>357</cp:revision>
  <dcterms:created xsi:type="dcterms:W3CDTF">2008-10-22T12:56:05Z</dcterms:created>
  <dcterms:modified xsi:type="dcterms:W3CDTF">2015-12-08T19:12:39Z</dcterms:modified>
</cp:coreProperties>
</file>