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6" r:id="rId1"/>
  </p:sldMasterIdLst>
  <p:notesMasterIdLst>
    <p:notesMasterId r:id="rId35"/>
  </p:notesMasterIdLst>
  <p:handoutMasterIdLst>
    <p:handoutMasterId r:id="rId36"/>
  </p:handoutMasterIdLst>
  <p:sldIdLst>
    <p:sldId id="303" r:id="rId2"/>
    <p:sldId id="300" r:id="rId3"/>
    <p:sldId id="258" r:id="rId4"/>
    <p:sldId id="339" r:id="rId5"/>
    <p:sldId id="335" r:id="rId6"/>
    <p:sldId id="260" r:id="rId7"/>
    <p:sldId id="259" r:id="rId8"/>
    <p:sldId id="338" r:id="rId9"/>
    <p:sldId id="305" r:id="rId10"/>
    <p:sldId id="340" r:id="rId11"/>
    <p:sldId id="314" r:id="rId12"/>
    <p:sldId id="341" r:id="rId13"/>
    <p:sldId id="342" r:id="rId14"/>
    <p:sldId id="344" r:id="rId15"/>
    <p:sldId id="343" r:id="rId16"/>
    <p:sldId id="272" r:id="rId17"/>
    <p:sldId id="345" r:id="rId18"/>
    <p:sldId id="346" r:id="rId19"/>
    <p:sldId id="312" r:id="rId20"/>
    <p:sldId id="347" r:id="rId21"/>
    <p:sldId id="336" r:id="rId22"/>
    <p:sldId id="348" r:id="rId23"/>
    <p:sldId id="349" r:id="rId24"/>
    <p:sldId id="350" r:id="rId25"/>
    <p:sldId id="351" r:id="rId26"/>
    <p:sldId id="353" r:id="rId27"/>
    <p:sldId id="352" r:id="rId28"/>
    <p:sldId id="354" r:id="rId29"/>
    <p:sldId id="359" r:id="rId30"/>
    <p:sldId id="355" r:id="rId31"/>
    <p:sldId id="356" r:id="rId32"/>
    <p:sldId id="358" r:id="rId33"/>
    <p:sldId id="302" r:id="rId3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7"/>
      <p:bold r:id="rId38"/>
      <p:italic r:id="rId39"/>
      <p:boldItalic r:id="rId40"/>
    </p:embeddedFont>
    <p:embeddedFont>
      <p:font typeface="IBM Plex Sans" panose="020B0604020202020204" charset="0"/>
      <p:regular r:id="rId41"/>
      <p:bold r:id="rId42"/>
      <p:italic r:id="rId43"/>
      <p:boldItalic r:id="rId44"/>
    </p:embeddedFont>
    <p:embeddedFont>
      <p:font typeface="PT Mono" panose="020B0604020202020204" charset="0"/>
      <p:regular r:id="rId45"/>
    </p:embeddedFont>
    <p:embeddedFont>
      <p:font typeface="Tahoma" panose="020B0604030504040204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346">
          <p15:clr>
            <a:srgbClr val="A4A3A4"/>
          </p15:clr>
        </p15:guide>
        <p15:guide id="3" pos="2880">
          <p15:clr>
            <a:srgbClr val="9AA0A6"/>
          </p15:clr>
        </p15:guide>
        <p15:guide id="4" orient="horz" pos="576">
          <p15:clr>
            <a:srgbClr val="9AA0A6"/>
          </p15:clr>
        </p15:guide>
        <p15:guide id="5" pos="5242">
          <p15:clr>
            <a:srgbClr val="9AA0A6"/>
          </p15:clr>
        </p15:guide>
        <p15:guide id="6" orient="horz" pos="2995">
          <p15:clr>
            <a:srgbClr val="9AA0A6"/>
          </p15:clr>
        </p15:guide>
        <p15:guide id="7" orient="horz" pos="58">
          <p15:clr>
            <a:srgbClr val="9AA0A6"/>
          </p15:clr>
        </p15:guide>
        <p15:guide id="8" pos="864">
          <p15:clr>
            <a:srgbClr val="9AA0A6"/>
          </p15:clr>
        </p15:guide>
        <p15:guide id="9" pos="5472">
          <p15:clr>
            <a:srgbClr val="9AA0A6"/>
          </p15:clr>
        </p15:guide>
        <p15:guide id="10" orient="horz" pos="288">
          <p15:clr>
            <a:srgbClr val="9AA0A6"/>
          </p15:clr>
        </p15:guide>
        <p15:guide id="11" pos="3168">
          <p15:clr>
            <a:srgbClr val="9AA0A6"/>
          </p15:clr>
        </p15:guide>
        <p15:guide id="12" pos="288">
          <p15:clr>
            <a:srgbClr val="9AA0A6"/>
          </p15:clr>
        </p15:guide>
        <p15:guide id="13" pos="518">
          <p15:clr>
            <a:srgbClr val="9AA0A6"/>
          </p15:clr>
        </p15:guide>
        <p15:guide id="14" pos="3456">
          <p15:clr>
            <a:srgbClr val="9AA0A6"/>
          </p15:clr>
        </p15:guide>
        <p15:guide id="15" orient="horz" pos="432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0000"/>
    <a:srgbClr val="FFFF00"/>
    <a:srgbClr val="0099CC"/>
    <a:srgbClr val="181818"/>
    <a:srgbClr val="00B1B1"/>
    <a:srgbClr val="0000BF"/>
    <a:srgbClr val="E59D9D"/>
    <a:srgbClr val="2719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5618" autoAdjust="0"/>
  </p:normalViewPr>
  <p:slideViewPr>
    <p:cSldViewPr snapToGrid="0">
      <p:cViewPr varScale="1">
        <p:scale>
          <a:sx n="119" d="100"/>
          <a:sy n="119" d="100"/>
        </p:scale>
        <p:origin x="1374" y="96"/>
      </p:cViewPr>
      <p:guideLst>
        <p:guide orient="horz" pos="1728"/>
        <p:guide pos="346"/>
        <p:guide pos="2880"/>
        <p:guide orient="horz" pos="576"/>
        <p:guide pos="5242"/>
        <p:guide orient="horz" pos="2995"/>
        <p:guide orient="horz" pos="58"/>
        <p:guide pos="864"/>
        <p:guide pos="5472"/>
        <p:guide orient="horz" pos="288"/>
        <p:guide pos="3168"/>
        <p:guide pos="288"/>
        <p:guide pos="518"/>
        <p:guide pos="3456"/>
        <p:guide orient="horz" pos="4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75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7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BF7B6-37D8-453A-A8B1-FB02380F58D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1472D-E4D9-4E8E-9BF1-F2577B826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55FB7-E56B-4894-8ED1-619BAFF7E1CF}" type="datetimeFigureOut">
              <a:rPr lang="en-US" smtClean="0"/>
              <a:t>1/15/2021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230788-7FCA-4AC1-AEAD-E8AF522E3D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691A2-C47D-49A7-BF5F-61676A3F08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74609-6213-4232-8D55-EE6845CC9E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828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This PowerPoint will provide an</a:t>
            </a:r>
            <a:r>
              <a:rPr lang="en-US" baseline="0" dirty="0"/>
              <a:t> introduction to the use of Graphics methods from </a:t>
            </a:r>
            <a:r>
              <a:rPr lang="en-US" baseline="0" dirty="0" err="1"/>
              <a:t>java.swing</a:t>
            </a:r>
            <a:r>
              <a:rPr lang="en-US" baseline="0" dirty="0"/>
              <a:t> and </a:t>
            </a:r>
            <a:r>
              <a:rPr lang="en-US" baseline="0" dirty="0" err="1"/>
              <a:t>java.awt</a:t>
            </a:r>
            <a:r>
              <a:rPr lang="en-US" baseline="0" dirty="0"/>
              <a:t>. Typically, GUI’s are event-driven meaning they respond to events triggered by something (pressing a button, clicking the mouse, typing, etc.). We’ll just be drawing shapes by invoking methods from classes that are a part of java.</a:t>
            </a: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434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7967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6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>
                <a:latin typeface="Courier New" pitchFamily="49" charset="0"/>
              </a:rPr>
              <a:t>Frame / </a:t>
            </a:r>
            <a:r>
              <a:rPr lang="en-US" sz="1100" dirty="0" err="1">
                <a:latin typeface="Courier New" pitchFamily="49" charset="0"/>
              </a:rPr>
              <a:t>JFrame</a:t>
            </a:r>
            <a:r>
              <a:rPr lang="en-US" sz="1100" dirty="0"/>
              <a:t> Objects are used to hold up / display </a:t>
            </a:r>
            <a:r>
              <a:rPr lang="en-US" sz="1100" dirty="0">
                <a:latin typeface="Courier New" pitchFamily="49" charset="0"/>
              </a:rPr>
              <a:t>Canvas</a:t>
            </a:r>
            <a:r>
              <a:rPr lang="en-US" sz="1100" dirty="0"/>
              <a:t> and </a:t>
            </a:r>
            <a:r>
              <a:rPr lang="en-US" sz="1100" dirty="0" err="1">
                <a:latin typeface="Courier New" pitchFamily="49" charset="0"/>
              </a:rPr>
              <a:t>JPanel</a:t>
            </a:r>
            <a:r>
              <a:rPr lang="en-US" sz="1100" dirty="0"/>
              <a:t> Objects.   All drawing occurs on the </a:t>
            </a:r>
            <a:r>
              <a:rPr lang="en-US" sz="1100" dirty="0">
                <a:latin typeface="Courier New" pitchFamily="49" charset="0"/>
              </a:rPr>
              <a:t>Canvas / </a:t>
            </a:r>
            <a:r>
              <a:rPr lang="en-US" sz="1100" dirty="0" err="1">
                <a:latin typeface="Courier New" pitchFamily="49" charset="0"/>
              </a:rPr>
              <a:t>JPanel</a:t>
            </a:r>
            <a:r>
              <a:rPr lang="en-US" sz="1100" dirty="0"/>
              <a:t>.  The </a:t>
            </a:r>
            <a:r>
              <a:rPr lang="en-US" sz="1100" dirty="0" err="1">
                <a:latin typeface="Courier New" pitchFamily="49" charset="0"/>
              </a:rPr>
              <a:t>JFrame</a:t>
            </a:r>
            <a:r>
              <a:rPr lang="en-US" sz="1100" dirty="0">
                <a:latin typeface="Courier New" pitchFamily="49" charset="0"/>
              </a:rPr>
              <a:t> </a:t>
            </a:r>
            <a:r>
              <a:rPr lang="en-US" sz="1100" dirty="0"/>
              <a:t>simply provides a place to show </a:t>
            </a:r>
            <a:r>
              <a:rPr lang="en-US" sz="1100" dirty="0">
                <a:latin typeface="Courier New" pitchFamily="49" charset="0"/>
              </a:rPr>
              <a:t>Canvas / </a:t>
            </a:r>
            <a:r>
              <a:rPr lang="en-US" sz="1100" dirty="0" err="1">
                <a:latin typeface="Courier New" pitchFamily="49" charset="0"/>
              </a:rPr>
              <a:t>JPanel</a:t>
            </a:r>
            <a:r>
              <a:rPr lang="en-US" sz="1100" dirty="0"/>
              <a:t> after the drawing has occurred.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119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/>
              <a:t>You can’t draw on a frame. The drawing happens in a component object. And since we don’t want a blank picture, we’ll need to modify the component class.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dirty="0" err="1"/>
              <a:t>JPanel</a:t>
            </a:r>
            <a:r>
              <a:rPr lang="en-US" sz="1100" dirty="0"/>
              <a:t> is a fundamental class in Swing and is just a blank container. It’s extremely useful in two ways: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dirty="0"/>
          </a:p>
          <a:p>
            <a:pPr marL="38735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sz="1100" dirty="0"/>
              <a:t>To draw stuff on it</a:t>
            </a:r>
          </a:p>
          <a:p>
            <a:pPr marL="38735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  <a:tabLst/>
              <a:defRPr/>
            </a:pPr>
            <a:r>
              <a:rPr lang="en-US" sz="1100" dirty="0"/>
              <a:t>To add other containers inside of it (buttons, text, labels, sliders, even </a:t>
            </a:r>
            <a:r>
              <a:rPr lang="en-US" sz="1100" dirty="0" err="1"/>
              <a:t>JPanels</a:t>
            </a:r>
            <a:r>
              <a:rPr lang="en-US" sz="1100" dirty="0"/>
              <a:t> and much more)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5858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56068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Java.awt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Color class has thirteen predefined colors.  You can also create your own color using a statement of the form: Color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myColor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new Color(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r.g,b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); where r, g, and b are the red, green, blue values for your color (ranging from 0 to 255).  You can then use your newly created color anywhere you can use the predefined colors.  For example: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Color brown = new Color(128, 70, 27);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window.setColor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(brown);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701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5caabee2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5caabee2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68392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4216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5f8892be0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5f8892be0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481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8892be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8892be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727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5caabee28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5caabee28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05300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8892be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8892be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64630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03401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8892be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8892be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3899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8892be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8892be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26778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8892be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8892be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80296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8892be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8892be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4144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51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8892be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8892be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04243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5f8892be0e_1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5f8892be0e_1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86978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2268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46bee75ec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46bee75ec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5600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754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313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Slides adapted from Tim Clark, John Cargill and Stacey Armstrong</a:t>
            </a:r>
          </a:p>
        </p:txBody>
      </p:sp>
    </p:spTree>
    <p:extLst>
      <p:ext uri="{BB962C8B-B14F-4D97-AF65-F5344CB8AC3E}">
        <p14:creationId xmlns:p14="http://schemas.microsoft.com/office/powerpoint/2010/main" val="227297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Minesweeper is a graphical application showing information inside the Frame.</a:t>
            </a:r>
          </a:p>
          <a:p>
            <a:pPr marL="158750" indent="0">
              <a:buNone/>
            </a:pPr>
            <a:endParaRPr lang="en-US" dirty="0"/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ea typeface="PT Mono"/>
                <a:cs typeface="Calibri" pitchFamily="34" charset="0"/>
                <a:sym typeface="PT Mono"/>
              </a:rPr>
              <a:t>GUI’s are typically event-driven, meaning they respond to events triggered by the user (clicking a button, moving the mouse, pressing a key, etc.).</a:t>
            </a:r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3634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5caabee28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5caabee28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711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dirty="0"/>
              <a:t>The code is just missing an import, a class and a main method. Below is the full version.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import </a:t>
            </a:r>
            <a:r>
              <a:rPr lang="en-US" dirty="0" err="1"/>
              <a:t>javax.swing.JFrame</a:t>
            </a:r>
            <a:r>
              <a:rPr lang="en-US" dirty="0"/>
              <a:t>;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 public class </a:t>
            </a:r>
            <a:r>
              <a:rPr lang="en-US" dirty="0" err="1"/>
              <a:t>BasicFrame</a:t>
            </a:r>
            <a:r>
              <a:rPr lang="en-US" dirty="0"/>
              <a:t> {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158750" indent="0">
              <a:buNone/>
            </a:pPr>
            <a:r>
              <a:rPr lang="en-US" dirty="0"/>
              <a:t>        </a:t>
            </a:r>
            <a:r>
              <a:rPr lang="en-US" dirty="0" err="1"/>
              <a:t>JFrame</a:t>
            </a:r>
            <a:r>
              <a:rPr lang="en-US" dirty="0"/>
              <a:t> frame = new </a:t>
            </a:r>
            <a:r>
              <a:rPr lang="en-US" dirty="0" err="1"/>
              <a:t>JFrame</a:t>
            </a:r>
            <a:r>
              <a:rPr lang="en-US" dirty="0"/>
              <a:t>();</a:t>
            </a:r>
          </a:p>
          <a:p>
            <a:pPr marL="158750" indent="0">
              <a:buNone/>
            </a:pPr>
            <a:r>
              <a:rPr lang="en-US" dirty="0"/>
              <a:t>        </a:t>
            </a:r>
            <a:r>
              <a:rPr lang="en-US" dirty="0" err="1"/>
              <a:t>frame.setTitle</a:t>
            </a:r>
            <a:r>
              <a:rPr lang="en-US" dirty="0"/>
              <a:t>("Basic Frame");</a:t>
            </a:r>
          </a:p>
          <a:p>
            <a:pPr marL="158750" indent="0">
              <a:buNone/>
            </a:pPr>
            <a:r>
              <a:rPr lang="en-US" dirty="0"/>
              <a:t>        </a:t>
            </a:r>
            <a:r>
              <a:rPr lang="en-US" dirty="0" err="1"/>
              <a:t>frame.setSize</a:t>
            </a:r>
            <a:r>
              <a:rPr lang="en-US" dirty="0"/>
              <a:t>(250, 250);</a:t>
            </a:r>
          </a:p>
          <a:p>
            <a:pPr marL="158750" indent="0">
              <a:buNone/>
            </a:pPr>
            <a:r>
              <a:rPr lang="en-US" dirty="0"/>
              <a:t>        </a:t>
            </a:r>
            <a:r>
              <a:rPr lang="en-US" dirty="0" err="1"/>
              <a:t>frame.setDefaultCloseOperation</a:t>
            </a:r>
            <a:r>
              <a:rPr lang="en-US" dirty="0"/>
              <a:t>(</a:t>
            </a:r>
            <a:r>
              <a:rPr lang="en-US" dirty="0" err="1"/>
              <a:t>JFrame.EXIT_ON_CLOSE</a:t>
            </a:r>
            <a:r>
              <a:rPr lang="en-US" dirty="0"/>
              <a:t>);</a:t>
            </a:r>
          </a:p>
          <a:p>
            <a:pPr marL="158750" indent="0">
              <a:buNone/>
            </a:pPr>
            <a:r>
              <a:rPr lang="en-US" dirty="0"/>
              <a:t>        </a:t>
            </a:r>
            <a:r>
              <a:rPr lang="en-US" dirty="0" err="1"/>
              <a:t>frame.setVisible</a:t>
            </a:r>
            <a:r>
              <a:rPr lang="en-US" dirty="0"/>
              <a:t>(true);</a:t>
            </a:r>
          </a:p>
          <a:p>
            <a:pPr marL="158750" indent="0">
              <a:buNone/>
            </a:pPr>
            <a:r>
              <a:rPr lang="en-US" dirty="0"/>
              <a:t>    }</a:t>
            </a:r>
          </a:p>
          <a:p>
            <a:pPr marL="158750" indent="0">
              <a:buNone/>
            </a:pPr>
            <a:r>
              <a:rPr lang="en-US" dirty="0"/>
              <a:t>}</a:t>
            </a:r>
          </a:p>
          <a:p>
            <a:pPr marL="158750" indent="0">
              <a:buNone/>
            </a:pPr>
            <a:endParaRPr lang="en-US" dirty="0"/>
          </a:p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72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5f8892be0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5f8892be0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5503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850075" y="907500"/>
            <a:ext cx="7470900" cy="3847500"/>
          </a:xfrm>
          <a:prstGeom prst="rightArrowCallout">
            <a:avLst>
              <a:gd name="adj1" fmla="val 9832"/>
              <a:gd name="adj2" fmla="val 12379"/>
              <a:gd name="adj3" fmla="val 10555"/>
              <a:gd name="adj4" fmla="val 87952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PT Mono"/>
              <a:buNone/>
              <a:defRPr sz="4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lvl="1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2pPr>
            <a:lvl3pPr lvl="2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3pPr>
            <a:lvl4pPr lvl="3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4pPr>
            <a:lvl5pPr lvl="4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5pPr>
            <a:lvl6pPr lvl="5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6pPr>
            <a:lvl7pPr lvl="6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7pPr>
            <a:lvl8pPr lvl="7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8pPr>
            <a:lvl9pPr lvl="8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Font typeface="PT Mono"/>
              <a:buNone/>
              <a:defRPr sz="4800">
                <a:latin typeface="PT Mono"/>
                <a:ea typeface="PT Mono"/>
                <a:cs typeface="PT Mono"/>
                <a:sym typeface="PT Mon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" name="Google Shape;31;p5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1371600" y="91450"/>
            <a:ext cx="693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ECEC"/>
              </a:buClr>
              <a:buSzPts val="2400"/>
              <a:buFont typeface="IBM Plex Sans"/>
              <a:buNone/>
              <a:defRPr sz="240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548575" y="719025"/>
            <a:ext cx="81258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00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8" name="Google Shape;38;p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1371600" y="91450"/>
            <a:ext cx="693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E28F"/>
              </a:buClr>
              <a:buSzPts val="2400"/>
              <a:buFont typeface="IBM Plex Sans"/>
              <a:buNone/>
              <a:defRPr sz="2400">
                <a:solidFill>
                  <a:srgbClr val="F4E28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548575" y="719025"/>
            <a:ext cx="8125800" cy="38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">
  <p:cSld name="TITLE_3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8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55950" y="91450"/>
            <a:ext cx="7533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PT Mono"/>
              <a:buNone/>
              <a:defRPr sz="28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24675" y="1152475"/>
            <a:ext cx="777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  <a:defRPr sz="18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●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●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○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IBM Plex Sans"/>
              <a:buChar char="■"/>
              <a:defRPr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290;p40">
            <a:extLst>
              <a:ext uri="{FF2B5EF4-FFF2-40B4-BE49-F238E27FC236}">
                <a16:creationId xmlns:a16="http://schemas.microsoft.com/office/drawing/2014/main" id="{BBE075DD-FD14-48FE-85A4-CF17B09DF42F}"/>
              </a:ext>
            </a:extLst>
          </p:cNvPr>
          <p:cNvSpPr/>
          <p:nvPr/>
        </p:nvSpPr>
        <p:spPr>
          <a:xfrm>
            <a:off x="811350" y="808944"/>
            <a:ext cx="7521300" cy="3810300"/>
          </a:xfrm>
          <a:prstGeom prst="upArrowCallout">
            <a:avLst>
              <a:gd name="adj1" fmla="val 11358"/>
              <a:gd name="adj2" fmla="val 15321"/>
              <a:gd name="adj3" fmla="val 10045"/>
              <a:gd name="adj4" fmla="val 80879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10800000"/>
            </a:camera>
            <a:lightRig rig="threePt" dir="t"/>
          </a:scene3d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1371600" lvl="0" indent="457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808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381F6A-2198-41C3-A4A1-0217166F9E1F}"/>
              </a:ext>
            </a:extLst>
          </p:cNvPr>
          <p:cNvSpPr/>
          <p:nvPr/>
        </p:nvSpPr>
        <p:spPr>
          <a:xfrm>
            <a:off x="887006" y="1144434"/>
            <a:ext cx="762049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lt1"/>
                </a:solidFill>
                <a:latin typeface="PT Mono" panose="020B0604020202020204" charset="0"/>
                <a:cs typeface="PT Mono" panose="020B0604020202020204" charset="0"/>
              </a:rPr>
              <a:t>Graphical User Interfaces (GUI)</a:t>
            </a:r>
            <a:endParaRPr lang="en-US" sz="4800" dirty="0">
              <a:latin typeface="PT Mono" panose="020B0604020202020204" charset="0"/>
              <a:cs typeface="PT Mono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7140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A computer screen is made up of pixels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– think tiny squares. 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oval below would be smaller than your fingernail.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</a:pPr>
            <a:endParaRPr lang="en-US" sz="1800" kern="12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lvl="0" indent="-25145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sz="1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Drawing on a Component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C6EBCD-A67D-4A67-B1E5-58D28F6E64D1}"/>
              </a:ext>
            </a:extLst>
          </p:cNvPr>
          <p:cNvCxnSpPr/>
          <p:nvPr/>
        </p:nvCxnSpPr>
        <p:spPr>
          <a:xfrm flipH="1">
            <a:off x="2813957" y="2321676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56A61F-7D7E-4B33-B2F6-723171A7FA04}"/>
              </a:ext>
            </a:extLst>
          </p:cNvPr>
          <p:cNvCxnSpPr/>
          <p:nvPr/>
        </p:nvCxnSpPr>
        <p:spPr>
          <a:xfrm flipH="1">
            <a:off x="2813957" y="4608888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2F5B10-EC1B-42CC-B394-16988A4682A5}"/>
              </a:ext>
            </a:extLst>
          </p:cNvPr>
          <p:cNvCxnSpPr>
            <a:cxnSpLocks/>
          </p:cNvCxnSpPr>
          <p:nvPr/>
        </p:nvCxnSpPr>
        <p:spPr>
          <a:xfrm flipV="1">
            <a:off x="3095625" y="2026252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6586F-3E7F-4DA8-9787-A10A0751CCE9}"/>
              </a:ext>
            </a:extLst>
          </p:cNvPr>
          <p:cNvCxnSpPr>
            <a:cxnSpLocks/>
          </p:cNvCxnSpPr>
          <p:nvPr/>
        </p:nvCxnSpPr>
        <p:spPr>
          <a:xfrm flipV="1">
            <a:off x="6037489" y="2026252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A1135A-9163-4AC4-9C2E-5F1E999BE2B5}"/>
              </a:ext>
            </a:extLst>
          </p:cNvPr>
          <p:cNvCxnSpPr/>
          <p:nvPr/>
        </p:nvCxnSpPr>
        <p:spPr>
          <a:xfrm>
            <a:off x="4694464" y="2140243"/>
            <a:ext cx="12817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0C01E1-8804-4216-AA9A-25775804E60E}"/>
              </a:ext>
            </a:extLst>
          </p:cNvPr>
          <p:cNvCxnSpPr>
            <a:cxnSpLocks/>
          </p:cNvCxnSpPr>
          <p:nvPr/>
        </p:nvCxnSpPr>
        <p:spPr>
          <a:xfrm>
            <a:off x="2917371" y="3663341"/>
            <a:ext cx="0" cy="8731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E84DD0-4308-459B-83E2-476492D74418}"/>
              </a:ext>
            </a:extLst>
          </p:cNvPr>
          <p:cNvSpPr txBox="1"/>
          <p:nvPr/>
        </p:nvSpPr>
        <p:spPr>
          <a:xfrm>
            <a:off x="4429340" y="19863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1023F5-CAA4-4679-A07C-601BEA31FA25}"/>
              </a:ext>
            </a:extLst>
          </p:cNvPr>
          <p:cNvSpPr txBox="1"/>
          <p:nvPr/>
        </p:nvSpPr>
        <p:spPr>
          <a:xfrm>
            <a:off x="2770629" y="33113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29E266-C2CE-4DEF-8DA9-C590D896CCE4}"/>
              </a:ext>
            </a:extLst>
          </p:cNvPr>
          <p:cNvSpPr txBox="1"/>
          <p:nvPr/>
        </p:nvSpPr>
        <p:spPr>
          <a:xfrm>
            <a:off x="2958408" y="16891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317DA9-1AB6-4BCD-AED2-F012701D26B3}"/>
              </a:ext>
            </a:extLst>
          </p:cNvPr>
          <p:cNvSpPr txBox="1"/>
          <p:nvPr/>
        </p:nvSpPr>
        <p:spPr>
          <a:xfrm>
            <a:off x="2539523" y="21689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C5D08-F160-43F1-A789-F85BA005AA52}"/>
              </a:ext>
            </a:extLst>
          </p:cNvPr>
          <p:cNvSpPr txBox="1"/>
          <p:nvPr/>
        </p:nvSpPr>
        <p:spPr>
          <a:xfrm>
            <a:off x="5880233" y="1691162"/>
            <a:ext cx="3834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9ED379-DA44-4410-A7A4-FFD8234DD777}"/>
              </a:ext>
            </a:extLst>
          </p:cNvPr>
          <p:cNvSpPr txBox="1"/>
          <p:nvPr/>
        </p:nvSpPr>
        <p:spPr>
          <a:xfrm>
            <a:off x="2538239" y="4453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35D170A-554F-4605-B8A7-D774B92FBAF9}"/>
              </a:ext>
            </a:extLst>
          </p:cNvPr>
          <p:cNvCxnSpPr/>
          <p:nvPr/>
        </p:nvCxnSpPr>
        <p:spPr>
          <a:xfrm>
            <a:off x="3147547" y="2146886"/>
            <a:ext cx="12817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2486514-FD87-4224-8EC9-6DB59B315E8A}"/>
              </a:ext>
            </a:extLst>
          </p:cNvPr>
          <p:cNvCxnSpPr>
            <a:cxnSpLocks/>
          </p:cNvCxnSpPr>
          <p:nvPr/>
        </p:nvCxnSpPr>
        <p:spPr>
          <a:xfrm>
            <a:off x="2917371" y="2438254"/>
            <a:ext cx="0" cy="8731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A25EEA1-A9C3-4ACB-9826-B8B182298C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873637"/>
              </p:ext>
            </p:extLst>
          </p:nvPr>
        </p:nvGraphicFramePr>
        <p:xfrm>
          <a:off x="3084738" y="2321676"/>
          <a:ext cx="2952750" cy="23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75">
                  <a:extLst>
                    <a:ext uri="{9D8B030D-6E8A-4147-A177-3AD203B41FA5}">
                      <a16:colId xmlns:a16="http://schemas.microsoft.com/office/drawing/2014/main" val="2172223730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67591823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1332644753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344991981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561626207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34149118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285836934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1709217565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533249271"/>
                    </a:ext>
                  </a:extLst>
                </a:gridCol>
                <a:gridCol w="295275">
                  <a:extLst>
                    <a:ext uri="{9D8B030D-6E8A-4147-A177-3AD203B41FA5}">
                      <a16:colId xmlns:a16="http://schemas.microsoft.com/office/drawing/2014/main" val="4292931861"/>
                    </a:ext>
                  </a:extLst>
                </a:gridCol>
              </a:tblGrid>
              <a:tr h="32929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440590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65159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273979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12815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494744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26638"/>
                  </a:ext>
                </a:extLst>
              </a:tr>
              <a:tr h="32929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552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5901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JPanel,Canvas</a:t>
            </a:r>
            <a:r>
              <a:rPr lang="en-US" dirty="0">
                <a:solidFill>
                  <a:schemeClr val="lt1"/>
                </a:solidFill>
              </a:rPr>
              <a:t>, </a:t>
            </a:r>
            <a:r>
              <a:rPr lang="en-US" dirty="0" err="1">
                <a:solidFill>
                  <a:schemeClr val="lt1"/>
                </a:solidFill>
              </a:rPr>
              <a:t>JComponent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8242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sz="1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Components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31DAE-9945-4D82-84A5-404E7123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3102" y="1069711"/>
            <a:ext cx="2371725" cy="242887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8816967D-AEDD-43E6-AE85-B92325B15F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9750" y="1665023"/>
            <a:ext cx="268214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Canvas / </a:t>
            </a:r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JPanel</a:t>
            </a: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/ </a:t>
            </a:r>
          </a:p>
          <a:p>
            <a:pPr eaLnBrk="1" hangingPunct="1"/>
            <a:r>
              <a:rPr lang="en-US" sz="2400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JComponent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8297B723-3386-4879-9108-C2C396B63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5950" y="836348"/>
            <a:ext cx="23727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US" sz="2400" dirty="0">
                <a:solidFill>
                  <a:schemeClr val="bg1"/>
                </a:solidFill>
              </a:rPr>
              <a:t>Frame / </a:t>
            </a:r>
            <a:r>
              <a:rPr lang="en-US" sz="2400" dirty="0" err="1">
                <a:solidFill>
                  <a:schemeClr val="bg1"/>
                </a:solidFill>
              </a:rPr>
              <a:t>JFrame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D96F1E85-0264-4D2E-A9FD-61D0FC8B7F0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95750" y="1903148"/>
            <a:ext cx="152400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0060D887-78B3-490D-A7CE-1E3E791460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57750" y="1064948"/>
            <a:ext cx="838200" cy="0"/>
          </a:xfrm>
          <a:prstGeom prst="line">
            <a:avLst/>
          </a:prstGeom>
          <a:noFill/>
          <a:ln w="50800">
            <a:solidFill>
              <a:srgbClr val="C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23EA72E1-10CC-482A-BAA1-144E7F792D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7350" y="2969948"/>
            <a:ext cx="28956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The Frame is used to hold up / display a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Canvas</a:t>
            </a:r>
            <a:r>
              <a:rPr lang="en-US" dirty="0">
                <a:solidFill>
                  <a:schemeClr val="bg1"/>
                </a:solidFill>
              </a:rPr>
              <a:t> ,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Panel</a:t>
            </a:r>
            <a:r>
              <a:rPr lang="en-US" dirty="0">
                <a:solidFill>
                  <a:schemeClr val="bg1"/>
                </a:solidFill>
              </a:rPr>
              <a:t> or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Component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125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Drawing template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: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public class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RectanglesPanel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extends </a:t>
            </a:r>
            <a:r>
              <a:rPr lang="en-US" sz="1600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JPanel</a:t>
            </a:r>
            <a:r>
              <a:rPr lang="en-US" sz="16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{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	public void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paintComponent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(Graphics g) {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	        // your drawing instructions here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	}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}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Create a component object: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RectanglesPanel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component = new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RectanglesPanel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();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Add the component to the frame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frame.add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(component);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JPanel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6B8C06-D6A7-4910-9B16-D097926608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3500" y="800100"/>
            <a:ext cx="2491800" cy="264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876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Colors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55956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</a:t>
            </a:r>
            <a:r>
              <a:rPr lang="en-US" sz="16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java.awt.Color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class has 13 predefined colors.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BLACK, BLUE, CYAN, DARK_GRAY, GRAY, GREEN, LIGHT_GRAY, MAGENTA,    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ORANGE, PINK, RED, WHITE, YELLOW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You may use any of the predefined colors by accessing these public static fields.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Color.GREEN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Color class has seven constructors that may be used to create Color objects. The most common one is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Color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myColor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= new Color(red, green, blue);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Where the red, green and blue are values in the range of [0, 255].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Color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fuschia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= new Color(236, 0, 140);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Color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8843928F-34A8-4918-ACD6-3C9046AFD3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469" y="3438144"/>
            <a:ext cx="1175355" cy="1202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907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Shapes</a:t>
            </a:r>
            <a:endParaRPr dirty="0"/>
          </a:p>
        </p:txBody>
      </p:sp>
      <p:sp>
        <p:nvSpPr>
          <p:cNvPr id="186" name="Google Shape;186;p26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187" name="Google Shape;187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40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</a:t>
            </a:r>
            <a:r>
              <a:rPr lang="en-US" sz="16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java.awt.Graphics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class has many instance methods for drawing various shapes such as lines, rectangles, ovals and polygons.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shapes are drawn using the (x, y)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coordinate system as described earlier.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shapes are drawn using the current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color of the graphics context.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methods are invoked thru an object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of type Graphics.</a:t>
            </a: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Graphics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8E2B84-C946-4797-ACA0-0F8D96DD07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077" y="1865376"/>
            <a:ext cx="3320747" cy="259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7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Graphic Instance Methods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39" name="Google Shape;139;p2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82B45AF-8878-496A-98D4-2BACD3C94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141415"/>
              </p:ext>
            </p:extLst>
          </p:nvPr>
        </p:nvGraphicFramePr>
        <p:xfrm>
          <a:off x="560833" y="1023527"/>
          <a:ext cx="8388096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1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Method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setColor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(c)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sets the current drawing color to c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drawRect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x,y,w,h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draws an unfilled rectangle at (x, y) w wide and h tall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fillRect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x,y,w,h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draws a filled rectangle at (x, y) w wide and h tall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drawOval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x,y,w,h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draws an unfilled oval at (x, y) w wide and h tall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fillOval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x,y,w,h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fills an oval at (x, y) w wide and h tall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drawLine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(x1,y1,x2,y2)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draws a line from (x1, y1) to (x2, y2)</a:t>
                      </a:r>
                      <a:endParaRPr lang="en-US" sz="180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drawArc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x,y,w,h,s,d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draws an elliptical arc covering the specified rectangle</a:t>
                      </a:r>
                      <a:endParaRPr kumimoji="0"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fillArc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x,y,w,h,s,d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fills an elliptical arc covering the specified rectangle</a:t>
                      </a:r>
                      <a:endParaRPr kumimoji="0"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drawString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s,x,y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draws String s at spot x, y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2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768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 flipH="1">
            <a:off x="509100" y="705300"/>
            <a:ext cx="8125800" cy="41844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spcBef>
                <a:spcPct val="0"/>
              </a:spcBef>
              <a:buClrTx/>
              <a:defRPr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Rectangles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825820-A85C-4D96-89E0-763AD4966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84" y="857827"/>
            <a:ext cx="785303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Color.PINK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g.drawRect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(20, 30, 50, 50); </a:t>
            </a:r>
            <a:r>
              <a:rPr lang="en-US" altLang="en-US" sz="1600" dirty="0">
                <a:solidFill>
                  <a:srgbClr val="00B050"/>
                </a:solidFill>
                <a:latin typeface="IBM Plex Sans" panose="020B0604020202020204" charset="0"/>
              </a:rPr>
              <a:t>// </a:t>
            </a:r>
            <a:r>
              <a:rPr lang="en-US" altLang="en-US" sz="1600" dirty="0" err="1">
                <a:solidFill>
                  <a:srgbClr val="00B050"/>
                </a:solidFill>
                <a:latin typeface="IBM Plex Sans" panose="020B0604020202020204" charset="0"/>
              </a:rPr>
              <a:t>x,y,w,h</a:t>
            </a:r>
            <a:endParaRPr lang="en-US" altLang="en-US" sz="1600" dirty="0">
              <a:solidFill>
                <a:srgbClr val="00B050"/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Color.CYAN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g.drawRect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(100, 100, 50, 50);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Color.BLUE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g.fillRect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(50, 190, 100, 20);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Color.YELLOW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g.fillRect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(20, 250, 90, 20);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Color.RED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g.fillRect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(20, 290, 40, 40);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CBD67-C055-4D17-80C9-0695C3E40B50}"/>
              </a:ext>
            </a:extLst>
          </p:cNvPr>
          <p:cNvCxnSpPr/>
          <p:nvPr/>
        </p:nvCxnSpPr>
        <p:spPr>
          <a:xfrm flipH="1">
            <a:off x="5156432" y="1472547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01BBE9-5B0F-4E9A-A74E-9AE747CD21E2}"/>
              </a:ext>
            </a:extLst>
          </p:cNvPr>
          <p:cNvCxnSpPr/>
          <p:nvPr/>
        </p:nvCxnSpPr>
        <p:spPr>
          <a:xfrm flipH="1">
            <a:off x="5199760" y="4788459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94AED-9C56-467E-97C7-08421201ECB4}"/>
              </a:ext>
            </a:extLst>
          </p:cNvPr>
          <p:cNvCxnSpPr>
            <a:cxnSpLocks/>
          </p:cNvCxnSpPr>
          <p:nvPr/>
        </p:nvCxnSpPr>
        <p:spPr>
          <a:xfrm flipV="1">
            <a:off x="5484712" y="894210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16F47-418E-4FE7-B13F-35FB45D1B5D1}"/>
              </a:ext>
            </a:extLst>
          </p:cNvPr>
          <p:cNvCxnSpPr>
            <a:cxnSpLocks/>
          </p:cNvCxnSpPr>
          <p:nvPr/>
        </p:nvCxnSpPr>
        <p:spPr>
          <a:xfrm flipV="1">
            <a:off x="8350905" y="871305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69D38-F131-49C1-8486-5EA40C8E9042}"/>
              </a:ext>
            </a:extLst>
          </p:cNvPr>
          <p:cNvCxnSpPr>
            <a:cxnSpLocks/>
          </p:cNvCxnSpPr>
          <p:nvPr/>
        </p:nvCxnSpPr>
        <p:spPr>
          <a:xfrm>
            <a:off x="7055026" y="965949"/>
            <a:ext cx="1215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2008A2-9C52-4A75-97FC-EF506AB40A09}"/>
              </a:ext>
            </a:extLst>
          </p:cNvPr>
          <p:cNvCxnSpPr>
            <a:cxnSpLocks/>
          </p:cNvCxnSpPr>
          <p:nvPr/>
        </p:nvCxnSpPr>
        <p:spPr>
          <a:xfrm>
            <a:off x="5259846" y="3146503"/>
            <a:ext cx="0" cy="1559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A3E066-8A0C-42B7-8A36-351E0E56287A}"/>
              </a:ext>
            </a:extLst>
          </p:cNvPr>
          <p:cNvSpPr txBox="1"/>
          <p:nvPr/>
        </p:nvSpPr>
        <p:spPr>
          <a:xfrm>
            <a:off x="6780592" y="8213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D30ED-2BC5-4676-B7FD-507CC2AEB6EC}"/>
              </a:ext>
            </a:extLst>
          </p:cNvPr>
          <p:cNvSpPr txBox="1"/>
          <p:nvPr/>
        </p:nvSpPr>
        <p:spPr>
          <a:xfrm>
            <a:off x="5122629" y="28170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D98870-F505-44D9-8F36-D3B15EA0D83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32173" y="975264"/>
            <a:ext cx="11484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6C33C0-AAE3-4C0C-A613-ABD4E3790F8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59846" y="1589125"/>
            <a:ext cx="0" cy="1227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A806C57A-33D1-483E-A2CB-D870B2DAD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954" y="1119881"/>
            <a:ext cx="2933700" cy="36957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FF6B76A-3570-4509-9955-5C7891A402AA}"/>
              </a:ext>
            </a:extLst>
          </p:cNvPr>
          <p:cNvCxnSpPr>
            <a:cxnSpLocks/>
          </p:cNvCxnSpPr>
          <p:nvPr/>
        </p:nvCxnSpPr>
        <p:spPr>
          <a:xfrm>
            <a:off x="3320867" y="4230741"/>
            <a:ext cx="2311306" cy="18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AFDF1E-BEC8-47D5-8191-88F77F8EC9CC}"/>
              </a:ext>
            </a:extLst>
          </p:cNvPr>
          <p:cNvCxnSpPr>
            <a:cxnSpLocks/>
          </p:cNvCxnSpPr>
          <p:nvPr/>
        </p:nvCxnSpPr>
        <p:spPr>
          <a:xfrm>
            <a:off x="3320867" y="3467944"/>
            <a:ext cx="2311306" cy="352622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017F9E2-D2C0-4781-99F0-A5B2F4390FE5}"/>
              </a:ext>
            </a:extLst>
          </p:cNvPr>
          <p:cNvCxnSpPr>
            <a:cxnSpLocks/>
          </p:cNvCxnSpPr>
          <p:nvPr/>
        </p:nvCxnSpPr>
        <p:spPr>
          <a:xfrm>
            <a:off x="3477986" y="2743250"/>
            <a:ext cx="2457450" cy="484006"/>
          </a:xfrm>
          <a:prstGeom prst="straightConnector1">
            <a:avLst/>
          </a:prstGeom>
          <a:ln w="28575">
            <a:solidFill>
              <a:srgbClr val="0000B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C1BFF92-6773-433B-AA51-A67403CF6E68}"/>
              </a:ext>
            </a:extLst>
          </p:cNvPr>
          <p:cNvCxnSpPr>
            <a:cxnSpLocks/>
          </p:cNvCxnSpPr>
          <p:nvPr/>
        </p:nvCxnSpPr>
        <p:spPr>
          <a:xfrm>
            <a:off x="3671207" y="2022977"/>
            <a:ext cx="2706537" cy="394491"/>
          </a:xfrm>
          <a:prstGeom prst="straightConnector1">
            <a:avLst/>
          </a:prstGeom>
          <a:ln w="28575">
            <a:solidFill>
              <a:srgbClr val="00B1B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398635-27D5-4302-9813-634A29A51D2B}"/>
              </a:ext>
            </a:extLst>
          </p:cNvPr>
          <p:cNvCxnSpPr>
            <a:cxnSpLocks/>
          </p:cNvCxnSpPr>
          <p:nvPr/>
        </p:nvCxnSpPr>
        <p:spPr>
          <a:xfrm>
            <a:off x="4328458" y="1297476"/>
            <a:ext cx="1303715" cy="432633"/>
          </a:xfrm>
          <a:prstGeom prst="straightConnector1">
            <a:avLst/>
          </a:prstGeom>
          <a:ln w="28575">
            <a:solidFill>
              <a:srgbClr val="E59D9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80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Student Learning Objectives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7" name="Google Shape;67;p11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8" name="Google Shape;68;p11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91317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 flipH="1">
            <a:off x="509100" y="705300"/>
            <a:ext cx="8125800" cy="41844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spcBef>
                <a:spcPct val="0"/>
              </a:spcBef>
              <a:buClrTx/>
              <a:defRPr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Ovals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825820-A85C-4D96-89E0-763AD4966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84" y="857827"/>
            <a:ext cx="7853032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Color.PINK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g.drawOval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(20, 30, 50, 50); </a:t>
            </a:r>
            <a:r>
              <a:rPr lang="en-US" altLang="en-US" sz="1600" dirty="0">
                <a:solidFill>
                  <a:srgbClr val="00B050"/>
                </a:solidFill>
                <a:latin typeface="IBM Plex Sans" panose="020B0604020202020204" charset="0"/>
              </a:rPr>
              <a:t>// </a:t>
            </a:r>
            <a:r>
              <a:rPr lang="en-US" altLang="en-US" sz="1600" dirty="0" err="1">
                <a:solidFill>
                  <a:srgbClr val="00B050"/>
                </a:solidFill>
                <a:latin typeface="IBM Plex Sans" panose="020B0604020202020204" charset="0"/>
              </a:rPr>
              <a:t>x,y,w,h</a:t>
            </a:r>
            <a:endParaRPr lang="en-US" altLang="en-US" sz="1600" dirty="0">
              <a:solidFill>
                <a:srgbClr val="00B050"/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Color.CYAN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g.drawOval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(100, 100, 50, 50);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Color.BLUE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g.fillOval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(50, 190, 100, 20);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Color.YELLOW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g.fillOval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(20, 250, 90, 20);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Color.RED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g.fillOval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(20, 290, 40, 40);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CBD67-C055-4D17-80C9-0695C3E40B50}"/>
              </a:ext>
            </a:extLst>
          </p:cNvPr>
          <p:cNvCxnSpPr/>
          <p:nvPr/>
        </p:nvCxnSpPr>
        <p:spPr>
          <a:xfrm flipH="1">
            <a:off x="5156432" y="1472547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01BBE9-5B0F-4E9A-A74E-9AE747CD21E2}"/>
              </a:ext>
            </a:extLst>
          </p:cNvPr>
          <p:cNvCxnSpPr/>
          <p:nvPr/>
        </p:nvCxnSpPr>
        <p:spPr>
          <a:xfrm flipH="1">
            <a:off x="5199760" y="4788459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94AED-9C56-467E-97C7-08421201ECB4}"/>
              </a:ext>
            </a:extLst>
          </p:cNvPr>
          <p:cNvCxnSpPr>
            <a:cxnSpLocks/>
          </p:cNvCxnSpPr>
          <p:nvPr/>
        </p:nvCxnSpPr>
        <p:spPr>
          <a:xfrm flipV="1">
            <a:off x="5484712" y="894210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16F47-418E-4FE7-B13F-35FB45D1B5D1}"/>
              </a:ext>
            </a:extLst>
          </p:cNvPr>
          <p:cNvCxnSpPr>
            <a:cxnSpLocks/>
          </p:cNvCxnSpPr>
          <p:nvPr/>
        </p:nvCxnSpPr>
        <p:spPr>
          <a:xfrm flipV="1">
            <a:off x="8350905" y="871305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69D38-F131-49C1-8486-5EA40C8E9042}"/>
              </a:ext>
            </a:extLst>
          </p:cNvPr>
          <p:cNvCxnSpPr>
            <a:cxnSpLocks/>
          </p:cNvCxnSpPr>
          <p:nvPr/>
        </p:nvCxnSpPr>
        <p:spPr>
          <a:xfrm>
            <a:off x="7055026" y="965949"/>
            <a:ext cx="1215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2008A2-9C52-4A75-97FC-EF506AB40A09}"/>
              </a:ext>
            </a:extLst>
          </p:cNvPr>
          <p:cNvCxnSpPr>
            <a:cxnSpLocks/>
          </p:cNvCxnSpPr>
          <p:nvPr/>
        </p:nvCxnSpPr>
        <p:spPr>
          <a:xfrm>
            <a:off x="5259846" y="3146503"/>
            <a:ext cx="0" cy="1559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A3E066-8A0C-42B7-8A36-351E0E56287A}"/>
              </a:ext>
            </a:extLst>
          </p:cNvPr>
          <p:cNvSpPr txBox="1"/>
          <p:nvPr/>
        </p:nvSpPr>
        <p:spPr>
          <a:xfrm>
            <a:off x="6780592" y="8213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D30ED-2BC5-4676-B7FD-507CC2AEB6EC}"/>
              </a:ext>
            </a:extLst>
          </p:cNvPr>
          <p:cNvSpPr txBox="1"/>
          <p:nvPr/>
        </p:nvSpPr>
        <p:spPr>
          <a:xfrm>
            <a:off x="5122629" y="28170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D98870-F505-44D9-8F36-D3B15EA0D83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32173" y="975264"/>
            <a:ext cx="11484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6C33C0-AAE3-4C0C-A613-ABD4E3790F8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59846" y="1589125"/>
            <a:ext cx="0" cy="1227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116C9D5-9BB3-4DFA-A945-9941CD677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368" y="1127881"/>
            <a:ext cx="2914650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71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E2AC51-34FF-4F47-9E05-3E36C09D9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20551"/>
              </p:ext>
            </p:extLst>
          </p:nvPr>
        </p:nvGraphicFramePr>
        <p:xfrm>
          <a:off x="633984" y="843913"/>
          <a:ext cx="7876031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33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2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Method Name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Purpose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drawArc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x,y,w,h,startAngle,arcAngle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draws an elliptical arc covering the specified rectangle at (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x,y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with 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 and height h</a:t>
                      </a:r>
                      <a:endParaRPr kumimoji="0"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fillArc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x,y,w,h,startAngle,arcAngle</a:t>
                      </a:r>
                      <a:r>
                        <a:rPr lang="en-US" sz="180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+mn-lt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fills an elliptical arc covering the specified rectangle at (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x,y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 with </a:t>
                      </a:r>
                      <a:r>
                        <a:rPr lang="en-US" sz="1800" b="0" i="0" u="none" strike="noStrike" cap="none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with</a:t>
                      </a:r>
                      <a:r>
                        <a:rPr lang="en-US" sz="18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w and height h</a:t>
                      </a:r>
                      <a:endParaRPr kumimoji="0"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startAngle</a:t>
                      </a:r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specifies the start of the arc going from 0 to 360 with 0 being the leftmost point of the oval (dead east or 3 o’clock) and going counter-clockwise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err="1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arcAngle</a:t>
                      </a:r>
                      <a:r>
                        <a:rPr kumimoji="0" lang="en-US" sz="180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 specifies the degrees of the arc w/ positive degrees going counter-clockwise and negative degrees clockwise</a:t>
                      </a: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5222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1905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 flipH="1">
            <a:off x="509100" y="705300"/>
            <a:ext cx="8125800" cy="41844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spcBef>
                <a:spcPct val="0"/>
              </a:spcBef>
              <a:buClrTx/>
              <a:defRPr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825820-A85C-4D96-89E0-763AD4966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84" y="857827"/>
            <a:ext cx="785303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Color.PINK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g.fillRect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(x, y, w, 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Color.YELLOW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g.fillOval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(x, y, w, h);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Color.BLUE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g.fillArc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(x, y, w, h, 0, 90);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The </a:t>
            </a:r>
            <a:r>
              <a:rPr lang="en-US" altLang="en-US" sz="1600" dirty="0" err="1">
                <a:solidFill>
                  <a:schemeClr val="bg1"/>
                </a:solidFill>
                <a:latin typeface="IBM Plex Sans" panose="020B0604020202020204" charset="0"/>
              </a:rPr>
              <a:t>startAngle</a:t>
            </a: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 is at 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The </a:t>
            </a:r>
            <a:r>
              <a:rPr lang="en-US" altLang="en-US" sz="1600" dirty="0" err="1">
                <a:solidFill>
                  <a:schemeClr val="bg1"/>
                </a:solidFill>
                <a:latin typeface="IBM Plex Sans" panose="020B0604020202020204" charset="0"/>
              </a:rPr>
              <a:t>arcAngle</a:t>
            </a: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 is 90 degrees counter-clockwise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CBD67-C055-4D17-80C9-0695C3E40B50}"/>
              </a:ext>
            </a:extLst>
          </p:cNvPr>
          <p:cNvCxnSpPr/>
          <p:nvPr/>
        </p:nvCxnSpPr>
        <p:spPr>
          <a:xfrm flipH="1">
            <a:off x="5156432" y="1472547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01BBE9-5B0F-4E9A-A74E-9AE747CD21E2}"/>
              </a:ext>
            </a:extLst>
          </p:cNvPr>
          <p:cNvCxnSpPr/>
          <p:nvPr/>
        </p:nvCxnSpPr>
        <p:spPr>
          <a:xfrm flipH="1">
            <a:off x="5199760" y="4788459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94AED-9C56-467E-97C7-08421201ECB4}"/>
              </a:ext>
            </a:extLst>
          </p:cNvPr>
          <p:cNvCxnSpPr>
            <a:cxnSpLocks/>
          </p:cNvCxnSpPr>
          <p:nvPr/>
        </p:nvCxnSpPr>
        <p:spPr>
          <a:xfrm flipV="1">
            <a:off x="5484712" y="894210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16F47-418E-4FE7-B13F-35FB45D1B5D1}"/>
              </a:ext>
            </a:extLst>
          </p:cNvPr>
          <p:cNvCxnSpPr>
            <a:cxnSpLocks/>
          </p:cNvCxnSpPr>
          <p:nvPr/>
        </p:nvCxnSpPr>
        <p:spPr>
          <a:xfrm flipV="1">
            <a:off x="8350905" y="871305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69D38-F131-49C1-8486-5EA40C8E9042}"/>
              </a:ext>
            </a:extLst>
          </p:cNvPr>
          <p:cNvCxnSpPr>
            <a:cxnSpLocks/>
          </p:cNvCxnSpPr>
          <p:nvPr/>
        </p:nvCxnSpPr>
        <p:spPr>
          <a:xfrm>
            <a:off x="7055026" y="965949"/>
            <a:ext cx="1215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2008A2-9C52-4A75-97FC-EF506AB40A09}"/>
              </a:ext>
            </a:extLst>
          </p:cNvPr>
          <p:cNvCxnSpPr>
            <a:cxnSpLocks/>
          </p:cNvCxnSpPr>
          <p:nvPr/>
        </p:nvCxnSpPr>
        <p:spPr>
          <a:xfrm>
            <a:off x="5259846" y="3146503"/>
            <a:ext cx="0" cy="1559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A3E066-8A0C-42B7-8A36-351E0E56287A}"/>
              </a:ext>
            </a:extLst>
          </p:cNvPr>
          <p:cNvSpPr txBox="1"/>
          <p:nvPr/>
        </p:nvSpPr>
        <p:spPr>
          <a:xfrm>
            <a:off x="6780592" y="8213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D30ED-2BC5-4676-B7FD-507CC2AEB6EC}"/>
              </a:ext>
            </a:extLst>
          </p:cNvPr>
          <p:cNvSpPr txBox="1"/>
          <p:nvPr/>
        </p:nvSpPr>
        <p:spPr>
          <a:xfrm>
            <a:off x="5122629" y="28170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D98870-F505-44D9-8F36-D3B15EA0D83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32173" y="975264"/>
            <a:ext cx="11484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6C33C0-AAE3-4C0C-A613-ABD4E3790F8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59846" y="1589125"/>
            <a:ext cx="0" cy="1227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F05FE88-A2A6-455F-8CB7-C4DB9AB9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59" y="1142630"/>
            <a:ext cx="2933700" cy="368617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912371-AAE6-46D1-AD36-0B95B07F38C8}"/>
              </a:ext>
            </a:extLst>
          </p:cNvPr>
          <p:cNvCxnSpPr>
            <a:cxnSpLocks/>
          </p:cNvCxnSpPr>
          <p:nvPr/>
        </p:nvCxnSpPr>
        <p:spPr>
          <a:xfrm>
            <a:off x="2530886" y="2628990"/>
            <a:ext cx="5429293" cy="535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Arc 13">
            <a:extLst>
              <a:ext uri="{FF2B5EF4-FFF2-40B4-BE49-F238E27FC236}">
                <a16:creationId xmlns:a16="http://schemas.microsoft.com/office/drawing/2014/main" id="{236C49C5-2187-4C1D-BCF4-571C879E9636}"/>
              </a:ext>
            </a:extLst>
          </p:cNvPr>
          <p:cNvSpPr/>
          <p:nvPr/>
        </p:nvSpPr>
        <p:spPr>
          <a:xfrm>
            <a:off x="5503812" y="1526593"/>
            <a:ext cx="2743958" cy="3196529"/>
          </a:xfrm>
          <a:prstGeom prst="arc">
            <a:avLst>
              <a:gd name="adj1" fmla="val 16359562"/>
              <a:gd name="adj2" fmla="val 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DC0F12-7BEC-458F-B1D1-CD90AE614A0F}"/>
              </a:ext>
            </a:extLst>
          </p:cNvPr>
          <p:cNvCxnSpPr>
            <a:cxnSpLocks/>
          </p:cNvCxnSpPr>
          <p:nvPr/>
        </p:nvCxnSpPr>
        <p:spPr>
          <a:xfrm flipH="1" flipV="1">
            <a:off x="6904082" y="1526593"/>
            <a:ext cx="110232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809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 flipH="1">
            <a:off x="509100" y="705300"/>
            <a:ext cx="8125800" cy="41844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spcBef>
                <a:spcPct val="0"/>
              </a:spcBef>
              <a:buClrTx/>
              <a:defRPr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825820-A85C-4D96-89E0-763AD4966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84" y="857827"/>
            <a:ext cx="785303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Color.PINK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g.fillRect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(x, y, w, 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Color.YELLOW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g.fillOval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(x, y, w, h);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Color.BLUE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g.fillArc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(x, y, w, h, 0, -90);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The </a:t>
            </a:r>
            <a:r>
              <a:rPr lang="en-US" altLang="en-US" sz="1600" dirty="0" err="1">
                <a:solidFill>
                  <a:schemeClr val="bg1"/>
                </a:solidFill>
                <a:latin typeface="IBM Plex Sans" panose="020B0604020202020204" charset="0"/>
              </a:rPr>
              <a:t>startAngle</a:t>
            </a: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 is at 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The </a:t>
            </a:r>
            <a:r>
              <a:rPr lang="en-US" altLang="en-US" sz="1600" dirty="0" err="1">
                <a:solidFill>
                  <a:schemeClr val="bg1"/>
                </a:solidFill>
                <a:latin typeface="IBM Plex Sans" panose="020B0604020202020204" charset="0"/>
              </a:rPr>
              <a:t>arcAngle</a:t>
            </a: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 is 90 degrees clockwise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CBD67-C055-4D17-80C9-0695C3E40B50}"/>
              </a:ext>
            </a:extLst>
          </p:cNvPr>
          <p:cNvCxnSpPr/>
          <p:nvPr/>
        </p:nvCxnSpPr>
        <p:spPr>
          <a:xfrm flipH="1">
            <a:off x="5156432" y="1472547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01BBE9-5B0F-4E9A-A74E-9AE747CD21E2}"/>
              </a:ext>
            </a:extLst>
          </p:cNvPr>
          <p:cNvCxnSpPr/>
          <p:nvPr/>
        </p:nvCxnSpPr>
        <p:spPr>
          <a:xfrm flipH="1">
            <a:off x="5199760" y="4788459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94AED-9C56-467E-97C7-08421201ECB4}"/>
              </a:ext>
            </a:extLst>
          </p:cNvPr>
          <p:cNvCxnSpPr>
            <a:cxnSpLocks/>
          </p:cNvCxnSpPr>
          <p:nvPr/>
        </p:nvCxnSpPr>
        <p:spPr>
          <a:xfrm flipV="1">
            <a:off x="5484712" y="894210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16F47-418E-4FE7-B13F-35FB45D1B5D1}"/>
              </a:ext>
            </a:extLst>
          </p:cNvPr>
          <p:cNvCxnSpPr>
            <a:cxnSpLocks/>
          </p:cNvCxnSpPr>
          <p:nvPr/>
        </p:nvCxnSpPr>
        <p:spPr>
          <a:xfrm flipV="1">
            <a:off x="8350905" y="871305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69D38-F131-49C1-8486-5EA40C8E9042}"/>
              </a:ext>
            </a:extLst>
          </p:cNvPr>
          <p:cNvCxnSpPr>
            <a:cxnSpLocks/>
          </p:cNvCxnSpPr>
          <p:nvPr/>
        </p:nvCxnSpPr>
        <p:spPr>
          <a:xfrm>
            <a:off x="7055026" y="965949"/>
            <a:ext cx="1215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2008A2-9C52-4A75-97FC-EF506AB40A09}"/>
              </a:ext>
            </a:extLst>
          </p:cNvPr>
          <p:cNvCxnSpPr>
            <a:cxnSpLocks/>
          </p:cNvCxnSpPr>
          <p:nvPr/>
        </p:nvCxnSpPr>
        <p:spPr>
          <a:xfrm>
            <a:off x="5259846" y="3146503"/>
            <a:ext cx="0" cy="1559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A3E066-8A0C-42B7-8A36-351E0E56287A}"/>
              </a:ext>
            </a:extLst>
          </p:cNvPr>
          <p:cNvSpPr txBox="1"/>
          <p:nvPr/>
        </p:nvSpPr>
        <p:spPr>
          <a:xfrm>
            <a:off x="6780592" y="8213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D30ED-2BC5-4676-B7FD-507CC2AEB6EC}"/>
              </a:ext>
            </a:extLst>
          </p:cNvPr>
          <p:cNvSpPr txBox="1"/>
          <p:nvPr/>
        </p:nvSpPr>
        <p:spPr>
          <a:xfrm>
            <a:off x="5122629" y="28170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D98870-F505-44D9-8F36-D3B15EA0D83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32173" y="975264"/>
            <a:ext cx="11484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9500D0C-CA6D-4A90-AF42-9C8F448B8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513" y="1129152"/>
            <a:ext cx="2933700" cy="371475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6C33C0-AAE3-4C0C-A613-ABD4E3790F8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59846" y="1589125"/>
            <a:ext cx="0" cy="1227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912371-AAE6-46D1-AD36-0B95B07F38C8}"/>
              </a:ext>
            </a:extLst>
          </p:cNvPr>
          <p:cNvCxnSpPr>
            <a:cxnSpLocks/>
          </p:cNvCxnSpPr>
          <p:nvPr/>
        </p:nvCxnSpPr>
        <p:spPr>
          <a:xfrm>
            <a:off x="2530886" y="2628990"/>
            <a:ext cx="5429293" cy="535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DC0F12-7BEC-458F-B1D1-CD90AE614A0F}"/>
              </a:ext>
            </a:extLst>
          </p:cNvPr>
          <p:cNvCxnSpPr>
            <a:cxnSpLocks/>
          </p:cNvCxnSpPr>
          <p:nvPr/>
        </p:nvCxnSpPr>
        <p:spPr>
          <a:xfrm flipH="1" flipV="1">
            <a:off x="6904082" y="4788458"/>
            <a:ext cx="110232" cy="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955EC735-6242-49C9-B9D6-4F44B1E00AA4}"/>
              </a:ext>
            </a:extLst>
          </p:cNvPr>
          <p:cNvSpPr/>
          <p:nvPr/>
        </p:nvSpPr>
        <p:spPr>
          <a:xfrm flipV="1">
            <a:off x="5728188" y="1600034"/>
            <a:ext cx="2462020" cy="3188425"/>
          </a:xfrm>
          <a:prstGeom prst="arc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7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 flipH="1">
            <a:off x="509100" y="705300"/>
            <a:ext cx="8125800" cy="41844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spcBef>
                <a:spcPct val="0"/>
              </a:spcBef>
              <a:buClrTx/>
              <a:defRPr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Arcs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825820-A85C-4D96-89E0-763AD4966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84" y="857827"/>
            <a:ext cx="7853032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Color.PINK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g.fillRect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(x, y, w, h);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Color.YELLOW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g.fillOval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(x, y, w, h);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Color.BLUE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g.fillArc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(x, y, w, h, 135, 90);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The </a:t>
            </a:r>
            <a:r>
              <a:rPr lang="en-US" altLang="en-US" sz="1600" dirty="0" err="1">
                <a:solidFill>
                  <a:schemeClr val="bg1"/>
                </a:solidFill>
                <a:latin typeface="IBM Plex Sans" panose="020B0604020202020204" charset="0"/>
              </a:rPr>
              <a:t>startAngle</a:t>
            </a: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 is at 135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The </a:t>
            </a:r>
            <a:r>
              <a:rPr lang="en-US" altLang="en-US" sz="1600" dirty="0" err="1">
                <a:solidFill>
                  <a:schemeClr val="bg1"/>
                </a:solidFill>
                <a:latin typeface="IBM Plex Sans" panose="020B0604020202020204" charset="0"/>
              </a:rPr>
              <a:t>arcAngle</a:t>
            </a:r>
            <a:r>
              <a:rPr lang="en-US" altLang="en-US" sz="1600" dirty="0">
                <a:solidFill>
                  <a:schemeClr val="bg1"/>
                </a:solidFill>
                <a:latin typeface="IBM Plex Sans" panose="020B0604020202020204" charset="0"/>
              </a:rPr>
              <a:t> is 90 degrees counter-clockwise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CBD67-C055-4D17-80C9-0695C3E40B50}"/>
              </a:ext>
            </a:extLst>
          </p:cNvPr>
          <p:cNvCxnSpPr/>
          <p:nvPr/>
        </p:nvCxnSpPr>
        <p:spPr>
          <a:xfrm flipH="1">
            <a:off x="5156432" y="1472547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01BBE9-5B0F-4E9A-A74E-9AE747CD21E2}"/>
              </a:ext>
            </a:extLst>
          </p:cNvPr>
          <p:cNvCxnSpPr/>
          <p:nvPr/>
        </p:nvCxnSpPr>
        <p:spPr>
          <a:xfrm flipH="1">
            <a:off x="5199760" y="4788459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94AED-9C56-467E-97C7-08421201ECB4}"/>
              </a:ext>
            </a:extLst>
          </p:cNvPr>
          <p:cNvCxnSpPr>
            <a:cxnSpLocks/>
          </p:cNvCxnSpPr>
          <p:nvPr/>
        </p:nvCxnSpPr>
        <p:spPr>
          <a:xfrm flipV="1">
            <a:off x="5484712" y="894210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16F47-418E-4FE7-B13F-35FB45D1B5D1}"/>
              </a:ext>
            </a:extLst>
          </p:cNvPr>
          <p:cNvCxnSpPr>
            <a:cxnSpLocks/>
          </p:cNvCxnSpPr>
          <p:nvPr/>
        </p:nvCxnSpPr>
        <p:spPr>
          <a:xfrm flipV="1">
            <a:off x="8350905" y="871305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69D38-F131-49C1-8486-5EA40C8E9042}"/>
              </a:ext>
            </a:extLst>
          </p:cNvPr>
          <p:cNvCxnSpPr>
            <a:cxnSpLocks/>
          </p:cNvCxnSpPr>
          <p:nvPr/>
        </p:nvCxnSpPr>
        <p:spPr>
          <a:xfrm>
            <a:off x="7055026" y="965949"/>
            <a:ext cx="1215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2008A2-9C52-4A75-97FC-EF506AB40A09}"/>
              </a:ext>
            </a:extLst>
          </p:cNvPr>
          <p:cNvCxnSpPr>
            <a:cxnSpLocks/>
          </p:cNvCxnSpPr>
          <p:nvPr/>
        </p:nvCxnSpPr>
        <p:spPr>
          <a:xfrm>
            <a:off x="5259846" y="3146503"/>
            <a:ext cx="0" cy="1559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A3E066-8A0C-42B7-8A36-351E0E56287A}"/>
              </a:ext>
            </a:extLst>
          </p:cNvPr>
          <p:cNvSpPr txBox="1"/>
          <p:nvPr/>
        </p:nvSpPr>
        <p:spPr>
          <a:xfrm>
            <a:off x="6780592" y="8213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D30ED-2BC5-4676-B7FD-507CC2AEB6EC}"/>
              </a:ext>
            </a:extLst>
          </p:cNvPr>
          <p:cNvSpPr txBox="1"/>
          <p:nvPr/>
        </p:nvSpPr>
        <p:spPr>
          <a:xfrm>
            <a:off x="5122629" y="28170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D98870-F505-44D9-8F36-D3B15EA0D83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32173" y="975264"/>
            <a:ext cx="11484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6C33C0-AAE3-4C0C-A613-ABD4E3790F8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59846" y="1589125"/>
            <a:ext cx="0" cy="1227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786A53-39F3-46DC-8D46-FEBC5F29D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275" y="1119881"/>
            <a:ext cx="2924175" cy="371475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912371-AAE6-46D1-AD36-0B95B07F38C8}"/>
              </a:ext>
            </a:extLst>
          </p:cNvPr>
          <p:cNvCxnSpPr>
            <a:cxnSpLocks/>
          </p:cNvCxnSpPr>
          <p:nvPr/>
        </p:nvCxnSpPr>
        <p:spPr>
          <a:xfrm flipV="1">
            <a:off x="2864694" y="2026407"/>
            <a:ext cx="3197203" cy="3899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7DC0F12-7BEC-458F-B1D1-CD90AE614A0F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001304" y="4345527"/>
            <a:ext cx="60593" cy="4743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>
            <a:extLst>
              <a:ext uri="{FF2B5EF4-FFF2-40B4-BE49-F238E27FC236}">
                <a16:creationId xmlns:a16="http://schemas.microsoft.com/office/drawing/2014/main" id="{955EC735-6242-49C9-B9D6-4F44B1E00AA4}"/>
              </a:ext>
            </a:extLst>
          </p:cNvPr>
          <p:cNvSpPr/>
          <p:nvPr/>
        </p:nvSpPr>
        <p:spPr>
          <a:xfrm flipV="1">
            <a:off x="5677507" y="1673740"/>
            <a:ext cx="2462020" cy="3188425"/>
          </a:xfrm>
          <a:prstGeom prst="arc">
            <a:avLst>
              <a:gd name="adj1" fmla="val 7374599"/>
              <a:gd name="adj2" fmla="val 13794352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4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 flipH="1">
            <a:off x="509100" y="705300"/>
            <a:ext cx="8125800" cy="41844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spcBef>
                <a:spcPct val="0"/>
              </a:spcBef>
              <a:buClrTx/>
              <a:defRPr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Lines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825820-A85C-4D96-89E0-763AD4966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84" y="857827"/>
            <a:ext cx="7853032" cy="3293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IBM Plex Sans" panose="020B0604020202020204" charset="0"/>
              </a:rPr>
              <a:t>//</a:t>
            </a:r>
            <a:r>
              <a:rPr lang="en-US" altLang="en-US" sz="1600" dirty="0" err="1">
                <a:solidFill>
                  <a:srgbClr val="00B050"/>
                </a:solidFill>
                <a:latin typeface="IBM Plex Sans" panose="020B0604020202020204" charset="0"/>
              </a:rPr>
              <a:t>drawLine</a:t>
            </a:r>
            <a:r>
              <a:rPr lang="en-US" altLang="en-US" sz="1600" dirty="0">
                <a:solidFill>
                  <a:srgbClr val="00B050"/>
                </a:solidFill>
                <a:latin typeface="IBM Plex Sans" panose="020B0604020202020204" charset="0"/>
              </a:rPr>
              <a:t>(int x1, int y1, int x2, int y2)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Color.RED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g.drawLine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(20, 40, 250, 80);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Color.YELLOW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g.drawLine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(120, 20, 120, 220);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Color.BLUE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g.drawLine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(230, 30, 170, 120);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Color.GREEN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g.drawLine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(50, 300, 250, 300);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CBD67-C055-4D17-80C9-0695C3E40B50}"/>
              </a:ext>
            </a:extLst>
          </p:cNvPr>
          <p:cNvCxnSpPr/>
          <p:nvPr/>
        </p:nvCxnSpPr>
        <p:spPr>
          <a:xfrm flipH="1">
            <a:off x="5156432" y="1472547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01BBE9-5B0F-4E9A-A74E-9AE747CD21E2}"/>
              </a:ext>
            </a:extLst>
          </p:cNvPr>
          <p:cNvCxnSpPr/>
          <p:nvPr/>
        </p:nvCxnSpPr>
        <p:spPr>
          <a:xfrm flipH="1">
            <a:off x="5199760" y="4788459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94AED-9C56-467E-97C7-08421201ECB4}"/>
              </a:ext>
            </a:extLst>
          </p:cNvPr>
          <p:cNvCxnSpPr>
            <a:cxnSpLocks/>
          </p:cNvCxnSpPr>
          <p:nvPr/>
        </p:nvCxnSpPr>
        <p:spPr>
          <a:xfrm flipV="1">
            <a:off x="5484712" y="894210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16F47-418E-4FE7-B13F-35FB45D1B5D1}"/>
              </a:ext>
            </a:extLst>
          </p:cNvPr>
          <p:cNvCxnSpPr>
            <a:cxnSpLocks/>
          </p:cNvCxnSpPr>
          <p:nvPr/>
        </p:nvCxnSpPr>
        <p:spPr>
          <a:xfrm flipV="1">
            <a:off x="8350905" y="871305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69D38-F131-49C1-8486-5EA40C8E9042}"/>
              </a:ext>
            </a:extLst>
          </p:cNvPr>
          <p:cNvCxnSpPr>
            <a:cxnSpLocks/>
          </p:cNvCxnSpPr>
          <p:nvPr/>
        </p:nvCxnSpPr>
        <p:spPr>
          <a:xfrm>
            <a:off x="7055026" y="965949"/>
            <a:ext cx="1215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2008A2-9C52-4A75-97FC-EF506AB40A09}"/>
              </a:ext>
            </a:extLst>
          </p:cNvPr>
          <p:cNvCxnSpPr>
            <a:cxnSpLocks/>
          </p:cNvCxnSpPr>
          <p:nvPr/>
        </p:nvCxnSpPr>
        <p:spPr>
          <a:xfrm>
            <a:off x="5259846" y="3146503"/>
            <a:ext cx="0" cy="1559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A3E066-8A0C-42B7-8A36-351E0E56287A}"/>
              </a:ext>
            </a:extLst>
          </p:cNvPr>
          <p:cNvSpPr txBox="1"/>
          <p:nvPr/>
        </p:nvSpPr>
        <p:spPr>
          <a:xfrm>
            <a:off x="6780592" y="8213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D30ED-2BC5-4676-B7FD-507CC2AEB6EC}"/>
              </a:ext>
            </a:extLst>
          </p:cNvPr>
          <p:cNvSpPr txBox="1"/>
          <p:nvPr/>
        </p:nvSpPr>
        <p:spPr>
          <a:xfrm>
            <a:off x="5122629" y="28170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D98870-F505-44D9-8F36-D3B15EA0D83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32173" y="975264"/>
            <a:ext cx="11484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6C33C0-AAE3-4C0C-A613-ABD4E3790F8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59846" y="1589125"/>
            <a:ext cx="0" cy="1227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7554DF2-D836-475D-8CA9-56CA4A572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0959" y="1142630"/>
            <a:ext cx="2933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3883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</a:t>
            </a:r>
            <a:r>
              <a:rPr lang="en-US" sz="16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java.awt.</a:t>
            </a:r>
            <a:r>
              <a:rPr lang="en-US" sz="1600" kern="1200" dirty="0" err="1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Font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class has 5 logical font families that must be supported by any JRE: Serif, </a:t>
            </a:r>
            <a:r>
              <a:rPr lang="en-US" sz="16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SansSerif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, Monospaced, Dialog and </a:t>
            </a:r>
            <a:r>
              <a:rPr lang="en-US" sz="16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DialogInput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class also supports physical fonts and much more.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1 </a:t>
            </a:r>
            <a:r>
              <a:rPr lang="en-US" sz="16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contructor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: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public Font(String 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name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, int 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style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, int </a:t>
            </a:r>
            <a:r>
              <a: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size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)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String </a:t>
            </a:r>
            <a:r>
              <a:rPr lang="en-US" sz="1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name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– the name of the font.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int 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style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– represented by the class constants, BOLD, ITALIC, PLAIN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size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– the size of the font</a:t>
            </a:r>
          </a:p>
          <a:p>
            <a:pPr lvl="2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Font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serif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= new Font(</a:t>
            </a:r>
            <a:r>
              <a:rPr lang="fr-F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Font.SERIF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, </a:t>
            </a:r>
            <a:r>
              <a:rPr lang="fr-FR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Font.PLAIN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, </a:t>
            </a:r>
            <a:r>
              <a:rPr lang="fr-FR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22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);</a:t>
            </a:r>
          </a:p>
          <a:p>
            <a:pPr lvl="2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fr-FR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Font </a:t>
            </a:r>
            <a:r>
              <a:rPr lang="fr-FR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sansSerif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= new Font(</a:t>
            </a:r>
            <a:r>
              <a:rPr lang="fr-FR" sz="16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Font.SANS_SERIF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, </a:t>
            </a:r>
            <a:r>
              <a:rPr lang="fr-FR" sz="1600" dirty="0" err="1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Font.BOLD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, </a:t>
            </a:r>
            <a:r>
              <a:rPr lang="fr-FR" sz="16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14</a:t>
            </a:r>
            <a:r>
              <a:rPr lang="fr-FR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);</a:t>
            </a:r>
            <a:endParaRPr lang="en-US" sz="1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Fonts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08604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 flipH="1">
            <a:off x="509100" y="705300"/>
            <a:ext cx="8125800" cy="41844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spcBef>
                <a:spcPct val="0"/>
              </a:spcBef>
              <a:buClrTx/>
              <a:defRPr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Strings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825820-A85C-4D96-89E0-763AD4966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84" y="857827"/>
            <a:ext cx="785303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sz="1400" dirty="0" err="1">
                <a:solidFill>
                  <a:schemeClr val="bg1"/>
                </a:solidFill>
                <a:latin typeface="IBM Plex Sans" panose="020B0604020202020204" charset="0"/>
              </a:rPr>
              <a:t>drawString</a:t>
            </a:r>
            <a:r>
              <a:rPr lang="en-US" altLang="en-US" sz="1400" dirty="0">
                <a:solidFill>
                  <a:schemeClr val="bg1"/>
                </a:solidFill>
                <a:latin typeface="IBM Plex Sans" panose="020B0604020202020204" charset="0"/>
              </a:rPr>
              <a:t>(s, x, y) </a:t>
            </a:r>
            <a:r>
              <a:rPr lang="en-US" sz="1400" kern="1200" dirty="0">
                <a:solidFill>
                  <a:schemeClr val="bg1"/>
                </a:solidFill>
                <a:latin typeface="IBM Plex Sans" panose="020B0604020202020204" charset="0"/>
              </a:rPr>
              <a:t>draws String s at spot x, y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>
                <a:solidFill>
                  <a:schemeClr val="bg1"/>
                </a:solidFill>
                <a:latin typeface="IBM Plex Sans" panose="020B0604020202020204" charset="0"/>
              </a:rPr>
              <a:t>x, y is at the bottom left of the text</a:t>
            </a:r>
          </a:p>
          <a:p>
            <a:pPr>
              <a:spcBef>
                <a:spcPct val="0"/>
              </a:spcBef>
              <a:buNone/>
            </a:pPr>
            <a:endParaRPr lang="en-US" sz="1400" kern="1200" dirty="0">
              <a:solidFill>
                <a:schemeClr val="accent1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Color.BLUE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 serif = new Font(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Font.SERIF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, 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Font.PLAIN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, 22);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g.setFont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(serif);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g.drawString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("PLAIN", 10, 40);</a:t>
            </a:r>
          </a:p>
          <a:p>
            <a:pPr>
              <a:spcBef>
                <a:spcPct val="0"/>
              </a:spcBef>
              <a:buNone/>
            </a:pPr>
            <a:endParaRPr lang="en-US" sz="1400" kern="1200" dirty="0">
              <a:solidFill>
                <a:schemeClr val="accent1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None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Color.GREEN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 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sansSerif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 = new Font(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Font.SANS_SERIF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, 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Font.BOLD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, 22);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g.setFont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sansSerif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g.drawString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("BOLD", 10, 120);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        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Color.YELLOW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 mono = new Font(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Font.MONOSPACED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, 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Font.BOLD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 + </a:t>
            </a: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Font.ITALIC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, 22);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g.setFont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(mono);</a:t>
            </a:r>
          </a:p>
          <a:p>
            <a:pPr>
              <a:spcBef>
                <a:spcPct val="0"/>
              </a:spcBef>
              <a:buNone/>
            </a:pPr>
            <a:r>
              <a:rPr lang="en-US" sz="1400" kern="12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g.drawString</a:t>
            </a:r>
            <a:r>
              <a:rPr lang="en-US" sz="1400" kern="12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("BOLD+ITALIC", 10, 200);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E16CA143-7CCD-400B-8BF8-AAD792D7F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151" y="857827"/>
            <a:ext cx="2270365" cy="2861991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912371-AAE6-46D1-AD36-0B95B07F38C8}"/>
              </a:ext>
            </a:extLst>
          </p:cNvPr>
          <p:cNvCxnSpPr>
            <a:cxnSpLocks/>
          </p:cNvCxnSpPr>
          <p:nvPr/>
        </p:nvCxnSpPr>
        <p:spPr>
          <a:xfrm>
            <a:off x="3683178" y="1267460"/>
            <a:ext cx="2647284" cy="1584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36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0"/>
          <p:cNvSpPr/>
          <p:nvPr/>
        </p:nvSpPr>
        <p:spPr>
          <a:xfrm flipH="1">
            <a:off x="509100" y="705300"/>
            <a:ext cx="8125800" cy="41844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lvl="0">
              <a:spcBef>
                <a:spcPct val="0"/>
              </a:spcBef>
              <a:buClrTx/>
              <a:defRPr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ourier New" pitchFamily="49" charset="0"/>
            </a:endParaRPr>
          </a:p>
          <a:p>
            <a:pPr lvl="0">
              <a:spcBef>
                <a:spcPct val="0"/>
              </a:spcBef>
              <a:defRPr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ourier New" pitchFamily="49" charset="0"/>
              </a:rPr>
              <a:t>	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6" name="Google Shape;216;p30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Polygons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7" name="Google Shape;217;p30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EC825820-A85C-4D96-89E0-763AD4966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484" y="857827"/>
            <a:ext cx="4290795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</a:t>
            </a:r>
            <a:r>
              <a:rPr lang="en-US" sz="16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java.awt.Polygon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class represents a two-dimension region bounded by an arbitrary number of line segments. It consists of a list of x, y pairs where each pair is a vertex and successive pairs are endpoints of a line segment.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g.setColor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Color.RED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int[]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xPts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= {20, 150, 280};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int[]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yPts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 = {330, 20, 330};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Polygon triangle = new Polygon(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xPts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, </a:t>
            </a: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yPts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, 3);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600" dirty="0">
              <a:solidFill>
                <a:schemeClr val="accent4">
                  <a:lumMod val="75000"/>
                </a:schemeClr>
              </a:solidFill>
              <a:latin typeface="IBM Plex Sans" panose="020B060402020202020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600" dirty="0" err="1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g.fillPolygon</a:t>
            </a:r>
            <a:r>
              <a:rPr lang="en-US" altLang="en-US" sz="1600" dirty="0">
                <a:solidFill>
                  <a:schemeClr val="accent4">
                    <a:lumMod val="75000"/>
                  </a:schemeClr>
                </a:solidFill>
                <a:latin typeface="IBM Plex Sans" panose="020B0604020202020204" charset="0"/>
              </a:rPr>
              <a:t>(triangle);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ECBD67-C055-4D17-80C9-0695C3E40B50}"/>
              </a:ext>
            </a:extLst>
          </p:cNvPr>
          <p:cNvCxnSpPr/>
          <p:nvPr/>
        </p:nvCxnSpPr>
        <p:spPr>
          <a:xfrm flipH="1">
            <a:off x="5156432" y="1472547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E01BBE9-5B0F-4E9A-A74E-9AE747CD21E2}"/>
              </a:ext>
            </a:extLst>
          </p:cNvPr>
          <p:cNvCxnSpPr/>
          <p:nvPr/>
        </p:nvCxnSpPr>
        <p:spPr>
          <a:xfrm flipH="1">
            <a:off x="5199760" y="4788459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6694AED-9C56-467E-97C7-08421201ECB4}"/>
              </a:ext>
            </a:extLst>
          </p:cNvPr>
          <p:cNvCxnSpPr>
            <a:cxnSpLocks/>
          </p:cNvCxnSpPr>
          <p:nvPr/>
        </p:nvCxnSpPr>
        <p:spPr>
          <a:xfrm flipV="1">
            <a:off x="5484712" y="894210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D816F47-418E-4FE7-B13F-35FB45D1B5D1}"/>
              </a:ext>
            </a:extLst>
          </p:cNvPr>
          <p:cNvCxnSpPr>
            <a:cxnSpLocks/>
          </p:cNvCxnSpPr>
          <p:nvPr/>
        </p:nvCxnSpPr>
        <p:spPr>
          <a:xfrm flipV="1">
            <a:off x="8350905" y="871305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369D38-F131-49C1-8486-5EA40C8E9042}"/>
              </a:ext>
            </a:extLst>
          </p:cNvPr>
          <p:cNvCxnSpPr>
            <a:cxnSpLocks/>
          </p:cNvCxnSpPr>
          <p:nvPr/>
        </p:nvCxnSpPr>
        <p:spPr>
          <a:xfrm>
            <a:off x="7055026" y="965949"/>
            <a:ext cx="121539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D2008A2-9C52-4A75-97FC-EF506AB40A09}"/>
              </a:ext>
            </a:extLst>
          </p:cNvPr>
          <p:cNvCxnSpPr>
            <a:cxnSpLocks/>
          </p:cNvCxnSpPr>
          <p:nvPr/>
        </p:nvCxnSpPr>
        <p:spPr>
          <a:xfrm>
            <a:off x="5259846" y="3146503"/>
            <a:ext cx="0" cy="155937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A3E066-8A0C-42B7-8A36-351E0E56287A}"/>
              </a:ext>
            </a:extLst>
          </p:cNvPr>
          <p:cNvSpPr txBox="1"/>
          <p:nvPr/>
        </p:nvSpPr>
        <p:spPr>
          <a:xfrm>
            <a:off x="6780592" y="82137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9D30ED-2BC5-4676-B7FD-507CC2AEB6EC}"/>
              </a:ext>
            </a:extLst>
          </p:cNvPr>
          <p:cNvSpPr txBox="1"/>
          <p:nvPr/>
        </p:nvSpPr>
        <p:spPr>
          <a:xfrm>
            <a:off x="5122629" y="281708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3D98870-F505-44D9-8F36-D3B15EA0D830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5632173" y="975264"/>
            <a:ext cx="1148419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C6C33C0-AAE3-4C0C-A613-ABD4E3790F8F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5259846" y="1589125"/>
            <a:ext cx="0" cy="122795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2BC4A65-5787-4D72-B605-0F5385B5C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196" y="1129152"/>
            <a:ext cx="294322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Methods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846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2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By the end of this lesson, you should be able to:</a:t>
            </a:r>
            <a:endParaRPr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Create Graphical Applications</a:t>
            </a:r>
          </a:p>
          <a:p>
            <a:pPr marL="18288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 using package members from awt and swing</a:t>
            </a:r>
          </a:p>
          <a:p>
            <a:pPr marL="18288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Invoke instance methods from the Graphics class</a:t>
            </a: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Instantiate Colors and Fonts</a:t>
            </a:r>
          </a:p>
          <a:p>
            <a:pPr marL="18288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Understand the parts of a method signature in Java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</a:pPr>
            <a:endParaRPr lang="en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5" name="Google Shape;75;p12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Student Learning Objectives</a:t>
            </a:r>
            <a:endParaRPr sz="240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76" name="Google Shape;76;p12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We define a method by specifying an </a:t>
            </a:r>
            <a:r>
              <a:rPr lang="en-US" sz="1600" kern="12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access modifier 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(public, private, protected), followed by </a:t>
            </a:r>
            <a:r>
              <a:rPr lang="en-US" sz="16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non-access modifiers 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(optional), followed by a method’s </a:t>
            </a:r>
            <a:r>
              <a:rPr lang="en-US" sz="1600" kern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return type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, followed by an </a:t>
            </a:r>
            <a:r>
              <a:rPr lang="en-US" sz="1600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identifier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(name), followed by an 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open parenthesis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, followed by a method’s 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parameters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(optional) and lastly a 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closed parenthesis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.</a:t>
            </a: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Method Signature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7986D670-0FE9-4FB7-8EC7-D44E768BC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7822" y="2611088"/>
            <a:ext cx="1182635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7030A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7030A0"/>
                </a:solidFill>
                <a:latin typeface="Tahoma" panose="020B0604030504040204" pitchFamily="34" charset="0"/>
              </a:rPr>
              <a:t>return type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6DA9E5F6-9A40-49F7-8205-2716E463CB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659" y="2621366"/>
            <a:ext cx="976682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FF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FFFF00"/>
                </a:solidFill>
                <a:latin typeface="Tahoma" panose="020B0604030504040204" pitchFamily="34" charset="0"/>
              </a:rPr>
              <a:t>identifier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A773EF0D-244E-4699-993D-5AACBBD88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5543" y="2621366"/>
            <a:ext cx="1509755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8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8000"/>
                </a:solidFill>
                <a:latin typeface="Tahoma" panose="020B0604030504040204" pitchFamily="34" charset="0"/>
              </a:rPr>
              <a:t>([parameters])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79D458C9-5A61-4D79-B39F-58D9DBA07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498" y="3317012"/>
            <a:ext cx="7947800" cy="1077218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chemeClr val="accent1">
                <a:lumMod val="75000"/>
              </a:schemeClr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{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	// your code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</a:rPr>
              <a:t>}</a:t>
            </a:r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id="{C7B0CF32-D415-4A09-B28D-883B8D50D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419" y="2621517"/>
            <a:ext cx="1747359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0099CC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0099CC"/>
                </a:solidFill>
                <a:latin typeface="Tahoma" panose="020B0604030504040204" pitchFamily="34" charset="0"/>
              </a:rPr>
              <a:t>[access modifier]</a:t>
            </a:r>
          </a:p>
        </p:txBody>
      </p:sp>
      <p:sp>
        <p:nvSpPr>
          <p:cNvPr id="18" name="Text Box 5">
            <a:extLst>
              <a:ext uri="{FF2B5EF4-FFF2-40B4-BE49-F238E27FC236}">
                <a16:creationId xmlns:a16="http://schemas.microsoft.com/office/drawing/2014/main" id="{03B6BE0F-10D0-46C0-B718-CE981BCD1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4918" y="2611088"/>
            <a:ext cx="2228764" cy="338554"/>
          </a:xfrm>
          <a:prstGeom prst="rect">
            <a:avLst/>
          </a:prstGeom>
          <a:solidFill>
            <a:schemeClr val="bg1">
              <a:alpha val="0"/>
            </a:schemeClr>
          </a:solidFill>
          <a:ln w="25400">
            <a:solidFill>
              <a:srgbClr val="FF0000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en-US" sz="1600" dirty="0">
                <a:solidFill>
                  <a:srgbClr val="CC0000"/>
                </a:solidFill>
                <a:latin typeface="Tahoma" panose="020B0604030504040204" pitchFamily="34" charset="0"/>
              </a:rPr>
              <a:t>[non-access modifiers]</a:t>
            </a:r>
          </a:p>
        </p:txBody>
      </p:sp>
    </p:spTree>
    <p:extLst>
      <p:ext uri="{BB962C8B-B14F-4D97-AF65-F5344CB8AC3E}">
        <p14:creationId xmlns:p14="http://schemas.microsoft.com/office/powerpoint/2010/main" val="2483252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[access modifier] </a:t>
            </a:r>
            <a:r>
              <a:rPr lang="en-US" sz="1600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[non-access modifiers] </a:t>
            </a:r>
            <a:r>
              <a:rPr lang="en-US" sz="1600" kern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return type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</a:t>
            </a:r>
            <a:r>
              <a:rPr lang="en-US" sz="1600" kern="12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identifier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 [parameters] 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600" kern="1200" dirty="0">
              <a:solidFill>
                <a:srgbClr val="008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public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</a:t>
            </a:r>
            <a:r>
              <a:rPr lang="en-US" sz="1600" kern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void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</a:t>
            </a:r>
            <a:r>
              <a:rPr lang="en-US" sz="1600" kern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printHelloWorld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{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</a:t>
            </a:r>
            <a:r>
              <a:rPr lang="en-US" sz="16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System.out.println</a:t>
            </a: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(“Hello World!”);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}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600" kern="1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rgbClr val="0099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public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</a:t>
            </a:r>
            <a:r>
              <a:rPr lang="en-US" sz="1600" kern="12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void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</a:t>
            </a:r>
            <a:r>
              <a:rPr lang="en-US" sz="1600" kern="1200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printName</a:t>
            </a:r>
            <a:r>
              <a:rPr lang="en-US" sz="1600" kern="12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(String name) </a:t>
            </a: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{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</a:t>
            </a:r>
            <a:r>
              <a:rPr lang="en-US" sz="1600" kern="12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System.out.printf</a:t>
            </a: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(“My name is %s.”, name);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kern="12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}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600" kern="12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Method Signature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407900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process of breaking down a large or complex problem into more manageable units (objects/methods) that are easier to comprehend, code/program, maintain and debug.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public void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paintComponent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(Graphics g) {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tower(g);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cloud(g, 300, 200);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cloud(g, 500, 200);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}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private void cloud(Graphics g, int x, int y)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{ </a:t>
            </a:r>
            <a:r>
              <a:rPr lang="en-US" sz="1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// add your code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}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endParaRPr lang="en-US" sz="16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Decomposition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82B7E1-9125-4F03-9606-3068F6E56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91" y="1733550"/>
            <a:ext cx="34004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8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90;p40">
            <a:extLst>
              <a:ext uri="{FF2B5EF4-FFF2-40B4-BE49-F238E27FC236}">
                <a16:creationId xmlns:a16="http://schemas.microsoft.com/office/drawing/2014/main" id="{DA6F9712-BD3E-45BF-B01C-03E7E46C667A}"/>
              </a:ext>
            </a:extLst>
          </p:cNvPr>
          <p:cNvSpPr/>
          <p:nvPr/>
        </p:nvSpPr>
        <p:spPr>
          <a:xfrm>
            <a:off x="811350" y="504144"/>
            <a:ext cx="7521300" cy="3810300"/>
          </a:xfrm>
          <a:prstGeom prst="upArrowCallout">
            <a:avLst>
              <a:gd name="adj1" fmla="val 11358"/>
              <a:gd name="adj2" fmla="val 15321"/>
              <a:gd name="adj3" fmla="val 10045"/>
              <a:gd name="adj4" fmla="val 80879"/>
            </a:avLst>
          </a:prstGeom>
          <a:solidFill>
            <a:srgbClr val="181818"/>
          </a:solidFill>
          <a:ln w="3810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GUI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JPanel</a:t>
            </a:r>
            <a:endParaRPr lang="en-US" sz="32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Shapes/Colors/Fonts</a:t>
            </a: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Methods</a:t>
            </a:r>
            <a:r>
              <a:rPr lang="en-US" sz="3200" dirty="0">
                <a:solidFill>
                  <a:srgbClr val="FFFFFF"/>
                </a:solidFill>
                <a:latin typeface="PT Mono"/>
                <a:ea typeface="PT Mono"/>
                <a:cs typeface="PT Mono"/>
                <a:sym typeface="PT Mono"/>
              </a:rPr>
              <a:t>()/Decomposition</a:t>
            </a:r>
            <a:endParaRPr sz="32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1371600" lvl="0" indent="45720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rgbClr val="008080"/>
              </a:solidFill>
              <a:latin typeface="PT Mono"/>
              <a:ea typeface="PT Mono"/>
              <a:cs typeface="PT Mono"/>
              <a:sym typeface="PT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T Mono"/>
              <a:ea typeface="PT Mono"/>
              <a:cs typeface="PT Mono"/>
              <a:sym typeface="PT Mono"/>
            </a:endParaRPr>
          </a:p>
        </p:txBody>
      </p:sp>
    </p:spTree>
    <p:extLst>
      <p:ext uri="{BB962C8B-B14F-4D97-AF65-F5344CB8AC3E}">
        <p14:creationId xmlns:p14="http://schemas.microsoft.com/office/powerpoint/2010/main" val="316123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ea typeface="PT Mono"/>
                <a:cs typeface="Calibri" pitchFamily="34" charset="0"/>
              </a:rPr>
              <a:t>Executing a graphical application creates a window on you screen. 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ea typeface="PT Mono"/>
                <a:cs typeface="Calibri" pitchFamily="34" charset="0"/>
              </a:rPr>
              <a:t>Inside that window you can add a multitude of components that can interact with the user.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ea typeface="PT Mono"/>
                <a:cs typeface="Calibri" pitchFamily="34" charset="0"/>
                <a:sym typeface="PT Mono"/>
              </a:rPr>
              <a:t>GUI’s are typically event-driven.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ea typeface="PT Mono"/>
                <a:cs typeface="Calibri" pitchFamily="34" charset="0"/>
                <a:sym typeface="PT Mono"/>
              </a:rPr>
              <a:t>We’ll just be displaying simple shapes.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ea typeface="PT Mono"/>
                <a:cs typeface="Calibri" pitchFamily="34" charset="0"/>
                <a:sym typeface="PT Mono"/>
              </a:rPr>
              <a:t>Rectangles, Ovals, Lines, etc.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0EC388-AD82-4D20-9BD1-5D44D26A0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300" y="1707437"/>
            <a:ext cx="2404329" cy="2884194"/>
          </a:xfrm>
          <a:prstGeom prst="rect">
            <a:avLst/>
          </a:prstGeom>
        </p:spPr>
      </p:pic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Graphical Applications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864868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A </a:t>
            </a:r>
            <a:r>
              <a:rPr lang="en-US" sz="1800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package</a:t>
            </a:r>
            <a:r>
              <a: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is a grouping of related types providing access protection and name space protection – like a folder to organize classes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. 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2 types: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user-defined packages 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and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Java provides a rich set of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built-in packages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.</a:t>
            </a:r>
          </a:p>
          <a:p>
            <a:pPr marL="182880" lvl="0" indent="-251459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  <a:buFont typeface="IBM Plex Sans"/>
              <a:buChar char="●"/>
            </a:pPr>
            <a:endParaRPr lang="en-US" sz="1800" kern="12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lvl="0" indent="-25145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sz="1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Packages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CC09A-C2BD-4106-9562-2CBAC11208A8}"/>
              </a:ext>
            </a:extLst>
          </p:cNvPr>
          <p:cNvSpPr/>
          <p:nvPr/>
        </p:nvSpPr>
        <p:spPr>
          <a:xfrm>
            <a:off x="3894002" y="2659962"/>
            <a:ext cx="1313366" cy="489857"/>
          </a:xfrm>
          <a:prstGeom prst="rect">
            <a:avLst/>
          </a:prstGeom>
          <a:solidFill>
            <a:srgbClr val="FFC000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java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99A768C-3AA3-409D-9FAE-F297698FEAF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50685" y="3149819"/>
            <a:ext cx="0" cy="387305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12E9DB-2BC8-42D7-AFB9-5FB3CF86D1D0}"/>
              </a:ext>
            </a:extLst>
          </p:cNvPr>
          <p:cNvCxnSpPr>
            <a:cxnSpLocks/>
          </p:cNvCxnSpPr>
          <p:nvPr/>
        </p:nvCxnSpPr>
        <p:spPr>
          <a:xfrm flipV="1">
            <a:off x="4521978" y="3535547"/>
            <a:ext cx="2901067" cy="3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E6A03B3-1F21-4B2A-A398-2CA4DA96CA50}"/>
              </a:ext>
            </a:extLst>
          </p:cNvPr>
          <p:cNvSpPr/>
          <p:nvPr/>
        </p:nvSpPr>
        <p:spPr>
          <a:xfrm>
            <a:off x="1069521" y="3979637"/>
            <a:ext cx="938892" cy="489857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lang</a:t>
            </a: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21CB35-5039-4CEF-88A1-053923B3AB93}"/>
              </a:ext>
            </a:extLst>
          </p:cNvPr>
          <p:cNvSpPr/>
          <p:nvPr/>
        </p:nvSpPr>
        <p:spPr>
          <a:xfrm>
            <a:off x="2926716" y="3984200"/>
            <a:ext cx="938892" cy="489857"/>
          </a:xfrm>
          <a:prstGeom prst="rect">
            <a:avLst/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util</a:t>
            </a:r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9D684F-7676-43F4-BDFF-1EE989A41CA4}"/>
              </a:ext>
            </a:extLst>
          </p:cNvPr>
          <p:cNvSpPr/>
          <p:nvPr/>
        </p:nvSpPr>
        <p:spPr>
          <a:xfrm>
            <a:off x="4992023" y="3979637"/>
            <a:ext cx="861562" cy="509660"/>
          </a:xfrm>
          <a:prstGeom prst="rect">
            <a:avLst/>
          </a:prstGeom>
          <a:solidFill>
            <a:srgbClr val="0070C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io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7B24B53-4629-4B91-818E-BCC3BCEC0025}"/>
              </a:ext>
            </a:extLst>
          </p:cNvPr>
          <p:cNvSpPr/>
          <p:nvPr/>
        </p:nvSpPr>
        <p:spPr>
          <a:xfrm>
            <a:off x="7023672" y="4004598"/>
            <a:ext cx="780337" cy="489818"/>
          </a:xfrm>
          <a:prstGeom prst="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awt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1E89C78-3F19-442B-A0D9-7D3127627A08}"/>
              </a:ext>
            </a:extLst>
          </p:cNvPr>
          <p:cNvCxnSpPr>
            <a:cxnSpLocks/>
          </p:cNvCxnSpPr>
          <p:nvPr/>
        </p:nvCxnSpPr>
        <p:spPr>
          <a:xfrm>
            <a:off x="1538967" y="3521776"/>
            <a:ext cx="8345" cy="4674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D60D8D7-0413-40A6-B656-E4D7DD07B941}"/>
              </a:ext>
            </a:extLst>
          </p:cNvPr>
          <p:cNvCxnSpPr>
            <a:cxnSpLocks/>
          </p:cNvCxnSpPr>
          <p:nvPr/>
        </p:nvCxnSpPr>
        <p:spPr>
          <a:xfrm flipV="1">
            <a:off x="1538968" y="3535547"/>
            <a:ext cx="3033032" cy="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934BFF3-044B-4E28-957C-C8A0F978DB8E}"/>
              </a:ext>
            </a:extLst>
          </p:cNvPr>
          <p:cNvCxnSpPr>
            <a:cxnSpLocks/>
          </p:cNvCxnSpPr>
          <p:nvPr/>
        </p:nvCxnSpPr>
        <p:spPr>
          <a:xfrm>
            <a:off x="3396162" y="3530461"/>
            <a:ext cx="8345" cy="4674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86E1E9-AAFD-4647-A3A9-00A91DE76CBD}"/>
              </a:ext>
            </a:extLst>
          </p:cNvPr>
          <p:cNvCxnSpPr>
            <a:cxnSpLocks/>
          </p:cNvCxnSpPr>
          <p:nvPr/>
        </p:nvCxnSpPr>
        <p:spPr>
          <a:xfrm>
            <a:off x="5421691" y="3521776"/>
            <a:ext cx="0" cy="45786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A75D29-DFAD-401F-A5A1-0685559E5736}"/>
              </a:ext>
            </a:extLst>
          </p:cNvPr>
          <p:cNvCxnSpPr>
            <a:cxnSpLocks/>
          </p:cNvCxnSpPr>
          <p:nvPr/>
        </p:nvCxnSpPr>
        <p:spPr>
          <a:xfrm>
            <a:off x="7405496" y="3537124"/>
            <a:ext cx="8345" cy="46747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5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</a:t>
            </a:r>
            <a:r>
              <a:rPr lang="en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</a:t>
            </a: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a specific package or package member into the file, put an import stat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e</a:t>
            </a:r>
            <a:r>
              <a:rPr lang="en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ment at the start of the file</a:t>
            </a:r>
            <a:endParaRPr lang="en-US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marL="182880" lvl="0" indent="-2514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Importing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an entire package: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java.awt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.*;  </a:t>
            </a:r>
            <a:r>
              <a:rPr lang="en-US" sz="1800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// place before your class statement</a:t>
            </a:r>
          </a:p>
          <a:p>
            <a:pPr marL="182880" lvl="0" indent="-25145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Importing</a:t>
            </a: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a specific package member: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java.awt.Color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; </a:t>
            </a:r>
            <a:r>
              <a:rPr lang="en-US" sz="1800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</a:p>
          <a:p>
            <a:pPr lvl="1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javax.swing.JFrame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lang="en-US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4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          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 </a:t>
            </a:r>
            <a:r>
              <a:rPr lang="en-US" sz="1800" dirty="0" err="1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javax.swing.JPanel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;</a:t>
            </a:r>
            <a:endParaRPr lang="en-US" sz="1800" dirty="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lvl="1"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800" dirty="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	</a:t>
            </a:r>
            <a:endParaRPr lang="en-US" sz="1800" dirty="0">
              <a:solidFill>
                <a:srgbClr val="00B05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importing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850075" y="907500"/>
            <a:ext cx="6561300" cy="384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JFrame</a:t>
            </a:r>
            <a:r>
              <a:rPr lang="en-US" dirty="0">
                <a:solidFill>
                  <a:schemeClr val="lt1"/>
                </a:solidFill>
              </a:rPr>
              <a:t> Window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4294967295"/>
          </p:nvPr>
        </p:nvSpPr>
        <p:spPr>
          <a:xfrm>
            <a:off x="8595308" y="-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576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0;p14">
            <a:extLst>
              <a:ext uri="{FF2B5EF4-FFF2-40B4-BE49-F238E27FC236}">
                <a16:creationId xmlns:a16="http://schemas.microsoft.com/office/drawing/2014/main" id="{A49D5602-64A4-4470-BE27-BBC6887086EE}"/>
              </a:ext>
            </a:extLst>
          </p:cNvPr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To create an instance of the </a:t>
            </a:r>
            <a:r>
              <a:rPr lang="en-US" sz="1600" kern="1200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JFrame</a:t>
            </a: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class</a:t>
            </a: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. 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JFrame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frame = new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JFrame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();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Set the title(optional).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frame.setTitle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(“Basic Frame”);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Set the size.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frame.setSize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(200, 200);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Stop the program when exiting.</a:t>
            </a: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         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frame.setDefaultCloseOperation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JFrame.EXIT_ON_CLOSE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); </a:t>
            </a:r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6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Make it visible.</a:t>
            </a:r>
            <a:endParaRPr lang="en-US" sz="1600" kern="12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>
              <a:lnSpc>
                <a:spcPct val="150000"/>
              </a:lnSpc>
              <a:buClr>
                <a:srgbClr val="FFFFFF"/>
              </a:buClr>
              <a:buSzPts val="1800"/>
            </a:pPr>
            <a:r>
              <a:rPr lang="en-US" altLang="en-US" sz="1600" kern="1200" dirty="0">
                <a:solidFill>
                  <a:schemeClr val="accent5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         </a:t>
            </a:r>
            <a:r>
              <a:rPr lang="en-US" altLang="en-US" sz="1600" dirty="0" err="1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frame.setVisible</a:t>
            </a:r>
            <a:r>
              <a:rPr lang="en-US" altLang="en-US" sz="1600" dirty="0">
                <a:solidFill>
                  <a:schemeClr val="accent1">
                    <a:lumMod val="75000"/>
                  </a:schemeClr>
                </a:solidFill>
                <a:latin typeface="IBM Plex Sans" panose="020B0604020202020204" charset="0"/>
              </a:rPr>
              <a:t>(true);</a:t>
            </a:r>
            <a:endParaRPr lang="en-US" sz="16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sz="1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6" name="Google Shape;75;p12">
            <a:extLst>
              <a:ext uri="{FF2B5EF4-FFF2-40B4-BE49-F238E27FC236}">
                <a16:creationId xmlns:a16="http://schemas.microsoft.com/office/drawing/2014/main" id="{3F7EA463-C723-4141-98B3-04D4E8C1A180}"/>
              </a:ext>
            </a:extLst>
          </p:cNvPr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JFrame</a:t>
            </a:r>
            <a:endParaRPr sz="2400" dirty="0">
              <a:solidFill>
                <a:srgbClr val="00ECEC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31DAE-9945-4D82-84A5-404E7123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7417" y="857440"/>
            <a:ext cx="237172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6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/>
          <p:nvPr/>
        </p:nvSpPr>
        <p:spPr>
          <a:xfrm flipH="1">
            <a:off x="548700" y="685800"/>
            <a:ext cx="8125800" cy="4075800"/>
          </a:xfrm>
          <a:prstGeom prst="round1Rect">
            <a:avLst>
              <a:gd name="adj" fmla="val 8376"/>
            </a:avLst>
          </a:prstGeom>
          <a:solidFill>
            <a:srgbClr val="181818"/>
          </a:solidFill>
          <a:ln w="28575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182875" rIns="91425" bIns="91425" anchor="t" anchorCtr="0">
            <a:noAutofit/>
          </a:bodyPr>
          <a:lstStyle/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kern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A computer screen is made up of pixels</a:t>
            </a: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 and </a:t>
            </a:r>
          </a:p>
          <a:p>
            <a:pPr marL="182880" indent="-251459">
              <a:lnSpc>
                <a:spcPct val="150000"/>
              </a:lnSpc>
              <a:buClr>
                <a:srgbClr val="FFFFFF"/>
              </a:buClr>
              <a:buSzPts val="1800"/>
              <a:buFont typeface="IBM Plex Sans"/>
              <a:buChar char="●"/>
            </a:pPr>
            <a:r>
              <a:rPr 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BM Plex Sans" panose="020B0604020202020204" charset="0"/>
                <a:cs typeface="Calibri" pitchFamily="34" charset="0"/>
              </a:rPr>
              <a:t>the coordinate system is very similar to that of mathematics.</a:t>
            </a:r>
          </a:p>
          <a:p>
            <a:pPr lvl="0">
              <a:lnSpc>
                <a:spcPct val="150000"/>
              </a:lnSpc>
              <a:spcBef>
                <a:spcPts val="1000"/>
              </a:spcBef>
              <a:buClr>
                <a:srgbClr val="FFFFFF"/>
              </a:buClr>
              <a:buSzPts val="1800"/>
            </a:pPr>
            <a:endParaRPr lang="en-US" sz="1800" kern="1200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BM Plex Sans" panose="020B0604020202020204" charset="0"/>
              <a:cs typeface="Calibri" pitchFamily="34" charset="0"/>
            </a:endParaRPr>
          </a:p>
          <a:p>
            <a:pPr marL="182880" lvl="0" indent="-251459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IBM Plex Sans"/>
              <a:buChar char="●"/>
            </a:pPr>
            <a:endParaRPr lang="en-US" sz="18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1800"/>
            </a:pPr>
            <a:endParaRPr sz="1800" dirty="0">
              <a:solidFill>
                <a:srgbClr val="FFFFFF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sp>
        <p:nvSpPr>
          <p:cNvPr id="91" name="Google Shape;91;p14"/>
          <p:cNvSpPr/>
          <p:nvPr/>
        </p:nvSpPr>
        <p:spPr>
          <a:xfrm>
            <a:off x="1371600" y="91450"/>
            <a:ext cx="7302900" cy="365700"/>
          </a:xfrm>
          <a:prstGeom prst="chevron">
            <a:avLst>
              <a:gd name="adj" fmla="val 91093"/>
            </a:avLst>
          </a:prstGeom>
          <a:solidFill>
            <a:srgbClr val="181818"/>
          </a:solidFill>
          <a:ln w="19050" cap="flat" cmpd="sng">
            <a:solidFill>
              <a:srgbClr val="CCBC7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>
                <a:solidFill>
                  <a:srgbClr val="00ECEC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Drawing on a Component</a:t>
            </a:r>
          </a:p>
        </p:txBody>
      </p:sp>
      <p:sp>
        <p:nvSpPr>
          <p:cNvPr id="92" name="Google Shape;92;p14"/>
          <p:cNvSpPr/>
          <p:nvPr/>
        </p:nvSpPr>
        <p:spPr>
          <a:xfrm>
            <a:off x="91440" y="91440"/>
            <a:ext cx="964500" cy="1243200"/>
          </a:xfrm>
          <a:prstGeom prst="halfFrame">
            <a:avLst>
              <a:gd name="adj1" fmla="val 33333"/>
              <a:gd name="adj2" fmla="val 33333"/>
            </a:avLst>
          </a:prstGeom>
          <a:solidFill>
            <a:srgbClr val="45818E"/>
          </a:solidFill>
          <a:ln w="9525" cap="flat" cmpd="sng">
            <a:solidFill>
              <a:srgbClr val="00808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45818E"/>
                </a:solidFill>
                <a:latin typeface="PT Mono"/>
                <a:ea typeface="PT Mono"/>
                <a:cs typeface="PT Mono"/>
                <a:sym typeface="PT Mono"/>
              </a:rPr>
              <a:t>TClark</a:t>
            </a:r>
            <a:endParaRPr sz="600">
              <a:solidFill>
                <a:srgbClr val="134F5C"/>
              </a:solidFill>
              <a:latin typeface="PT Mono"/>
              <a:ea typeface="PT Mono"/>
              <a:cs typeface="PT Mono"/>
              <a:sym typeface="PT Mon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55C078-AC0F-44AA-920F-5452A1058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5625" y="2303838"/>
            <a:ext cx="2952750" cy="230505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5C6EBCD-A67D-4A67-B1E5-58D28F6E64D1}"/>
              </a:ext>
            </a:extLst>
          </p:cNvPr>
          <p:cNvCxnSpPr/>
          <p:nvPr/>
        </p:nvCxnSpPr>
        <p:spPr>
          <a:xfrm flipH="1">
            <a:off x="2813957" y="2321676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56A61F-7D7E-4B33-B2F6-723171A7FA04}"/>
              </a:ext>
            </a:extLst>
          </p:cNvPr>
          <p:cNvCxnSpPr/>
          <p:nvPr/>
        </p:nvCxnSpPr>
        <p:spPr>
          <a:xfrm flipH="1">
            <a:off x="2813957" y="4608888"/>
            <a:ext cx="187778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32F5B10-EC1B-42CC-B394-16988A4682A5}"/>
              </a:ext>
            </a:extLst>
          </p:cNvPr>
          <p:cNvCxnSpPr>
            <a:cxnSpLocks/>
          </p:cNvCxnSpPr>
          <p:nvPr/>
        </p:nvCxnSpPr>
        <p:spPr>
          <a:xfrm flipV="1">
            <a:off x="3095625" y="2026252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6586F-3E7F-4DA8-9787-A10A0751CCE9}"/>
              </a:ext>
            </a:extLst>
          </p:cNvPr>
          <p:cNvCxnSpPr>
            <a:cxnSpLocks/>
          </p:cNvCxnSpPr>
          <p:nvPr/>
        </p:nvCxnSpPr>
        <p:spPr>
          <a:xfrm flipV="1">
            <a:off x="6037489" y="2026252"/>
            <a:ext cx="0" cy="18928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CA1135A-9163-4AC4-9C2E-5F1E999BE2B5}"/>
              </a:ext>
            </a:extLst>
          </p:cNvPr>
          <p:cNvCxnSpPr/>
          <p:nvPr/>
        </p:nvCxnSpPr>
        <p:spPr>
          <a:xfrm>
            <a:off x="4694464" y="2140243"/>
            <a:ext cx="12817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D0C01E1-8804-4216-AA9A-25775804E60E}"/>
              </a:ext>
            </a:extLst>
          </p:cNvPr>
          <p:cNvCxnSpPr>
            <a:cxnSpLocks/>
          </p:cNvCxnSpPr>
          <p:nvPr/>
        </p:nvCxnSpPr>
        <p:spPr>
          <a:xfrm>
            <a:off x="2917371" y="3663341"/>
            <a:ext cx="0" cy="8731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7E84DD0-4308-459B-83E2-476492D74418}"/>
              </a:ext>
            </a:extLst>
          </p:cNvPr>
          <p:cNvSpPr txBox="1"/>
          <p:nvPr/>
        </p:nvSpPr>
        <p:spPr>
          <a:xfrm>
            <a:off x="4429340" y="198635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81023F5-CAA4-4679-A07C-601BEA31FA25}"/>
              </a:ext>
            </a:extLst>
          </p:cNvPr>
          <p:cNvSpPr txBox="1"/>
          <p:nvPr/>
        </p:nvSpPr>
        <p:spPr>
          <a:xfrm>
            <a:off x="2770629" y="331139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29E266-C2CE-4DEF-8DA9-C590D896CCE4}"/>
              </a:ext>
            </a:extLst>
          </p:cNvPr>
          <p:cNvSpPr txBox="1"/>
          <p:nvPr/>
        </p:nvSpPr>
        <p:spPr>
          <a:xfrm>
            <a:off x="2958408" y="16891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317DA9-1AB6-4BCD-AED2-F012701D26B3}"/>
              </a:ext>
            </a:extLst>
          </p:cNvPr>
          <p:cNvSpPr txBox="1"/>
          <p:nvPr/>
        </p:nvSpPr>
        <p:spPr>
          <a:xfrm>
            <a:off x="2539523" y="216896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78C5D08-F160-43F1-A789-F85BA005AA52}"/>
              </a:ext>
            </a:extLst>
          </p:cNvPr>
          <p:cNvSpPr txBox="1"/>
          <p:nvPr/>
        </p:nvSpPr>
        <p:spPr>
          <a:xfrm>
            <a:off x="5880233" y="169116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9ED379-DA44-4410-A7A4-FFD8234DD777}"/>
              </a:ext>
            </a:extLst>
          </p:cNvPr>
          <p:cNvSpPr txBox="1"/>
          <p:nvPr/>
        </p:nvSpPr>
        <p:spPr>
          <a:xfrm>
            <a:off x="2538239" y="445382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CDCF3B-F297-4E49-997F-11067952ABED}"/>
              </a:ext>
            </a:extLst>
          </p:cNvPr>
          <p:cNvCxnSpPr/>
          <p:nvPr/>
        </p:nvCxnSpPr>
        <p:spPr>
          <a:xfrm>
            <a:off x="3147547" y="2146886"/>
            <a:ext cx="128179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A0BA588-2AFD-4BDF-9F3C-DEB920D995F1}"/>
              </a:ext>
            </a:extLst>
          </p:cNvPr>
          <p:cNvCxnSpPr>
            <a:cxnSpLocks/>
          </p:cNvCxnSpPr>
          <p:nvPr/>
        </p:nvCxnSpPr>
        <p:spPr>
          <a:xfrm>
            <a:off x="2917371" y="2438254"/>
            <a:ext cx="0" cy="87314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84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31" grpId="0"/>
      <p:bldP spid="32" grpId="0"/>
      <p:bldP spid="33" grpId="0"/>
      <p:bldP spid="34" grpId="0"/>
    </p:bldLst>
  </p:timing>
</p:sld>
</file>

<file path=ppt/theme/theme1.xml><?xml version="1.0" encoding="utf-8"?>
<a:theme xmlns:a="http://schemas.openxmlformats.org/drawingml/2006/main" name="Good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7805</TotalTime>
  <Words>2617</Words>
  <Application>Microsoft Office PowerPoint</Application>
  <PresentationFormat>On-screen Show (16:9)</PresentationFormat>
  <Paragraphs>381</Paragraphs>
  <Slides>33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PT Mono</vt:lpstr>
      <vt:lpstr>Tahoma</vt:lpstr>
      <vt:lpstr>Arial</vt:lpstr>
      <vt:lpstr>Calibri</vt:lpstr>
      <vt:lpstr>IBM Plex Sans</vt:lpstr>
      <vt:lpstr>Courier New</vt:lpstr>
      <vt:lpstr>Good</vt:lpstr>
      <vt:lpstr>PowerPoint Presentation</vt:lpstr>
      <vt:lpstr>Student Learning Objectives</vt:lpstr>
      <vt:lpstr>PowerPoint Presentation</vt:lpstr>
      <vt:lpstr>PowerPoint Presentation</vt:lpstr>
      <vt:lpstr>PowerPoint Presentation</vt:lpstr>
      <vt:lpstr>PowerPoint Presentation</vt:lpstr>
      <vt:lpstr>JFrame Window</vt:lpstr>
      <vt:lpstr>PowerPoint Presentation</vt:lpstr>
      <vt:lpstr>PowerPoint Presentation</vt:lpstr>
      <vt:lpstr>PowerPoint Presentation</vt:lpstr>
      <vt:lpstr>JPanel,Canvas, JComponent</vt:lpstr>
      <vt:lpstr>PowerPoint Presentation</vt:lpstr>
      <vt:lpstr>PowerPoint Presentation</vt:lpstr>
      <vt:lpstr>Colors</vt:lpstr>
      <vt:lpstr>PowerPoint Presentation</vt:lpstr>
      <vt:lpstr>Shapes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Syntax, Semantics and Output  Unit 01</dc:title>
  <dc:creator>BRYCE HULETT</dc:creator>
  <cp:lastModifiedBy>BRYCE HULETT</cp:lastModifiedBy>
  <cp:revision>290</cp:revision>
  <dcterms:modified xsi:type="dcterms:W3CDTF">2021-01-15T15:06:55Z</dcterms:modified>
</cp:coreProperties>
</file>