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74" r:id="rId3"/>
    <p:sldId id="294" r:id="rId4"/>
    <p:sldId id="295" r:id="rId5"/>
    <p:sldId id="296" r:id="rId6"/>
    <p:sldId id="305" r:id="rId7"/>
    <p:sldId id="317" r:id="rId8"/>
    <p:sldId id="298" r:id="rId9"/>
    <p:sldId id="300" r:id="rId10"/>
    <p:sldId id="309" r:id="rId11"/>
    <p:sldId id="301" r:id="rId12"/>
    <p:sldId id="318" r:id="rId13"/>
    <p:sldId id="293" r:id="rId14"/>
    <p:sldId id="275" r:id="rId15"/>
    <p:sldId id="319" r:id="rId16"/>
    <p:sldId id="320" r:id="rId17"/>
    <p:sldId id="321" r:id="rId18"/>
    <p:sldId id="322" r:id="rId19"/>
    <p:sldId id="302" r:id="rId20"/>
    <p:sldId id="303" r:id="rId21"/>
    <p:sldId id="312" r:id="rId22"/>
    <p:sldId id="311" r:id="rId23"/>
    <p:sldId id="315" r:id="rId24"/>
    <p:sldId id="316" r:id="rId25"/>
    <p:sldId id="277" r:id="rId26"/>
    <p:sldId id="323" r:id="rId27"/>
    <p:sldId id="278" r:id="rId28"/>
    <p:sldId id="310" r:id="rId29"/>
    <p:sldId id="306" r:id="rId30"/>
    <p:sldId id="287" r:id="rId31"/>
    <p:sldId id="290"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676" autoAdjust="0"/>
  </p:normalViewPr>
  <p:slideViewPr>
    <p:cSldViewPr>
      <p:cViewPr varScale="1">
        <p:scale>
          <a:sx n="64" d="100"/>
          <a:sy n="64" d="100"/>
        </p:scale>
        <p:origin x="200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D7A82D4-04B7-452C-8595-51F912E2A36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ＭＳ Ｐゴシック" pitchFamily="-65" charset="-128"/>
                <a:cs typeface="+mn-cs"/>
              </a:defRPr>
            </a:lvl1pPr>
          </a:lstStyle>
          <a:p>
            <a:pPr>
              <a:defRPr/>
            </a:pPr>
            <a:endParaRPr lang="en-US"/>
          </a:p>
        </p:txBody>
      </p:sp>
      <p:sp>
        <p:nvSpPr>
          <p:cNvPr id="5123" name="Rectangle 3">
            <a:extLst>
              <a:ext uri="{FF2B5EF4-FFF2-40B4-BE49-F238E27FC236}">
                <a16:creationId xmlns:a16="http://schemas.microsoft.com/office/drawing/2014/main" id="{679FC9FA-5069-4EF3-9B6F-8D967D4BAB1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ＭＳ Ｐゴシック" pitchFamily="-65" charset="-128"/>
                <a:cs typeface="+mn-cs"/>
              </a:defRPr>
            </a:lvl1pPr>
          </a:lstStyle>
          <a:p>
            <a:pPr>
              <a:defRPr/>
            </a:pPr>
            <a:endParaRPr lang="en-US"/>
          </a:p>
        </p:txBody>
      </p:sp>
      <p:sp>
        <p:nvSpPr>
          <p:cNvPr id="3076" name="Rectangle 4">
            <a:extLst>
              <a:ext uri="{FF2B5EF4-FFF2-40B4-BE49-F238E27FC236}">
                <a16:creationId xmlns:a16="http://schemas.microsoft.com/office/drawing/2014/main" id="{9482648B-97E8-4BC7-8AAA-A7E7B96EA09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839F41EC-26CB-49AC-BA6D-718BFA9372E9}"/>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7F3D43A7-8978-45FE-97B2-F6F1787DAC5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ＭＳ Ｐゴシック" pitchFamily="-65" charset="-128"/>
                <a:cs typeface="+mn-cs"/>
              </a:defRPr>
            </a:lvl1pPr>
          </a:lstStyle>
          <a:p>
            <a:pPr>
              <a:defRPr/>
            </a:pPr>
            <a:endParaRPr lang="en-US"/>
          </a:p>
        </p:txBody>
      </p:sp>
      <p:sp>
        <p:nvSpPr>
          <p:cNvPr id="5127" name="Rectangle 7">
            <a:extLst>
              <a:ext uri="{FF2B5EF4-FFF2-40B4-BE49-F238E27FC236}">
                <a16:creationId xmlns:a16="http://schemas.microsoft.com/office/drawing/2014/main" id="{65C631EC-C852-4690-9680-186D1BBD988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Arial" panose="020B0604020202020204" pitchFamily="34" charset="0"/>
              </a:defRPr>
            </a:lvl1pPr>
          </a:lstStyle>
          <a:p>
            <a:pPr>
              <a:defRPr/>
            </a:pPr>
            <a:fld id="{7EAC0FA1-EC2E-4EE4-8F92-1D2A2823E2A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1pPr>
    <a:lvl2pPr marL="4572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3D355DA3-C6E0-4DC8-BB0E-8591A3A5D6EA}"/>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3CC2B4FE-4809-4184-B84C-D38AE6A179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In this unit you will learn how to write your own functions. </a:t>
            </a:r>
          </a:p>
        </p:txBody>
      </p:sp>
      <p:sp>
        <p:nvSpPr>
          <p:cNvPr id="5124" name="Slide Number Placeholder 3">
            <a:extLst>
              <a:ext uri="{FF2B5EF4-FFF2-40B4-BE49-F238E27FC236}">
                <a16:creationId xmlns:a16="http://schemas.microsoft.com/office/drawing/2014/main" id="{9C592032-0476-4CD1-A8C7-6E78E05CEB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B125DC-B925-4B19-8DE0-E5A8E86F8BC2}" type="slidenum">
              <a:rPr lang="en-US" altLang="en-US" smtClean="0"/>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8B56EC54-76B2-4044-87D2-442F892A477E}"/>
              </a:ext>
            </a:extLst>
          </p:cNvPr>
          <p:cNvSpPr>
            <a:spLocks noGrp="1" noRot="1" noChangeAspect="1" noChangeArrowheads="1" noTextEdit="1"/>
          </p:cNvSpPr>
          <p:nvPr>
            <p:ph type="sldImg"/>
          </p:nvPr>
        </p:nvSpPr>
        <p:spPr>
          <a:ln/>
        </p:spPr>
      </p:sp>
      <p:sp>
        <p:nvSpPr>
          <p:cNvPr id="26627" name="Notes Placeholder 2">
            <a:extLst>
              <a:ext uri="{FF2B5EF4-FFF2-40B4-BE49-F238E27FC236}">
                <a16:creationId xmlns:a16="http://schemas.microsoft.com/office/drawing/2014/main" id="{9098B097-654A-41F8-8C42-AB5094BCDB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Many functions require some type of input and parameters are how your function receives and processes data.</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argument is the input that is passed to the function-&gt; </a:t>
            </a:r>
            <a:r>
              <a:rPr lang="en-US" altLang="en-US" dirty="0" err="1">
                <a:latin typeface="Arial" panose="020B0604020202020204" pitchFamily="34" charset="0"/>
                <a:ea typeface="ＭＳ Ｐゴシック" panose="020B0600070205080204" pitchFamily="34" charset="-128"/>
              </a:rPr>
              <a:t>print_sum</a:t>
            </a:r>
            <a:r>
              <a:rPr lang="en-US" altLang="en-US" dirty="0">
                <a:latin typeface="Arial" panose="020B0604020202020204" pitchFamily="34" charset="0"/>
                <a:ea typeface="ＭＳ Ｐゴシック" panose="020B0600070205080204" pitchFamily="34" charset="-128"/>
              </a:rPr>
              <a:t>(7, 11) has two arguments, 7 and 11.</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parameter is a local variable that is listed in the function definition -&gt; def </a:t>
            </a:r>
            <a:r>
              <a:rPr lang="en-US" altLang="en-US" dirty="0" err="1">
                <a:latin typeface="Arial" panose="020B0604020202020204" pitchFamily="34" charset="0"/>
                <a:ea typeface="ＭＳ Ｐゴシック" panose="020B0600070205080204" pitchFamily="34" charset="-128"/>
              </a:rPr>
              <a:t>print_sum</a:t>
            </a:r>
            <a:r>
              <a:rPr lang="en-US" altLang="en-US" dirty="0">
                <a:latin typeface="Arial" panose="020B0604020202020204" pitchFamily="34" charset="0"/>
                <a:ea typeface="ＭＳ Ｐゴシック" panose="020B0600070205080204" pitchFamily="34" charset="-128"/>
              </a:rPr>
              <a:t>(one, two) has 2 parameters, one and two.</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You can think of arguments as a channel to pass data to the parameter.</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Python technically passes arguments by Object reference.</a:t>
            </a:r>
          </a:p>
          <a:p>
            <a:endParaRPr lang="en-US" altLang="en-US" dirty="0">
              <a:latin typeface="Arial" panose="020B0604020202020204" pitchFamily="34" charset="0"/>
              <a:ea typeface="ＭＳ Ｐゴシック" panose="020B0600070205080204" pitchFamily="34" charset="-128"/>
            </a:endParaRPr>
          </a:p>
          <a:p>
            <a:endParaRPr lang="en-US" altLang="en-US" dirty="0">
              <a:latin typeface="Arial" panose="020B0604020202020204" pitchFamily="34" charset="0"/>
              <a:ea typeface="ＭＳ Ｐゴシック" panose="020B0600070205080204" pitchFamily="34" charset="-128"/>
            </a:endParaRPr>
          </a:p>
        </p:txBody>
      </p:sp>
      <p:sp>
        <p:nvSpPr>
          <p:cNvPr id="26628" name="Slide Number Placeholder 3">
            <a:extLst>
              <a:ext uri="{FF2B5EF4-FFF2-40B4-BE49-F238E27FC236}">
                <a16:creationId xmlns:a16="http://schemas.microsoft.com/office/drawing/2014/main" id="{72786506-5A1F-4E4D-904C-1386D006D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CB5364A-91A1-439B-8839-A41AC0F4A7FF}" type="slidenum">
              <a:rPr lang="en-US" altLang="en-US" smtClean="0"/>
              <a:pPr/>
              <a:t>13</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A52D263-2EAD-4EEE-95E5-EDD6DD8FEEC1}"/>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0C9132BE-BC06-4FA4-A098-7B5B4889A1F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Often, functions perform some type of calculation and return the data.</a:t>
            </a:r>
          </a:p>
        </p:txBody>
      </p:sp>
      <p:sp>
        <p:nvSpPr>
          <p:cNvPr id="29700" name="Slide Number Placeholder 3">
            <a:extLst>
              <a:ext uri="{FF2B5EF4-FFF2-40B4-BE49-F238E27FC236}">
                <a16:creationId xmlns:a16="http://schemas.microsoft.com/office/drawing/2014/main" id="{B56B39E8-BD79-48C7-B7DC-1BDD71BA52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16030B4-D9D7-44C0-9102-C5B83126035B}" type="slidenum">
              <a:rPr lang="en-US" altLang="en-US" smtClean="0"/>
              <a:pPr/>
              <a:t>15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BA2225EA-41F7-495F-A01E-833722D1FAA9}"/>
              </a:ext>
            </a:extLst>
          </p:cNvPr>
          <p:cNvSpPr>
            <a:spLocks noGrp="1" noRot="1" noChangeAspect="1" noChangeArrowheads="1" noTextEdit="1"/>
          </p:cNvSpPr>
          <p:nvPr>
            <p:ph type="sldImg"/>
          </p:nvPr>
        </p:nvSpPr>
        <p:spPr>
          <a:ln/>
        </p:spPr>
      </p:sp>
      <p:sp>
        <p:nvSpPr>
          <p:cNvPr id="31747" name="Notes Placeholder 2">
            <a:extLst>
              <a:ext uri="{FF2B5EF4-FFF2-40B4-BE49-F238E27FC236}">
                <a16:creationId xmlns:a16="http://schemas.microsoft.com/office/drawing/2014/main" id="{D7ED25FF-E1EB-4C7D-8932-E38E44051F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It would </a:t>
            </a:r>
            <a:r>
              <a:rPr lang="en-US" altLang="en-US">
                <a:latin typeface="Arial" panose="020B0604020202020204" pitchFamily="34" charset="0"/>
                <a:ea typeface="ＭＳ Ｐゴシック" panose="020B0600070205080204" pitchFamily="34" charset="-128"/>
              </a:rPr>
              <a:t>be a logic </a:t>
            </a:r>
            <a:r>
              <a:rPr lang="en-US" altLang="en-US" dirty="0">
                <a:latin typeface="Arial" panose="020B0604020202020204" pitchFamily="34" charset="0"/>
                <a:ea typeface="ＭＳ Ｐゴシック" panose="020B0600070205080204" pitchFamily="34" charset="-128"/>
              </a:rPr>
              <a:t>error to have any code after the return statement in these examples because that code is unreachable. </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A method can only return one object.</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Often beginning students will call a value returning function and not capture the value.</a:t>
            </a:r>
          </a:p>
          <a:p>
            <a:endParaRPr lang="en-US" altLang="en-US" dirty="0">
              <a:latin typeface="Arial" panose="020B0604020202020204" pitchFamily="34" charset="0"/>
              <a:ea typeface="ＭＳ Ｐゴシック" panose="020B0600070205080204" pitchFamily="34" charset="-128"/>
            </a:endParaRPr>
          </a:p>
          <a:p>
            <a:r>
              <a:rPr lang="en-US" altLang="en-US" dirty="0" err="1">
                <a:latin typeface="Arial" panose="020B0604020202020204" pitchFamily="34" charset="0"/>
                <a:ea typeface="ＭＳ Ｐゴシック" panose="020B0600070205080204" pitchFamily="34" charset="-128"/>
              </a:rPr>
              <a:t>calc_sum</a:t>
            </a:r>
            <a:r>
              <a:rPr lang="en-US" altLang="en-US" dirty="0">
                <a:latin typeface="Arial" panose="020B0604020202020204" pitchFamily="34" charset="0"/>
                <a:ea typeface="ＭＳ Ｐゴシック" panose="020B0600070205080204" pitchFamily="34" charset="-128"/>
              </a:rPr>
              <a:t>(1,2)    # this calls the method but does not capture the returned value. In other words, the value is completely disregarded and you won’t have access to it.</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Alternatively, you can capture the returned value and store it in a variable.</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n = </a:t>
            </a:r>
            <a:r>
              <a:rPr lang="en-US" altLang="en-US" dirty="0" err="1">
                <a:latin typeface="Arial" panose="020B0604020202020204" pitchFamily="34" charset="0"/>
                <a:ea typeface="ＭＳ Ｐゴシック" panose="020B0600070205080204" pitchFamily="34" charset="-128"/>
              </a:rPr>
              <a:t>calc_sum</a:t>
            </a:r>
            <a:r>
              <a:rPr lang="en-US" altLang="en-US" dirty="0">
                <a:latin typeface="Arial" panose="020B0604020202020204" pitchFamily="34" charset="0"/>
                <a:ea typeface="ＭＳ Ｐゴシック" panose="020B0600070205080204" pitchFamily="34" charset="-128"/>
              </a:rPr>
              <a:t>(1,2) # value now stored to use later</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And lastly you can use the returned value immediately in an expression or as an argument to another function.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print(</a:t>
            </a:r>
            <a:r>
              <a:rPr lang="en-US" altLang="en-US" dirty="0" err="1">
                <a:latin typeface="Arial" panose="020B0604020202020204" pitchFamily="34" charset="0"/>
                <a:ea typeface="ＭＳ Ｐゴシック" panose="020B0600070205080204" pitchFamily="34" charset="-128"/>
              </a:rPr>
              <a:t>calc_sum</a:t>
            </a:r>
            <a:r>
              <a:rPr lang="en-US" altLang="en-US" dirty="0">
                <a:latin typeface="Arial" panose="020B0604020202020204" pitchFamily="34" charset="0"/>
                <a:ea typeface="ＭＳ Ｐゴシック" panose="020B0600070205080204" pitchFamily="34" charset="-128"/>
              </a:rPr>
              <a:t>(1, 2))</a:t>
            </a:r>
          </a:p>
          <a:p>
            <a:r>
              <a:rPr lang="en-US" altLang="en-US" dirty="0" err="1">
                <a:latin typeface="Arial" panose="020B0604020202020204" pitchFamily="34" charset="0"/>
                <a:ea typeface="ＭＳ Ｐゴシック" panose="020B0600070205080204" pitchFamily="34" charset="-128"/>
              </a:rPr>
              <a:t>str_sum</a:t>
            </a:r>
            <a:r>
              <a:rPr lang="en-US" altLang="en-US" dirty="0">
                <a:latin typeface="Arial" panose="020B0604020202020204" pitchFamily="34" charset="0"/>
                <a:ea typeface="ＭＳ Ｐゴシック" panose="020B0600070205080204" pitchFamily="34" charset="-128"/>
              </a:rPr>
              <a:t> = str(</a:t>
            </a:r>
            <a:r>
              <a:rPr lang="en-US" altLang="en-US" dirty="0" err="1">
                <a:latin typeface="Arial" panose="020B0604020202020204" pitchFamily="34" charset="0"/>
                <a:ea typeface="ＭＳ Ｐゴシック" panose="020B0600070205080204" pitchFamily="34" charset="-128"/>
              </a:rPr>
              <a:t>calc_sum</a:t>
            </a:r>
            <a:r>
              <a:rPr lang="en-US" altLang="en-US" dirty="0">
                <a:latin typeface="Arial" panose="020B0604020202020204" pitchFamily="34" charset="0"/>
                <a:ea typeface="ＭＳ Ｐゴシック" panose="020B0600070205080204" pitchFamily="34" charset="-128"/>
              </a:rPr>
              <a:t>(1,4))</a:t>
            </a:r>
          </a:p>
          <a:p>
            <a:r>
              <a:rPr lang="en-US" altLang="en-US" dirty="0">
                <a:latin typeface="Arial" panose="020B0604020202020204" pitchFamily="34" charset="0"/>
                <a:ea typeface="ＭＳ Ｐゴシック" panose="020B0600070205080204" pitchFamily="34" charset="-128"/>
              </a:rPr>
              <a:t>res = 4 * </a:t>
            </a:r>
            <a:r>
              <a:rPr lang="en-US" altLang="en-US" dirty="0" err="1">
                <a:latin typeface="Arial" panose="020B0604020202020204" pitchFamily="34" charset="0"/>
                <a:ea typeface="ＭＳ Ｐゴシック" panose="020B0600070205080204" pitchFamily="34" charset="-128"/>
              </a:rPr>
              <a:t>calc_sum</a:t>
            </a:r>
            <a:r>
              <a:rPr lang="en-US" altLang="en-US" dirty="0">
                <a:latin typeface="Arial" panose="020B0604020202020204" pitchFamily="34" charset="0"/>
                <a:ea typeface="ＭＳ Ｐゴシック" panose="020B0600070205080204" pitchFamily="34" charset="-128"/>
              </a:rPr>
              <a:t>(5,8)</a:t>
            </a:r>
          </a:p>
          <a:p>
            <a:endParaRPr lang="en-US" altLang="en-US" dirty="0">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54E0BE82-E518-4738-97D0-1005D6485C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3EB247-2FC8-4AE3-A046-017C22E1C488}" type="slidenum">
              <a:rPr lang="en-US" altLang="en-US" smtClean="0"/>
              <a:pPr/>
              <a:t>16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440CC5E-B1A0-4170-982A-400E95E3E915}"/>
              </a:ext>
            </a:extLst>
          </p:cNvPr>
          <p:cNvSpPr>
            <a:spLocks noGrp="1" noRot="1" noChangeAspect="1" noChangeArrowheads="1" noTextEdit="1"/>
          </p:cNvSpPr>
          <p:nvPr>
            <p:ph type="sldImg"/>
          </p:nvPr>
        </p:nvSpPr>
        <p:spPr>
          <a:ln/>
        </p:spPr>
      </p:sp>
      <p:sp>
        <p:nvSpPr>
          <p:cNvPr id="34819" name="Notes Placeholder 2">
            <a:extLst>
              <a:ext uri="{FF2B5EF4-FFF2-40B4-BE49-F238E27FC236}">
                <a16:creationId xmlns:a16="http://schemas.microsoft.com/office/drawing/2014/main" id="{D9D119F3-899A-48C7-A93C-42DC8D936F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None is a keyword and is an object of NoneType. Think </a:t>
            </a:r>
            <a:r>
              <a:rPr lang="en-US" altLang="en-US" b="1">
                <a:latin typeface="Arial" panose="020B0604020202020204" pitchFamily="34" charset="0"/>
                <a:ea typeface="ＭＳ Ｐゴシック" panose="020B0600070205080204" pitchFamily="34" charset="-128"/>
              </a:rPr>
              <a:t>no value </a:t>
            </a:r>
            <a:r>
              <a:rPr lang="en-US" altLang="en-US">
                <a:latin typeface="Arial" panose="020B0604020202020204" pitchFamily="34" charset="0"/>
                <a:ea typeface="ＭＳ Ｐゴシック" panose="020B0600070205080204" pitchFamily="34" charset="-128"/>
              </a:rPr>
              <a:t>or </a:t>
            </a:r>
            <a:r>
              <a:rPr lang="en-US" altLang="en-US" b="1">
                <a:latin typeface="Arial" panose="020B0604020202020204" pitchFamily="34" charset="0"/>
                <a:ea typeface="ＭＳ Ｐゴシック" panose="020B0600070205080204" pitchFamily="34" charset="-128"/>
              </a:rPr>
              <a:t>unassigned</a:t>
            </a:r>
            <a:r>
              <a:rPr lang="en-US" altLang="en-US">
                <a:latin typeface="Arial" panose="020B0604020202020204" pitchFamily="34" charset="0"/>
                <a:ea typeface="ＭＳ Ｐゴシック" panose="020B0600070205080204" pitchFamily="34" charset="-128"/>
              </a:rPr>
              <a:t>. It’s similar but not the same as null in other languages. </a:t>
            </a:r>
          </a:p>
        </p:txBody>
      </p:sp>
      <p:sp>
        <p:nvSpPr>
          <p:cNvPr id="34820" name="Slide Number Placeholder 3">
            <a:extLst>
              <a:ext uri="{FF2B5EF4-FFF2-40B4-BE49-F238E27FC236}">
                <a16:creationId xmlns:a16="http://schemas.microsoft.com/office/drawing/2014/main" id="{C4FEEEF3-D231-468A-BA87-C66C3B93C3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112FAE7-6CBE-483E-9A1A-01C76B8EE53E}" type="slidenum">
              <a:rPr lang="en-US" altLang="en-US" smtClean="0"/>
              <a:pPr/>
              <a:t>18</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00026975-6220-4994-8EE7-F6F5F4326A03}"/>
              </a:ext>
            </a:extLst>
          </p:cNvPr>
          <p:cNvSpPr>
            <a:spLocks noGrp="1" noRot="1" noChangeAspect="1" noChangeArrowheads="1" noTextEdit="1"/>
          </p:cNvSpPr>
          <p:nvPr>
            <p:ph type="sldImg"/>
          </p:nvPr>
        </p:nvSpPr>
        <p:spPr>
          <a:ln/>
        </p:spPr>
      </p:sp>
      <p:sp>
        <p:nvSpPr>
          <p:cNvPr id="36867" name="Notes Placeholder 2">
            <a:extLst>
              <a:ext uri="{FF2B5EF4-FFF2-40B4-BE49-F238E27FC236}">
                <a16:creationId xmlns:a16="http://schemas.microsoft.com/office/drawing/2014/main" id="{726355C2-357E-422A-96A5-64D073BAAE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The concept of scope is extremely important and controls which part of your program has access to a variable. Variables have two types of scope, global and local. </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I recommend not using global variables inside a function but there are times where it is helpful. Do so with caution.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Global Scope: variables defined outside of a function.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Local Scope: variables defined inside of a function.</a:t>
            </a:r>
          </a:p>
        </p:txBody>
      </p:sp>
      <p:sp>
        <p:nvSpPr>
          <p:cNvPr id="36868" name="Slide Number Placeholder 3">
            <a:extLst>
              <a:ext uri="{FF2B5EF4-FFF2-40B4-BE49-F238E27FC236}">
                <a16:creationId xmlns:a16="http://schemas.microsoft.com/office/drawing/2014/main" id="{61E4149C-CD0E-4A4A-AA18-467B534015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C42A17E-1AAA-4404-B02B-319756284C5C}" type="slidenum">
              <a:rPr lang="en-US" altLang="en-US" smtClean="0"/>
              <a:pPr/>
              <a:t>19</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CAF1D74-A101-4981-BC2F-73A9FC1CAA75}"/>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D6C9E5B2-52F3-4A24-BB21-6FD7920F26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Local variables are created each time a function is invoked and are destroyed when the function finishes.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You may define a local variable with the exact name as a global variable. The global variable is said to be shadowed and the local variable takes precedence. Its good practice not to do so. Remember if your parameter has the same name as a global variable, then you have two copies of that variable with the same name and your function will use the local one.</a:t>
            </a:r>
          </a:p>
        </p:txBody>
      </p:sp>
      <p:sp>
        <p:nvSpPr>
          <p:cNvPr id="38916" name="Slide Number Placeholder 3">
            <a:extLst>
              <a:ext uri="{FF2B5EF4-FFF2-40B4-BE49-F238E27FC236}">
                <a16:creationId xmlns:a16="http://schemas.microsoft.com/office/drawing/2014/main" id="{6C79E3ED-D07A-412C-8BF8-409DA912C6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0F26781-589A-44AF-921B-31359555F190}" type="slidenum">
              <a:rPr lang="en-US" altLang="en-US" smtClean="0"/>
              <a:pPr/>
              <a:t>20</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3DA3C553-D088-48B4-9A6C-EA63F1D5ED66}"/>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70B173B3-C4C9-4E87-846F-AAA30EDA02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Global variables are accessible from anywhere in your program and are valid throughout (after being defined of course).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 program above has 1 global variable called x. When watch_assignments is called a local variable as a parameter is created with the same name referring to the same object 2.</a:t>
            </a:r>
          </a:p>
        </p:txBody>
      </p:sp>
      <p:sp>
        <p:nvSpPr>
          <p:cNvPr id="40964" name="Slide Number Placeholder 3">
            <a:extLst>
              <a:ext uri="{FF2B5EF4-FFF2-40B4-BE49-F238E27FC236}">
                <a16:creationId xmlns:a16="http://schemas.microsoft.com/office/drawing/2014/main" id="{DB05B79F-0924-43F0-814D-D57C2EB0B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B98811A-301C-4859-87F4-5DDDB412FECC}" type="slidenum">
              <a:rPr lang="en-US" altLang="en-US" smtClean="0"/>
              <a:pPr/>
              <a:t>21</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2B9ACC22-E51C-432D-9969-313E925A6B75}"/>
              </a:ext>
            </a:extLst>
          </p:cNvPr>
          <p:cNvSpPr>
            <a:spLocks noGrp="1" noRot="1" noChangeAspect="1" noChangeArrowheads="1" noTextEdit="1"/>
          </p:cNvSpPr>
          <p:nvPr>
            <p:ph type="sldImg"/>
          </p:nvPr>
        </p:nvSpPr>
        <p:spPr>
          <a:ln/>
        </p:spPr>
      </p:sp>
      <p:sp>
        <p:nvSpPr>
          <p:cNvPr id="44035" name="Notes Placeholder 2">
            <a:extLst>
              <a:ext uri="{FF2B5EF4-FFF2-40B4-BE49-F238E27FC236}">
                <a16:creationId xmlns:a16="http://schemas.microsoft.com/office/drawing/2014/main" id="{489E79BD-D6D1-4804-B7C5-730CA54434E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It is possible to modify/update a local variable inside a function by adding a global statement inside the function.</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def f() :</a:t>
            </a:r>
          </a:p>
          <a:p>
            <a:r>
              <a:rPr lang="en-US" altLang="en-US">
                <a:latin typeface="Arial" panose="020B0604020202020204" pitchFamily="34" charset="0"/>
                <a:ea typeface="ＭＳ Ｐゴシック" panose="020B0600070205080204" pitchFamily="34" charset="-128"/>
              </a:rPr>
              <a:t>   global x</a:t>
            </a:r>
          </a:p>
          <a:p>
            <a:r>
              <a:rPr lang="en-US" altLang="en-US">
                <a:latin typeface="Arial" panose="020B0604020202020204" pitchFamily="34" charset="0"/>
                <a:ea typeface="ＭＳ Ｐゴシック" panose="020B0600070205080204" pitchFamily="34" charset="-128"/>
              </a:rPr>
              <a:t>   x = 99       # this changes the global variable</a:t>
            </a:r>
          </a:p>
        </p:txBody>
      </p:sp>
      <p:sp>
        <p:nvSpPr>
          <p:cNvPr id="44036" name="Slide Number Placeholder 3">
            <a:extLst>
              <a:ext uri="{FF2B5EF4-FFF2-40B4-BE49-F238E27FC236}">
                <a16:creationId xmlns:a16="http://schemas.microsoft.com/office/drawing/2014/main" id="{8AA55AD6-9ECD-4ED4-A623-DF1DD1734D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3EAFB5B-B0BF-4DDF-AA66-2B759D75D384}" type="slidenum">
              <a:rPr lang="en-US" altLang="en-US" smtClean="0"/>
              <a:pPr/>
              <a:t>23</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F2C93C40-CFF9-41AE-A863-39629352B5BD}"/>
              </a:ext>
            </a:extLst>
          </p:cNvPr>
          <p:cNvSpPr>
            <a:spLocks noGrp="1" noRot="1" noChangeAspect="1" noChangeArrowheads="1" noTextEdit="1"/>
          </p:cNvSpPr>
          <p:nvPr>
            <p:ph type="sldImg"/>
          </p:nvPr>
        </p:nvSpPr>
        <p:spPr>
          <a:ln/>
        </p:spPr>
      </p:sp>
      <p:sp>
        <p:nvSpPr>
          <p:cNvPr id="46083" name="Notes Placeholder 2">
            <a:extLst>
              <a:ext uri="{FF2B5EF4-FFF2-40B4-BE49-F238E27FC236}">
                <a16:creationId xmlns:a16="http://schemas.microsoft.com/office/drawing/2014/main" id="{569019F1-431F-4C2B-84E7-ACBA5A9E6E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46084" name="Slide Number Placeholder 3">
            <a:extLst>
              <a:ext uri="{FF2B5EF4-FFF2-40B4-BE49-F238E27FC236}">
                <a16:creationId xmlns:a16="http://schemas.microsoft.com/office/drawing/2014/main" id="{3A8D9612-7A35-4B7F-A2D9-1F3D559A8D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AA1DAD1-4581-4761-B6D9-605A8CB7F84E}" type="slidenum">
              <a:rPr lang="en-US" altLang="en-US" smtClean="0"/>
              <a:pPr/>
              <a:t>24</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1F58D6EB-2715-4DE3-AAD4-29F34D0930BB}"/>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4886F932-1926-4502-BB66-EA8B306ECE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Variables defined inside a function have local scope. We cannot access them outside the function.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Variables defined outside a function have global scope. We can access them inside a function, but we cannot reassign a new value.</a:t>
            </a:r>
          </a:p>
          <a:p>
            <a:r>
              <a:rPr lang="en-US" altLang="en-US" dirty="0">
                <a:latin typeface="Arial" panose="020B0604020202020204" pitchFamily="34" charset="0"/>
                <a:ea typeface="ＭＳ Ｐゴシック" panose="020B0600070205080204" pitchFamily="34" charset="-128"/>
              </a:rPr>
              <a:t>In order to assign a global variable a new value, we must designate it with the global reserved word.</a:t>
            </a:r>
          </a:p>
        </p:txBody>
      </p:sp>
      <p:sp>
        <p:nvSpPr>
          <p:cNvPr id="48132" name="Slide Number Placeholder 3">
            <a:extLst>
              <a:ext uri="{FF2B5EF4-FFF2-40B4-BE49-F238E27FC236}">
                <a16:creationId xmlns:a16="http://schemas.microsoft.com/office/drawing/2014/main" id="{843FAE5A-4ADB-4F3F-908E-A0859BD1AA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CDC711D-FAA4-41AF-919E-5AE992A4C863}" type="slidenum">
              <a:rPr lang="en-US" altLang="en-US" smtClean="0"/>
              <a:pPr/>
              <a:t>25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4BAEE90E-99E4-4887-8751-77C5F6579737}"/>
              </a:ext>
            </a:extLst>
          </p:cNvPr>
          <p:cNvSpPr>
            <a:spLocks noGrp="1" noRot="1" noChangeAspect="1" noChangeArrowheads="1" noTextEdit="1"/>
          </p:cNvSpPr>
          <p:nvPr>
            <p:ph type="sldImg"/>
          </p:nvPr>
        </p:nvSpPr>
        <p:spPr>
          <a:ln/>
        </p:spPr>
      </p:sp>
      <p:sp>
        <p:nvSpPr>
          <p:cNvPr id="8195" name="Notes Placeholder 2">
            <a:extLst>
              <a:ext uri="{FF2B5EF4-FFF2-40B4-BE49-F238E27FC236}">
                <a16:creationId xmlns:a16="http://schemas.microsoft.com/office/drawing/2014/main" id="{6078F6CE-5562-4037-B37A-95374998D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8196" name="Slide Number Placeholder 3">
            <a:extLst>
              <a:ext uri="{FF2B5EF4-FFF2-40B4-BE49-F238E27FC236}">
                <a16:creationId xmlns:a16="http://schemas.microsoft.com/office/drawing/2014/main" id="{56FEBDF3-41B9-431C-B811-0B0B660B73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D9100DC-469F-4001-8944-C9BB92DD8EEC}" type="slidenum">
              <a:rPr lang="en-US" altLang="en-US" smtClean="0"/>
              <a:pPr/>
              <a:t>3</a:t>
            </a:fld>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1F58D6EB-2715-4DE3-AAD4-29F34D0930BB}"/>
              </a:ext>
            </a:extLst>
          </p:cNvPr>
          <p:cNvSpPr>
            <a:spLocks noGrp="1" noRot="1" noChangeAspect="1" noChangeArrowheads="1" noTextEdit="1"/>
          </p:cNvSpPr>
          <p:nvPr>
            <p:ph type="sldImg"/>
          </p:nvPr>
        </p:nvSpPr>
        <p:spPr>
          <a:ln/>
        </p:spPr>
      </p:sp>
      <p:sp>
        <p:nvSpPr>
          <p:cNvPr id="48131" name="Notes Placeholder 2">
            <a:extLst>
              <a:ext uri="{FF2B5EF4-FFF2-40B4-BE49-F238E27FC236}">
                <a16:creationId xmlns:a16="http://schemas.microsoft.com/office/drawing/2014/main" id="{4886F932-1926-4502-BB66-EA8B306ECE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It is possible in Python to provide default values for any parameter so that the function may be called without providing the required data.</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In the example above, str is required but the second parameter, n, is optional. Its default value is 1.</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This allows more versatility and variations in function calls. The non-default parameters must be listed first in the method signature.</a:t>
            </a:r>
          </a:p>
        </p:txBody>
      </p:sp>
      <p:sp>
        <p:nvSpPr>
          <p:cNvPr id="48132" name="Slide Number Placeholder 3">
            <a:extLst>
              <a:ext uri="{FF2B5EF4-FFF2-40B4-BE49-F238E27FC236}">
                <a16:creationId xmlns:a16="http://schemas.microsoft.com/office/drawing/2014/main" id="{843FAE5A-4ADB-4F3F-908E-A0859BD1AA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CDC711D-FAA4-41AF-919E-5AE992A4C863}" type="slidenum">
              <a:rPr lang="en-US" altLang="en-US" smtClean="0"/>
              <a:pPr/>
              <a:t>26</a:t>
            </a:fld>
            <a:endParaRPr lang="en-US" altLang="en-US"/>
          </a:p>
        </p:txBody>
      </p:sp>
    </p:spTree>
    <p:extLst>
      <p:ext uri="{BB962C8B-B14F-4D97-AF65-F5344CB8AC3E}">
        <p14:creationId xmlns:p14="http://schemas.microsoft.com/office/powerpoint/2010/main" val="1259064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854078F2-0DDA-4151-992A-F233B2158402}"/>
              </a:ext>
            </a:extLst>
          </p:cNvPr>
          <p:cNvSpPr>
            <a:spLocks noGrp="1" noRot="1" noChangeAspect="1" noChangeArrowheads="1" noTextEdit="1"/>
          </p:cNvSpPr>
          <p:nvPr>
            <p:ph type="sldImg"/>
          </p:nvPr>
        </p:nvSpPr>
        <p:spPr>
          <a:ln/>
        </p:spPr>
      </p:sp>
      <p:sp>
        <p:nvSpPr>
          <p:cNvPr id="50179" name="Notes Placeholder 2">
            <a:extLst>
              <a:ext uri="{FF2B5EF4-FFF2-40B4-BE49-F238E27FC236}">
                <a16:creationId xmlns:a16="http://schemas.microsoft.com/office/drawing/2014/main" id="{DA7ABF45-A53C-4397-933A-DC17A32009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You can invoke any function using named parameters. The order does not matter because each value is assigned by name.</a:t>
            </a:r>
          </a:p>
        </p:txBody>
      </p:sp>
      <p:sp>
        <p:nvSpPr>
          <p:cNvPr id="50180" name="Slide Number Placeholder 3">
            <a:extLst>
              <a:ext uri="{FF2B5EF4-FFF2-40B4-BE49-F238E27FC236}">
                <a16:creationId xmlns:a16="http://schemas.microsoft.com/office/drawing/2014/main" id="{E197B3DC-F99B-4E9C-8508-06E2B8AD6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C34EE7A-6243-491A-8BA9-87BEFBE6F525}" type="slidenum">
              <a:rPr lang="en-US" altLang="en-US" smtClean="0"/>
              <a:pPr/>
              <a:t>27</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286BBD81-9770-4635-823F-D3F69D9A54FC}"/>
              </a:ext>
            </a:extLst>
          </p:cNvPr>
          <p:cNvSpPr>
            <a:spLocks noGrp="1" noRot="1" noChangeAspect="1" noChangeArrowheads="1" noTextEdit="1"/>
          </p:cNvSpPr>
          <p:nvPr>
            <p:ph type="sldImg"/>
          </p:nvPr>
        </p:nvSpPr>
        <p:spPr>
          <a:ln/>
        </p:spPr>
      </p:sp>
      <p:sp>
        <p:nvSpPr>
          <p:cNvPr id="52227" name="Notes Placeholder 2">
            <a:extLst>
              <a:ext uri="{FF2B5EF4-FFF2-40B4-BE49-F238E27FC236}">
                <a16:creationId xmlns:a16="http://schemas.microsoft.com/office/drawing/2014/main" id="{B2A147FD-90EF-4D35-B87B-B6DA3B6D434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From the documentation (https://docs.python.org/3/library/functions.html):</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print(*objects, sep=' ', end='\n', file=sys.stdout, flush=False)</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Print objects to the text stream file, separated by sep and followed by end. sep, end, file and flush, if present, must be given as keyword arguments.</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All non-keyword arguments are converted to strings like str() does and written to the stream, separated by sep and followed by end. Both sep and end must be strings; they can also be None, which means to use the default values. If no objects are given, print() will just write end.</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The file argument must be an object with a write(string) method; if it is not present or None, sys.stdout will be used. Since printed arguments are converted to text strings, print() cannot be used with binary mode file objects. For these, use file.write(...) instead.</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Whether output is buffered is usually determined by file, but if the flush keyword argument is true, the stream is forcibly flushed.</a:t>
            </a:r>
          </a:p>
        </p:txBody>
      </p:sp>
      <p:sp>
        <p:nvSpPr>
          <p:cNvPr id="52228" name="Slide Number Placeholder 3">
            <a:extLst>
              <a:ext uri="{FF2B5EF4-FFF2-40B4-BE49-F238E27FC236}">
                <a16:creationId xmlns:a16="http://schemas.microsoft.com/office/drawing/2014/main" id="{485D5C05-71D5-4E3A-AD19-6463E16F4C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9985BEC-214D-4FB5-94A0-A5B086383828}" type="slidenum">
              <a:rPr lang="en-US" altLang="en-US" smtClean="0"/>
              <a:pPr/>
              <a:t>28</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A10B154-FE7B-4C39-BE98-CA6A80B57D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9743922-43E0-4539-89D2-50791D0FA9C0}" type="slidenum">
              <a:rPr lang="en-US" altLang="en-US" smtClean="0"/>
              <a:pPr>
                <a:spcBef>
                  <a:spcPct val="0"/>
                </a:spcBef>
              </a:pPr>
              <a:t>30</a:t>
            </a:fld>
            <a:endParaRPr lang="en-US" altLang="en-US"/>
          </a:p>
        </p:txBody>
      </p:sp>
      <p:sp>
        <p:nvSpPr>
          <p:cNvPr id="55299" name="Rectangle 2">
            <a:extLst>
              <a:ext uri="{FF2B5EF4-FFF2-40B4-BE49-F238E27FC236}">
                <a16:creationId xmlns:a16="http://schemas.microsoft.com/office/drawing/2014/main" id="{FED35A15-46FD-440A-9D15-69DFE45FB0F9}"/>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AD896C79-9D8B-49B5-8991-E1E04BB29DF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7EAC0FA1-EC2E-4EE4-8F92-1D2A2823E2A3}" type="slidenum">
              <a:rPr lang="en-US" altLang="en-US" smtClean="0"/>
              <a:pPr>
                <a:defRPr/>
              </a:pPr>
              <a:t>31</a:t>
            </a:fld>
            <a:endParaRPr lang="en-US" altLang="en-US"/>
          </a:p>
        </p:txBody>
      </p:sp>
    </p:spTree>
    <p:extLst>
      <p:ext uri="{BB962C8B-B14F-4D97-AF65-F5344CB8AC3E}">
        <p14:creationId xmlns:p14="http://schemas.microsoft.com/office/powerpoint/2010/main" val="3522353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28EF1328-441E-4B6D-A0FB-BC9DABDA76AF}"/>
              </a:ext>
            </a:extLst>
          </p:cNvPr>
          <p:cNvSpPr>
            <a:spLocks noGrp="1" noRot="1" noChangeAspect="1" noChangeArrowheads="1" noTextEdit="1"/>
          </p:cNvSpPr>
          <p:nvPr>
            <p:ph type="sldImg"/>
          </p:nvPr>
        </p:nvSpPr>
        <p:spPr>
          <a:ln/>
        </p:spPr>
      </p:sp>
      <p:sp>
        <p:nvSpPr>
          <p:cNvPr id="10243" name="Notes Placeholder 2">
            <a:extLst>
              <a:ext uri="{FF2B5EF4-FFF2-40B4-BE49-F238E27FC236}">
                <a16:creationId xmlns:a16="http://schemas.microsoft.com/office/drawing/2014/main" id="{FDE78729-508C-40A3-A9E9-C9CF03EF95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Functions make your code more flexible, cleaner, readable, reusable and maintainable.</a:t>
            </a:r>
          </a:p>
        </p:txBody>
      </p:sp>
      <p:sp>
        <p:nvSpPr>
          <p:cNvPr id="10244" name="Slide Number Placeholder 3">
            <a:extLst>
              <a:ext uri="{FF2B5EF4-FFF2-40B4-BE49-F238E27FC236}">
                <a16:creationId xmlns:a16="http://schemas.microsoft.com/office/drawing/2014/main" id="{DEE098FB-3C71-4154-BBCD-4BB4EC3FB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07D79BD-81B9-48F4-91C1-1637896727AC}" type="slidenum">
              <a:rPr lang="en-US" altLang="en-US" smtClean="0"/>
              <a:pPr/>
              <a:t>4</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9758FAD2-3FCD-4DAC-ACC6-D92785E0C93B}"/>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5E4A73AD-7882-4B36-9F18-CC89417E4F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The function always starts with the </a:t>
            </a:r>
            <a:r>
              <a:rPr lang="en-US" altLang="en-US" b="1" dirty="0">
                <a:latin typeface="Arial" panose="020B0604020202020204" pitchFamily="34" charset="0"/>
                <a:ea typeface="ＭＳ Ｐゴシック" panose="020B0600070205080204" pitchFamily="34" charset="-128"/>
              </a:rPr>
              <a:t>def</a:t>
            </a:r>
            <a:r>
              <a:rPr lang="en-US" altLang="en-US" dirty="0">
                <a:latin typeface="Arial" panose="020B0604020202020204" pitchFamily="34" charset="0"/>
                <a:ea typeface="ＭＳ Ｐゴシック" panose="020B0600070205080204" pitchFamily="34" charset="-128"/>
              </a:rPr>
              <a:t> keyword (think definition). </a:t>
            </a:r>
          </a:p>
          <a:p>
            <a:endParaRPr lang="en-US" altLang="en-US" dirty="0">
              <a:latin typeface="Arial" panose="020B0604020202020204" pitchFamily="34" charset="0"/>
              <a:ea typeface="ＭＳ Ｐゴシック" panose="020B0600070205080204" pitchFamily="34" charset="-128"/>
            </a:endParaRPr>
          </a:p>
          <a:p>
            <a:r>
              <a:rPr lang="en-US" altLang="en-US" b="1" dirty="0">
                <a:latin typeface="Arial" panose="020B0604020202020204" pitchFamily="34" charset="0"/>
                <a:ea typeface="ＭＳ Ｐゴシック" panose="020B0600070205080204" pitchFamily="34" charset="-128"/>
              </a:rPr>
              <a:t>def</a:t>
            </a:r>
            <a:r>
              <a:rPr lang="en-US" altLang="en-US" dirty="0">
                <a:latin typeface="Arial" panose="020B0604020202020204" pitchFamily="34" charset="0"/>
                <a:ea typeface="ＭＳ Ｐゴシック" panose="020B0600070205080204" pitchFamily="34" charset="-128"/>
              </a:rPr>
              <a:t> is followed by the </a:t>
            </a:r>
            <a:r>
              <a:rPr lang="en-US" altLang="en-US" b="1" dirty="0">
                <a:latin typeface="Arial" panose="020B0604020202020204" pitchFamily="34" charset="0"/>
                <a:ea typeface="ＭＳ Ｐゴシック" panose="020B0600070205080204" pitchFamily="34" charset="-128"/>
              </a:rPr>
              <a:t>function name</a:t>
            </a:r>
            <a:r>
              <a:rPr lang="en-US" altLang="en-US" dirty="0">
                <a:latin typeface="Arial" panose="020B0604020202020204" pitchFamily="34" charset="0"/>
                <a:ea typeface="ＭＳ Ｐゴシック" panose="020B0600070205080204" pitchFamily="34" charset="-128"/>
              </a:rPr>
              <a:t>-must be legal.</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Then a set of </a:t>
            </a:r>
            <a:r>
              <a:rPr lang="en-US" altLang="en-US" b="1" dirty="0">
                <a:latin typeface="Arial" panose="020B0604020202020204" pitchFamily="34" charset="0"/>
                <a:ea typeface="ＭＳ Ｐゴシック" panose="020B0600070205080204" pitchFamily="34" charset="-128"/>
              </a:rPr>
              <a:t>parentheses</a:t>
            </a:r>
            <a:r>
              <a:rPr lang="en-US" altLang="en-US" dirty="0">
                <a:latin typeface="Arial" panose="020B0604020202020204" pitchFamily="34" charset="0"/>
                <a:ea typeface="ＭＳ Ｐゴシック" panose="020B0600070205080204" pitchFamily="34" charset="-128"/>
              </a:rPr>
              <a:t> and a list of </a:t>
            </a:r>
            <a:r>
              <a:rPr lang="en-US" altLang="en-US" b="1" dirty="0">
                <a:latin typeface="Arial" panose="020B0604020202020204" pitchFamily="34" charset="0"/>
                <a:ea typeface="ＭＳ Ｐゴシック" panose="020B0600070205080204" pitchFamily="34" charset="-128"/>
              </a:rPr>
              <a:t>optional parameters</a:t>
            </a:r>
            <a:r>
              <a:rPr lang="en-US" altLang="en-US" dirty="0">
                <a:latin typeface="Arial" panose="020B0604020202020204" pitchFamily="34" charset="0"/>
                <a:ea typeface="ＭＳ Ｐゴシック" panose="020B0600070205080204" pitchFamily="34" charset="-128"/>
              </a:rPr>
              <a:t> inside the parentheses. </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End the statement with a </a:t>
            </a:r>
            <a:r>
              <a:rPr lang="en-US" altLang="en-US" b="1" dirty="0">
                <a:latin typeface="Arial" panose="020B0604020202020204" pitchFamily="34" charset="0"/>
                <a:ea typeface="ＭＳ Ｐゴシック" panose="020B0600070205080204" pitchFamily="34" charset="-128"/>
              </a:rPr>
              <a:t>colon</a:t>
            </a:r>
            <a:r>
              <a:rPr lang="en-US" altLang="en-US" dirty="0">
                <a:latin typeface="Arial" panose="020B0604020202020204" pitchFamily="34" charset="0"/>
                <a:ea typeface="ＭＳ Ｐゴシック" panose="020B0600070205080204" pitchFamily="34" charset="-128"/>
              </a:rPr>
              <a:t>.</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a:t>
            </a:r>
            <a:r>
              <a:rPr lang="en-US" altLang="en-US" b="1" dirty="0">
                <a:latin typeface="Arial" panose="020B0604020202020204" pitchFamily="34" charset="0"/>
                <a:ea typeface="ＭＳ Ｐゴシック" panose="020B0600070205080204" pitchFamily="34" charset="-128"/>
              </a:rPr>
              <a:t>body</a:t>
            </a:r>
            <a:r>
              <a:rPr lang="en-US" altLang="en-US" dirty="0">
                <a:latin typeface="Arial" panose="020B0604020202020204" pitchFamily="34" charset="0"/>
                <a:ea typeface="ＭＳ Ｐゴシック" panose="020B0600070205080204" pitchFamily="34" charset="-128"/>
              </a:rPr>
              <a:t> is indented inside the function and differentiates it from the rest of the program. The body is executed each time the function is called. You may have one simple statement to dozens that vary in complexity.</a:t>
            </a:r>
          </a:p>
        </p:txBody>
      </p:sp>
      <p:sp>
        <p:nvSpPr>
          <p:cNvPr id="12292" name="Slide Number Placeholder 3">
            <a:extLst>
              <a:ext uri="{FF2B5EF4-FFF2-40B4-BE49-F238E27FC236}">
                <a16:creationId xmlns:a16="http://schemas.microsoft.com/office/drawing/2014/main" id="{FFB28568-3167-478C-9DA3-9034F7EBBB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7E1C2C-7B7E-411D-AF24-D3FB263B8BAC}" type="slidenum">
              <a:rPr lang="en-US" altLang="en-US" smtClean="0"/>
              <a:pPr/>
              <a:t>5</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BAC4D46C-360F-4A98-A924-DC5A4373E3A9}"/>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FD91194D-9E0D-4808-809A-3A8FDCAD49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You must define your functions before you invoke them in Python. Typically, we’ll put the functions at the top of the source code. </a:t>
            </a:r>
          </a:p>
          <a:p>
            <a:endParaRPr lang="en-US" altLang="en-US">
              <a:latin typeface="Arial" panose="020B0604020202020204" pitchFamily="34" charset="0"/>
              <a:ea typeface="ＭＳ Ｐゴシック" panose="020B0600070205080204" pitchFamily="34" charset="-128"/>
            </a:endParaRPr>
          </a:p>
          <a:p>
            <a:r>
              <a:rPr lang="en-US" altLang="en-US">
                <a:latin typeface="Arial" panose="020B0604020202020204" pitchFamily="34" charset="0"/>
                <a:ea typeface="ＭＳ Ｐゴシック" panose="020B0600070205080204" pitchFamily="34" charset="-128"/>
              </a:rPr>
              <a:t>Calling a function prior to its definition will result in an error.</a:t>
            </a:r>
          </a:p>
        </p:txBody>
      </p:sp>
      <p:sp>
        <p:nvSpPr>
          <p:cNvPr id="14340" name="Slide Number Placeholder 3">
            <a:extLst>
              <a:ext uri="{FF2B5EF4-FFF2-40B4-BE49-F238E27FC236}">
                <a16:creationId xmlns:a16="http://schemas.microsoft.com/office/drawing/2014/main" id="{ED12F589-672C-4059-9F0D-8F030A907C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6E40B8-78CD-4731-8CA4-E3B2C6A11D86}" type="slidenum">
              <a:rPr lang="en-US" altLang="en-US" smtClean="0"/>
              <a:pPr/>
              <a:t>6</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B4C56A38-DA18-4C8B-B0E6-FF643FC477FE}"/>
              </a:ext>
            </a:extLst>
          </p:cNvPr>
          <p:cNvSpPr>
            <a:spLocks noGrp="1" noRot="1" noChangeAspect="1" noChangeArrowheads="1" noTextEdit="1"/>
          </p:cNvSpPr>
          <p:nvPr>
            <p:ph type="sldImg"/>
          </p:nvPr>
        </p:nvSpPr>
        <p:spPr>
          <a:ln/>
        </p:spPr>
      </p:sp>
      <p:sp>
        <p:nvSpPr>
          <p:cNvPr id="18435" name="Notes Placeholder 2">
            <a:extLst>
              <a:ext uri="{FF2B5EF4-FFF2-40B4-BE49-F238E27FC236}">
                <a16:creationId xmlns:a16="http://schemas.microsoft.com/office/drawing/2014/main" id="{48726BBD-104C-4C8F-A06C-ECDA5379F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ea typeface="ＭＳ Ｐゴシック" panose="020B0600070205080204" pitchFamily="34" charset="-128"/>
              </a:rPr>
              <a:t>No code should be placed outside a function. Instead use a </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main</a:t>
            </a:r>
            <a:r>
              <a:rPr lang="en-US" altLang="en-US" dirty="0">
                <a:latin typeface="Arial" panose="020B0604020202020204" pitchFamily="34" charset="0"/>
                <a:ea typeface="ＭＳ Ｐゴシック" panose="020B0600070205080204" pitchFamily="34" charset="-128"/>
              </a:rPr>
              <a:t> function. </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one exception is a call to your main function</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The Python Main Function will be covered in more detail later.</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For now, remember to put your code into a function (or class which comes later).</a:t>
            </a:r>
          </a:p>
          <a:p>
            <a:endParaRPr lang="en-US" altLang="en-US" dirty="0">
              <a:latin typeface="Arial" panose="020B0604020202020204" pitchFamily="34" charset="0"/>
              <a:ea typeface="ＭＳ Ｐゴシック" panose="020B0600070205080204" pitchFamily="34" charset="-128"/>
            </a:endParaRPr>
          </a:p>
          <a:p>
            <a:r>
              <a:rPr lang="en-US" altLang="en-US" dirty="0">
                <a:latin typeface="Arial" panose="020B0604020202020204" pitchFamily="34" charset="0"/>
                <a:ea typeface="ＭＳ Ｐゴシック" panose="020B0600070205080204" pitchFamily="34" charset="-128"/>
              </a:rPr>
              <a:t>__name__ controls the execution (more on this later)</a:t>
            </a:r>
          </a:p>
        </p:txBody>
      </p:sp>
      <p:sp>
        <p:nvSpPr>
          <p:cNvPr id="18436" name="Slide Number Placeholder 3">
            <a:extLst>
              <a:ext uri="{FF2B5EF4-FFF2-40B4-BE49-F238E27FC236}">
                <a16:creationId xmlns:a16="http://schemas.microsoft.com/office/drawing/2014/main" id="{790F61BF-9275-40D7-B189-7ADD07510A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2099215-8833-4460-9AD0-9AD592BC53DE}" type="slidenum">
              <a:rPr lang="en-US" altLang="en-US" smtClean="0"/>
              <a:pPr/>
              <a:t>9</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A21BE105-64CF-489F-A9E7-938E9366C9DF}"/>
              </a:ext>
            </a:extLst>
          </p:cNvPr>
          <p:cNvSpPr>
            <a:spLocks noGrp="1" noRot="1" noChangeAspect="1" noChangeArrowheads="1" noTextEdit="1"/>
          </p:cNvSpPr>
          <p:nvPr>
            <p:ph type="sldImg"/>
          </p:nvPr>
        </p:nvSpPr>
        <p:spPr>
          <a:ln/>
        </p:spPr>
      </p:sp>
      <p:sp>
        <p:nvSpPr>
          <p:cNvPr id="20483" name="Notes Placeholder 2">
            <a:extLst>
              <a:ext uri="{FF2B5EF4-FFF2-40B4-BE49-F238E27FC236}">
                <a16:creationId xmlns:a16="http://schemas.microsoft.com/office/drawing/2014/main" id="{51BCCA55-61E1-4731-8149-3E998C3EB5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Invoking a function, transfers the program flow to the first statement inside the called function. After the function completes, the program flow transfers back to the statement that called the function. This flow of execution happens each time you call a function.</a:t>
            </a:r>
          </a:p>
        </p:txBody>
      </p:sp>
      <p:sp>
        <p:nvSpPr>
          <p:cNvPr id="20484" name="Slide Number Placeholder 3">
            <a:extLst>
              <a:ext uri="{FF2B5EF4-FFF2-40B4-BE49-F238E27FC236}">
                <a16:creationId xmlns:a16="http://schemas.microsoft.com/office/drawing/2014/main" id="{3FB06F43-F55A-4491-8C7E-593F30A10E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F413E47-69CC-48E7-AEC8-E5E860499D9E}" type="slidenum">
              <a:rPr lang="en-US" altLang="en-US" smtClean="0"/>
              <a:pPr/>
              <a:t>10</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0CF8D98B-7657-4592-95BB-ED38534086B7}"/>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05107E1D-7646-463C-9A1E-20947DEE141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Each time a function is invoked an activation record is created on the call stack. There are many animations of this online including https://sites.cs.ucsb.edu/~pconrad/cs8/topics.beta/theStack/01/.</a:t>
            </a:r>
          </a:p>
        </p:txBody>
      </p:sp>
      <p:sp>
        <p:nvSpPr>
          <p:cNvPr id="22532" name="Slide Number Placeholder 3">
            <a:extLst>
              <a:ext uri="{FF2B5EF4-FFF2-40B4-BE49-F238E27FC236}">
                <a16:creationId xmlns:a16="http://schemas.microsoft.com/office/drawing/2014/main" id="{66A883E3-BCB9-40A0-A0DB-446573EE37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A97A961-2EF6-467E-9197-5E134E3CBBE6}" type="slidenum">
              <a:rPr lang="en-US" altLang="en-US" smtClean="0"/>
              <a:pPr/>
              <a:t>11</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C559FA7-7BBF-4787-9B21-1381FC596771}"/>
              </a:ext>
            </a:extLst>
          </p:cNvPr>
          <p:cNvSpPr>
            <a:spLocks noGrp="1" noRot="1" noChangeAspect="1" noChangeArrowheads="1" noTextEdit="1"/>
          </p:cNvSpPr>
          <p:nvPr>
            <p:ph type="sldImg"/>
          </p:nvPr>
        </p:nvSpPr>
        <p:spPr>
          <a:ln/>
        </p:spPr>
      </p:sp>
      <p:sp>
        <p:nvSpPr>
          <p:cNvPr id="24579" name="Notes Placeholder 2">
            <a:extLst>
              <a:ext uri="{FF2B5EF4-FFF2-40B4-BE49-F238E27FC236}">
                <a16:creationId xmlns:a16="http://schemas.microsoft.com/office/drawing/2014/main" id="{E8906374-3225-4EAE-85E9-0D30267985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ea typeface="ＭＳ Ｐゴシック" panose="020B0600070205080204" pitchFamily="34" charset="-128"/>
              </a:rPr>
              <a:t>Each time a function is invoked an activation record is created on the call stack. There are many animations of this online including https://sites.cs.ucsb.edu/~pconrad/cs8/topics.beta/theStack/01/.</a:t>
            </a:r>
          </a:p>
        </p:txBody>
      </p:sp>
      <p:sp>
        <p:nvSpPr>
          <p:cNvPr id="24580" name="Slide Number Placeholder 3">
            <a:extLst>
              <a:ext uri="{FF2B5EF4-FFF2-40B4-BE49-F238E27FC236}">
                <a16:creationId xmlns:a16="http://schemas.microsoft.com/office/drawing/2014/main" id="{70C0DC10-2CE9-4471-9988-F75FC392A0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DD12A52-AD00-4A75-9002-521B5C7D6A56}" type="slidenum">
              <a:rPr lang="en-US" altLang="en-US" smtClean="0"/>
              <a:pPr/>
              <a:t>12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a:extLst>
              <a:ext uri="{FF2B5EF4-FFF2-40B4-BE49-F238E27FC236}">
                <a16:creationId xmlns:a16="http://schemas.microsoft.com/office/drawing/2014/main" id="{ECE37846-6FC9-4C6C-9BBC-3A76FAFE070D}"/>
              </a:ext>
            </a:extLst>
          </p:cNvPr>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a:buNone/>
              <a:defRPr/>
            </a:pPr>
            <a:endParaRPr lang="en-US" altLang="en-US">
              <a:latin typeface="Tahoma" panose="020B0604030504040204" pitchFamily="34" charset="0"/>
            </a:endParaRPr>
          </a:p>
        </p:txBody>
      </p:sp>
      <p:pic>
        <p:nvPicPr>
          <p:cNvPr id="5" name="Picture 1">
            <a:extLst>
              <a:ext uri="{FF2B5EF4-FFF2-40B4-BE49-F238E27FC236}">
                <a16:creationId xmlns:a16="http://schemas.microsoft.com/office/drawing/2014/main" id="{5E69BE17-EF7E-44A5-980E-81CF61AEF32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12450" t="10527" r="5743" b="15790"/>
          <a:stretch>
            <a:fillRect/>
          </a:stretch>
        </p:blipFill>
        <p:spPr bwMode="auto">
          <a:xfrm>
            <a:off x="2057400" y="1447800"/>
            <a:ext cx="4953000" cy="150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5" name="Rectangle 3"/>
          <p:cNvSpPr>
            <a:spLocks noGrp="1" noChangeArrowheads="1"/>
          </p:cNvSpPr>
          <p:nvPr>
            <p:ph type="ctrTitle"/>
          </p:nvPr>
        </p:nvSpPr>
        <p:spPr>
          <a:xfrm>
            <a:off x="685800" y="2644775"/>
            <a:ext cx="7772400" cy="1470025"/>
          </a:xfrm>
        </p:spPr>
        <p:txBody>
          <a:bodyPr/>
          <a:lstStyle>
            <a:lvl1pPr>
              <a:defRPr>
                <a:solidFill>
                  <a:schemeClr val="tx1"/>
                </a:solidFill>
              </a:defRPr>
            </a:lvl1pPr>
          </a:lstStyle>
          <a:p>
            <a:r>
              <a:rPr lang="en-US"/>
              <a:t>Click to edit title style</a:t>
            </a:r>
          </a:p>
        </p:txBody>
      </p:sp>
      <p:sp>
        <p:nvSpPr>
          <p:cNvPr id="18436" name="Rectangle 4"/>
          <p:cNvSpPr>
            <a:spLocks noGrp="1" noChangeArrowheads="1"/>
          </p:cNvSpPr>
          <p:nvPr>
            <p:ph type="subTitle" idx="1"/>
          </p:nvPr>
        </p:nvSpPr>
        <p:spPr>
          <a:xfrm>
            <a:off x="1371600" y="4267200"/>
            <a:ext cx="6400800" cy="1752600"/>
          </a:xfrm>
        </p:spPr>
        <p:txBody>
          <a:bodyPr/>
          <a:lstStyle>
            <a:lvl1pPr marL="0" indent="0" algn="ctr">
              <a:buFontTx/>
              <a:buNone/>
              <a:defRPr/>
            </a:lvl1pPr>
          </a:lstStyle>
          <a:p>
            <a:r>
              <a:rPr lang="en-US"/>
              <a:t>Click to edit Master subtitle style</a:t>
            </a:r>
          </a:p>
        </p:txBody>
      </p:sp>
    </p:spTree>
    <p:extLst>
      <p:ext uri="{BB962C8B-B14F-4D97-AF65-F5344CB8AC3E}">
        <p14:creationId xmlns:p14="http://schemas.microsoft.com/office/powerpoint/2010/main" val="419450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080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2171700" cy="6248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0"/>
            <a:ext cx="6362700" cy="624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0057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3849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07967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2672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8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133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3649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281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333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268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a:extLst>
              <a:ext uri="{FF2B5EF4-FFF2-40B4-BE49-F238E27FC236}">
                <a16:creationId xmlns:a16="http://schemas.microsoft.com/office/drawing/2014/main" id="{2D24556E-7BFD-45B1-A1BF-03CF2D6DB7D8}"/>
              </a:ext>
            </a:extLst>
          </p:cNvPr>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lnSpc>
                <a:spcPct val="93000"/>
              </a:lnSpc>
              <a:buClr>
                <a:srgbClr val="000000"/>
              </a:buClr>
              <a:buSzPct val="100000"/>
              <a:buFont typeface="Andale Mono"/>
              <a:buNone/>
              <a:defRPr/>
            </a:pPr>
            <a:endParaRPr lang="en-US" altLang="en-US">
              <a:latin typeface="Tahoma" panose="020B0604030504040204" pitchFamily="34" charset="0"/>
            </a:endParaRPr>
          </a:p>
        </p:txBody>
      </p:sp>
      <p:sp>
        <p:nvSpPr>
          <p:cNvPr id="1027" name="Rectangle 2">
            <a:extLst>
              <a:ext uri="{FF2B5EF4-FFF2-40B4-BE49-F238E27FC236}">
                <a16:creationId xmlns:a16="http://schemas.microsoft.com/office/drawing/2014/main" id="{390A42AE-77D3-4A8F-893A-9E7785ACCF00}"/>
              </a:ext>
            </a:extLst>
          </p:cNvPr>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title style</a:t>
            </a:r>
          </a:p>
        </p:txBody>
      </p:sp>
      <p:sp>
        <p:nvSpPr>
          <p:cNvPr id="1028" name="Rectangle 3">
            <a:extLst>
              <a:ext uri="{FF2B5EF4-FFF2-40B4-BE49-F238E27FC236}">
                <a16:creationId xmlns:a16="http://schemas.microsoft.com/office/drawing/2014/main" id="{09B4D619-698D-42F9-A65E-39A419E19263}"/>
              </a:ext>
            </a:extLst>
          </p:cNvPr>
          <p:cNvSpPr>
            <a:spLocks noGrp="1" noChangeArrowheads="1"/>
          </p:cNvSpPr>
          <p:nvPr>
            <p:ph type="body" idx="1"/>
          </p:nvPr>
        </p:nvSpPr>
        <p:spPr bwMode="auto">
          <a:xfrm>
            <a:off x="304800" y="12954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9" name="Picture 1">
            <a:extLst>
              <a:ext uri="{FF2B5EF4-FFF2-40B4-BE49-F238E27FC236}">
                <a16:creationId xmlns:a16="http://schemas.microsoft.com/office/drawing/2014/main" id="{F0F28AC9-78B9-45CD-8EAF-804433B4E1D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l="12450" t="10527"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Slide Number Placeholder 3">
            <a:extLst>
              <a:ext uri="{FF2B5EF4-FFF2-40B4-BE49-F238E27FC236}">
                <a16:creationId xmlns:a16="http://schemas.microsoft.com/office/drawing/2014/main" id="{46A24B89-AB94-45F5-82A1-C7097CE7F13B}"/>
              </a:ext>
            </a:extLst>
          </p:cNvPr>
          <p:cNvSpPr txBox="1">
            <a:spLocks noGrp="1"/>
          </p:cNvSpPr>
          <p:nvPr userDrawn="1"/>
        </p:nvSpPr>
        <p:spPr>
          <a:xfrm>
            <a:off x="8229600" y="6356350"/>
            <a:ext cx="762000" cy="365125"/>
          </a:xfrm>
          <a:prstGeom prst="rect">
            <a:avLst/>
          </a:prstGeom>
          <a:noFill/>
        </p:spPr>
        <p:txBody>
          <a:bodyPr lIns="0" tIns="0" rIns="0" bIns="0"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spcBef>
                <a:spcPts val="500"/>
              </a:spcBef>
              <a:buClr>
                <a:srgbClr val="800080"/>
              </a:buClr>
              <a:buSzPct val="55000"/>
              <a:buFont typeface="Wingdings" panose="05000000000000000000" pitchFamily="2" charset="2"/>
              <a:buNone/>
              <a:defRPr/>
            </a:pPr>
            <a:fld id="{D736D2CB-DB1A-4EC5-B4FA-9A2916EEFC9C}" type="slidenum">
              <a:rPr lang="en-US" altLang="en-US" sz="1200" smtClean="0">
                <a:solidFill>
                  <a:srgbClr val="424242"/>
                </a:solidFill>
                <a:latin typeface="Verdana" panose="020B0604030504040204" pitchFamily="34" charset="0"/>
                <a:cs typeface="Times New Roman" panose="02020603050405020304" pitchFamily="18" charset="0"/>
              </a:rPr>
              <a:pPr algn="r" eaLnBrk="1" hangingPunct="1">
                <a:spcBef>
                  <a:spcPts val="500"/>
                </a:spcBef>
                <a:buClr>
                  <a:srgbClr val="800080"/>
                </a:buClr>
                <a:buSzPct val="55000"/>
                <a:buFont typeface="Wingdings" panose="05000000000000000000" pitchFamily="2" charset="2"/>
                <a:buNone/>
                <a:defRPr/>
              </a:pPr>
              <a:t>‹#›</a:t>
            </a:fld>
            <a:endParaRPr lang="en-US" altLang="en-US" sz="1200">
              <a:solidFill>
                <a:srgbClr val="424242"/>
              </a:solidFill>
              <a:latin typeface="Verdana" panose="020B0604030504040204" pitchFamily="34"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ctr" rtl="0" eaLnBrk="0" fontAlgn="base" hangingPunct="0">
        <a:spcBef>
          <a:spcPct val="0"/>
        </a:spcBef>
        <a:spcAft>
          <a:spcPct val="0"/>
        </a:spcAft>
        <a:defRPr sz="4400" b="1">
          <a:solidFill>
            <a:schemeClr val="bg1"/>
          </a:solidFill>
          <a:latin typeface="+mj-lt"/>
          <a:ea typeface="ＭＳ Ｐゴシック" pitchFamily="-65" charset="-128"/>
          <a:cs typeface="+mj-cs"/>
        </a:defRPr>
      </a:lvl1pPr>
      <a:lvl2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2pPr>
      <a:lvl3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3pPr>
      <a:lvl4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4pPr>
      <a:lvl5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5pPr>
      <a:lvl6pPr marL="457200" algn="ctr" rtl="0" fontAlgn="base">
        <a:spcBef>
          <a:spcPct val="0"/>
        </a:spcBef>
        <a:spcAft>
          <a:spcPct val="0"/>
        </a:spcAft>
        <a:defRPr sz="4400" b="1">
          <a:solidFill>
            <a:schemeClr val="bg1"/>
          </a:solidFill>
          <a:latin typeface="Tahoma" pitchFamily="-65" charset="0"/>
        </a:defRPr>
      </a:lvl6pPr>
      <a:lvl7pPr marL="914400" algn="ctr" rtl="0" fontAlgn="base">
        <a:spcBef>
          <a:spcPct val="0"/>
        </a:spcBef>
        <a:spcAft>
          <a:spcPct val="0"/>
        </a:spcAft>
        <a:defRPr sz="4400" b="1">
          <a:solidFill>
            <a:schemeClr val="bg1"/>
          </a:solidFill>
          <a:latin typeface="Tahoma" pitchFamily="-65" charset="0"/>
        </a:defRPr>
      </a:lvl7pPr>
      <a:lvl8pPr marL="1371600" algn="ctr" rtl="0" fontAlgn="base">
        <a:spcBef>
          <a:spcPct val="0"/>
        </a:spcBef>
        <a:spcAft>
          <a:spcPct val="0"/>
        </a:spcAft>
        <a:defRPr sz="4400" b="1">
          <a:solidFill>
            <a:schemeClr val="bg1"/>
          </a:solidFill>
          <a:latin typeface="Tahoma" pitchFamily="-65" charset="0"/>
        </a:defRPr>
      </a:lvl8pPr>
      <a:lvl9pPr marL="1828800" algn="ctr" rtl="0" fontAlgn="base">
        <a:spcBef>
          <a:spcPct val="0"/>
        </a:spcBef>
        <a:spcAft>
          <a:spcPct val="0"/>
        </a:spcAft>
        <a:defRPr sz="4400" b="1">
          <a:solidFill>
            <a:schemeClr val="bg1"/>
          </a:solidFill>
          <a:latin typeface="Tahoma" pitchFamily="-65"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redundancy  comic">
            <a:extLst>
              <a:ext uri="{FF2B5EF4-FFF2-40B4-BE49-F238E27FC236}">
                <a16:creationId xmlns:a16="http://schemas.microsoft.com/office/drawing/2014/main" id="{545443A8-A635-43CE-8950-D59797183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00" y="1828800"/>
            <a:ext cx="55086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F928A8E3-8532-4004-984D-A329AE86BA1F}"/>
              </a:ext>
            </a:extLst>
          </p:cNvPr>
          <p:cNvSpPr txBox="1">
            <a:spLocks noChangeArrowheads="1"/>
          </p:cNvSpPr>
          <p:nvPr/>
        </p:nvSpPr>
        <p:spPr bwMode="auto">
          <a:xfrm>
            <a:off x="341313" y="61913"/>
            <a:ext cx="8458200" cy="1143000"/>
          </a:xfrm>
          <a:prstGeom prst="rect">
            <a:avLst/>
          </a:prstGeom>
          <a:noFill/>
          <a:ln>
            <a:noFill/>
          </a:ln>
        </p:spPr>
        <p:txBody>
          <a:bodyPr rIns="132080" anchor="ctr"/>
          <a:lstStyle>
            <a:lvl1pPr algn="ctr" rtl="0" eaLnBrk="0" fontAlgn="base" hangingPunct="0">
              <a:spcBef>
                <a:spcPct val="0"/>
              </a:spcBef>
              <a:spcAft>
                <a:spcPct val="0"/>
              </a:spcAft>
              <a:defRPr sz="4400" b="1">
                <a:solidFill>
                  <a:schemeClr val="tx1"/>
                </a:solidFill>
                <a:latin typeface="+mj-lt"/>
                <a:ea typeface="ＭＳ Ｐゴシック" pitchFamily="-65" charset="-128"/>
                <a:cs typeface="+mj-cs"/>
              </a:defRPr>
            </a:lvl1pPr>
            <a:lvl2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2pPr>
            <a:lvl3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3pPr>
            <a:lvl4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4pPr>
            <a:lvl5pPr algn="ctr" rtl="0" eaLnBrk="0" fontAlgn="base" hangingPunct="0">
              <a:spcBef>
                <a:spcPct val="0"/>
              </a:spcBef>
              <a:spcAft>
                <a:spcPct val="0"/>
              </a:spcAft>
              <a:defRPr sz="4400" b="1">
                <a:solidFill>
                  <a:schemeClr val="bg1"/>
                </a:solidFill>
                <a:latin typeface="Tahoma" pitchFamily="-65" charset="0"/>
                <a:ea typeface="ＭＳ Ｐゴシック" pitchFamily="-65" charset="-128"/>
              </a:defRPr>
            </a:lvl5pPr>
            <a:lvl6pPr marL="457200" algn="ctr" rtl="0" fontAlgn="base">
              <a:spcBef>
                <a:spcPct val="0"/>
              </a:spcBef>
              <a:spcAft>
                <a:spcPct val="0"/>
              </a:spcAft>
              <a:defRPr sz="4400" b="1">
                <a:solidFill>
                  <a:schemeClr val="bg1"/>
                </a:solidFill>
                <a:latin typeface="Tahoma" pitchFamily="-65" charset="0"/>
              </a:defRPr>
            </a:lvl6pPr>
            <a:lvl7pPr marL="914400" algn="ctr" rtl="0" fontAlgn="base">
              <a:spcBef>
                <a:spcPct val="0"/>
              </a:spcBef>
              <a:spcAft>
                <a:spcPct val="0"/>
              </a:spcAft>
              <a:defRPr sz="4400" b="1">
                <a:solidFill>
                  <a:schemeClr val="bg1"/>
                </a:solidFill>
                <a:latin typeface="Tahoma" pitchFamily="-65" charset="0"/>
              </a:defRPr>
            </a:lvl7pPr>
            <a:lvl8pPr marL="1371600" algn="ctr" rtl="0" fontAlgn="base">
              <a:spcBef>
                <a:spcPct val="0"/>
              </a:spcBef>
              <a:spcAft>
                <a:spcPct val="0"/>
              </a:spcAft>
              <a:defRPr sz="4400" b="1">
                <a:solidFill>
                  <a:schemeClr val="bg1"/>
                </a:solidFill>
                <a:latin typeface="Tahoma" pitchFamily="-65" charset="0"/>
              </a:defRPr>
            </a:lvl8pPr>
            <a:lvl9pPr marL="1828800" algn="ctr" rtl="0" fontAlgn="base">
              <a:spcBef>
                <a:spcPct val="0"/>
              </a:spcBef>
              <a:spcAft>
                <a:spcPct val="0"/>
              </a:spcAft>
              <a:defRPr sz="4400" b="1">
                <a:solidFill>
                  <a:schemeClr val="bg1"/>
                </a:solidFill>
                <a:latin typeface="Tahoma" pitchFamily="-65" charset="0"/>
              </a:defRPr>
            </a:lvl9pPr>
          </a:lstStyle>
          <a:p>
            <a:pPr eaLnBrk="1" hangingPunct="1">
              <a:defRPr/>
            </a:pPr>
            <a:r>
              <a:rPr lang="en-US" altLang="en-US" kern="0" dirty="0"/>
              <a:t>Functions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EED7FA1-8C57-4CDA-AA59-DE570E4CC80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Execution Flow</a:t>
            </a:r>
          </a:p>
        </p:txBody>
      </p:sp>
      <p:graphicFrame>
        <p:nvGraphicFramePr>
          <p:cNvPr id="10" name="Group 4">
            <a:extLst>
              <a:ext uri="{FF2B5EF4-FFF2-40B4-BE49-F238E27FC236}">
                <a16:creationId xmlns:a16="http://schemas.microsoft.com/office/drawing/2014/main" id="{046D057C-4537-4960-AF0E-1837A32DD60D}"/>
              </a:ext>
            </a:extLst>
          </p:cNvPr>
          <p:cNvGraphicFramePr>
            <a:graphicFrameLocks noGrp="1"/>
          </p:cNvGraphicFramePr>
          <p:nvPr/>
        </p:nvGraphicFramePr>
        <p:xfrm>
          <a:off x="304800" y="1295400"/>
          <a:ext cx="5157788" cy="4654794"/>
        </p:xfrm>
        <a:graphic>
          <a:graphicData uri="http://schemas.openxmlformats.org/drawingml/2006/table">
            <a:tbl>
              <a:tblPr/>
              <a:tblGrid>
                <a:gridCol w="383502">
                  <a:extLst>
                    <a:ext uri="{9D8B030D-6E8A-4147-A177-3AD203B41FA5}">
                      <a16:colId xmlns:a16="http://schemas.microsoft.com/office/drawing/2014/main" val="20000"/>
                    </a:ext>
                  </a:extLst>
                </a:gridCol>
                <a:gridCol w="4774286">
                  <a:extLst>
                    <a:ext uri="{9D8B030D-6E8A-4147-A177-3AD203B41FA5}">
                      <a16:colId xmlns:a16="http://schemas.microsoft.com/office/drawing/2014/main" val="20001"/>
                    </a:ext>
                  </a:extLst>
                </a:gridCol>
              </a:tblGrid>
              <a:tr h="387669">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message_ex1.py</a:t>
                      </a:r>
                    </a:p>
                  </a:txBody>
                  <a:tcPr marL="41476" marR="41476" marT="41444" marB="41444"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4266881">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6" marR="82952" marT="207217" marB="207217"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70C0"/>
                          </a:solidFill>
                          <a:effectLst/>
                          <a:latin typeface="+mn-lt"/>
                          <a:ea typeface="ＭＳ Ｐゴシック" panose="020B0600070205080204" pitchFamily="34" charset="-128"/>
                        </a:rPr>
                        <a:t>main</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message1()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message2()</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"Done with everything."</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70C0"/>
                          </a:solidFill>
                          <a:effectLst/>
                          <a:latin typeface="+mn-lt"/>
                          <a:ea typeface="ＭＳ Ｐゴシック" panose="020B0600070205080204" pitchFamily="34" charset="-128"/>
                        </a:rPr>
                        <a:t>message1</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"This is message 1."</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70C0"/>
                          </a:solidFill>
                          <a:effectLst/>
                          <a:latin typeface="+mn-lt"/>
                          <a:ea typeface="ＭＳ Ｐゴシック" panose="020B0600070205080204" pitchFamily="34" charset="-128"/>
                        </a:rPr>
                        <a:t>message2</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"This is message 2."</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main()</a:t>
                      </a:r>
                      <a:endPar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endParaRPr>
                    </a:p>
                  </a:txBody>
                  <a:tcPr marL="41476" marR="165905" marT="207217" marB="207217"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19468" name="Group 15">
            <a:extLst>
              <a:ext uri="{FF2B5EF4-FFF2-40B4-BE49-F238E27FC236}">
                <a16:creationId xmlns:a16="http://schemas.microsoft.com/office/drawing/2014/main" id="{7D65AC33-752C-4E39-9F1D-0E920A6CE364}"/>
              </a:ext>
            </a:extLst>
          </p:cNvPr>
          <p:cNvGrpSpPr>
            <a:grpSpLocks/>
          </p:cNvGrpSpPr>
          <p:nvPr/>
        </p:nvGrpSpPr>
        <p:grpSpPr bwMode="auto">
          <a:xfrm>
            <a:off x="5867400" y="2513013"/>
            <a:ext cx="2971800" cy="1831975"/>
            <a:chOff x="4758792" y="3951135"/>
            <a:chExt cx="3657600" cy="1832317"/>
          </a:xfrm>
        </p:grpSpPr>
        <p:sp>
          <p:nvSpPr>
            <p:cNvPr id="19478" name="Rectangle 6">
              <a:extLst>
                <a:ext uri="{FF2B5EF4-FFF2-40B4-BE49-F238E27FC236}">
                  <a16:creationId xmlns:a16="http://schemas.microsoft.com/office/drawing/2014/main" id="{2A7ED34F-6B88-4AD7-AE23-DBEFF7E30E61}"/>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19479" name="Rectangle 20">
              <a:extLst>
                <a:ext uri="{FF2B5EF4-FFF2-40B4-BE49-F238E27FC236}">
                  <a16:creationId xmlns:a16="http://schemas.microsoft.com/office/drawing/2014/main" id="{70C3CFD0-BA0C-42F8-8D4B-7B315506DCEA}"/>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19469" name="Picture 5">
            <a:extLst>
              <a:ext uri="{FF2B5EF4-FFF2-40B4-BE49-F238E27FC236}">
                <a16:creationId xmlns:a16="http://schemas.microsoft.com/office/drawing/2014/main" id="{E90A6B01-7B65-47C7-A7E1-7FF1D6159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275" y="2540000"/>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6D4EC8A7-56D4-40F3-94D2-430EA5D57039}"/>
              </a:ext>
            </a:extLst>
          </p:cNvPr>
          <p:cNvSpPr txBox="1">
            <a:spLocks noChangeArrowheads="1"/>
          </p:cNvSpPr>
          <p:nvPr/>
        </p:nvSpPr>
        <p:spPr bwMode="auto">
          <a:xfrm>
            <a:off x="5867400" y="2884488"/>
            <a:ext cx="2984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This is message 1.</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This is message 2.</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Done with everything.</a:t>
            </a:r>
          </a:p>
        </p:txBody>
      </p:sp>
      <p:sp>
        <p:nvSpPr>
          <p:cNvPr id="4" name="Arrow: Right 3">
            <a:extLst>
              <a:ext uri="{FF2B5EF4-FFF2-40B4-BE49-F238E27FC236}">
                <a16:creationId xmlns:a16="http://schemas.microsoft.com/office/drawing/2014/main" id="{4630FA58-060C-497A-86D7-EA08D5931D1F}"/>
              </a:ext>
            </a:extLst>
          </p:cNvPr>
          <p:cNvSpPr/>
          <p:nvPr/>
        </p:nvSpPr>
        <p:spPr>
          <a:xfrm>
            <a:off x="339725" y="54483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4" name="Arrow: Right 23">
            <a:extLst>
              <a:ext uri="{FF2B5EF4-FFF2-40B4-BE49-F238E27FC236}">
                <a16:creationId xmlns:a16="http://schemas.microsoft.com/office/drawing/2014/main" id="{6628454A-6C0E-4609-B3B7-9BE98311573C}"/>
              </a:ext>
            </a:extLst>
          </p:cNvPr>
          <p:cNvSpPr/>
          <p:nvPr/>
        </p:nvSpPr>
        <p:spPr>
          <a:xfrm>
            <a:off x="346075" y="222885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5" name="Arrow: Right 24">
            <a:extLst>
              <a:ext uri="{FF2B5EF4-FFF2-40B4-BE49-F238E27FC236}">
                <a16:creationId xmlns:a16="http://schemas.microsoft.com/office/drawing/2014/main" id="{F5AFA763-DCA1-4AC4-88EC-91B190F34BEE}"/>
              </a:ext>
            </a:extLst>
          </p:cNvPr>
          <p:cNvSpPr/>
          <p:nvPr/>
        </p:nvSpPr>
        <p:spPr>
          <a:xfrm>
            <a:off x="330200" y="3825875"/>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6" name="Arrow: Right 25">
            <a:extLst>
              <a:ext uri="{FF2B5EF4-FFF2-40B4-BE49-F238E27FC236}">
                <a16:creationId xmlns:a16="http://schemas.microsoft.com/office/drawing/2014/main" id="{4AD16661-5A1C-4E5A-9F36-1C255625912C}"/>
              </a:ext>
            </a:extLst>
          </p:cNvPr>
          <p:cNvSpPr/>
          <p:nvPr/>
        </p:nvSpPr>
        <p:spPr>
          <a:xfrm>
            <a:off x="330200" y="2506663"/>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7" name="Arrow: Right 26">
            <a:extLst>
              <a:ext uri="{FF2B5EF4-FFF2-40B4-BE49-F238E27FC236}">
                <a16:creationId xmlns:a16="http://schemas.microsoft.com/office/drawing/2014/main" id="{FE69008F-1196-4D72-A528-8A89BFA8CA04}"/>
              </a:ext>
            </a:extLst>
          </p:cNvPr>
          <p:cNvSpPr/>
          <p:nvPr/>
        </p:nvSpPr>
        <p:spPr>
          <a:xfrm>
            <a:off x="315913" y="4773613"/>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8" name="Arrow: Right 27">
            <a:extLst>
              <a:ext uri="{FF2B5EF4-FFF2-40B4-BE49-F238E27FC236}">
                <a16:creationId xmlns:a16="http://schemas.microsoft.com/office/drawing/2014/main" id="{7641BE53-B406-4067-9D74-101FC0440A44}"/>
              </a:ext>
            </a:extLst>
          </p:cNvPr>
          <p:cNvSpPr/>
          <p:nvPr/>
        </p:nvSpPr>
        <p:spPr>
          <a:xfrm>
            <a:off x="341313" y="2844800"/>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9" name="Arrow: Right 28">
            <a:extLst>
              <a:ext uri="{FF2B5EF4-FFF2-40B4-BE49-F238E27FC236}">
                <a16:creationId xmlns:a16="http://schemas.microsoft.com/office/drawing/2014/main" id="{A85DEEF5-09B6-4CDB-B456-14CC49F8D45D}"/>
              </a:ext>
            </a:extLst>
          </p:cNvPr>
          <p:cNvSpPr/>
          <p:nvPr/>
        </p:nvSpPr>
        <p:spPr>
          <a:xfrm>
            <a:off x="341313" y="5707063"/>
            <a:ext cx="304800" cy="228600"/>
          </a:xfrm>
          <a:prstGeom prst="right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xit" presetSubtype="0" fill="hold" grpId="1" nodeType="clickEffect">
                                  <p:stCondLst>
                                    <p:cond delay="0"/>
                                  </p:stCondLst>
                                  <p:childTnLst>
                                    <p:set>
                                      <p:cBhvr>
                                        <p:cTn id="13" dur="1" fill="hold">
                                          <p:stCondLst>
                                            <p:cond delay="0"/>
                                          </p:stCondLst>
                                        </p:cTn>
                                        <p:tgtEl>
                                          <p:spTgt spid="24"/>
                                        </p:tgtEl>
                                        <p:attrNameLst>
                                          <p:attrName>style.visibility</p:attrName>
                                        </p:attrNameLst>
                                      </p:cBhvr>
                                      <p:to>
                                        <p:strVal val="hidden"/>
                                      </p:to>
                                    </p:set>
                                  </p:childTnLst>
                                </p:cTn>
                              </p:par>
                            </p:childTnLst>
                          </p:cTn>
                        </p:par>
                        <p:par>
                          <p:cTn id="14" fill="hold" nodeType="afterGroup">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25"/>
                                        </p:tgtEl>
                                        <p:attrNameLst>
                                          <p:attrName>style.visibility</p:attrName>
                                        </p:attrNameLst>
                                      </p:cBhvr>
                                      <p:to>
                                        <p:strVal val="hidden"/>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6"/>
                                        </p:tgtEl>
                                        <p:attrNameLst>
                                          <p:attrName>style.visibility</p:attrName>
                                        </p:attrNameLst>
                                      </p:cBhvr>
                                      <p:to>
                                        <p:strVal val="hidden"/>
                                      </p:to>
                                    </p:set>
                                  </p:childTnLst>
                                </p:cTn>
                              </p:par>
                            </p:childTnLst>
                          </p:cTn>
                        </p:par>
                        <p:par>
                          <p:cTn id="32" fill="hold" nodeType="afterGroup">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7"/>
                                        </p:tgtEl>
                                        <p:attrNameLst>
                                          <p:attrName>style.visibility</p:attrName>
                                        </p:attrNameLst>
                                      </p:cBhvr>
                                      <p:to>
                                        <p:strVal val="hidden"/>
                                      </p:to>
                                    </p:set>
                                  </p:childTnLst>
                                </p:cTn>
                              </p:par>
                            </p:childTnLst>
                          </p:cTn>
                        </p:par>
                        <p:par>
                          <p:cTn id="43" fill="hold" nodeType="afterGroup">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iterate type="lt">
                                    <p:tmAbs val="100"/>
                                  </p:iterate>
                                  <p:childTnLst>
                                    <p:set>
                                      <p:cBhvr>
                                        <p:cTn id="49"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28"/>
                                        </p:tgtEl>
                                        <p:attrNameLst>
                                          <p:attrName>style.visibility</p:attrName>
                                        </p:attrNameLst>
                                      </p:cBhvr>
                                      <p:to>
                                        <p:strVal val="hidden"/>
                                      </p:to>
                                    </p:set>
                                  </p:childTnLst>
                                </p:cTn>
                              </p:par>
                            </p:childTnLst>
                          </p:cTn>
                        </p:par>
                        <p:par>
                          <p:cTn id="54" fill="hold" nodeType="afterGroup">
                            <p:stCondLst>
                              <p:cond delay="0"/>
                            </p:stCondLst>
                            <p:childTnLst>
                              <p:par>
                                <p:cTn id="55" presetID="1" presetClass="entr" presetSubtype="0" fill="hold" grpId="0" nodeType="after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animBg="1"/>
      <p:bldP spid="24" grpId="1" animBg="1"/>
      <p:bldP spid="25" grpId="0" animBg="1"/>
      <p:bldP spid="25" grpId="1" animBg="1"/>
      <p:bldP spid="26" grpId="0" animBg="1"/>
      <p:bldP spid="26" grpId="1" animBg="1"/>
      <p:bldP spid="27" grpId="0" animBg="1"/>
      <p:bldP spid="27" grpId="1" animBg="1"/>
      <p:bldP spid="28" grpId="0" animBg="1"/>
      <p:bldP spid="28" grpId="1"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D25A9BE7-8623-42F8-9148-D5E8A8A7F333}"/>
              </a:ext>
            </a:extLst>
          </p:cNvPr>
          <p:cNvSpPr txBox="1">
            <a:spLocks noChangeArrowheads="1"/>
          </p:cNvSpPr>
          <p:nvPr/>
        </p:nvSpPr>
        <p:spPr bwMode="auto">
          <a:xfrm>
            <a:off x="4530725" y="3787775"/>
            <a:ext cx="3775075" cy="1220788"/>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nSpc>
                <a:spcPct val="80000"/>
              </a:lnSpc>
              <a:spcBef>
                <a:spcPts val="450"/>
              </a:spcBef>
              <a:buClr>
                <a:srgbClr val="808080"/>
              </a:buClr>
              <a:buSzPct val="60000"/>
              <a:buFont typeface="Wingdings 2" panose="05020102010507070707" pitchFamily="18" charset="2"/>
              <a:buNone/>
            </a:pPr>
            <a:r>
              <a:rPr lang="en-GB" altLang="en-US" sz="1400">
                <a:solidFill>
                  <a:srgbClr val="FFC000"/>
                </a:solidFill>
                <a:latin typeface="Courier New" panose="02070309020205020404" pitchFamily="49" charset="0"/>
              </a:rPr>
              <a:t>def</a:t>
            </a:r>
            <a:r>
              <a:rPr lang="en-GB" altLang="en-US" sz="1400">
                <a:latin typeface="Courier New" panose="02070309020205020404" pitchFamily="49" charset="0"/>
              </a:rPr>
              <a:t> </a:t>
            </a:r>
            <a:r>
              <a:rPr lang="en-GB" altLang="en-US" sz="1400">
                <a:solidFill>
                  <a:srgbClr val="0070C0"/>
                </a:solidFill>
                <a:latin typeface="Courier New" panose="02070309020205020404" pitchFamily="49" charset="0"/>
              </a:rPr>
              <a:t>message2</a:t>
            </a:r>
            <a:r>
              <a:rPr lang="en-GB" altLang="en-US" sz="1400">
                <a:latin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r>
              <a:rPr lang="en-GB" altLang="en-US" sz="1400">
                <a:latin typeface="Courier New" panose="02070309020205020404" pitchFamily="49" charset="0"/>
              </a:rPr>
              <a:t>    </a:t>
            </a:r>
            <a:r>
              <a:rPr lang="en-GB" altLang="en-US" sz="1400">
                <a:solidFill>
                  <a:srgbClr val="7030A0"/>
                </a:solidFill>
                <a:latin typeface="Courier New" panose="02070309020205020404" pitchFamily="49" charset="0"/>
              </a:rPr>
              <a:t>print</a:t>
            </a:r>
            <a:r>
              <a:rPr lang="en-GB" altLang="en-US" sz="1400">
                <a:latin typeface="Courier New" panose="02070309020205020404" pitchFamily="49" charset="0"/>
              </a:rPr>
              <a:t>(</a:t>
            </a:r>
            <a:r>
              <a:rPr lang="en-GB" altLang="en-US" sz="1400">
                <a:solidFill>
                  <a:srgbClr val="008000"/>
                </a:solidFill>
                <a:latin typeface="Courier New" panose="02070309020205020404" pitchFamily="49" charset="0"/>
              </a:rPr>
              <a:t>"This is message 2."</a:t>
            </a:r>
            <a:r>
              <a:rPr lang="en-GB" altLang="en-US" sz="1400">
                <a:latin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r>
              <a:rPr lang="en-GB" altLang="en-US" sz="1400" b="1">
                <a:latin typeface="Courier New" panose="02070309020205020404" pitchFamily="49" charset="0"/>
              </a:rPr>
              <a:t>    message1()</a:t>
            </a:r>
            <a:endParaRPr lang="en-GB" altLang="en-US" sz="1400">
              <a:latin typeface="Courier New" panose="02070309020205020404" pitchFamily="49" charset="0"/>
            </a:endParaRPr>
          </a:p>
          <a:p>
            <a:pPr>
              <a:lnSpc>
                <a:spcPct val="80000"/>
              </a:lnSpc>
              <a:spcBef>
                <a:spcPts val="450"/>
              </a:spcBef>
              <a:buClr>
                <a:srgbClr val="808080"/>
              </a:buClr>
              <a:buSzPct val="60000"/>
              <a:buFont typeface="Wingdings 2" panose="05020102010507070707" pitchFamily="18" charset="2"/>
              <a:buNone/>
            </a:pPr>
            <a:r>
              <a:rPr lang="en-GB" altLang="en-US" sz="1400">
                <a:latin typeface="Courier New" panose="02070309020205020404" pitchFamily="49" charset="0"/>
              </a:rPr>
              <a:t>    </a:t>
            </a:r>
            <a:r>
              <a:rPr lang="en-GB" altLang="en-US" sz="1400">
                <a:solidFill>
                  <a:srgbClr val="7030A0"/>
                </a:solidFill>
                <a:latin typeface="Courier New" panose="02070309020205020404" pitchFamily="49" charset="0"/>
              </a:rPr>
              <a:t>print</a:t>
            </a:r>
            <a:r>
              <a:rPr lang="en-GB" altLang="en-US" sz="1400">
                <a:latin typeface="Courier New" panose="02070309020205020404" pitchFamily="49" charset="0"/>
              </a:rPr>
              <a:t>(</a:t>
            </a:r>
            <a:r>
              <a:rPr lang="en-GB" altLang="en-US" sz="1400">
                <a:solidFill>
                  <a:srgbClr val="008000"/>
                </a:solidFill>
                <a:latin typeface="Courier New" panose="02070309020205020404" pitchFamily="49" charset="0"/>
              </a:rPr>
              <a:t>"Done with message 2."</a:t>
            </a:r>
            <a:r>
              <a:rPr lang="en-GB" altLang="en-US" sz="1400">
                <a:latin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endParaRPr lang="en-GB" altLang="en-US" sz="1400">
              <a:latin typeface="Courier New" panose="02070309020205020404" pitchFamily="49" charset="0"/>
            </a:endParaRPr>
          </a:p>
        </p:txBody>
      </p:sp>
      <p:sp>
        <p:nvSpPr>
          <p:cNvPr id="21507" name="Rectangle 2">
            <a:extLst>
              <a:ext uri="{FF2B5EF4-FFF2-40B4-BE49-F238E27FC236}">
                <a16:creationId xmlns:a16="http://schemas.microsoft.com/office/drawing/2014/main" id="{C629370D-E7A4-4FC1-AAE4-DD381E0DC24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Call Stack</a:t>
            </a:r>
          </a:p>
        </p:txBody>
      </p:sp>
      <p:sp>
        <p:nvSpPr>
          <p:cNvPr id="4" name="Text Box 4">
            <a:extLst>
              <a:ext uri="{FF2B5EF4-FFF2-40B4-BE49-F238E27FC236}">
                <a16:creationId xmlns:a16="http://schemas.microsoft.com/office/drawing/2014/main" id="{B3FB993A-DFF6-4371-878E-1DABA92A8083}"/>
              </a:ext>
            </a:extLst>
          </p:cNvPr>
          <p:cNvSpPr txBox="1">
            <a:spLocks noChangeArrowheads="1"/>
          </p:cNvSpPr>
          <p:nvPr/>
        </p:nvSpPr>
        <p:spPr bwMode="auto">
          <a:xfrm>
            <a:off x="4541838" y="4670425"/>
            <a:ext cx="3763962" cy="51117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nSpc>
                <a:spcPct val="80000"/>
              </a:lnSpc>
              <a:spcBef>
                <a:spcPts val="450"/>
              </a:spcBef>
              <a:buClr>
                <a:srgbClr val="808080"/>
              </a:buClr>
              <a:buSzPct val="60000"/>
              <a:buFont typeface="Wingdings 2" panose="05020102010507070707" pitchFamily="18" charset="2"/>
              <a:buNone/>
            </a:pPr>
            <a:r>
              <a:rPr lang="en-GB" altLang="en-US" sz="1400">
                <a:solidFill>
                  <a:srgbClr val="FFC000"/>
                </a:solidFill>
                <a:latin typeface="Courier New" panose="02070309020205020404" pitchFamily="49" charset="0"/>
              </a:rPr>
              <a:t>def</a:t>
            </a:r>
            <a:r>
              <a:rPr lang="en-GB" altLang="en-US" sz="1400">
                <a:latin typeface="Courier New" panose="02070309020205020404" pitchFamily="49" charset="0"/>
              </a:rPr>
              <a:t> </a:t>
            </a:r>
            <a:r>
              <a:rPr lang="en-GB" altLang="en-US" sz="1400">
                <a:solidFill>
                  <a:srgbClr val="0070C0"/>
                </a:solidFill>
                <a:latin typeface="Courier New" panose="02070309020205020404" pitchFamily="49" charset="0"/>
              </a:rPr>
              <a:t>message1</a:t>
            </a:r>
            <a:r>
              <a:rPr lang="en-GB" altLang="en-US" sz="1400">
                <a:latin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r>
              <a:rPr lang="en-GB" altLang="en-US" sz="1400">
                <a:latin typeface="Courier New" panose="02070309020205020404" pitchFamily="49" charset="0"/>
              </a:rPr>
              <a:t>    </a:t>
            </a:r>
            <a:r>
              <a:rPr lang="en-GB" altLang="en-US" sz="1400">
                <a:solidFill>
                  <a:srgbClr val="7030A0"/>
                </a:solidFill>
                <a:latin typeface="Courier New" panose="02070309020205020404" pitchFamily="49" charset="0"/>
              </a:rPr>
              <a:t>print</a:t>
            </a:r>
            <a:r>
              <a:rPr lang="en-GB" altLang="en-US" sz="1400">
                <a:latin typeface="Courier New" panose="02070309020205020404" pitchFamily="49" charset="0"/>
              </a:rPr>
              <a:t>(</a:t>
            </a:r>
            <a:r>
              <a:rPr lang="en-GB" altLang="en-US" sz="1400">
                <a:solidFill>
                  <a:srgbClr val="008000"/>
                </a:solidFill>
                <a:latin typeface="Courier New" panose="02070309020205020404" pitchFamily="49" charset="0"/>
              </a:rPr>
              <a:t>"This is message 1."</a:t>
            </a:r>
            <a:r>
              <a:rPr lang="en-GB" altLang="en-US" sz="1400">
                <a:latin typeface="Courier New" panose="02070309020205020404" pitchFamily="49" charset="0"/>
              </a:rPr>
              <a:t>)</a:t>
            </a:r>
          </a:p>
        </p:txBody>
      </p:sp>
      <p:sp>
        <p:nvSpPr>
          <p:cNvPr id="6" name="Text Box 4">
            <a:extLst>
              <a:ext uri="{FF2B5EF4-FFF2-40B4-BE49-F238E27FC236}">
                <a16:creationId xmlns:a16="http://schemas.microsoft.com/office/drawing/2014/main" id="{1BD50B10-F36F-4511-AAFB-FCB595C8DA7F}"/>
              </a:ext>
            </a:extLst>
          </p:cNvPr>
          <p:cNvSpPr txBox="1">
            <a:spLocks noChangeArrowheads="1"/>
          </p:cNvSpPr>
          <p:nvPr/>
        </p:nvSpPr>
        <p:spPr bwMode="auto">
          <a:xfrm>
            <a:off x="4530725" y="3276600"/>
            <a:ext cx="3775075" cy="51117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nSpc>
                <a:spcPct val="80000"/>
              </a:lnSpc>
              <a:spcBef>
                <a:spcPts val="450"/>
              </a:spcBef>
              <a:buClr>
                <a:srgbClr val="808080"/>
              </a:buClr>
              <a:buSzPct val="60000"/>
              <a:buFont typeface="Wingdings 2" panose="05020102010507070707" pitchFamily="18" charset="2"/>
              <a:buNone/>
            </a:pPr>
            <a:r>
              <a:rPr lang="en-GB" altLang="en-US" sz="1400">
                <a:solidFill>
                  <a:srgbClr val="FFC000"/>
                </a:solidFill>
                <a:latin typeface="Courier New" panose="02070309020205020404" pitchFamily="49" charset="0"/>
              </a:rPr>
              <a:t>def</a:t>
            </a:r>
            <a:r>
              <a:rPr lang="en-GB" altLang="en-US" sz="1400">
                <a:latin typeface="Courier New" panose="02070309020205020404" pitchFamily="49" charset="0"/>
              </a:rPr>
              <a:t> </a:t>
            </a:r>
            <a:r>
              <a:rPr lang="en-GB" altLang="en-US" sz="1400">
                <a:solidFill>
                  <a:srgbClr val="0070C0"/>
                </a:solidFill>
                <a:latin typeface="Courier New" panose="02070309020205020404" pitchFamily="49" charset="0"/>
              </a:rPr>
              <a:t>message1</a:t>
            </a:r>
            <a:r>
              <a:rPr lang="en-GB" altLang="en-US" sz="1400">
                <a:latin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r>
              <a:rPr lang="en-GB" altLang="en-US" sz="1400">
                <a:latin typeface="Courier New" panose="02070309020205020404" pitchFamily="49" charset="0"/>
              </a:rPr>
              <a:t>    </a:t>
            </a:r>
            <a:r>
              <a:rPr lang="en-GB" altLang="en-US" sz="1400">
                <a:solidFill>
                  <a:srgbClr val="7030A0"/>
                </a:solidFill>
                <a:latin typeface="Courier New" panose="02070309020205020404" pitchFamily="49" charset="0"/>
              </a:rPr>
              <a:t>print</a:t>
            </a:r>
            <a:r>
              <a:rPr lang="en-GB" altLang="en-US" sz="1400">
                <a:latin typeface="Courier New" panose="02070309020205020404" pitchFamily="49" charset="0"/>
              </a:rPr>
              <a:t>(</a:t>
            </a:r>
            <a:r>
              <a:rPr lang="en-GB" altLang="en-US" sz="1400">
                <a:solidFill>
                  <a:srgbClr val="008000"/>
                </a:solidFill>
                <a:latin typeface="Courier New" panose="02070309020205020404" pitchFamily="49" charset="0"/>
              </a:rPr>
              <a:t>"This is message 1."</a:t>
            </a:r>
            <a:r>
              <a:rPr lang="en-GB" altLang="en-US" sz="1400">
                <a:latin typeface="Courier New" panose="02070309020205020404" pitchFamily="49" charset="0"/>
              </a:rPr>
              <a:t>)</a:t>
            </a:r>
          </a:p>
        </p:txBody>
      </p:sp>
      <p:grpSp>
        <p:nvGrpSpPr>
          <p:cNvPr id="21510" name="Group 15">
            <a:extLst>
              <a:ext uri="{FF2B5EF4-FFF2-40B4-BE49-F238E27FC236}">
                <a16:creationId xmlns:a16="http://schemas.microsoft.com/office/drawing/2014/main" id="{00869BAF-81D9-4319-936E-255E2C4A0BD7}"/>
              </a:ext>
            </a:extLst>
          </p:cNvPr>
          <p:cNvGrpSpPr>
            <a:grpSpLocks/>
          </p:cNvGrpSpPr>
          <p:nvPr/>
        </p:nvGrpSpPr>
        <p:grpSpPr bwMode="auto">
          <a:xfrm>
            <a:off x="914400" y="4516438"/>
            <a:ext cx="2971800" cy="1524000"/>
            <a:chOff x="4758792" y="3951135"/>
            <a:chExt cx="3657600" cy="1832317"/>
          </a:xfrm>
        </p:grpSpPr>
        <p:sp>
          <p:nvSpPr>
            <p:cNvPr id="21522" name="Rectangle 6">
              <a:extLst>
                <a:ext uri="{FF2B5EF4-FFF2-40B4-BE49-F238E27FC236}">
                  <a16:creationId xmlns:a16="http://schemas.microsoft.com/office/drawing/2014/main" id="{00BC9C94-829A-4574-8488-BEE4EC32BE73}"/>
                </a:ext>
              </a:extLst>
            </p:cNvPr>
            <p:cNvSpPr>
              <a:spLocks noChangeArrowheads="1"/>
            </p:cNvSpPr>
            <p:nvPr/>
          </p:nvSpPr>
          <p:spPr bwMode="auto">
            <a:xfrm>
              <a:off x="4758792" y="3951135"/>
              <a:ext cx="3657600" cy="446627"/>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400">
                  <a:solidFill>
                    <a:srgbClr val="000000"/>
                  </a:solidFill>
                  <a:latin typeface="Arial" panose="020B0604020202020204" pitchFamily="34" charset="0"/>
                  <a:ea typeface="ヒラギノ角ゴ ProN W3" charset="-128"/>
                  <a:sym typeface="Arial" panose="020B0604020202020204" pitchFamily="34" charset="0"/>
                </a:rPr>
                <a:t>    C:\Windows\py.exe</a:t>
              </a:r>
            </a:p>
            <a:p>
              <a:pPr eaLnBrk="1" hangingPunct="1">
                <a:spcBef>
                  <a:spcPct val="0"/>
                </a:spcBef>
                <a:buFontTx/>
                <a:buNone/>
              </a:pPr>
              <a:endParaRPr lang="en-US" altLang="en-US" sz="1600">
                <a:solidFill>
                  <a:srgbClr val="000000"/>
                </a:solidFill>
                <a:latin typeface="Arial" panose="020B0604020202020204" pitchFamily="34" charset="0"/>
                <a:ea typeface="ヒラギノ角ゴ ProN W3" charset="-128"/>
                <a:sym typeface="Arial" panose="020B0604020202020204" pitchFamily="34" charset="0"/>
              </a:endParaRPr>
            </a:p>
          </p:txBody>
        </p:sp>
        <p:sp>
          <p:nvSpPr>
            <p:cNvPr id="21523" name="Rectangle 20">
              <a:extLst>
                <a:ext uri="{FF2B5EF4-FFF2-40B4-BE49-F238E27FC236}">
                  <a16:creationId xmlns:a16="http://schemas.microsoft.com/office/drawing/2014/main" id="{54F84966-52E8-4F5E-A634-D7474F3C3587}"/>
                </a:ext>
              </a:extLst>
            </p:cNvPr>
            <p:cNvSpPr>
              <a:spLocks noChangeArrowheads="1"/>
            </p:cNvSpPr>
            <p:nvPr/>
          </p:nvSpPr>
          <p:spPr bwMode="auto">
            <a:xfrm>
              <a:off x="4758792" y="4397762"/>
              <a:ext cx="3657600" cy="1385690"/>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21511" name="Picture 5">
            <a:extLst>
              <a:ext uri="{FF2B5EF4-FFF2-40B4-BE49-F238E27FC236}">
                <a16:creationId xmlns:a16="http://schemas.microsoft.com/office/drawing/2014/main" id="{600C64DC-F2F6-4D58-8BED-2174424DE9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4543425"/>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3415E37B-2C7C-4513-8921-C00549F7378E}"/>
              </a:ext>
            </a:extLst>
          </p:cNvPr>
          <p:cNvSpPr txBox="1">
            <a:spLocks noChangeArrowheads="1"/>
          </p:cNvSpPr>
          <p:nvPr/>
        </p:nvSpPr>
        <p:spPr bwMode="auto">
          <a:xfrm>
            <a:off x="901700" y="4891088"/>
            <a:ext cx="2984500"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This is message 1.</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This is message 2.</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This is message 1.</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Done with message 2.</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Done.</a:t>
            </a:r>
          </a:p>
        </p:txBody>
      </p:sp>
      <p:graphicFrame>
        <p:nvGraphicFramePr>
          <p:cNvPr id="17" name="Group 4">
            <a:extLst>
              <a:ext uri="{FF2B5EF4-FFF2-40B4-BE49-F238E27FC236}">
                <a16:creationId xmlns:a16="http://schemas.microsoft.com/office/drawing/2014/main" id="{D74D13A2-9982-493B-B969-A5A28237D051}"/>
              </a:ext>
            </a:extLst>
          </p:cNvPr>
          <p:cNvGraphicFramePr>
            <a:graphicFrameLocks noGrp="1"/>
          </p:cNvGraphicFramePr>
          <p:nvPr/>
        </p:nvGraphicFramePr>
        <p:xfrm>
          <a:off x="914400" y="1238250"/>
          <a:ext cx="2984500" cy="2857500"/>
        </p:xfrm>
        <a:graphic>
          <a:graphicData uri="http://schemas.openxmlformats.org/drawingml/2006/table">
            <a:tbl>
              <a:tblPr/>
              <a:tblGrid>
                <a:gridCol w="221910">
                  <a:extLst>
                    <a:ext uri="{9D8B030D-6E8A-4147-A177-3AD203B41FA5}">
                      <a16:colId xmlns:a16="http://schemas.microsoft.com/office/drawing/2014/main" val="20000"/>
                    </a:ext>
                  </a:extLst>
                </a:gridCol>
                <a:gridCol w="2762590">
                  <a:extLst>
                    <a:ext uri="{9D8B030D-6E8A-4147-A177-3AD203B41FA5}">
                      <a16:colId xmlns:a16="http://schemas.microsoft.com/office/drawing/2014/main" val="20001"/>
                    </a:ext>
                  </a:extLst>
                </a:gridCol>
              </a:tblGrid>
              <a:tr h="326748">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message_ex2.py</a:t>
                      </a:r>
                    </a:p>
                  </a:txBody>
                  <a:tcPr marL="41477" marR="41477" marT="41453" marB="41453"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530752">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7" marR="82954" marT="207261" marB="207261"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200" b="0" i="0" u="none" strike="noStrike" cap="none" normalizeH="0" baseline="0" dirty="0">
                          <a:ln>
                            <a:noFill/>
                          </a:ln>
                          <a:solidFill>
                            <a:srgbClr val="0070C0"/>
                          </a:solidFill>
                          <a:effectLst/>
                          <a:latin typeface="+mn-lt"/>
                          <a:ea typeface="ＭＳ Ｐゴシック" panose="020B0600070205080204" pitchFamily="34" charset="-128"/>
                        </a:rPr>
                        <a:t>message1</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2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200" b="0" i="0" u="none" strike="noStrike" cap="none" normalizeH="0" baseline="0" dirty="0">
                          <a:ln>
                            <a:noFill/>
                          </a:ln>
                          <a:solidFill>
                            <a:srgbClr val="008000"/>
                          </a:solidFill>
                          <a:effectLst/>
                          <a:latin typeface="+mn-lt"/>
                          <a:ea typeface="ＭＳ Ｐゴシック" panose="020B0600070205080204" pitchFamily="34" charset="-128"/>
                        </a:rPr>
                        <a:t>"This is message 1."</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200" b="0" i="0" u="none" strike="noStrike" cap="none" normalizeH="0" baseline="0" dirty="0">
                          <a:ln>
                            <a:noFill/>
                          </a:ln>
                          <a:solidFill>
                            <a:srgbClr val="0070C0"/>
                          </a:solidFill>
                          <a:effectLst/>
                          <a:latin typeface="+mn-lt"/>
                          <a:ea typeface="ＭＳ Ｐゴシック" panose="020B0600070205080204" pitchFamily="34" charset="-128"/>
                        </a:rPr>
                        <a:t>message2</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2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200" b="0" i="0" u="none" strike="noStrike" cap="none" normalizeH="0" baseline="0" dirty="0">
                          <a:ln>
                            <a:noFill/>
                          </a:ln>
                          <a:solidFill>
                            <a:srgbClr val="008000"/>
                          </a:solidFill>
                          <a:effectLst/>
                          <a:latin typeface="+mn-lt"/>
                          <a:ea typeface="ＭＳ Ｐゴシック" panose="020B0600070205080204" pitchFamily="34" charset="-128"/>
                        </a:rPr>
                        <a:t>"This is message 2."</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message1()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2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200" b="0" i="0" u="none" strike="noStrike" cap="none" normalizeH="0" baseline="0" dirty="0">
                          <a:ln>
                            <a:noFill/>
                          </a:ln>
                          <a:solidFill>
                            <a:srgbClr val="008000"/>
                          </a:solidFill>
                          <a:effectLst/>
                          <a:latin typeface="+mn-lt"/>
                          <a:ea typeface="ＭＳ Ｐゴシック" panose="020B0600070205080204" pitchFamily="34" charset="-128"/>
                        </a:rPr>
                        <a:t>"Done with message 2."</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message1()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message2()</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2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200" b="0" i="0" u="none" strike="noStrike" cap="none" normalizeH="0" baseline="0" dirty="0">
                          <a:ln>
                            <a:noFill/>
                          </a:ln>
                          <a:solidFill>
                            <a:srgbClr val="008000"/>
                          </a:solidFill>
                          <a:effectLst/>
                          <a:latin typeface="+mn-lt"/>
                          <a:ea typeface="ＭＳ Ｐゴシック" panose="020B0600070205080204" pitchFamily="34" charset="-128"/>
                        </a:rPr>
                        <a:t>"Done."</a:t>
                      </a:r>
                      <a:r>
                        <a:rPr kumimoji="0" lang="en-US" altLang="en-US" sz="1200" b="0" i="0" u="none" strike="noStrike" cap="none" normalizeH="0" baseline="0" dirty="0">
                          <a:ln>
                            <a:noFill/>
                          </a:ln>
                          <a:solidFill>
                            <a:schemeClr val="tx1"/>
                          </a:solidFill>
                          <a:effectLst/>
                          <a:latin typeface="+mn-lt"/>
                          <a:ea typeface="ＭＳ Ｐゴシック" panose="020B0600070205080204" pitchFamily="34" charset="-128"/>
                        </a:rPr>
                        <a:t>)</a:t>
                      </a:r>
                    </a:p>
                  </a:txBody>
                  <a:tcPr marL="41477" marR="165909" marT="207261" marB="207261"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iterate type="lt">
                                    <p:tmAbs val="100"/>
                                  </p:iterate>
                                  <p:childTnLst>
                                    <p:set>
                                      <p:cBhvr>
                                        <p:cTn id="2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iterate type="lt">
                                    <p:tmAbs val="100"/>
                                  </p:iterate>
                                  <p:childTnLst>
                                    <p:set>
                                      <p:cBhvr>
                                        <p:cTn id="3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iterate type="lt">
                                    <p:tmAbs val="100"/>
                                  </p:iterate>
                                  <p:childTnLst>
                                    <p:set>
                                      <p:cBhvr>
                                        <p:cTn id="3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5"/>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iterate type="lt">
                                    <p:tmAbs val="100"/>
                                  </p:iterate>
                                  <p:childTnLst>
                                    <p:set>
                                      <p:cBhvr>
                                        <p:cTn id="46"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 grpId="0" animBg="1"/>
      <p:bldP spid="4" grpId="1" animBg="1"/>
      <p:bldP spid="6" grpId="0" animBg="1"/>
      <p:bldP spid="6"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8">
            <a:extLst>
              <a:ext uri="{FF2B5EF4-FFF2-40B4-BE49-F238E27FC236}">
                <a16:creationId xmlns:a16="http://schemas.microsoft.com/office/drawing/2014/main" id="{78F4C17D-80E5-4065-8AFA-7E0224C6602D}"/>
              </a:ext>
            </a:extLst>
          </p:cNvPr>
          <p:cNvSpPr txBox="1">
            <a:spLocks noChangeArrowheads="1"/>
          </p:cNvSpPr>
          <p:nvPr/>
        </p:nvSpPr>
        <p:spPr bwMode="auto">
          <a:xfrm>
            <a:off x="4530725" y="3429000"/>
            <a:ext cx="3775075" cy="1219200"/>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marL="106363" defTabSz="457200" eaLnBrk="1" hangingPunct="1">
              <a:lnSpc>
                <a:spcPct val="87000"/>
              </a:lnSpc>
              <a:buFontTx/>
              <a:buNone/>
              <a:defRPr/>
            </a:pPr>
            <a:r>
              <a:rPr lang="en-US" altLang="en-US" sz="1400" dirty="0">
                <a:solidFill>
                  <a:srgbClr val="FFC000"/>
                </a:solidFill>
                <a:latin typeface="Courier New" panose="02070309020205020404" pitchFamily="49" charset="0"/>
                <a:cs typeface="Courier New" panose="02070309020205020404" pitchFamily="49" charset="0"/>
              </a:rPr>
              <a:t>def</a:t>
            </a:r>
            <a:r>
              <a:rPr lang="en-US" altLang="en-US" sz="1400" dirty="0">
                <a:latin typeface="Courier New" panose="02070309020205020404" pitchFamily="49" charset="0"/>
                <a:cs typeface="Courier New" panose="02070309020205020404" pitchFamily="49" charset="0"/>
              </a:rPr>
              <a:t> </a:t>
            </a:r>
            <a:r>
              <a:rPr lang="en-US" altLang="en-US" sz="1400" dirty="0">
                <a:solidFill>
                  <a:srgbClr val="0070C0"/>
                </a:solidFill>
                <a:latin typeface="Courier New" panose="02070309020205020404" pitchFamily="49" charset="0"/>
                <a:cs typeface="Courier New" panose="02070309020205020404" pitchFamily="49" charset="0"/>
              </a:rPr>
              <a:t>b</a:t>
            </a:r>
            <a:r>
              <a:rPr lang="en-US" altLang="en-US" sz="1400" dirty="0">
                <a:latin typeface="Courier New" panose="02070309020205020404" pitchFamily="49" charset="0"/>
                <a:cs typeface="Courier New" panose="02070309020205020404" pitchFamily="49" charset="0"/>
              </a:rPr>
              <a:t>():</a:t>
            </a:r>
          </a:p>
          <a:p>
            <a:pPr marL="106363" defTabSz="457200" eaLnBrk="1" hangingPunct="1">
              <a:lnSpc>
                <a:spcPct val="87000"/>
              </a:lnSpc>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7030A0"/>
                </a:solidFill>
                <a:latin typeface="Courier New" panose="02070309020205020404" pitchFamily="49" charset="0"/>
                <a:cs typeface="Courier New" panose="02070309020205020404" pitchFamily="49" charset="0"/>
              </a:rPr>
              <a:t>print</a:t>
            </a:r>
            <a:r>
              <a:rPr lang="en-US" altLang="en-US" sz="1400" dirty="0">
                <a:latin typeface="Courier New" panose="02070309020205020404" pitchFamily="49" charset="0"/>
                <a:cs typeface="Courier New" panose="02070309020205020404" pitchFamily="49" charset="0"/>
              </a:rPr>
              <a:t>(</a:t>
            </a:r>
            <a:r>
              <a:rPr lang="en-US" altLang="en-US" sz="1400" dirty="0">
                <a:solidFill>
                  <a:srgbClr val="008000"/>
                </a:solidFill>
                <a:latin typeface="Courier New" panose="02070309020205020404" pitchFamily="49" charset="0"/>
                <a:cs typeface="Courier New" panose="02070309020205020404" pitchFamily="49" charset="0"/>
              </a:rPr>
              <a:t>"B is starting"</a:t>
            </a:r>
            <a:r>
              <a:rPr lang="en-US" altLang="en-US" sz="1400" dirty="0">
                <a:latin typeface="Courier New" panose="02070309020205020404" pitchFamily="49" charset="0"/>
                <a:cs typeface="Courier New" panose="02070309020205020404" pitchFamily="49" charset="0"/>
              </a:rPr>
              <a:t>)</a:t>
            </a:r>
          </a:p>
          <a:p>
            <a:pPr marL="106363" defTabSz="457200" eaLnBrk="1" hangingPunct="1">
              <a:lnSpc>
                <a:spcPct val="87000"/>
              </a:lnSpc>
              <a:buFontTx/>
              <a:buNone/>
              <a:defRPr/>
            </a:pPr>
            <a:r>
              <a:rPr lang="en-US" altLang="en-US" sz="1400" dirty="0">
                <a:latin typeface="Courier New" panose="02070309020205020404" pitchFamily="49" charset="0"/>
                <a:cs typeface="Courier New" panose="02070309020205020404" pitchFamily="49" charset="0"/>
              </a:rPr>
              <a:t>    c()</a:t>
            </a:r>
          </a:p>
          <a:p>
            <a:pPr marL="106363" defTabSz="457200" eaLnBrk="1" hangingPunct="1">
              <a:lnSpc>
                <a:spcPct val="87000"/>
              </a:lnSpc>
              <a:buFontTx/>
              <a:buNone/>
              <a:defRPr/>
            </a:pPr>
            <a:r>
              <a:rPr lang="en-US" altLang="en-US" sz="1400" dirty="0">
                <a:latin typeface="Courier New" panose="02070309020205020404" pitchFamily="49" charset="0"/>
                <a:cs typeface="Courier New" panose="02070309020205020404" pitchFamily="49" charset="0"/>
              </a:rPr>
              <a:t>    </a:t>
            </a:r>
            <a:r>
              <a:rPr lang="en-US" altLang="en-US" sz="1400" dirty="0">
                <a:solidFill>
                  <a:srgbClr val="7030A0"/>
                </a:solidFill>
                <a:latin typeface="Courier New" panose="02070309020205020404" pitchFamily="49" charset="0"/>
                <a:cs typeface="Courier New" panose="02070309020205020404" pitchFamily="49" charset="0"/>
              </a:rPr>
              <a:t>print</a:t>
            </a:r>
            <a:r>
              <a:rPr lang="en-US" altLang="en-US" sz="1400" dirty="0">
                <a:latin typeface="Courier New" panose="02070309020205020404" pitchFamily="49" charset="0"/>
                <a:cs typeface="Courier New" panose="02070309020205020404" pitchFamily="49" charset="0"/>
              </a:rPr>
              <a:t>(</a:t>
            </a:r>
            <a:r>
              <a:rPr lang="en-US" altLang="en-US" sz="1400" dirty="0">
                <a:solidFill>
                  <a:srgbClr val="008000"/>
                </a:solidFill>
                <a:latin typeface="Courier New" panose="02070309020205020404" pitchFamily="49" charset="0"/>
                <a:cs typeface="Courier New" panose="02070309020205020404" pitchFamily="49" charset="0"/>
              </a:rPr>
              <a:t>"B is finished"</a:t>
            </a:r>
            <a:r>
              <a:rPr lang="en-US" altLang="en-US" sz="1400" dirty="0">
                <a:latin typeface="Courier New" panose="02070309020205020404" pitchFamily="49" charset="0"/>
                <a:cs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defRPr/>
            </a:pPr>
            <a:endParaRPr lang="en-GB" altLang="en-US" sz="1400" dirty="0">
              <a:latin typeface="Courier New" panose="02070309020205020404" pitchFamily="49" charset="0"/>
            </a:endParaRPr>
          </a:p>
        </p:txBody>
      </p:sp>
      <p:sp>
        <p:nvSpPr>
          <p:cNvPr id="23555" name="Rectangle 2">
            <a:extLst>
              <a:ext uri="{FF2B5EF4-FFF2-40B4-BE49-F238E27FC236}">
                <a16:creationId xmlns:a16="http://schemas.microsoft.com/office/drawing/2014/main" id="{E7F87765-45E4-4C34-8DCA-473393672FA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The Call Stack</a:t>
            </a:r>
          </a:p>
        </p:txBody>
      </p:sp>
      <p:sp>
        <p:nvSpPr>
          <p:cNvPr id="4" name="Text Box 4">
            <a:extLst>
              <a:ext uri="{FF2B5EF4-FFF2-40B4-BE49-F238E27FC236}">
                <a16:creationId xmlns:a16="http://schemas.microsoft.com/office/drawing/2014/main" id="{8135140A-C81E-406E-827E-8B1BD54A6304}"/>
              </a:ext>
            </a:extLst>
          </p:cNvPr>
          <p:cNvSpPr txBox="1">
            <a:spLocks noChangeArrowheads="1"/>
          </p:cNvSpPr>
          <p:nvPr/>
        </p:nvSpPr>
        <p:spPr bwMode="auto">
          <a:xfrm>
            <a:off x="4541838" y="4629150"/>
            <a:ext cx="3763962" cy="1203325"/>
          </a:xfrm>
          <a:prstGeom prst="rect">
            <a:avLst/>
          </a:prstGeom>
          <a:solidFill>
            <a:schemeClr val="bg1"/>
          </a:solidFill>
          <a:ln w="9525">
            <a:solidFill>
              <a:schemeClr val="tx1"/>
            </a:solidFill>
            <a:miter lim="800000"/>
            <a:headEnd/>
            <a:tailEnd/>
          </a:ln>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nSpc>
                <a:spcPct val="80000"/>
              </a:lnSpc>
              <a:spcBef>
                <a:spcPts val="450"/>
              </a:spcBef>
              <a:buClr>
                <a:srgbClr val="808080"/>
              </a:buClr>
              <a:buSzPct val="60000"/>
              <a:buFont typeface="Wingdings 2" panose="05020102010507070707" pitchFamily="18" charset="2"/>
              <a:buNone/>
            </a:pPr>
            <a:r>
              <a:rPr lang="en-GB" altLang="en-US" sz="1400">
                <a:solidFill>
                  <a:srgbClr val="FFC000"/>
                </a:solidFill>
                <a:latin typeface="Courier New" panose="02070309020205020404" pitchFamily="49" charset="0"/>
                <a:cs typeface="Courier New" panose="02070309020205020404" pitchFamily="49" charset="0"/>
              </a:rPr>
              <a:t>def</a:t>
            </a:r>
            <a:r>
              <a:rPr lang="en-GB" altLang="en-US" sz="1400">
                <a:latin typeface="Courier New" panose="02070309020205020404" pitchFamily="49" charset="0"/>
                <a:cs typeface="Courier New" panose="02070309020205020404" pitchFamily="49" charset="0"/>
              </a:rPr>
              <a:t> </a:t>
            </a:r>
            <a:r>
              <a:rPr lang="en-GB" altLang="en-US" sz="1400">
                <a:solidFill>
                  <a:srgbClr val="0070C0"/>
                </a:solidFill>
                <a:latin typeface="Courier New" panose="02070309020205020404" pitchFamily="49" charset="0"/>
                <a:cs typeface="Courier New" panose="02070309020205020404" pitchFamily="49" charset="0"/>
              </a:rPr>
              <a:t>a</a:t>
            </a:r>
            <a:r>
              <a:rPr lang="en-GB" altLang="en-US" sz="1400">
                <a:latin typeface="Courier New" panose="02070309020205020404" pitchFamily="49" charset="0"/>
                <a:cs typeface="Courier New" panose="02070309020205020404" pitchFamily="49" charset="0"/>
              </a:rPr>
              <a:t>():</a:t>
            </a:r>
          </a:p>
          <a:p>
            <a:pPr eaLnBrk="1" hangingPunct="1">
              <a:lnSpc>
                <a:spcPct val="87000"/>
              </a:lnSpc>
              <a:buFontTx/>
              <a:buNone/>
            </a:pPr>
            <a:r>
              <a:rPr lang="en-GB" altLang="en-US" sz="1400">
                <a:latin typeface="Courier New" panose="02070309020205020404" pitchFamily="49" charset="0"/>
                <a:cs typeface="Courier New" panose="02070309020205020404" pitchFamily="49" charset="0"/>
              </a:rPr>
              <a:t>    </a:t>
            </a:r>
            <a:r>
              <a:rPr lang="en-US" altLang="en-US" sz="1400">
                <a:solidFill>
                  <a:srgbClr val="7030A0"/>
                </a:solidFill>
                <a:latin typeface="Courier New" panose="02070309020205020404" pitchFamily="49" charset="0"/>
                <a:cs typeface="Courier New" panose="02070309020205020404" pitchFamily="49" charset="0"/>
              </a:rPr>
              <a:t>print</a:t>
            </a:r>
            <a:r>
              <a:rPr lang="en-US" altLang="en-US" sz="1400">
                <a:latin typeface="Courier New" panose="02070309020205020404" pitchFamily="49" charset="0"/>
                <a:cs typeface="Courier New" panose="02070309020205020404" pitchFamily="49" charset="0"/>
              </a:rPr>
              <a:t>(</a:t>
            </a:r>
            <a:r>
              <a:rPr lang="en-US" altLang="en-US" sz="1400">
                <a:solidFill>
                  <a:srgbClr val="008000"/>
                </a:solidFill>
                <a:latin typeface="Courier New" panose="02070309020205020404" pitchFamily="49" charset="0"/>
                <a:cs typeface="Courier New" panose="02070309020205020404" pitchFamily="49" charset="0"/>
              </a:rPr>
              <a:t>"A is starting"</a:t>
            </a:r>
            <a:r>
              <a:rPr lang="en-US" altLang="en-US" sz="1400">
                <a:latin typeface="Courier New" panose="02070309020205020404" pitchFamily="49" charset="0"/>
                <a:cs typeface="Courier New" panose="02070309020205020404" pitchFamily="49" charset="0"/>
              </a:rPr>
              <a:t>)</a:t>
            </a:r>
          </a:p>
          <a:p>
            <a:pPr eaLnBrk="1" hangingPunct="1">
              <a:lnSpc>
                <a:spcPct val="87000"/>
              </a:lnSpc>
              <a:buFontTx/>
              <a:buNone/>
            </a:pPr>
            <a:r>
              <a:rPr lang="en-US" altLang="en-US" sz="1400">
                <a:latin typeface="Courier New" panose="02070309020205020404" pitchFamily="49" charset="0"/>
                <a:cs typeface="Courier New" panose="02070309020205020404" pitchFamily="49" charset="0"/>
              </a:rPr>
              <a:t>    b()</a:t>
            </a:r>
          </a:p>
          <a:p>
            <a:pPr eaLnBrk="1" hangingPunct="1">
              <a:lnSpc>
                <a:spcPct val="87000"/>
              </a:lnSpc>
              <a:buFontTx/>
              <a:buNone/>
            </a:pPr>
            <a:r>
              <a:rPr lang="en-US" altLang="en-US" sz="1400">
                <a:latin typeface="Courier New" panose="02070309020205020404" pitchFamily="49" charset="0"/>
                <a:cs typeface="Courier New" panose="02070309020205020404" pitchFamily="49" charset="0"/>
              </a:rPr>
              <a:t>    </a:t>
            </a:r>
            <a:r>
              <a:rPr lang="en-US" altLang="en-US" sz="1400">
                <a:solidFill>
                  <a:srgbClr val="7030A0"/>
                </a:solidFill>
                <a:latin typeface="Courier New" panose="02070309020205020404" pitchFamily="49" charset="0"/>
                <a:cs typeface="Courier New" panose="02070309020205020404" pitchFamily="49" charset="0"/>
              </a:rPr>
              <a:t>print</a:t>
            </a:r>
            <a:r>
              <a:rPr lang="en-US" altLang="en-US" sz="1400">
                <a:latin typeface="Courier New" panose="02070309020205020404" pitchFamily="49" charset="0"/>
                <a:cs typeface="Courier New" panose="02070309020205020404" pitchFamily="49" charset="0"/>
              </a:rPr>
              <a:t>(</a:t>
            </a:r>
            <a:r>
              <a:rPr lang="en-US" altLang="en-US" sz="1400">
                <a:solidFill>
                  <a:srgbClr val="008000"/>
                </a:solidFill>
                <a:latin typeface="Courier New" panose="02070309020205020404" pitchFamily="49" charset="0"/>
                <a:cs typeface="Courier New" panose="02070309020205020404" pitchFamily="49" charset="0"/>
              </a:rPr>
              <a:t>"A is finished"</a:t>
            </a:r>
            <a:r>
              <a:rPr lang="en-US" altLang="en-US" sz="1400">
                <a:latin typeface="Courier New" panose="02070309020205020404" pitchFamily="49" charset="0"/>
                <a:cs typeface="Courier New" panose="02070309020205020404" pitchFamily="49" charset="0"/>
              </a:rPr>
              <a:t>)</a:t>
            </a:r>
          </a:p>
          <a:p>
            <a:pPr>
              <a:lnSpc>
                <a:spcPct val="80000"/>
              </a:lnSpc>
              <a:spcBef>
                <a:spcPts val="450"/>
              </a:spcBef>
              <a:buClr>
                <a:srgbClr val="808080"/>
              </a:buClr>
              <a:buSzPct val="60000"/>
              <a:buFont typeface="Wingdings 2" panose="05020102010507070707" pitchFamily="18" charset="2"/>
              <a:buNone/>
            </a:pPr>
            <a:endParaRPr lang="en-GB" altLang="en-US" sz="1400">
              <a:latin typeface="Courier New" panose="02070309020205020404" pitchFamily="49" charset="0"/>
            </a:endParaRPr>
          </a:p>
        </p:txBody>
      </p:sp>
      <p:sp>
        <p:nvSpPr>
          <p:cNvPr id="6" name="Text Box 4">
            <a:extLst>
              <a:ext uri="{FF2B5EF4-FFF2-40B4-BE49-F238E27FC236}">
                <a16:creationId xmlns:a16="http://schemas.microsoft.com/office/drawing/2014/main" id="{557A0210-6C58-4CF0-9A34-B2EF66247E6F}"/>
              </a:ext>
            </a:extLst>
          </p:cNvPr>
          <p:cNvSpPr txBox="1">
            <a:spLocks noChangeArrowheads="1"/>
          </p:cNvSpPr>
          <p:nvPr/>
        </p:nvSpPr>
        <p:spPr bwMode="auto">
          <a:xfrm>
            <a:off x="4530725" y="2922588"/>
            <a:ext cx="3775075" cy="517525"/>
          </a:xfrm>
          <a:prstGeom prst="rect">
            <a:avLst/>
          </a:prstGeom>
          <a:solidFill>
            <a:schemeClr val="bg1"/>
          </a:solidFill>
          <a:ln w="9525">
            <a:solidFill>
              <a:schemeClr val="tx1"/>
            </a:solidFill>
            <a:miter lim="800000"/>
            <a:headEnd/>
            <a:tailEnd/>
          </a:ln>
        </p:spPr>
        <p:txBody>
          <a:bodyPr>
            <a:spAutoFit/>
          </a:bodyPr>
          <a:lstStyle>
            <a:lvl1pPr marL="106363" defTabSz="457200">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defTabSz="45720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defTabSz="4572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87000"/>
              </a:lnSpc>
              <a:buFontTx/>
              <a:buNone/>
            </a:pPr>
            <a:r>
              <a:rPr lang="en-US" altLang="en-US" sz="1400">
                <a:solidFill>
                  <a:srgbClr val="FFC000"/>
                </a:solidFill>
                <a:latin typeface="Courier New" panose="02070309020205020404" pitchFamily="49" charset="0"/>
                <a:cs typeface="Courier New" panose="02070309020205020404" pitchFamily="49" charset="0"/>
              </a:rPr>
              <a:t>def</a:t>
            </a:r>
            <a:r>
              <a:rPr lang="en-US" altLang="en-US" sz="1400">
                <a:latin typeface="Courier New" panose="02070309020205020404" pitchFamily="49" charset="0"/>
                <a:cs typeface="Courier New" panose="02070309020205020404" pitchFamily="49" charset="0"/>
              </a:rPr>
              <a:t> </a:t>
            </a:r>
            <a:r>
              <a:rPr lang="en-US" altLang="en-US" sz="1400">
                <a:solidFill>
                  <a:srgbClr val="0070C0"/>
                </a:solidFill>
                <a:latin typeface="Courier New" panose="02070309020205020404" pitchFamily="49" charset="0"/>
                <a:cs typeface="Courier New" panose="02070309020205020404" pitchFamily="49" charset="0"/>
              </a:rPr>
              <a:t>c</a:t>
            </a:r>
            <a:r>
              <a:rPr lang="en-US" altLang="en-US" sz="1400">
                <a:latin typeface="Courier New" panose="02070309020205020404" pitchFamily="49" charset="0"/>
                <a:cs typeface="Courier New" panose="02070309020205020404" pitchFamily="49" charset="0"/>
              </a:rPr>
              <a:t>():</a:t>
            </a:r>
          </a:p>
          <a:p>
            <a:pPr eaLnBrk="1" hangingPunct="1">
              <a:lnSpc>
                <a:spcPct val="87000"/>
              </a:lnSpc>
              <a:buFontTx/>
              <a:buNone/>
            </a:pPr>
            <a:r>
              <a:rPr lang="en-US" altLang="en-US" sz="1400">
                <a:latin typeface="Courier New" panose="02070309020205020404" pitchFamily="49" charset="0"/>
                <a:cs typeface="Courier New" panose="02070309020205020404" pitchFamily="49" charset="0"/>
              </a:rPr>
              <a:t>    </a:t>
            </a:r>
            <a:r>
              <a:rPr lang="en-US" altLang="en-US" sz="1400">
                <a:solidFill>
                  <a:srgbClr val="7030A0"/>
                </a:solidFill>
                <a:latin typeface="Courier New" panose="02070309020205020404" pitchFamily="49" charset="0"/>
                <a:cs typeface="Courier New" panose="02070309020205020404" pitchFamily="49" charset="0"/>
              </a:rPr>
              <a:t>print</a:t>
            </a:r>
            <a:r>
              <a:rPr lang="en-US" altLang="en-US" sz="1400">
                <a:latin typeface="Courier New" panose="02070309020205020404" pitchFamily="49" charset="0"/>
                <a:cs typeface="Courier New" panose="02070309020205020404" pitchFamily="49" charset="0"/>
              </a:rPr>
              <a:t>(</a:t>
            </a:r>
            <a:r>
              <a:rPr lang="en-US" altLang="en-US" sz="1400">
                <a:solidFill>
                  <a:srgbClr val="008000"/>
                </a:solidFill>
                <a:latin typeface="Courier New" panose="02070309020205020404" pitchFamily="49" charset="0"/>
                <a:cs typeface="Courier New" panose="02070309020205020404" pitchFamily="49" charset="0"/>
              </a:rPr>
              <a:t>"C"</a:t>
            </a:r>
            <a:r>
              <a:rPr lang="en-US" altLang="en-US" sz="1400">
                <a:latin typeface="Courier New" panose="02070309020205020404" pitchFamily="49" charset="0"/>
                <a:cs typeface="Courier New" panose="02070309020205020404" pitchFamily="49" charset="0"/>
              </a:rPr>
              <a:t>)</a:t>
            </a:r>
          </a:p>
        </p:txBody>
      </p:sp>
      <p:grpSp>
        <p:nvGrpSpPr>
          <p:cNvPr id="23558" name="Group 15">
            <a:extLst>
              <a:ext uri="{FF2B5EF4-FFF2-40B4-BE49-F238E27FC236}">
                <a16:creationId xmlns:a16="http://schemas.microsoft.com/office/drawing/2014/main" id="{74D12DD9-004F-40EE-A118-2DF4C916058A}"/>
              </a:ext>
            </a:extLst>
          </p:cNvPr>
          <p:cNvGrpSpPr>
            <a:grpSpLocks/>
          </p:cNvGrpSpPr>
          <p:nvPr/>
        </p:nvGrpSpPr>
        <p:grpSpPr bwMode="auto">
          <a:xfrm>
            <a:off x="914400" y="4516438"/>
            <a:ext cx="2971800" cy="1524000"/>
            <a:chOff x="4758792" y="3951135"/>
            <a:chExt cx="3657600" cy="1832317"/>
          </a:xfrm>
        </p:grpSpPr>
        <p:sp>
          <p:nvSpPr>
            <p:cNvPr id="23570" name="Rectangle 6">
              <a:extLst>
                <a:ext uri="{FF2B5EF4-FFF2-40B4-BE49-F238E27FC236}">
                  <a16:creationId xmlns:a16="http://schemas.microsoft.com/office/drawing/2014/main" id="{D1120CC7-010F-4269-8E41-3F695AE8C49D}"/>
                </a:ext>
              </a:extLst>
            </p:cNvPr>
            <p:cNvSpPr>
              <a:spLocks noChangeArrowheads="1"/>
            </p:cNvSpPr>
            <p:nvPr/>
          </p:nvSpPr>
          <p:spPr bwMode="auto">
            <a:xfrm>
              <a:off x="4758792" y="3951135"/>
              <a:ext cx="3657600" cy="616498"/>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a:t>
              </a:r>
              <a:r>
                <a:rPr lang="en-US" altLang="en-US" sz="1600">
                  <a:solidFill>
                    <a:srgbClr val="000000"/>
                  </a:solidFill>
                  <a:latin typeface="Arial" panose="020B0604020202020204" pitchFamily="34" charset="0"/>
                  <a:ea typeface="ヒラギノ角ゴ ProN W3" charset="-128"/>
                  <a:sym typeface="Arial" panose="020B0604020202020204" pitchFamily="34" charset="0"/>
                </a:rPr>
                <a:t>C:\Windows\py.exe</a:t>
              </a:r>
            </a:p>
          </p:txBody>
        </p:sp>
        <p:sp>
          <p:nvSpPr>
            <p:cNvPr id="23571" name="Rectangle 20">
              <a:extLst>
                <a:ext uri="{FF2B5EF4-FFF2-40B4-BE49-F238E27FC236}">
                  <a16:creationId xmlns:a16="http://schemas.microsoft.com/office/drawing/2014/main" id="{82BA87EE-E332-4558-9BA8-689A9745A130}"/>
                </a:ext>
              </a:extLst>
            </p:cNvPr>
            <p:cNvSpPr>
              <a:spLocks noChangeArrowheads="1"/>
            </p:cNvSpPr>
            <p:nvPr/>
          </p:nvSpPr>
          <p:spPr bwMode="auto">
            <a:xfrm>
              <a:off x="4758792" y="4397762"/>
              <a:ext cx="3657600" cy="1385690"/>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23559" name="Picture 5">
            <a:extLst>
              <a:ext uri="{FF2B5EF4-FFF2-40B4-BE49-F238E27FC236}">
                <a16:creationId xmlns:a16="http://schemas.microsoft.com/office/drawing/2014/main" id="{19E74615-2B88-47F0-A469-EA7123200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75" y="4543425"/>
            <a:ext cx="282575"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16559D9F-AF37-483A-BB2E-E57067FD401E}"/>
              </a:ext>
            </a:extLst>
          </p:cNvPr>
          <p:cNvSpPr txBox="1">
            <a:spLocks noChangeArrowheads="1"/>
          </p:cNvSpPr>
          <p:nvPr/>
        </p:nvSpPr>
        <p:spPr bwMode="auto">
          <a:xfrm>
            <a:off x="914400" y="4887913"/>
            <a:ext cx="29845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A is starting</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B is starting</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C</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B is finished</a:t>
            </a:r>
          </a:p>
          <a:p>
            <a:pPr eaLnBrk="1" hangingPunct="1">
              <a:spcBef>
                <a:spcPct val="0"/>
              </a:spcBef>
              <a:buFontTx/>
              <a:buNone/>
            </a:pPr>
            <a:r>
              <a:rPr lang="en-US" altLang="en-US" sz="1400">
                <a:solidFill>
                  <a:schemeClr val="bg1"/>
                </a:solidFill>
                <a:latin typeface="Arial" panose="020B0604020202020204" pitchFamily="34" charset="0"/>
                <a:ea typeface="ヒラギノ角ゴ ProN W3" charset="-128"/>
                <a:sym typeface="Arial" panose="020B0604020202020204" pitchFamily="34" charset="0"/>
              </a:rPr>
              <a:t>A is finished</a:t>
            </a:r>
          </a:p>
        </p:txBody>
      </p:sp>
      <p:graphicFrame>
        <p:nvGraphicFramePr>
          <p:cNvPr id="17" name="Group 4">
            <a:extLst>
              <a:ext uri="{FF2B5EF4-FFF2-40B4-BE49-F238E27FC236}">
                <a16:creationId xmlns:a16="http://schemas.microsoft.com/office/drawing/2014/main" id="{A15BB5D3-17A3-494F-9ABB-2DCD918D143F}"/>
              </a:ext>
            </a:extLst>
          </p:cNvPr>
          <p:cNvGraphicFramePr>
            <a:graphicFrameLocks noGrp="1"/>
          </p:cNvGraphicFramePr>
          <p:nvPr/>
        </p:nvGraphicFramePr>
        <p:xfrm>
          <a:off x="939800" y="1238250"/>
          <a:ext cx="2984500" cy="3219450"/>
        </p:xfrm>
        <a:graphic>
          <a:graphicData uri="http://schemas.openxmlformats.org/drawingml/2006/table">
            <a:tbl>
              <a:tblPr/>
              <a:tblGrid>
                <a:gridCol w="221910">
                  <a:extLst>
                    <a:ext uri="{9D8B030D-6E8A-4147-A177-3AD203B41FA5}">
                      <a16:colId xmlns:a16="http://schemas.microsoft.com/office/drawing/2014/main" val="20000"/>
                    </a:ext>
                  </a:extLst>
                </a:gridCol>
                <a:gridCol w="2762590">
                  <a:extLst>
                    <a:ext uri="{9D8B030D-6E8A-4147-A177-3AD203B41FA5}">
                      <a16:colId xmlns:a16="http://schemas.microsoft.com/office/drawing/2014/main" val="20001"/>
                    </a:ext>
                  </a:extLst>
                </a:gridCol>
              </a:tblGrid>
              <a:tr h="326834">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16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message_ex3.py</a:t>
                      </a:r>
                    </a:p>
                  </a:txBody>
                  <a:tcPr marL="41477" marR="41477" marT="41464" marB="41464"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892616">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7" marR="82954" marT="207315" marB="207315"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100" b="0" i="0" u="none" strike="noStrike" cap="none" normalizeH="0" baseline="0" dirty="0">
                          <a:ln>
                            <a:noFill/>
                          </a:ln>
                          <a:solidFill>
                            <a:srgbClr val="0070C0"/>
                          </a:solidFill>
                          <a:effectLst/>
                          <a:latin typeface="+mn-lt"/>
                          <a:ea typeface="ＭＳ Ｐゴシック" panose="020B0600070205080204" pitchFamily="34" charset="-128"/>
                        </a:rPr>
                        <a:t>a</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1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100" b="0" i="0" u="none" strike="noStrike" cap="none" normalizeH="0" baseline="0" dirty="0">
                          <a:ln>
                            <a:noFill/>
                          </a:ln>
                          <a:solidFill>
                            <a:srgbClr val="008000"/>
                          </a:solidFill>
                          <a:effectLst/>
                          <a:latin typeface="+mn-lt"/>
                          <a:ea typeface="ＭＳ Ｐゴシック" panose="020B0600070205080204" pitchFamily="34" charset="-128"/>
                        </a:rPr>
                        <a:t>"A is starting"</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    b()</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    </a:t>
                      </a:r>
                      <a:r>
                        <a:rPr kumimoji="0" lang="en-US" altLang="en-US" sz="11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r>
                        <a:rPr kumimoji="0" lang="en-US" altLang="en-US" sz="11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"A is finished"</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endPar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100" b="0" i="0" u="none" strike="noStrike" cap="none" normalizeH="0" baseline="0" dirty="0">
                          <a:ln>
                            <a:noFill/>
                          </a:ln>
                          <a:solidFill>
                            <a:srgbClr val="0070C0"/>
                          </a:solidFill>
                          <a:effectLst/>
                          <a:latin typeface="+mn-lt"/>
                          <a:ea typeface="ＭＳ Ｐゴシック" panose="020B0600070205080204" pitchFamily="34" charset="-128"/>
                        </a:rPr>
                        <a:t>b</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1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1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a:t>
                      </a:r>
                      <a:r>
                        <a:rPr kumimoji="0" lang="en-US" altLang="en-US" sz="1100" b="0" i="0" u="none" strike="noStrike" cap="none" normalizeH="0" baseline="0" dirty="0">
                          <a:ln>
                            <a:noFill/>
                          </a:ln>
                          <a:solidFill>
                            <a:srgbClr val="008000"/>
                          </a:solidFill>
                          <a:effectLst/>
                          <a:latin typeface="+mn-lt"/>
                          <a:ea typeface="ＭＳ Ｐゴシック" panose="020B0600070205080204" pitchFamily="34" charset="-128"/>
                        </a:rPr>
                        <a:t>B is starting</a:t>
                      </a:r>
                      <a:r>
                        <a:rPr kumimoji="0" lang="en-US" altLang="en-US" sz="11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c()</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1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11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a:t>
                      </a:r>
                      <a:r>
                        <a:rPr kumimoji="0" lang="en-US" altLang="en-US" sz="1100" b="0" i="0" u="none" strike="noStrike" cap="none" normalizeH="0" baseline="0" dirty="0">
                          <a:ln>
                            <a:noFill/>
                          </a:ln>
                          <a:solidFill>
                            <a:srgbClr val="008000"/>
                          </a:solidFill>
                          <a:effectLst/>
                          <a:latin typeface="+mn-lt"/>
                          <a:ea typeface="ＭＳ Ｐゴシック" panose="020B0600070205080204" pitchFamily="34" charset="-128"/>
                        </a:rPr>
                        <a:t>B is finished"</a:t>
                      </a: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kern="1200" cap="none" normalizeH="0" baseline="0" dirty="0">
                          <a:ln>
                            <a:noFill/>
                          </a:ln>
                          <a:solidFill>
                            <a:srgbClr val="FFC000"/>
                          </a:solidFill>
                          <a:effectLst/>
                          <a:latin typeface="Tahoma" panose="020B0604030504040204" pitchFamily="34" charset="0"/>
                          <a:ea typeface="ＭＳ Ｐゴシック" panose="020B0600070205080204" pitchFamily="34" charset="-128"/>
                          <a:cs typeface="+mn-cs"/>
                        </a:rPr>
                        <a:t>def</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 </a:t>
                      </a:r>
                      <a:r>
                        <a:rPr kumimoji="0" lang="en-US" altLang="en-US" sz="1100" b="0" i="0" u="none" strike="noStrike" kern="1200" cap="none" normalizeH="0" baseline="0" dirty="0">
                          <a:ln>
                            <a:noFill/>
                          </a:ln>
                          <a:solidFill>
                            <a:srgbClr val="0070C0"/>
                          </a:solidFill>
                          <a:effectLst/>
                          <a:latin typeface="Tahoma" panose="020B0604030504040204" pitchFamily="34" charset="0"/>
                          <a:ea typeface="ＭＳ Ｐゴシック" panose="020B0600070205080204" pitchFamily="34" charset="-128"/>
                          <a:cs typeface="+mn-cs"/>
                        </a:rPr>
                        <a:t>c</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    </a:t>
                      </a:r>
                      <a:r>
                        <a:rPr kumimoji="0" lang="en-US" altLang="en-US" sz="11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r>
                        <a:rPr kumimoji="0" lang="en-US" altLang="en-US" sz="11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"C"</a:t>
                      </a:r>
                      <a:r>
                        <a:rPr kumimoji="0" lang="en-US" altLang="en-US" sz="11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100" b="0" i="0" u="none" strike="noStrike" cap="none" normalizeH="0" baseline="0" dirty="0">
                          <a:ln>
                            <a:noFill/>
                          </a:ln>
                          <a:solidFill>
                            <a:schemeClr val="tx1"/>
                          </a:solidFill>
                          <a:effectLst/>
                          <a:latin typeface="+mn-lt"/>
                          <a:ea typeface="ＭＳ Ｐゴシック" panose="020B0600070205080204" pitchFamily="34" charset="-128"/>
                        </a:rPr>
                        <a:t>a()</a:t>
                      </a:r>
                    </a:p>
                  </a:txBody>
                  <a:tcPr marL="41477" marR="165909" marT="207315" marB="207315"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iterate type="lt">
                                    <p:tmAbs val="100"/>
                                  </p:iterate>
                                  <p:childTnLst>
                                    <p:set>
                                      <p:cBhvr>
                                        <p:cTn id="3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iterate type="lt">
                                    <p:tmAbs val="100"/>
                                  </p:iterate>
                                  <p:childTnLst>
                                    <p:set>
                                      <p:cBhvr>
                                        <p:cTn id="42"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4" grpId="0" animBg="1"/>
      <p:bldP spid="4" grpId="1" animBg="1"/>
      <p:bldP spid="6" grpId="0" animBg="1"/>
      <p:bldP spid="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0025E98-66C9-42AC-AA3D-1462BE56ED5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Parameters</a:t>
            </a:r>
          </a:p>
        </p:txBody>
      </p:sp>
      <p:sp>
        <p:nvSpPr>
          <p:cNvPr id="25603" name="Rectangle 3">
            <a:extLst>
              <a:ext uri="{FF2B5EF4-FFF2-40B4-BE49-F238E27FC236}">
                <a16:creationId xmlns:a16="http://schemas.microsoft.com/office/drawing/2014/main" id="{EB4A4ECC-79EA-4B92-AF55-D6BAD98F1B1C}"/>
              </a:ext>
            </a:extLst>
          </p:cNvPr>
          <p:cNvSpPr>
            <a:spLocks noGrp="1" noChangeArrowheads="1"/>
          </p:cNvSpPr>
          <p:nvPr>
            <p:ph type="body" idx="1"/>
          </p:nvPr>
        </p:nvSpPr>
        <p:spPr>
          <a:xfrm>
            <a:off x="304800" y="1295400"/>
            <a:ext cx="8686800" cy="762000"/>
          </a:xfrm>
        </p:spPr>
        <p:txBody>
          <a:bodyPr/>
          <a:lstStyle/>
          <a:p>
            <a:pPr lvl="1" eaLnBrk="1" hangingPunct="1">
              <a:lnSpc>
                <a:spcPct val="77000"/>
              </a:lnSpc>
              <a:buFontTx/>
              <a:buNone/>
            </a:pPr>
            <a:r>
              <a:rPr lang="en-US" altLang="en-US">
                <a:latin typeface="Courier New" panose="02070309020205020404" pitchFamily="49" charset="0"/>
                <a:ea typeface="ＭＳ Ｐゴシック" panose="020B0600070205080204" pitchFamily="34" charset="-128"/>
              </a:rPr>
              <a:t>def </a:t>
            </a:r>
            <a:r>
              <a:rPr lang="en-US" altLang="en-US" b="1">
                <a:ea typeface="ＭＳ Ｐゴシック" panose="020B0600070205080204" pitchFamily="34" charset="-128"/>
              </a:rPr>
              <a:t>name</a:t>
            </a:r>
            <a:r>
              <a:rPr lang="en-US" altLang="en-US">
                <a:latin typeface="Courier New" panose="02070309020205020404" pitchFamily="49" charset="0"/>
                <a:ea typeface="ＭＳ Ｐゴシック" panose="020B0600070205080204" pitchFamily="34" charset="-128"/>
              </a:rPr>
              <a:t>(</a:t>
            </a:r>
            <a:r>
              <a:rPr lang="en-US" altLang="en-US" b="1">
                <a:ea typeface="ＭＳ Ｐゴシック" panose="020B0600070205080204" pitchFamily="34" charset="-128"/>
              </a:rPr>
              <a:t>parameter</a:t>
            </a:r>
            <a:r>
              <a:rPr lang="en-US" altLang="en-US">
                <a:latin typeface="Courier New" panose="02070309020205020404" pitchFamily="49" charset="0"/>
                <a:ea typeface="ＭＳ Ｐゴシック" panose="020B0600070205080204" pitchFamily="34" charset="-128"/>
              </a:rPr>
              <a:t>, </a:t>
            </a:r>
            <a:r>
              <a:rPr lang="en-US" altLang="en-US" b="1">
                <a:ea typeface="ＭＳ Ｐゴシック" panose="020B0600070205080204" pitchFamily="34" charset="-128"/>
              </a:rPr>
              <a:t>parameter</a:t>
            </a:r>
            <a:r>
              <a:rPr lang="en-US" altLang="en-US">
                <a:latin typeface="Courier New" panose="02070309020205020404" pitchFamily="49" charset="0"/>
                <a:ea typeface="ＭＳ Ｐゴシック" panose="020B0600070205080204" pitchFamily="34" charset="-128"/>
              </a:rPr>
              <a:t>, </a:t>
            </a:r>
            <a:r>
              <a:rPr lang="en-US" altLang="en-US">
                <a:latin typeface="Verdana" panose="020B0604030504040204" pitchFamily="34" charset="0"/>
                <a:ea typeface="ＭＳ Ｐゴシック" panose="020B0600070205080204" pitchFamily="34" charset="-128"/>
              </a:rPr>
              <a:t>...</a:t>
            </a:r>
            <a:r>
              <a:rPr lang="en-US" altLang="en-US">
                <a:latin typeface="Courier New" panose="02070309020205020404" pitchFamily="49" charset="0"/>
                <a:ea typeface="ＭＳ Ｐゴシック" panose="020B0600070205080204" pitchFamily="34" charset="-128"/>
              </a:rPr>
              <a:t>, </a:t>
            </a:r>
            <a:r>
              <a:rPr lang="en-US" altLang="en-US" b="1">
                <a:ea typeface="ＭＳ Ｐゴシック" panose="020B0600070205080204" pitchFamily="34" charset="-128"/>
              </a:rPr>
              <a:t>parameter</a:t>
            </a:r>
            <a:r>
              <a:rPr lang="en-US" altLang="en-US">
                <a:latin typeface="Courier New" panose="02070309020205020404" pitchFamily="49" charset="0"/>
                <a:ea typeface="ＭＳ Ｐゴシック" panose="020B0600070205080204" pitchFamily="34" charset="-128"/>
              </a:rPr>
              <a:t>):</a:t>
            </a:r>
          </a:p>
          <a:p>
            <a:pPr lvl="1" eaLnBrk="1" hangingPunct="1">
              <a:lnSpc>
                <a:spcPct val="77000"/>
              </a:lnSpc>
              <a:buFontTx/>
              <a:buNone/>
            </a:pPr>
            <a:r>
              <a:rPr lang="en-US" altLang="en-US">
                <a:latin typeface="Courier New" panose="02070309020205020404" pitchFamily="49" charset="0"/>
                <a:ea typeface="ＭＳ Ｐゴシック" panose="020B0600070205080204" pitchFamily="34" charset="-128"/>
              </a:rPr>
              <a:t>    </a:t>
            </a:r>
            <a:r>
              <a:rPr lang="en-US" altLang="en-US" b="1">
                <a:ea typeface="ＭＳ Ｐゴシック" panose="020B0600070205080204" pitchFamily="34" charset="-128"/>
              </a:rPr>
              <a:t>statements</a:t>
            </a:r>
          </a:p>
        </p:txBody>
      </p:sp>
      <p:grpSp>
        <p:nvGrpSpPr>
          <p:cNvPr id="25604" name="Group 15">
            <a:extLst>
              <a:ext uri="{FF2B5EF4-FFF2-40B4-BE49-F238E27FC236}">
                <a16:creationId xmlns:a16="http://schemas.microsoft.com/office/drawing/2014/main" id="{EFBC9F08-8FE5-4EB7-844D-F57AD3F4CE7A}"/>
              </a:ext>
            </a:extLst>
          </p:cNvPr>
          <p:cNvGrpSpPr>
            <a:grpSpLocks/>
          </p:cNvGrpSpPr>
          <p:nvPr/>
        </p:nvGrpSpPr>
        <p:grpSpPr bwMode="auto">
          <a:xfrm>
            <a:off x="5702300" y="3660775"/>
            <a:ext cx="2971800" cy="1831975"/>
            <a:chOff x="4758792" y="3951135"/>
            <a:chExt cx="3657600" cy="1832317"/>
          </a:xfrm>
        </p:grpSpPr>
        <p:sp>
          <p:nvSpPr>
            <p:cNvPr id="25616" name="Rectangle 6">
              <a:extLst>
                <a:ext uri="{FF2B5EF4-FFF2-40B4-BE49-F238E27FC236}">
                  <a16:creationId xmlns:a16="http://schemas.microsoft.com/office/drawing/2014/main" id="{F55B5CCE-EB14-46B1-8CBC-83F58B59F4F3}"/>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25617" name="Rectangle 20">
              <a:extLst>
                <a:ext uri="{FF2B5EF4-FFF2-40B4-BE49-F238E27FC236}">
                  <a16:creationId xmlns:a16="http://schemas.microsoft.com/office/drawing/2014/main" id="{E78B8053-744F-48A2-86A8-56A1588CF80E}"/>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25605" name="Picture 5">
            <a:extLst>
              <a:ext uri="{FF2B5EF4-FFF2-40B4-BE49-F238E27FC236}">
                <a16:creationId xmlns:a16="http://schemas.microsoft.com/office/drawing/2014/main" id="{C8DD4E55-BBC8-41F3-ABD1-DD08575E8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75" y="3687763"/>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AFC11B19-AAAE-4295-B9EA-FC5A95BA69E9}"/>
              </a:ext>
            </a:extLst>
          </p:cNvPr>
          <p:cNvSpPr txBox="1">
            <a:spLocks noChangeArrowheads="1"/>
          </p:cNvSpPr>
          <p:nvPr/>
        </p:nvSpPr>
        <p:spPr bwMode="auto">
          <a:xfrm>
            <a:off x="5702300" y="4032250"/>
            <a:ext cx="2984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18</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ab</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4.0</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8</a:t>
            </a:r>
          </a:p>
        </p:txBody>
      </p:sp>
      <p:graphicFrame>
        <p:nvGraphicFramePr>
          <p:cNvPr id="10" name="Group 4">
            <a:extLst>
              <a:ext uri="{FF2B5EF4-FFF2-40B4-BE49-F238E27FC236}">
                <a16:creationId xmlns:a16="http://schemas.microsoft.com/office/drawing/2014/main" id="{9321291E-A373-4120-B070-542937BED586}"/>
              </a:ext>
            </a:extLst>
          </p:cNvPr>
          <p:cNvGraphicFramePr>
            <a:graphicFrameLocks noGrp="1"/>
          </p:cNvGraphicFramePr>
          <p:nvPr/>
        </p:nvGraphicFramePr>
        <p:xfrm>
          <a:off x="457200" y="2209800"/>
          <a:ext cx="4724400" cy="3686352"/>
        </p:xfrm>
        <a:graphic>
          <a:graphicData uri="http://schemas.openxmlformats.org/drawingml/2006/table">
            <a:tbl>
              <a:tblPr/>
              <a:tblGrid>
                <a:gridCol w="374952">
                  <a:extLst>
                    <a:ext uri="{9D8B030D-6E8A-4147-A177-3AD203B41FA5}">
                      <a16:colId xmlns:a16="http://schemas.microsoft.com/office/drawing/2014/main" val="20000"/>
                    </a:ext>
                  </a:extLst>
                </a:gridCol>
                <a:gridCol w="4349448">
                  <a:extLst>
                    <a:ext uri="{9D8B030D-6E8A-4147-A177-3AD203B41FA5}">
                      <a16:colId xmlns:a16="http://schemas.microsoft.com/office/drawing/2014/main" val="20001"/>
                    </a:ext>
                  </a:extLst>
                </a:gridCol>
              </a:tblGrid>
              <a:tr h="38768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void_return.py</a:t>
                      </a:r>
                    </a:p>
                  </a:txBody>
                  <a:tcPr marL="41477" marR="41477" marT="41449" marB="41449"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3298494">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7</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8</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9</a:t>
                      </a:r>
                    </a:p>
                  </a:txBody>
                  <a:tcPr marL="41477" marR="82954" marT="207242" marB="207242"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rgbClr val="0070C0"/>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(one,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total = one +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     print</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(total)</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(7, 11)</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"a"</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"b"</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(1.5, 2.5)</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num = 5</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(num, 3)</a:t>
                      </a:r>
                    </a:p>
                  </a:txBody>
                  <a:tcPr marL="41477" marR="165909" marT="207242" marB="207242"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39632C0-2731-421E-96CC-A77DB00EAD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Void</a:t>
            </a:r>
          </a:p>
        </p:txBody>
      </p:sp>
      <p:sp>
        <p:nvSpPr>
          <p:cNvPr id="27651" name="Rectangle 3">
            <a:extLst>
              <a:ext uri="{FF2B5EF4-FFF2-40B4-BE49-F238E27FC236}">
                <a16:creationId xmlns:a16="http://schemas.microsoft.com/office/drawing/2014/main" id="{7ECD4902-0849-4F2E-A026-4AC75F2419F2}"/>
              </a:ext>
            </a:extLst>
          </p:cNvPr>
          <p:cNvSpPr>
            <a:spLocks noGrp="1" noChangeArrowheads="1"/>
          </p:cNvSpPr>
          <p:nvPr>
            <p:ph type="body" idx="1"/>
          </p:nvPr>
        </p:nvSpPr>
        <p:spPr>
          <a:xfrm>
            <a:off x="304800" y="1295400"/>
            <a:ext cx="8686800" cy="1371600"/>
          </a:xfrm>
        </p:spPr>
        <p:txBody>
          <a:bodyPr/>
          <a:lstStyle/>
          <a:p>
            <a:r>
              <a:rPr lang="en-US" altLang="en-US">
                <a:ea typeface="ＭＳ Ｐゴシック" panose="020B0600070205080204" pitchFamily="34" charset="-128"/>
              </a:rPr>
              <a:t>A </a:t>
            </a:r>
            <a:r>
              <a:rPr lang="en-US" altLang="en-US" u="sng">
                <a:ea typeface="ＭＳ Ｐゴシック" panose="020B0600070205080204" pitchFamily="34" charset="-128"/>
              </a:rPr>
              <a:t>void function</a:t>
            </a:r>
            <a:r>
              <a:rPr lang="en-US" altLang="en-US">
                <a:ea typeface="ＭＳ Ｐゴシック" panose="020B0600070205080204" pitchFamily="34" charset="-128"/>
              </a:rPr>
              <a:t>:</a:t>
            </a:r>
          </a:p>
          <a:p>
            <a:pPr lvl="1"/>
            <a:r>
              <a:rPr lang="en-US" altLang="en-US">
                <a:ea typeface="ＭＳ Ｐゴシック" panose="020B0600070205080204" pitchFamily="34" charset="-128"/>
              </a:rPr>
              <a:t>Simply executes the statements it contains and returns None back by default.</a:t>
            </a:r>
          </a:p>
        </p:txBody>
      </p:sp>
      <p:graphicFrame>
        <p:nvGraphicFramePr>
          <p:cNvPr id="5" name="Group 4">
            <a:extLst>
              <a:ext uri="{FF2B5EF4-FFF2-40B4-BE49-F238E27FC236}">
                <a16:creationId xmlns:a16="http://schemas.microsoft.com/office/drawing/2014/main" id="{1E81B76D-FC46-46FF-900C-4693F902E029}"/>
              </a:ext>
            </a:extLst>
          </p:cNvPr>
          <p:cNvGraphicFramePr>
            <a:graphicFrameLocks noGrp="1"/>
          </p:cNvGraphicFramePr>
          <p:nvPr/>
        </p:nvGraphicFramePr>
        <p:xfrm>
          <a:off x="762000" y="3063875"/>
          <a:ext cx="4724400" cy="2254276"/>
        </p:xfrm>
        <a:graphic>
          <a:graphicData uri="http://schemas.openxmlformats.org/drawingml/2006/table">
            <a:tbl>
              <a:tblPr/>
              <a:tblGrid>
                <a:gridCol w="374952">
                  <a:extLst>
                    <a:ext uri="{9D8B030D-6E8A-4147-A177-3AD203B41FA5}">
                      <a16:colId xmlns:a16="http://schemas.microsoft.com/office/drawing/2014/main" val="20000"/>
                    </a:ext>
                  </a:extLst>
                </a:gridCol>
                <a:gridCol w="4349448">
                  <a:extLst>
                    <a:ext uri="{9D8B030D-6E8A-4147-A177-3AD203B41FA5}">
                      <a16:colId xmlns:a16="http://schemas.microsoft.com/office/drawing/2014/main" val="20001"/>
                    </a:ext>
                  </a:extLst>
                </a:gridCol>
              </a:tblGrid>
              <a:tr h="387622">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void_return.py</a:t>
                      </a:r>
                    </a:p>
                  </a:txBody>
                  <a:tcPr marL="41477" marR="41477" marT="41424" marB="41424"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1866628">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txBody>
                  <a:tcPr marL="41477" marR="82954" marT="207117" marB="207117"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rgbClr val="0070C0"/>
                          </a:solidFill>
                          <a:effectLst/>
                          <a:latin typeface="+mn-lt"/>
                          <a:ea typeface="ＭＳ Ｐゴシック" panose="020B0600070205080204" pitchFamily="34" charset="-128"/>
                        </a:rPr>
                        <a:t>print_sum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(one,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total = one +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     print</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(total)</a:t>
                      </a:r>
                      <a:endPar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a:t>
                      </a:r>
                      <a:r>
                        <a:rPr kumimoji="0" lang="en-US" altLang="en-US" sz="2000" b="0" i="0" u="none" strike="noStrike" kern="1200" cap="none" normalizeH="0" baseline="0" dirty="0">
                          <a:ln>
                            <a:noFill/>
                          </a:ln>
                          <a:solidFill>
                            <a:srgbClr val="FFC000"/>
                          </a:solidFill>
                          <a:effectLst/>
                          <a:latin typeface="+mn-lt"/>
                          <a:ea typeface="ＭＳ Ｐゴシック" panose="020B0600070205080204" pitchFamily="34" charset="-128"/>
                          <a:cs typeface="+mn-cs"/>
                        </a:rPr>
                        <a:t>return</a:t>
                      </a: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a:t>
                      </a:r>
                      <a:r>
                        <a:rPr kumimoji="0" lang="en-US" altLang="en-US" sz="2000" b="0" i="0" u="none" strike="noStrike" kern="1200" cap="none" normalizeH="0" baseline="0" dirty="0">
                          <a:ln>
                            <a:noFill/>
                          </a:ln>
                          <a:solidFill>
                            <a:srgbClr val="FF0000"/>
                          </a:solidFill>
                          <a:effectLst/>
                          <a:latin typeface="+mn-lt"/>
                          <a:ea typeface="ＭＳ Ｐゴシック" panose="020B0600070205080204" pitchFamily="34" charset="-128"/>
                          <a:cs typeface="+mn-cs"/>
                        </a:rPr>
                        <a:t># not required</a:t>
                      </a:r>
                      <a:endParaRPr kumimoji="0" lang="en-US" altLang="en-US" sz="2000" b="0" i="0" u="none" strike="noStrike" kern="1200" cap="none" normalizeH="0" baseline="0" dirty="0">
                        <a:ln>
                          <a:noFill/>
                        </a:ln>
                        <a:solidFill>
                          <a:srgbClr val="FF0000"/>
                        </a:solidFill>
                        <a:effectLst/>
                        <a:latin typeface="Tahoma" panose="020B0604030504040204" pitchFamily="34" charset="0"/>
                        <a:ea typeface="ＭＳ Ｐゴシック" panose="020B0600070205080204" pitchFamily="34" charset="-128"/>
                        <a:cs typeface="+mn-cs"/>
                      </a:endParaRPr>
                    </a:p>
                  </a:txBody>
                  <a:tcPr marL="41477" marR="165909" marT="207117" marB="207117"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BBEFB9E-D2F6-48BD-B186-5EFED5A5DA5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Return</a:t>
            </a:r>
          </a:p>
        </p:txBody>
      </p:sp>
      <p:sp>
        <p:nvSpPr>
          <p:cNvPr id="27651" name="Rectangle 3">
            <a:extLst>
              <a:ext uri="{FF2B5EF4-FFF2-40B4-BE49-F238E27FC236}">
                <a16:creationId xmlns:a16="http://schemas.microsoft.com/office/drawing/2014/main" id="{933EA3DE-A0DC-48B9-A78C-5D78758CE9DC}"/>
              </a:ext>
            </a:extLst>
          </p:cNvPr>
          <p:cNvSpPr>
            <a:spLocks noGrp="1" noChangeArrowheads="1"/>
          </p:cNvSpPr>
          <p:nvPr>
            <p:ph type="body" idx="1"/>
          </p:nvPr>
        </p:nvSpPr>
        <p:spPr>
          <a:xfrm>
            <a:off x="304800" y="1295400"/>
            <a:ext cx="8686800" cy="3733800"/>
          </a:xfrm>
        </p:spPr>
        <p:txBody>
          <a:bodyPr/>
          <a:lstStyle/>
          <a:p>
            <a:pPr>
              <a:defRPr/>
            </a:pPr>
            <a:r>
              <a:rPr lang="en-US" altLang="en-US" dirty="0">
                <a:ea typeface="ＭＳ Ｐゴシック" panose="020B0600070205080204" pitchFamily="34" charset="-128"/>
              </a:rPr>
              <a:t>A </a:t>
            </a:r>
            <a:r>
              <a:rPr lang="en-US" altLang="en-US" u="sng" dirty="0">
                <a:ea typeface="ＭＳ Ｐゴシック" panose="020B0600070205080204" pitchFamily="34" charset="-128"/>
              </a:rPr>
              <a:t>value-returning function</a:t>
            </a:r>
            <a:r>
              <a:rPr lang="en-US" altLang="en-US" dirty="0">
                <a:ea typeface="ＭＳ Ｐゴシック" panose="020B0600070205080204" pitchFamily="34" charset="-128"/>
              </a:rPr>
              <a:t>:</a:t>
            </a:r>
          </a:p>
          <a:p>
            <a:pPr lvl="1">
              <a:defRPr/>
            </a:pPr>
            <a:r>
              <a:rPr lang="en-US" altLang="en-US" dirty="0">
                <a:ea typeface="ＭＳ Ｐゴシック" panose="020B0600070205080204" pitchFamily="34" charset="-128"/>
              </a:rPr>
              <a:t>Executes the statements it contains, and then it returns a value back to the statement that called it.</a:t>
            </a:r>
          </a:p>
          <a:p>
            <a:pPr lvl="2">
              <a:defRPr/>
            </a:pPr>
            <a:r>
              <a:rPr lang="en-US" altLang="en-US" dirty="0">
                <a:ea typeface="ＭＳ Ｐゴシック" panose="020B0600070205080204" pitchFamily="34" charset="-128"/>
              </a:rPr>
              <a:t>The </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input</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int</a:t>
            </a:r>
            <a:r>
              <a:rPr lang="en-US" altLang="en-US" dirty="0">
                <a:ea typeface="ＭＳ Ｐゴシック" panose="020B0600070205080204" pitchFamily="34" charset="-128"/>
              </a:rPr>
              <a:t>, and </a:t>
            </a:r>
            <a:r>
              <a:rPr lang="en-US" altLang="en-US" dirty="0">
                <a:latin typeface="Courier New" panose="02070309020205020404" pitchFamily="49" charset="0"/>
                <a:ea typeface="ＭＳ Ｐゴシック" panose="020B0600070205080204" pitchFamily="34" charset="-128"/>
                <a:cs typeface="Courier New" panose="02070309020205020404" pitchFamily="49" charset="0"/>
              </a:rPr>
              <a:t>float</a:t>
            </a:r>
            <a:r>
              <a:rPr lang="en-US" altLang="en-US" dirty="0">
                <a:ea typeface="ＭＳ Ｐゴシック" panose="020B0600070205080204" pitchFamily="34" charset="-128"/>
              </a:rPr>
              <a:t> functions are examples of value returning functions</a:t>
            </a:r>
          </a:p>
          <a:p>
            <a:pPr>
              <a:defRPr/>
            </a:pPr>
            <a:r>
              <a:rPr lang="en-US" altLang="en-US" dirty="0">
                <a:ea typeface="ＭＳ Ｐゴシック" panose="020B0600070205080204" pitchFamily="34" charset="-128"/>
              </a:rPr>
              <a:t>General Syntax:</a:t>
            </a:r>
          </a:p>
          <a:p>
            <a:pPr marL="0" indent="0">
              <a:buFontTx/>
              <a:buNone/>
              <a:defRPr/>
            </a:pPr>
            <a:r>
              <a:rPr lang="en-US" altLang="en-US" dirty="0">
                <a:ea typeface="ＭＳ Ｐゴシック" panose="020B0600070205080204" pitchFamily="34" charset="-128"/>
              </a:rPr>
              <a:t>	</a:t>
            </a:r>
            <a:r>
              <a:rPr lang="en-US" altLang="en-US" dirty="0">
                <a:solidFill>
                  <a:srgbClr val="FFC000"/>
                </a:solidFill>
                <a:ea typeface="ＭＳ Ｐゴシック" panose="020B0600070205080204" pitchFamily="34" charset="-128"/>
              </a:rPr>
              <a:t>def</a:t>
            </a:r>
            <a:r>
              <a:rPr lang="en-US" altLang="en-US" dirty="0">
                <a:ea typeface="ＭＳ Ｐゴシック" panose="020B0600070205080204" pitchFamily="34" charset="-128"/>
              </a:rPr>
              <a:t> </a:t>
            </a:r>
            <a:r>
              <a:rPr lang="en-US" altLang="en-US" dirty="0">
                <a:solidFill>
                  <a:srgbClr val="0070C0"/>
                </a:solidFill>
                <a:ea typeface="ＭＳ Ｐゴシック" panose="020B0600070205080204" pitchFamily="34" charset="-128"/>
              </a:rPr>
              <a:t>name</a:t>
            </a:r>
            <a:r>
              <a:rPr lang="en-US" altLang="en-US" dirty="0">
                <a:ea typeface="ＭＳ Ｐゴシック" panose="020B0600070205080204" pitchFamily="34" charset="-128"/>
              </a:rPr>
              <a:t>([parameters]*):</a:t>
            </a:r>
          </a:p>
          <a:p>
            <a:pPr marL="0" indent="0">
              <a:buFontTx/>
              <a:buNone/>
              <a:defRPr/>
            </a:pPr>
            <a:r>
              <a:rPr lang="en-US" altLang="en-US" dirty="0">
                <a:ea typeface="ＭＳ Ｐゴシック" panose="020B0600070205080204" pitchFamily="34" charset="-128"/>
              </a:rPr>
              <a:t>		statements</a:t>
            </a:r>
          </a:p>
          <a:p>
            <a:pPr marL="0" indent="0">
              <a:buFontTx/>
              <a:buNone/>
              <a:defRPr/>
            </a:pPr>
            <a:r>
              <a:rPr lang="en-US" altLang="en-US" dirty="0">
                <a:ea typeface="ＭＳ Ｐゴシック" panose="020B0600070205080204" pitchFamily="34" charset="-128"/>
              </a:rPr>
              <a:t>		...</a:t>
            </a:r>
          </a:p>
          <a:p>
            <a:pPr marL="0" indent="0">
              <a:buFontTx/>
              <a:buNone/>
              <a:defRPr/>
            </a:pPr>
            <a:r>
              <a:rPr lang="en-US" altLang="en-US" dirty="0">
                <a:ea typeface="ＭＳ Ｐゴシック" panose="020B0600070205080204" pitchFamily="34" charset="-128"/>
              </a:rPr>
              <a:t>		</a:t>
            </a:r>
            <a:r>
              <a:rPr lang="en-US" altLang="en-US" dirty="0">
                <a:solidFill>
                  <a:srgbClr val="FFC000"/>
                </a:solidFill>
                <a:ea typeface="ＭＳ Ｐゴシック" panose="020B0600070205080204" pitchFamily="34" charset="-128"/>
              </a:rPr>
              <a:t>return</a:t>
            </a:r>
            <a:r>
              <a:rPr lang="en-US" altLang="en-US" dirty="0">
                <a:ea typeface="ＭＳ Ｐゴシック" panose="020B0600070205080204" pitchFamily="34" charset="-128"/>
              </a:rPr>
              <a:t> value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651">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ADCAE12-5C3B-4660-8E7F-1303831F2FD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Return</a:t>
            </a:r>
          </a:p>
        </p:txBody>
      </p:sp>
      <p:graphicFrame>
        <p:nvGraphicFramePr>
          <p:cNvPr id="4" name="Group 4">
            <a:extLst>
              <a:ext uri="{FF2B5EF4-FFF2-40B4-BE49-F238E27FC236}">
                <a16:creationId xmlns:a16="http://schemas.microsoft.com/office/drawing/2014/main" id="{E1EEA906-D323-4D47-ACD2-5FF91FBBDEEE}"/>
              </a:ext>
            </a:extLst>
          </p:cNvPr>
          <p:cNvGraphicFramePr>
            <a:graphicFrameLocks noGrp="1"/>
          </p:cNvGraphicFramePr>
          <p:nvPr/>
        </p:nvGraphicFramePr>
        <p:xfrm>
          <a:off x="457200" y="1295400"/>
          <a:ext cx="4483100" cy="4716957"/>
        </p:xfrm>
        <a:graphic>
          <a:graphicData uri="http://schemas.openxmlformats.org/drawingml/2006/table">
            <a:tbl>
              <a:tblPr/>
              <a:tblGrid>
                <a:gridCol w="355801">
                  <a:extLst>
                    <a:ext uri="{9D8B030D-6E8A-4147-A177-3AD203B41FA5}">
                      <a16:colId xmlns:a16="http://schemas.microsoft.com/office/drawing/2014/main" val="20000"/>
                    </a:ext>
                  </a:extLst>
                </a:gridCol>
                <a:gridCol w="4127299">
                  <a:extLst>
                    <a:ext uri="{9D8B030D-6E8A-4147-A177-3AD203B41FA5}">
                      <a16:colId xmlns:a16="http://schemas.microsoft.com/office/drawing/2014/main" val="20001"/>
                    </a:ext>
                  </a:extLst>
                </a:gridCol>
              </a:tblGrid>
              <a:tr h="449871">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void_return.py</a:t>
                      </a:r>
                    </a:p>
                  </a:txBody>
                  <a:tcPr marL="41477" marR="41477" marT="41442" marB="41442"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4266592">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7" marR="82954" marT="207207" marB="207207"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rgbClr val="0070C0"/>
                          </a:solidFill>
                          <a:effectLst/>
                          <a:latin typeface="+mn-lt"/>
                          <a:ea typeface="ＭＳ Ｐゴシック" panose="020B0600070205080204" pitchFamily="34" charset="-128"/>
                        </a:rPr>
                        <a:t>calc_sum</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(one,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total = one + two</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rgbClr val="FFC000"/>
                          </a:solidFill>
                          <a:effectLst/>
                          <a:latin typeface="+mn-lt"/>
                          <a:ea typeface="ＭＳ Ｐゴシック" panose="020B0600070205080204" pitchFamily="34" charset="-128"/>
                          <a:cs typeface="+mn-cs"/>
                        </a:rPr>
                        <a:t>     return</a:t>
                      </a: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total</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rgbClr val="FFC000"/>
                          </a:solidFill>
                          <a:effectLst/>
                          <a:latin typeface="+mn-lt"/>
                          <a:ea typeface="ＭＳ Ｐゴシック" panose="020B0600070205080204" pitchFamily="34" charset="-128"/>
                          <a:cs typeface="+mn-cs"/>
                        </a:rPr>
                        <a:t>def</a:t>
                      </a: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a:t>
                      </a:r>
                      <a:r>
                        <a:rPr kumimoji="0" lang="en-US" altLang="en-US" sz="2000" b="0" i="0" u="none" strike="noStrike" kern="1200" cap="none" normalizeH="0" baseline="0" dirty="0" err="1">
                          <a:ln>
                            <a:noFill/>
                          </a:ln>
                          <a:solidFill>
                            <a:srgbClr val="0070C0"/>
                          </a:solidFill>
                          <a:effectLst/>
                          <a:latin typeface="+mn-lt"/>
                          <a:ea typeface="ＭＳ Ｐゴシック" panose="020B0600070205080204" pitchFamily="34" charset="-128"/>
                          <a:cs typeface="+mn-cs"/>
                        </a:rPr>
                        <a:t>f_to_c</a:t>
                      </a: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(temp):</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a:t>
                      </a:r>
                      <a:r>
                        <a:rPr kumimoji="0" lang="en-US" altLang="en-US" sz="2000" b="0" i="0" u="none" strike="noStrike" kern="1200" cap="none" normalizeH="0" baseline="0" dirty="0">
                          <a:ln>
                            <a:noFill/>
                          </a:ln>
                          <a:solidFill>
                            <a:srgbClr val="FFC000"/>
                          </a:solidFill>
                          <a:effectLst/>
                          <a:latin typeface="+mn-lt"/>
                          <a:ea typeface="ＭＳ Ｐゴシック" panose="020B0600070205080204" pitchFamily="34" charset="-128"/>
                          <a:cs typeface="+mn-cs"/>
                        </a:rPr>
                        <a:t>return</a:t>
                      </a:r>
                      <a:r>
                        <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rPr>
                        <a:t> 5.0 / 9.0 * (temp - 32)</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kern="1200" cap="none" normalizeH="0" baseline="0" dirty="0">
                        <a:ln>
                          <a:noFill/>
                        </a:ln>
                        <a:solidFill>
                          <a:schemeClr val="tx1"/>
                        </a:solidFill>
                        <a:effectLst/>
                        <a:latin typeface="+mn-lt"/>
                        <a:ea typeface="ＭＳ Ｐゴシック" panose="020B0600070205080204" pitchFamily="34" charset="-128"/>
                        <a:cs typeface="+mn-cs"/>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(calc_sum(3,4))</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num = calc_sum(4,5)</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(num)</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(f_to_c(98.6))</a:t>
                      </a:r>
                    </a:p>
                    <a:p>
                      <a:pPr marL="106363" marR="0" lvl="0" indent="0" algn="l" defTabSz="457200" rtl="0" eaLnBrk="1" fontAlgn="base" latinLnBrk="0" hangingPunct="1">
                        <a:lnSpc>
                          <a:spcPct val="87000"/>
                        </a:lnSpc>
                        <a:spcBef>
                          <a:spcPct val="20000"/>
                        </a:spcBef>
                        <a:spcAft>
                          <a:spcPct val="0"/>
                        </a:spcAft>
                        <a:buClrTx/>
                        <a:buSzTx/>
                        <a:buFontTx/>
                        <a:buNone/>
                        <a:tabLst/>
                        <a:defRPr/>
                      </a:pPr>
                      <a:r>
                        <a:rPr kumimoji="0" lang="pt-BR"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(f_to_c(212))</a:t>
                      </a:r>
                      <a:endPar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endParaRPr>
                    </a:p>
                  </a:txBody>
                  <a:tcPr marL="41477" marR="165909" marT="207207" marB="207207"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30732" name="Group 15">
            <a:extLst>
              <a:ext uri="{FF2B5EF4-FFF2-40B4-BE49-F238E27FC236}">
                <a16:creationId xmlns:a16="http://schemas.microsoft.com/office/drawing/2014/main" id="{48129C0E-C3AE-4D62-8341-9E1B47C2F9D4}"/>
              </a:ext>
            </a:extLst>
          </p:cNvPr>
          <p:cNvGrpSpPr>
            <a:grpSpLocks/>
          </p:cNvGrpSpPr>
          <p:nvPr/>
        </p:nvGrpSpPr>
        <p:grpSpPr bwMode="auto">
          <a:xfrm>
            <a:off x="5686425" y="2819400"/>
            <a:ext cx="2971800" cy="1831975"/>
            <a:chOff x="4758792" y="3951135"/>
            <a:chExt cx="3657600" cy="1832317"/>
          </a:xfrm>
        </p:grpSpPr>
        <p:sp>
          <p:nvSpPr>
            <p:cNvPr id="30735" name="Rectangle 6">
              <a:extLst>
                <a:ext uri="{FF2B5EF4-FFF2-40B4-BE49-F238E27FC236}">
                  <a16:creationId xmlns:a16="http://schemas.microsoft.com/office/drawing/2014/main" id="{D7D33326-5618-4DFE-B180-72A04DF2AB23}"/>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30736" name="Rectangle 20">
              <a:extLst>
                <a:ext uri="{FF2B5EF4-FFF2-40B4-BE49-F238E27FC236}">
                  <a16:creationId xmlns:a16="http://schemas.microsoft.com/office/drawing/2014/main" id="{2D8863FF-3946-49E2-A84B-2B64BEE7985A}"/>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30733" name="Picture 5">
            <a:extLst>
              <a:ext uri="{FF2B5EF4-FFF2-40B4-BE49-F238E27FC236}">
                <a16:creationId xmlns:a16="http://schemas.microsoft.com/office/drawing/2014/main" id="{59D0B94B-F0C8-4897-83A6-113150A3C5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2300" y="28463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CEC5B0F4-378B-44D6-B337-73A13C817AA8}"/>
              </a:ext>
            </a:extLst>
          </p:cNvPr>
          <p:cNvSpPr txBox="1">
            <a:spLocks noChangeArrowheads="1"/>
          </p:cNvSpPr>
          <p:nvPr/>
        </p:nvSpPr>
        <p:spPr bwMode="auto">
          <a:xfrm>
            <a:off x="5686425" y="3190875"/>
            <a:ext cx="2984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7</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9</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37.0</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100.0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E2D7255-131D-4FA1-910E-79F84EE5D4E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Return</a:t>
            </a:r>
          </a:p>
        </p:txBody>
      </p:sp>
      <p:graphicFrame>
        <p:nvGraphicFramePr>
          <p:cNvPr id="4" name="Group 4">
            <a:extLst>
              <a:ext uri="{FF2B5EF4-FFF2-40B4-BE49-F238E27FC236}">
                <a16:creationId xmlns:a16="http://schemas.microsoft.com/office/drawing/2014/main" id="{725604BF-3466-470E-9291-5A00F73984B1}"/>
              </a:ext>
            </a:extLst>
          </p:cNvPr>
          <p:cNvGraphicFramePr>
            <a:graphicFrameLocks noGrp="1"/>
          </p:cNvGraphicFramePr>
          <p:nvPr/>
        </p:nvGraphicFramePr>
        <p:xfrm>
          <a:off x="239713" y="1524000"/>
          <a:ext cx="5943600" cy="4332288"/>
        </p:xfrm>
        <a:graphic>
          <a:graphicData uri="http://schemas.openxmlformats.org/drawingml/2006/table">
            <a:tbl>
              <a:tblPr/>
              <a:tblGrid>
                <a:gridCol w="471713">
                  <a:extLst>
                    <a:ext uri="{9D8B030D-6E8A-4147-A177-3AD203B41FA5}">
                      <a16:colId xmlns:a16="http://schemas.microsoft.com/office/drawing/2014/main" val="20000"/>
                    </a:ext>
                  </a:extLst>
                </a:gridCol>
                <a:gridCol w="5471887">
                  <a:extLst>
                    <a:ext uri="{9D8B030D-6E8A-4147-A177-3AD203B41FA5}">
                      <a16:colId xmlns:a16="http://schemas.microsoft.com/office/drawing/2014/main" val="20001"/>
                    </a:ext>
                  </a:extLst>
                </a:gridCol>
              </a:tblGrid>
              <a:tr h="450068">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even_odd.py</a:t>
                      </a:r>
                    </a:p>
                  </a:txBody>
                  <a:tcPr marL="41477" marR="41477" marT="41460" marB="41460"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3882220">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7" marR="82954" marT="207298" marB="207298"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C000"/>
                          </a:solidFill>
                          <a:effectLst/>
                          <a:latin typeface="+mn-lt"/>
                          <a:ea typeface="ＭＳ Ｐゴシック" panose="020B0600070205080204" pitchFamily="34" charset="-128"/>
                        </a:rPr>
                        <a:t>def </a:t>
                      </a:r>
                      <a:r>
                        <a:rPr kumimoji="0" lang="en-US" altLang="en-US" sz="1800" b="0" i="0" u="none" strike="noStrike" cap="none" normalizeH="0" baseline="0" dirty="0" err="1">
                          <a:ln>
                            <a:noFill/>
                          </a:ln>
                          <a:solidFill>
                            <a:srgbClr val="0070C0"/>
                          </a:solidFill>
                          <a:effectLst/>
                          <a:latin typeface="+mn-lt"/>
                          <a:ea typeface="ＭＳ Ｐゴシック" panose="020B0600070205080204" pitchFamily="34" charset="-128"/>
                        </a:rPr>
                        <a:t>is_even</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(num):</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008000"/>
                          </a:solidFill>
                          <a:effectLst/>
                          <a:latin typeface="+mn-lt"/>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008000"/>
                          </a:solidFill>
                          <a:effectLst/>
                          <a:latin typeface="+mn-lt"/>
                          <a:ea typeface="ＭＳ Ｐゴシック" panose="020B0600070205080204" pitchFamily="34" charset="-128"/>
                        </a:rPr>
                        <a:t>    Input: num, a positive int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008000"/>
                          </a:solidFill>
                          <a:effectLst/>
                          <a:latin typeface="+mn-lt"/>
                          <a:ea typeface="ＭＳ Ｐゴシック" panose="020B0600070205080204" pitchFamily="34" charset="-128"/>
                        </a:rPr>
                        <a:t>    Returns True if num is even and False otherwise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008000"/>
                          </a:solidFill>
                          <a:effectLst/>
                          <a:latin typeface="+mn-lt"/>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C000"/>
                          </a:solidFill>
                          <a:effectLst/>
                          <a:latin typeface="+mn-lt"/>
                          <a:ea typeface="ＭＳ Ｐゴシック" panose="020B0600070205080204" pitchFamily="34" charset="-128"/>
                        </a:rPr>
                        <a:t>    return </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num % 2 == 0</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kern="1200" cap="none" normalizeH="0" baseline="0" dirty="0">
                        <a:ln>
                          <a:noFill/>
                        </a:ln>
                        <a:solidFill>
                          <a:schemeClr val="tx1"/>
                        </a:solidFill>
                        <a:effectLst/>
                        <a:latin typeface="+mn-lt"/>
                        <a:ea typeface="ＭＳ Ｐゴシック" panose="020B0600070205080204" pitchFamily="34" charset="-128"/>
                        <a:cs typeface="+mn-cs"/>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18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(is_even(5))</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res = is_even(100)</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18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(res)</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pt-BR" altLang="en-US" sz="18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(not is_even(7))</a:t>
                      </a:r>
                    </a:p>
                    <a:p>
                      <a:pPr marL="106363" marR="0" lvl="0" indent="0" algn="l" defTabSz="457200" rtl="0" eaLnBrk="1" fontAlgn="base" latinLnBrk="0" hangingPunct="1">
                        <a:lnSpc>
                          <a:spcPct val="87000"/>
                        </a:lnSpc>
                        <a:spcBef>
                          <a:spcPct val="20000"/>
                        </a:spcBef>
                        <a:spcAft>
                          <a:spcPct val="0"/>
                        </a:spcAft>
                        <a:buClrTx/>
                        <a:buSzTx/>
                        <a:buFontTx/>
                        <a:buNone/>
                        <a:tabLst/>
                        <a:defRPr/>
                      </a:pPr>
                      <a:r>
                        <a:rPr kumimoji="0" lang="pt-BR" altLang="en-US" sz="18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print</a:t>
                      </a:r>
                      <a:r>
                        <a:rPr kumimoji="0" lang="pt-BR"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(not is_even(2))</a:t>
                      </a:r>
                      <a:endParaRPr kumimoji="0" lang="en-US" altLang="en-US" sz="18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endParaRPr>
                    </a:p>
                  </a:txBody>
                  <a:tcPr marL="41477" marR="165909" marT="207298" marB="207298"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32780" name="Group 15">
            <a:extLst>
              <a:ext uri="{FF2B5EF4-FFF2-40B4-BE49-F238E27FC236}">
                <a16:creationId xmlns:a16="http://schemas.microsoft.com/office/drawing/2014/main" id="{B54C79DB-5340-48CC-A0EB-59B096124668}"/>
              </a:ext>
            </a:extLst>
          </p:cNvPr>
          <p:cNvGrpSpPr>
            <a:grpSpLocks/>
          </p:cNvGrpSpPr>
          <p:nvPr/>
        </p:nvGrpSpPr>
        <p:grpSpPr bwMode="auto">
          <a:xfrm>
            <a:off x="6427788" y="2667000"/>
            <a:ext cx="2476500" cy="1831975"/>
            <a:chOff x="4758792" y="3951135"/>
            <a:chExt cx="3657600" cy="1832317"/>
          </a:xfrm>
        </p:grpSpPr>
        <p:sp>
          <p:nvSpPr>
            <p:cNvPr id="32783" name="Rectangle 6">
              <a:extLst>
                <a:ext uri="{FF2B5EF4-FFF2-40B4-BE49-F238E27FC236}">
                  <a16:creationId xmlns:a16="http://schemas.microsoft.com/office/drawing/2014/main" id="{1742E034-1320-4B1B-9AC7-4A85A37FA71C}"/>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32784" name="Rectangle 20">
              <a:extLst>
                <a:ext uri="{FF2B5EF4-FFF2-40B4-BE49-F238E27FC236}">
                  <a16:creationId xmlns:a16="http://schemas.microsoft.com/office/drawing/2014/main" id="{1C01057A-7353-46C0-9D78-B5B072D5CFCD}"/>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32781" name="Picture 5">
            <a:extLst>
              <a:ext uri="{FF2B5EF4-FFF2-40B4-BE49-F238E27FC236}">
                <a16:creationId xmlns:a16="http://schemas.microsoft.com/office/drawing/2014/main" id="{2E2279FD-036B-40D1-B918-13DF664D6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3663" y="26939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480D4200-D410-4DA5-9794-E55EC1133557}"/>
              </a:ext>
            </a:extLst>
          </p:cNvPr>
          <p:cNvSpPr txBox="1">
            <a:spLocks noChangeArrowheads="1"/>
          </p:cNvSpPr>
          <p:nvPr/>
        </p:nvSpPr>
        <p:spPr bwMode="auto">
          <a:xfrm>
            <a:off x="6427788" y="3038475"/>
            <a:ext cx="225901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False</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True</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True</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False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6DFA72A-C5F3-45C6-8F52-4471E55B6B5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NoneType</a:t>
            </a:r>
          </a:p>
        </p:txBody>
      </p:sp>
      <p:graphicFrame>
        <p:nvGraphicFramePr>
          <p:cNvPr id="4" name="Group 4">
            <a:extLst>
              <a:ext uri="{FF2B5EF4-FFF2-40B4-BE49-F238E27FC236}">
                <a16:creationId xmlns:a16="http://schemas.microsoft.com/office/drawing/2014/main" id="{0D77F545-3075-48E4-B638-485FC3442549}"/>
              </a:ext>
            </a:extLst>
          </p:cNvPr>
          <p:cNvGraphicFramePr>
            <a:graphicFrameLocks noGrp="1"/>
          </p:cNvGraphicFramePr>
          <p:nvPr/>
        </p:nvGraphicFramePr>
        <p:xfrm>
          <a:off x="239713" y="1524000"/>
          <a:ext cx="4789487" cy="4332288"/>
        </p:xfrm>
        <a:graphic>
          <a:graphicData uri="http://schemas.openxmlformats.org/drawingml/2006/table">
            <a:tbl>
              <a:tblPr/>
              <a:tblGrid>
                <a:gridCol w="380117">
                  <a:extLst>
                    <a:ext uri="{9D8B030D-6E8A-4147-A177-3AD203B41FA5}">
                      <a16:colId xmlns:a16="http://schemas.microsoft.com/office/drawing/2014/main" val="20000"/>
                    </a:ext>
                  </a:extLst>
                </a:gridCol>
                <a:gridCol w="4409370">
                  <a:extLst>
                    <a:ext uri="{9D8B030D-6E8A-4147-A177-3AD203B41FA5}">
                      <a16:colId xmlns:a16="http://schemas.microsoft.com/office/drawing/2014/main" val="20001"/>
                    </a:ext>
                  </a:extLst>
                </a:gridCol>
              </a:tblGrid>
              <a:tr h="450068">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NoneType.py</a:t>
                      </a:r>
                    </a:p>
                  </a:txBody>
                  <a:tcPr marL="41480" marR="41480" marT="41460" marB="41460"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3882220">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80" marR="82960" marT="207298" marB="207298"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C000"/>
                          </a:solidFill>
                          <a:effectLst/>
                          <a:latin typeface="+mn-lt"/>
                          <a:ea typeface="ＭＳ Ｐゴシック" panose="020B0600070205080204" pitchFamily="34" charset="-128"/>
                        </a:rPr>
                        <a:t>def </a:t>
                      </a:r>
                      <a:r>
                        <a:rPr kumimoji="0" lang="en-US" altLang="en-US" sz="1800" b="0" i="0" u="none" strike="noStrike" cap="none" normalizeH="0" baseline="0" dirty="0">
                          <a:ln>
                            <a:noFill/>
                          </a:ln>
                          <a:solidFill>
                            <a:srgbClr val="0070C0"/>
                          </a:solidFill>
                          <a:effectLst/>
                          <a:latin typeface="+mn-lt"/>
                          <a:ea typeface="ＭＳ Ｐゴシック" panose="020B0600070205080204" pitchFamily="34" charset="-128"/>
                        </a:rPr>
                        <a:t>triple_up</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(value):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800" b="0" i="0" u="none" strike="noStrike" cap="none" normalizeH="0" baseline="0" dirty="0">
                          <a:ln>
                            <a:noFill/>
                          </a:ln>
                          <a:solidFill>
                            <a:srgbClr val="FFC000"/>
                          </a:solidFill>
                          <a:effectLst/>
                          <a:latin typeface="+mn-lt"/>
                          <a:ea typeface="ＭＳ Ｐゴシック" panose="020B0600070205080204" pitchFamily="34" charset="-128"/>
                        </a:rPr>
                        <a:t>return</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value * 3</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1800" b="0" i="0" u="none" strike="noStrike" cap="none" normalizeH="0" baseline="0" dirty="0">
                          <a:ln>
                            <a:noFill/>
                          </a:ln>
                          <a:solidFill>
                            <a:srgbClr val="0070C0"/>
                          </a:solidFill>
                          <a:effectLst/>
                          <a:latin typeface="+mn-lt"/>
                          <a:ea typeface="ＭＳ Ｐゴシック" panose="020B0600070205080204" pitchFamily="34" charset="-128"/>
                        </a:rPr>
                        <a:t>double_print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(value):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print(value * 2)</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num = 4</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triple_num = triple_up(num)</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(num, </a:t>
                      </a:r>
                      <a:r>
                        <a:rPr kumimoji="0" lang="en-US" altLang="en-US" sz="1800" b="0" i="0" u="none" strike="noStrike" cap="none" normalizeH="0" baseline="0" dirty="0">
                          <a:ln>
                            <a:noFill/>
                          </a:ln>
                          <a:solidFill>
                            <a:srgbClr val="008000"/>
                          </a:solidFill>
                          <a:effectLst/>
                          <a:latin typeface="+mn-lt"/>
                          <a:ea typeface="ＭＳ Ｐゴシック" panose="020B0600070205080204" pitchFamily="34" charset="-128"/>
                        </a:rPr>
                        <a:t>"* 3 ="</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 triple_num)</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none_type_returned = double_print(8)</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18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1800" b="0" i="0" u="none" strike="noStrike" cap="none" normalizeH="0" baseline="0" dirty="0">
                          <a:ln>
                            <a:noFill/>
                          </a:ln>
                          <a:solidFill>
                            <a:schemeClr val="tx1"/>
                          </a:solidFill>
                          <a:effectLst/>
                          <a:latin typeface="+mn-lt"/>
                          <a:ea typeface="ＭＳ Ｐゴシック" panose="020B0600070205080204" pitchFamily="34" charset="-128"/>
                        </a:rPr>
                        <a:t>(none_type_returned)</a:t>
                      </a:r>
                    </a:p>
                  </a:txBody>
                  <a:tcPr marL="41480" marR="165921" marT="207298" marB="207298"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pSp>
        <p:nvGrpSpPr>
          <p:cNvPr id="33804" name="Group 15">
            <a:extLst>
              <a:ext uri="{FF2B5EF4-FFF2-40B4-BE49-F238E27FC236}">
                <a16:creationId xmlns:a16="http://schemas.microsoft.com/office/drawing/2014/main" id="{D13B0A1E-0306-424F-A377-C021622AF33E}"/>
              </a:ext>
            </a:extLst>
          </p:cNvPr>
          <p:cNvGrpSpPr>
            <a:grpSpLocks/>
          </p:cNvGrpSpPr>
          <p:nvPr/>
        </p:nvGrpSpPr>
        <p:grpSpPr bwMode="auto">
          <a:xfrm>
            <a:off x="6427788" y="2667000"/>
            <a:ext cx="2476500" cy="1831975"/>
            <a:chOff x="4758792" y="3951135"/>
            <a:chExt cx="3657600" cy="1832317"/>
          </a:xfrm>
        </p:grpSpPr>
        <p:sp>
          <p:nvSpPr>
            <p:cNvPr id="33807" name="Rectangle 6">
              <a:extLst>
                <a:ext uri="{FF2B5EF4-FFF2-40B4-BE49-F238E27FC236}">
                  <a16:creationId xmlns:a16="http://schemas.microsoft.com/office/drawing/2014/main" id="{F971F62A-84BE-4A4C-802D-062B36B7FE47}"/>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33808" name="Rectangle 20">
              <a:extLst>
                <a:ext uri="{FF2B5EF4-FFF2-40B4-BE49-F238E27FC236}">
                  <a16:creationId xmlns:a16="http://schemas.microsoft.com/office/drawing/2014/main" id="{247B3D02-47C7-4384-8308-7F13D2CE9BAC}"/>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33805" name="Picture 5">
            <a:extLst>
              <a:ext uri="{FF2B5EF4-FFF2-40B4-BE49-F238E27FC236}">
                <a16:creationId xmlns:a16="http://schemas.microsoft.com/office/drawing/2014/main" id="{9AEB4F3F-8632-4F89-9A5E-F12007CD53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26939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AC8F922-EC9C-4A16-AA1B-B603EFF1E02D}"/>
              </a:ext>
            </a:extLst>
          </p:cNvPr>
          <p:cNvSpPr txBox="1">
            <a:spLocks noChangeArrowheads="1"/>
          </p:cNvSpPr>
          <p:nvPr/>
        </p:nvSpPr>
        <p:spPr bwMode="auto">
          <a:xfrm>
            <a:off x="6427788" y="3038475"/>
            <a:ext cx="225901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it-IT" altLang="en-US" sz="2000">
                <a:solidFill>
                  <a:schemeClr val="bg1"/>
                </a:solidFill>
                <a:latin typeface="Arial" panose="020B0604020202020204" pitchFamily="34" charset="0"/>
                <a:ea typeface="ヒラギノ角ゴ ProN W3" charset="-128"/>
                <a:sym typeface="Arial" panose="020B0604020202020204" pitchFamily="34" charset="0"/>
              </a:rPr>
              <a:t>4 * 3 = 12</a:t>
            </a:r>
          </a:p>
          <a:p>
            <a:pPr eaLnBrk="1" hangingPunct="1">
              <a:spcBef>
                <a:spcPct val="0"/>
              </a:spcBef>
              <a:buFontTx/>
              <a:buNone/>
            </a:pPr>
            <a:r>
              <a:rPr lang="it-IT" altLang="en-US" sz="2000">
                <a:solidFill>
                  <a:schemeClr val="bg1"/>
                </a:solidFill>
                <a:latin typeface="Arial" panose="020B0604020202020204" pitchFamily="34" charset="0"/>
                <a:ea typeface="ヒラギノ角ゴ ProN W3" charset="-128"/>
                <a:sym typeface="Arial" panose="020B0604020202020204" pitchFamily="34" charset="0"/>
              </a:rPr>
              <a:t>16</a:t>
            </a:r>
          </a:p>
          <a:p>
            <a:pPr eaLnBrk="1" hangingPunct="1">
              <a:spcBef>
                <a:spcPct val="0"/>
              </a:spcBef>
              <a:buFontTx/>
              <a:buNone/>
            </a:pPr>
            <a:r>
              <a:rPr lang="it-IT" altLang="en-US" sz="2000">
                <a:solidFill>
                  <a:schemeClr val="bg1"/>
                </a:solidFill>
                <a:latin typeface="Arial" panose="020B0604020202020204" pitchFamily="34" charset="0"/>
                <a:ea typeface="ヒラギノ角ゴ ProN W3" charset="-128"/>
                <a:sym typeface="Arial" panose="020B0604020202020204" pitchFamily="34" charset="0"/>
              </a:rPr>
              <a:t>None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iterate type="lt">
                                    <p:tmAbs val="100"/>
                                  </p:iterate>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BDA8690-7031-4209-B857-BC380D48C0D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Scope</a:t>
            </a:r>
          </a:p>
        </p:txBody>
      </p:sp>
      <p:sp>
        <p:nvSpPr>
          <p:cNvPr id="33795" name="Rectangle 3">
            <a:extLst>
              <a:ext uri="{FF2B5EF4-FFF2-40B4-BE49-F238E27FC236}">
                <a16:creationId xmlns:a16="http://schemas.microsoft.com/office/drawing/2014/main" id="{AEF3B88E-C076-4DD0-B455-49D9A0F10494}"/>
              </a:ext>
            </a:extLst>
          </p:cNvPr>
          <p:cNvSpPr>
            <a:spLocks noGrp="1" noChangeArrowheads="1"/>
          </p:cNvSpPr>
          <p:nvPr>
            <p:ph type="body" idx="1"/>
          </p:nvPr>
        </p:nvSpPr>
        <p:spPr/>
        <p:txBody>
          <a:bodyPr/>
          <a:lstStyle/>
          <a:p>
            <a:pPr eaLnBrk="1" hangingPunct="1"/>
            <a:r>
              <a:rPr lang="en-US" altLang="en-US" u="sng">
                <a:ea typeface="ＭＳ Ｐゴシック" panose="020B0600070205080204" pitchFamily="34" charset="-128"/>
              </a:rPr>
              <a:t>Local variable</a:t>
            </a:r>
            <a:r>
              <a:rPr lang="en-US" altLang="en-US">
                <a:ea typeface="ＭＳ Ｐゴシック" panose="020B0600070205080204" pitchFamily="34" charset="-128"/>
              </a:rPr>
              <a:t>: variable that is assigned a value inside a function</a:t>
            </a:r>
          </a:p>
          <a:p>
            <a:pPr lvl="1" eaLnBrk="1" hangingPunct="1"/>
            <a:r>
              <a:rPr lang="en-US" altLang="en-US">
                <a:ea typeface="ＭＳ Ｐゴシック" panose="020B0600070205080204" pitchFamily="34" charset="-128"/>
              </a:rPr>
              <a:t>Belongs to the function in which it was created</a:t>
            </a:r>
          </a:p>
          <a:p>
            <a:pPr lvl="2" eaLnBrk="1" hangingPunct="1"/>
            <a:r>
              <a:rPr lang="en-US" altLang="en-US">
                <a:ea typeface="ＭＳ Ｐゴシック" panose="020B0600070205080204" pitchFamily="34" charset="-128"/>
              </a:rPr>
              <a:t>Only statements inside that function can access it, error will occur if another function tries to access the variable</a:t>
            </a:r>
          </a:p>
          <a:p>
            <a:pPr eaLnBrk="1" hangingPunct="1"/>
            <a:r>
              <a:rPr lang="en-US" altLang="en-US" u="sng">
                <a:ea typeface="ＭＳ Ｐゴシック" panose="020B0600070205080204" pitchFamily="34" charset="-128"/>
              </a:rPr>
              <a:t>Scope</a:t>
            </a:r>
            <a:r>
              <a:rPr lang="en-US" altLang="en-US">
                <a:ea typeface="ＭＳ Ｐゴシック" panose="020B0600070205080204" pitchFamily="34" charset="-128"/>
              </a:rPr>
              <a:t>: the part of a program in which a variable may be accessed</a:t>
            </a:r>
            <a:endParaRPr lang="en-US" altLang="en-US">
              <a:ea typeface="ＭＳ Ｐゴシック" panose="020B0600070205080204" pitchFamily="34" charset="-128"/>
              <a:cs typeface="Courier New" panose="02070309020205020404" pitchFamily="49" charset="0"/>
            </a:endParaRPr>
          </a:p>
          <a:p>
            <a:pPr eaLnBrk="1" hangingPunct="1"/>
            <a:r>
              <a:rPr lang="en-US" altLang="en-US">
                <a:ea typeface="ＭＳ Ｐゴシック" panose="020B0600070205080204" pitchFamily="34" charset="-128"/>
                <a:cs typeface="Courier New" panose="02070309020205020404" pitchFamily="49" charset="0"/>
              </a:rPr>
              <a:t>Different functions may have local variables with the same name </a:t>
            </a:r>
          </a:p>
          <a:p>
            <a:pPr lvl="1" eaLnBrk="1" hangingPunct="1"/>
            <a:r>
              <a:rPr lang="en-US" altLang="en-US">
                <a:ea typeface="ＭＳ Ｐゴシック" panose="020B0600070205080204" pitchFamily="34" charset="-128"/>
                <a:cs typeface="Courier New" panose="02070309020205020404" pitchFamily="49" charset="0"/>
              </a:rPr>
              <a:t>Each function does not see the other function’s local variables, so no confusion</a:t>
            </a:r>
            <a:endParaRPr lang="he-IL" altLang="en-US">
              <a:ea typeface="ＭＳ Ｐゴシック" panose="020B0600070205080204" pitchFamily="34" charset="-128"/>
              <a:cs typeface="Courier New" panose="02070309020205020404" pitchFamily="49" charset="0"/>
            </a:endParaRPr>
          </a:p>
          <a:p>
            <a:pPr eaLnBrk="1" hangingPunct="1"/>
            <a:endParaRPr lang="en-US" altLang="en-US">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954D628-946E-4138-8488-391929B2263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Functions</a:t>
            </a:r>
          </a:p>
        </p:txBody>
      </p:sp>
      <p:sp>
        <p:nvSpPr>
          <p:cNvPr id="4099" name="Rectangle 3">
            <a:extLst>
              <a:ext uri="{FF2B5EF4-FFF2-40B4-BE49-F238E27FC236}">
                <a16:creationId xmlns:a16="http://schemas.microsoft.com/office/drawing/2014/main" id="{76114014-13D3-4D5B-B5D8-FE34B1D61F8E}"/>
              </a:ext>
            </a:extLst>
          </p:cNvPr>
          <p:cNvSpPr>
            <a:spLocks noGrp="1" noChangeArrowheads="1"/>
          </p:cNvSpPr>
          <p:nvPr>
            <p:ph type="body" idx="1"/>
          </p:nvPr>
        </p:nvSpPr>
        <p:spPr/>
        <p:txBody>
          <a:bodyPr/>
          <a:lstStyle/>
          <a:p>
            <a:pPr eaLnBrk="1" hangingPunct="1">
              <a:defRPr/>
            </a:pPr>
            <a:r>
              <a:rPr lang="en-US" altLang="en-US" u="sng" dirty="0"/>
              <a:t>Function</a:t>
            </a:r>
            <a:r>
              <a:rPr lang="en-US" altLang="en-US" dirty="0"/>
              <a:t>: group of statements within a program that perform as specific task</a:t>
            </a:r>
          </a:p>
          <a:p>
            <a:pPr lvl="2" eaLnBrk="1" hangingPunct="1">
              <a:lnSpc>
                <a:spcPct val="110000"/>
              </a:lnSpc>
              <a:defRPr/>
            </a:pPr>
            <a:r>
              <a:rPr lang="en-GB" dirty="0"/>
              <a:t>denotes the </a:t>
            </a:r>
            <a:r>
              <a:rPr lang="en-GB" i="1" dirty="0"/>
              <a:t>structure</a:t>
            </a:r>
            <a:r>
              <a:rPr lang="en-GB" dirty="0"/>
              <a:t> of a program</a:t>
            </a:r>
          </a:p>
          <a:p>
            <a:pPr lvl="2" eaLnBrk="1" hangingPunct="1">
              <a:lnSpc>
                <a:spcPct val="110000"/>
              </a:lnSpc>
              <a:defRPr/>
            </a:pPr>
            <a:r>
              <a:rPr lang="en-GB" dirty="0"/>
              <a:t>eliminates </a:t>
            </a:r>
            <a:r>
              <a:rPr lang="en-GB" i="1" dirty="0"/>
              <a:t>redundancy</a:t>
            </a:r>
            <a:r>
              <a:rPr lang="en-GB" dirty="0"/>
              <a:t> by code reuse</a:t>
            </a:r>
            <a:endParaRPr lang="en-US" altLang="en-US" dirty="0"/>
          </a:p>
          <a:p>
            <a:pPr eaLnBrk="1" hangingPunct="1">
              <a:defRPr/>
            </a:pPr>
            <a:r>
              <a:rPr lang="en-US" altLang="en-US" u="sng" dirty="0"/>
              <a:t>Modularized program</a:t>
            </a:r>
            <a:r>
              <a:rPr lang="en-US" altLang="en-US" dirty="0"/>
              <a:t>: program </a:t>
            </a:r>
          </a:p>
          <a:p>
            <a:pPr marL="0" indent="0" eaLnBrk="1" hangingPunct="1">
              <a:buFontTx/>
              <a:buNone/>
              <a:defRPr/>
            </a:pPr>
            <a:r>
              <a:rPr lang="en-US" altLang="en-US" dirty="0"/>
              <a:t>	wherein each task within the </a:t>
            </a:r>
          </a:p>
          <a:p>
            <a:pPr marL="0" indent="0" eaLnBrk="1" hangingPunct="1">
              <a:buFontTx/>
              <a:buNone/>
              <a:defRPr/>
            </a:pPr>
            <a:r>
              <a:rPr lang="en-US" altLang="en-US" dirty="0"/>
              <a:t>	program is in its own function</a:t>
            </a:r>
          </a:p>
          <a:p>
            <a:pPr eaLnBrk="1" hangingPunct="1">
              <a:defRPr/>
            </a:pPr>
            <a:r>
              <a:rPr lang="en-GB" u="sng" dirty="0"/>
              <a:t>Procedural decomposition</a:t>
            </a:r>
            <a:r>
              <a:rPr lang="en-GB" dirty="0"/>
              <a:t>: dividing </a:t>
            </a:r>
          </a:p>
          <a:p>
            <a:pPr marL="457200" lvl="1" indent="0" eaLnBrk="1" hangingPunct="1">
              <a:buFontTx/>
              <a:buNone/>
              <a:defRPr/>
            </a:pPr>
            <a:r>
              <a:rPr lang="en-GB" dirty="0"/>
              <a:t>	a problem into functions</a:t>
            </a:r>
          </a:p>
          <a:p>
            <a:pPr eaLnBrk="1" hangingPunct="1">
              <a:lnSpc>
                <a:spcPct val="110000"/>
              </a:lnSpc>
              <a:defRPr/>
            </a:pPr>
            <a:r>
              <a:rPr lang="en-GB" dirty="0"/>
              <a:t>Writing a function is like adding </a:t>
            </a:r>
            <a:br>
              <a:rPr lang="en-GB" dirty="0"/>
            </a:br>
            <a:r>
              <a:rPr lang="en-GB" dirty="0"/>
              <a:t>a new command to Python.</a:t>
            </a:r>
          </a:p>
        </p:txBody>
      </p:sp>
      <p:grpSp>
        <p:nvGrpSpPr>
          <p:cNvPr id="6148" name="Group 4">
            <a:extLst>
              <a:ext uri="{FF2B5EF4-FFF2-40B4-BE49-F238E27FC236}">
                <a16:creationId xmlns:a16="http://schemas.microsoft.com/office/drawing/2014/main" id="{01459CC8-7A79-427F-9A26-218EA783658F}"/>
              </a:ext>
            </a:extLst>
          </p:cNvPr>
          <p:cNvGrpSpPr>
            <a:grpSpLocks/>
          </p:cNvGrpSpPr>
          <p:nvPr/>
        </p:nvGrpSpPr>
        <p:grpSpPr bwMode="auto">
          <a:xfrm>
            <a:off x="5943600" y="1828800"/>
            <a:ext cx="3048000" cy="4572000"/>
            <a:chOff x="3744" y="1344"/>
            <a:chExt cx="1920" cy="2880"/>
          </a:xfrm>
        </p:grpSpPr>
        <p:sp>
          <p:nvSpPr>
            <p:cNvPr id="6149" name="Text Box 5">
              <a:extLst>
                <a:ext uri="{FF2B5EF4-FFF2-40B4-BE49-F238E27FC236}">
                  <a16:creationId xmlns:a16="http://schemas.microsoft.com/office/drawing/2014/main" id="{439850BB-5ABA-4728-A11F-BAB69ADFA456}"/>
                </a:ext>
              </a:extLst>
            </p:cNvPr>
            <p:cNvSpPr txBox="1">
              <a:spLocks noChangeArrowheads="1"/>
            </p:cNvSpPr>
            <p:nvPr/>
          </p:nvSpPr>
          <p:spPr bwMode="auto">
            <a:xfrm>
              <a:off x="3744" y="1344"/>
              <a:ext cx="1920" cy="2880"/>
            </a:xfrm>
            <a:prstGeom prst="rect">
              <a:avLst/>
            </a:prstGeom>
            <a:solidFill>
              <a:srgbClr val="F0FFFF"/>
            </a:solidFill>
            <a:ln w="25400">
              <a:solidFill>
                <a:schemeClr val="tx1"/>
              </a:solidFill>
              <a:miter lim="800000"/>
              <a:headEnd/>
              <a:tailEnd/>
            </a:ln>
          </p:spPr>
          <p:txBody>
            <a:bodyPr/>
            <a:lstStyle>
              <a:lvl1pPr marL="282575" indent="-282575">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50000"/>
                </a:spcBef>
                <a:buClr>
                  <a:srgbClr val="800080"/>
                </a:buClr>
                <a:buSzPct val="55000"/>
                <a:buFont typeface="Wingdings" panose="05000000000000000000" pitchFamily="2" charset="2"/>
                <a:buNone/>
              </a:pPr>
              <a:endParaRPr lang="en-US" altLang="en-US" sz="2000" b="1">
                <a:latin typeface="Verdana" panose="020B0604030504040204" pitchFamily="34" charset="0"/>
                <a:cs typeface="Arial" panose="020B0604020202020204" pitchFamily="34" charset="0"/>
              </a:endParaRPr>
            </a:p>
          </p:txBody>
        </p:sp>
        <p:sp>
          <p:nvSpPr>
            <p:cNvPr id="6150" name="Text Box 6">
              <a:extLst>
                <a:ext uri="{FF2B5EF4-FFF2-40B4-BE49-F238E27FC236}">
                  <a16:creationId xmlns:a16="http://schemas.microsoft.com/office/drawing/2014/main" id="{EBE90311-8BE3-4288-8836-D72966A3D9CE}"/>
                </a:ext>
              </a:extLst>
            </p:cNvPr>
            <p:cNvSpPr txBox="1">
              <a:spLocks noChangeArrowheads="1"/>
            </p:cNvSpPr>
            <p:nvPr/>
          </p:nvSpPr>
          <p:spPr bwMode="auto">
            <a:xfrm>
              <a:off x="3840" y="1597"/>
              <a:ext cx="1728" cy="899"/>
            </a:xfrm>
            <a:prstGeom prst="rect">
              <a:avLst/>
            </a:prstGeom>
            <a:solidFill>
              <a:srgbClr val="CCFFFF"/>
            </a:solidFill>
            <a:ln w="25400">
              <a:solidFill>
                <a:schemeClr val="tx1"/>
              </a:solidFill>
              <a:miter lim="800000"/>
              <a:headEnd/>
              <a:tailEnd/>
            </a:ln>
          </p:spPr>
          <p:txBody>
            <a:bodyPr>
              <a:spAutoFit/>
            </a:bodyPr>
            <a:lstStyle>
              <a:lvl1pPr marL="282575" indent="-282575">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628650" indent="-231775">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Arial" panose="020B0604020202020204" pitchFamily="34" charset="0"/>
                </a:rPr>
                <a:t>Function A</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p:txBody>
        </p:sp>
        <p:sp>
          <p:nvSpPr>
            <p:cNvPr id="6151" name="Text Box 7">
              <a:extLst>
                <a:ext uri="{FF2B5EF4-FFF2-40B4-BE49-F238E27FC236}">
                  <a16:creationId xmlns:a16="http://schemas.microsoft.com/office/drawing/2014/main" id="{9A1222D1-1C8A-42F0-8C8C-C5E1E8350964}"/>
                </a:ext>
              </a:extLst>
            </p:cNvPr>
            <p:cNvSpPr txBox="1">
              <a:spLocks noChangeArrowheads="1"/>
            </p:cNvSpPr>
            <p:nvPr/>
          </p:nvSpPr>
          <p:spPr bwMode="auto">
            <a:xfrm>
              <a:off x="3840" y="2544"/>
              <a:ext cx="1728" cy="688"/>
            </a:xfrm>
            <a:prstGeom prst="rect">
              <a:avLst/>
            </a:prstGeom>
            <a:solidFill>
              <a:srgbClr val="CCFFFF"/>
            </a:solidFill>
            <a:ln w="25400">
              <a:solidFill>
                <a:schemeClr val="tx1"/>
              </a:solidFill>
              <a:miter lim="800000"/>
              <a:headEnd/>
              <a:tailEnd/>
            </a:ln>
          </p:spPr>
          <p:txBody>
            <a:bodyPr>
              <a:spAutoFit/>
            </a:bodyPr>
            <a:lstStyle>
              <a:lvl1pPr marL="282575" indent="-282575">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628650" indent="-231775">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Arial" panose="020B0604020202020204" pitchFamily="34" charset="0"/>
                </a:rPr>
                <a:t>Function B</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p:txBody>
        </p:sp>
        <p:sp>
          <p:nvSpPr>
            <p:cNvPr id="6152" name="Text Box 8">
              <a:extLst>
                <a:ext uri="{FF2B5EF4-FFF2-40B4-BE49-F238E27FC236}">
                  <a16:creationId xmlns:a16="http://schemas.microsoft.com/office/drawing/2014/main" id="{85EE0E6E-3F08-4FD8-BEDD-7325A4DED8C3}"/>
                </a:ext>
              </a:extLst>
            </p:cNvPr>
            <p:cNvSpPr txBox="1">
              <a:spLocks noChangeArrowheads="1"/>
            </p:cNvSpPr>
            <p:nvPr/>
          </p:nvSpPr>
          <p:spPr bwMode="auto">
            <a:xfrm>
              <a:off x="3840" y="3277"/>
              <a:ext cx="1728" cy="899"/>
            </a:xfrm>
            <a:prstGeom prst="rect">
              <a:avLst/>
            </a:prstGeom>
            <a:solidFill>
              <a:srgbClr val="CCFFFF"/>
            </a:solidFill>
            <a:ln w="25400">
              <a:solidFill>
                <a:schemeClr val="tx1"/>
              </a:solidFill>
              <a:miter lim="800000"/>
              <a:headEnd/>
              <a:tailEnd/>
            </a:ln>
          </p:spPr>
          <p:txBody>
            <a:bodyPr>
              <a:spAutoFit/>
            </a:bodyPr>
            <a:lstStyle>
              <a:lvl1pPr marL="282575" indent="-282575">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628650" indent="-231775">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lgn="ctr" eaLnBrk="1" hangingPunct="1">
                <a:spcBef>
                  <a:spcPct val="50000"/>
                </a:spcBef>
                <a:buClr>
                  <a:srgbClr val="800080"/>
                </a:buClr>
                <a:buSzPct val="55000"/>
                <a:buFont typeface="Wingdings" panose="05000000000000000000" pitchFamily="2" charset="2"/>
                <a:buNone/>
              </a:pPr>
              <a:r>
                <a:rPr lang="en-US" altLang="en-US" sz="2000" b="1" u="sng">
                  <a:latin typeface="Verdana" panose="020B0604030504040204" pitchFamily="34" charset="0"/>
                  <a:cs typeface="Arial" panose="020B0604020202020204" pitchFamily="34" charset="0"/>
                </a:rPr>
                <a:t>Function C</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a:p>
              <a:pPr lvl="1" eaLnBrk="1" hangingPunct="1">
                <a:lnSpc>
                  <a:spcPct val="60000"/>
                </a:lnSpc>
                <a:spcBef>
                  <a:spcPct val="50000"/>
                </a:spcBef>
                <a:buClr>
                  <a:srgbClr val="800080"/>
                </a:buClr>
                <a:buSzPct val="55000"/>
                <a:buFont typeface="Wingdings" panose="05000000000000000000" pitchFamily="2" charset="2"/>
                <a:buChar char="n"/>
              </a:pPr>
              <a:r>
                <a:rPr lang="en-US" altLang="en-US" sz="2000">
                  <a:latin typeface="Verdana" panose="020B0604030504040204" pitchFamily="34" charset="0"/>
                  <a:cs typeface="Arial" panose="020B0604020202020204" pitchFamily="34" charset="0"/>
                </a:rPr>
                <a:t>statement</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0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2937DD-F05E-4E04-B48B-78112EB77ED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Local Variables</a:t>
            </a:r>
          </a:p>
        </p:txBody>
      </p:sp>
      <p:sp>
        <p:nvSpPr>
          <p:cNvPr id="37891" name="Rectangle 3">
            <a:extLst>
              <a:ext uri="{FF2B5EF4-FFF2-40B4-BE49-F238E27FC236}">
                <a16:creationId xmlns:a16="http://schemas.microsoft.com/office/drawing/2014/main" id="{039CA502-9140-4B1C-8B19-946DCD8F1F35}"/>
              </a:ext>
            </a:extLst>
          </p:cNvPr>
          <p:cNvSpPr>
            <a:spLocks noGrp="1" noChangeArrowheads="1"/>
          </p:cNvSpPr>
          <p:nvPr>
            <p:ph type="body" idx="1"/>
          </p:nvPr>
        </p:nvSpPr>
        <p:spPr>
          <a:xfrm>
            <a:off x="-228600" y="1381125"/>
            <a:ext cx="8686800" cy="4953000"/>
          </a:xfrm>
        </p:spPr>
        <p:txBody>
          <a:bodyPr/>
          <a:lstStyle/>
          <a:p>
            <a:pPr lvl="2" eaLnBrk="1" hangingPunct="1"/>
            <a:r>
              <a:rPr lang="en-US" altLang="en-US" sz="2400">
                <a:ea typeface="ＭＳ Ｐゴシック" panose="020B0600070205080204" pitchFamily="34" charset="-128"/>
              </a:rPr>
              <a:t>Local variables are only accessible inside that function</a:t>
            </a:r>
          </a:p>
          <a:p>
            <a:pPr lvl="2" eaLnBrk="1" hangingPunct="1"/>
            <a:r>
              <a:rPr lang="en-US" altLang="en-US" sz="2400">
                <a:ea typeface="ＭＳ Ｐゴシック" panose="020B0600070205080204" pitchFamily="34" charset="-128"/>
              </a:rPr>
              <a:t>Are created when first assigned and are discarded when the function ends</a:t>
            </a:r>
          </a:p>
          <a:p>
            <a:pPr lvl="2" eaLnBrk="1" hangingPunct="1"/>
            <a:r>
              <a:rPr lang="en-US" altLang="en-US" sz="2400">
                <a:ea typeface="ＭＳ Ｐゴシック" panose="020B0600070205080204" pitchFamily="34" charset="-128"/>
              </a:rPr>
              <a:t>An error will occur if another function or part of a program tries to access the local variable</a:t>
            </a:r>
          </a:p>
        </p:txBody>
      </p:sp>
      <p:sp>
        <p:nvSpPr>
          <p:cNvPr id="34820" name="Text Box 4">
            <a:extLst>
              <a:ext uri="{FF2B5EF4-FFF2-40B4-BE49-F238E27FC236}">
                <a16:creationId xmlns:a16="http://schemas.microsoft.com/office/drawing/2014/main" id="{25247363-CB4F-4913-90D9-8B7B4F669105}"/>
              </a:ext>
            </a:extLst>
          </p:cNvPr>
          <p:cNvSpPr txBox="1">
            <a:spLocks noChangeArrowheads="1"/>
          </p:cNvSpPr>
          <p:nvPr/>
        </p:nvSpPr>
        <p:spPr bwMode="auto">
          <a:xfrm>
            <a:off x="1304925" y="3581400"/>
            <a:ext cx="6534150" cy="2435225"/>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print_sum</a:t>
            </a:r>
            <a:r>
              <a:rPr lang="en-US" altLang="en-US" sz="1800">
                <a:latin typeface="Courier New" panose="02070309020205020404" pitchFamily="49" charset="0"/>
                <a:cs typeface="Arial" panose="020B0604020202020204" pitchFamily="34" charset="0"/>
              </a:rPr>
              <a:t>(</a:t>
            </a:r>
            <a:r>
              <a:rPr lang="en-US" altLang="en-US" sz="1800" b="1">
                <a:latin typeface="Courier New" panose="02070309020205020404" pitchFamily="49" charset="0"/>
                <a:cs typeface="Arial" panose="020B0604020202020204" pitchFamily="34" charset="0"/>
              </a:rPr>
              <a:t>one, two</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total = one + two</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(total)</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&gt;&gt;&gt;print_sum(7, 11)</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18</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(total) </a:t>
            </a:r>
          </a:p>
          <a:p>
            <a:pPr eaLnBrk="1" hangingPunct="1">
              <a:lnSpc>
                <a:spcPct val="90000"/>
              </a:lnSpc>
              <a:spcBef>
                <a:spcPct val="0"/>
              </a:spcBef>
              <a:buFontTx/>
              <a:buNone/>
            </a:pPr>
            <a:r>
              <a:rPr lang="en-US" altLang="en-US" sz="1800">
                <a:solidFill>
                  <a:srgbClr val="008000"/>
                </a:solidFill>
                <a:latin typeface="Courier New" panose="02070309020205020404" pitchFamily="49" charset="0"/>
                <a:cs typeface="Arial" panose="020B0604020202020204" pitchFamily="34" charset="0"/>
              </a:rPr>
              <a:t>"sum.py"</a:t>
            </a:r>
            <a:r>
              <a:rPr lang="en-US" altLang="en-US" sz="1800">
                <a:latin typeface="Courier New" panose="02070309020205020404" pitchFamily="49" charset="0"/>
                <a:cs typeface="Arial" panose="020B0604020202020204" pitchFamily="34" charset="0"/>
              </a:rPr>
              <a:t>, line 6, in &lt;module&gt; print(total)</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NameError: name </a:t>
            </a:r>
            <a:r>
              <a:rPr lang="en-US" altLang="en-US" sz="1800">
                <a:solidFill>
                  <a:srgbClr val="008000"/>
                </a:solidFill>
                <a:latin typeface="Courier New" panose="02070309020205020404" pitchFamily="49" charset="0"/>
                <a:cs typeface="Arial" panose="020B0604020202020204" pitchFamily="34" charset="0"/>
              </a:rPr>
              <a:t>'total'</a:t>
            </a:r>
            <a:r>
              <a:rPr lang="en-US" altLang="en-US" sz="1800">
                <a:latin typeface="Courier New" panose="02070309020205020404" pitchFamily="49" charset="0"/>
                <a:cs typeface="Arial" panose="020B0604020202020204" pitchFamily="34" charset="0"/>
              </a:rPr>
              <a:t> is not defined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4820">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
            <a:extLst>
              <a:ext uri="{FF2B5EF4-FFF2-40B4-BE49-F238E27FC236}">
                <a16:creationId xmlns:a16="http://schemas.microsoft.com/office/drawing/2014/main" id="{8D99C631-3410-4DD7-BD92-50670ADEE89B}"/>
              </a:ext>
            </a:extLst>
          </p:cNvPr>
          <p:cNvSpPr txBox="1">
            <a:spLocks noChangeArrowheads="1"/>
          </p:cNvSpPr>
          <p:nvPr/>
        </p:nvSpPr>
        <p:spPr bwMode="auto">
          <a:xfrm>
            <a:off x="304800" y="1295400"/>
            <a:ext cx="8686800"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eaLnBrk="1" hangingPunct="1">
              <a:defRPr/>
            </a:pPr>
            <a:r>
              <a:rPr lang="en-US" altLang="en-US" kern="0" dirty="0">
                <a:ea typeface="ＭＳ Ｐゴシック" panose="020B0600070205080204" pitchFamily="34" charset="-128"/>
              </a:rPr>
              <a:t>Inside a function, can access a variable defined outside</a:t>
            </a:r>
          </a:p>
          <a:p>
            <a:pPr eaLnBrk="1" hangingPunct="1">
              <a:defRPr/>
            </a:pPr>
            <a:r>
              <a:rPr lang="en-US" altLang="en-US" kern="0" dirty="0">
                <a:ea typeface="ＭＳ Ｐゴシック" panose="020B0600070205080204" pitchFamily="34" charset="-128"/>
              </a:rPr>
              <a:t>Binding/assigning a value inside a function creates a new local variable!</a:t>
            </a:r>
          </a:p>
          <a:p>
            <a:pPr lvl="1" eaLnBrk="1" hangingPunct="1">
              <a:defRPr/>
            </a:pPr>
            <a:r>
              <a:rPr lang="en-US" altLang="en-US" kern="0" dirty="0">
                <a:ea typeface="ＭＳ Ｐゴシック" panose="020B0600070205080204" pitchFamily="34" charset="-128"/>
              </a:rPr>
              <a:t>This has a local effect</a:t>
            </a:r>
          </a:p>
        </p:txBody>
      </p:sp>
      <p:sp>
        <p:nvSpPr>
          <p:cNvPr id="2" name="Rectangle 1">
            <a:extLst>
              <a:ext uri="{FF2B5EF4-FFF2-40B4-BE49-F238E27FC236}">
                <a16:creationId xmlns:a16="http://schemas.microsoft.com/office/drawing/2014/main" id="{FDA5A914-84F4-4513-9FA5-BE3B2D490D7D}"/>
              </a:ext>
            </a:extLst>
          </p:cNvPr>
          <p:cNvSpPr/>
          <p:nvPr/>
        </p:nvSpPr>
        <p:spPr>
          <a:xfrm>
            <a:off x="6553200" y="2476500"/>
            <a:ext cx="2286000" cy="3733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39940" name="Rectangle 2">
            <a:extLst>
              <a:ext uri="{FF2B5EF4-FFF2-40B4-BE49-F238E27FC236}">
                <a16:creationId xmlns:a16="http://schemas.microsoft.com/office/drawing/2014/main" id="{C8864ADD-8D1E-435A-B3FA-3137EC38EA8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Scope</a:t>
            </a:r>
          </a:p>
        </p:txBody>
      </p:sp>
      <p:sp>
        <p:nvSpPr>
          <p:cNvPr id="39941" name="Text Box 4">
            <a:extLst>
              <a:ext uri="{FF2B5EF4-FFF2-40B4-BE49-F238E27FC236}">
                <a16:creationId xmlns:a16="http://schemas.microsoft.com/office/drawing/2014/main" id="{22323EB5-5675-49BB-8103-E6F0E1641107}"/>
              </a:ext>
            </a:extLst>
          </p:cNvPr>
          <p:cNvSpPr txBox="1">
            <a:spLocks noChangeArrowheads="1"/>
          </p:cNvSpPr>
          <p:nvPr/>
        </p:nvSpPr>
        <p:spPr bwMode="auto">
          <a:xfrm>
            <a:off x="990600" y="3324225"/>
            <a:ext cx="4619625" cy="1936750"/>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watch_assignments</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4</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&gt;&gt;&gt;x = 2</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&gt;&gt;&gt;watch_assignments(x)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a:t>
            </a:r>
            <a:r>
              <a:rPr lang="en-US" altLang="en-US" sz="1800">
                <a:solidFill>
                  <a:srgbClr val="008000"/>
                </a:solidFill>
                <a:latin typeface="Courier New" panose="02070309020205020404" pitchFamily="49" charset="0"/>
                <a:cs typeface="Arial" panose="020B0604020202020204" pitchFamily="34" charset="0"/>
              </a:rPr>
              <a:t>"x is not changed"</a:t>
            </a:r>
            <a:r>
              <a:rPr lang="en-US" altLang="en-US" sz="1800">
                <a:latin typeface="Courier New" panose="02070309020205020404" pitchFamily="49" charset="0"/>
                <a:cs typeface="Arial" panose="020B0604020202020204" pitchFamily="34" charset="0"/>
              </a:rPr>
              <a:t>, 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2</a:t>
            </a:r>
          </a:p>
        </p:txBody>
      </p:sp>
      <p:sp>
        <p:nvSpPr>
          <p:cNvPr id="3" name="Rectangle 2">
            <a:extLst>
              <a:ext uri="{FF2B5EF4-FFF2-40B4-BE49-F238E27FC236}">
                <a16:creationId xmlns:a16="http://schemas.microsoft.com/office/drawing/2014/main" id="{A8D01C97-975A-48C5-95FF-7388FCE19A77}"/>
              </a:ext>
            </a:extLst>
          </p:cNvPr>
          <p:cNvSpPr/>
          <p:nvPr/>
        </p:nvSpPr>
        <p:spPr>
          <a:xfrm>
            <a:off x="7672388" y="317817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75E76568-0B95-49FB-9725-2BC3DC8E011C}"/>
              </a:ext>
            </a:extLst>
          </p:cNvPr>
          <p:cNvSpPr/>
          <p:nvPr/>
        </p:nvSpPr>
        <p:spPr>
          <a:xfrm>
            <a:off x="7696200" y="407670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39944" name="TextBox 3">
            <a:extLst>
              <a:ext uri="{FF2B5EF4-FFF2-40B4-BE49-F238E27FC236}">
                <a16:creationId xmlns:a16="http://schemas.microsoft.com/office/drawing/2014/main" id="{51F0222C-CE43-4682-BA76-BC0C3518FB3E}"/>
              </a:ext>
            </a:extLst>
          </p:cNvPr>
          <p:cNvSpPr txBox="1">
            <a:spLocks noChangeArrowheads="1"/>
          </p:cNvSpPr>
          <p:nvPr/>
        </p:nvSpPr>
        <p:spPr bwMode="auto">
          <a:xfrm>
            <a:off x="6823075" y="3309938"/>
            <a:ext cx="6715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wat..</a:t>
            </a:r>
          </a:p>
        </p:txBody>
      </p:sp>
      <p:sp>
        <p:nvSpPr>
          <p:cNvPr id="39945" name="TextBox 9">
            <a:extLst>
              <a:ext uri="{FF2B5EF4-FFF2-40B4-BE49-F238E27FC236}">
                <a16:creationId xmlns:a16="http://schemas.microsoft.com/office/drawing/2014/main" id="{2E2C9432-8924-4AFE-93B7-907553FCC4F2}"/>
              </a:ext>
            </a:extLst>
          </p:cNvPr>
          <p:cNvSpPr txBox="1">
            <a:spLocks noChangeArrowheads="1"/>
          </p:cNvSpPr>
          <p:nvPr/>
        </p:nvSpPr>
        <p:spPr bwMode="auto">
          <a:xfrm>
            <a:off x="6937375" y="418147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x</a:t>
            </a:r>
          </a:p>
        </p:txBody>
      </p:sp>
      <p:sp>
        <p:nvSpPr>
          <p:cNvPr id="39946" name="TextBox 11">
            <a:extLst>
              <a:ext uri="{FF2B5EF4-FFF2-40B4-BE49-F238E27FC236}">
                <a16:creationId xmlns:a16="http://schemas.microsoft.com/office/drawing/2014/main" id="{F1BD464B-10F9-4EE4-9209-623FA9C7F1B4}"/>
              </a:ext>
            </a:extLst>
          </p:cNvPr>
          <p:cNvSpPr txBox="1">
            <a:spLocks noChangeArrowheads="1"/>
          </p:cNvSpPr>
          <p:nvPr/>
        </p:nvSpPr>
        <p:spPr bwMode="auto">
          <a:xfrm>
            <a:off x="7685088" y="3208338"/>
            <a:ext cx="83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local vars</a:t>
            </a:r>
          </a:p>
          <a:p>
            <a:pPr>
              <a:spcBef>
                <a:spcPct val="0"/>
              </a:spcBef>
              <a:buFontTx/>
              <a:buNone/>
            </a:pPr>
            <a:r>
              <a:rPr lang="en-US" altLang="en-US" sz="1200">
                <a:latin typeface="Arial" panose="020B0604020202020204" pitchFamily="34" charset="0"/>
              </a:rPr>
              <a:t>x = 4</a:t>
            </a:r>
          </a:p>
        </p:txBody>
      </p:sp>
      <p:sp>
        <p:nvSpPr>
          <p:cNvPr id="39947" name="TextBox 12">
            <a:extLst>
              <a:ext uri="{FF2B5EF4-FFF2-40B4-BE49-F238E27FC236}">
                <a16:creationId xmlns:a16="http://schemas.microsoft.com/office/drawing/2014/main" id="{336236CF-002D-46A3-97FD-E5127DF3535F}"/>
              </a:ext>
            </a:extLst>
          </p:cNvPr>
          <p:cNvSpPr txBox="1">
            <a:spLocks noChangeArrowheads="1"/>
          </p:cNvSpPr>
          <p:nvPr/>
        </p:nvSpPr>
        <p:spPr bwMode="auto">
          <a:xfrm>
            <a:off x="8007350" y="4227513"/>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a:t>
            </a:r>
          </a:p>
        </p:txBody>
      </p:sp>
      <p:sp>
        <p:nvSpPr>
          <p:cNvPr id="39948" name="TextBox 14">
            <a:extLst>
              <a:ext uri="{FF2B5EF4-FFF2-40B4-BE49-F238E27FC236}">
                <a16:creationId xmlns:a16="http://schemas.microsoft.com/office/drawing/2014/main" id="{C7CD1F6F-D410-4FAA-9A75-3E2DD47CC169}"/>
              </a:ext>
            </a:extLst>
          </p:cNvPr>
          <p:cNvSpPr txBox="1">
            <a:spLocks noChangeArrowheads="1"/>
          </p:cNvSpPr>
          <p:nvPr/>
        </p:nvSpPr>
        <p:spPr bwMode="auto">
          <a:xfrm>
            <a:off x="6916738" y="2652713"/>
            <a:ext cx="167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Global Variables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3">
            <a:extLst>
              <a:ext uri="{FF2B5EF4-FFF2-40B4-BE49-F238E27FC236}">
                <a16:creationId xmlns:a16="http://schemas.microsoft.com/office/drawing/2014/main" id="{1FFE7A78-462C-4180-8828-D1F1D176C5F4}"/>
              </a:ext>
            </a:extLst>
          </p:cNvPr>
          <p:cNvSpPr txBox="1">
            <a:spLocks noChangeArrowheads="1"/>
          </p:cNvSpPr>
          <p:nvPr/>
        </p:nvSpPr>
        <p:spPr bwMode="auto">
          <a:xfrm>
            <a:off x="304800" y="1295400"/>
            <a:ext cx="8686800"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eaLnBrk="1" hangingPunct="1">
              <a:defRPr/>
            </a:pPr>
            <a:r>
              <a:rPr lang="en-US" altLang="en-US" kern="0" dirty="0">
                <a:ea typeface="ＭＳ Ｐゴシック" panose="020B0600070205080204" pitchFamily="34" charset="-128"/>
              </a:rPr>
              <a:t>Inside a function, can access a variable defined outside</a:t>
            </a:r>
          </a:p>
          <a:p>
            <a:pPr eaLnBrk="1" hangingPunct="1">
              <a:defRPr/>
            </a:pPr>
            <a:r>
              <a:rPr lang="en-US" altLang="en-US" kern="0" dirty="0">
                <a:ea typeface="ＭＳ Ｐゴシック" panose="020B0600070205080204" pitchFamily="34" charset="-128"/>
              </a:rPr>
              <a:t>Inside a function, cannot modify a variable defined outside via binding/assignment</a:t>
            </a:r>
          </a:p>
          <a:p>
            <a:pPr lvl="1" eaLnBrk="1" hangingPunct="1">
              <a:defRPr/>
            </a:pPr>
            <a:r>
              <a:rPr lang="en-US" altLang="en-US" kern="0" dirty="0">
                <a:ea typeface="ＭＳ Ｐゴシック" panose="020B0600070205080204" pitchFamily="34" charset="-128"/>
              </a:rPr>
              <a:t>Modifying has a local effect</a:t>
            </a:r>
          </a:p>
        </p:txBody>
      </p:sp>
      <p:sp>
        <p:nvSpPr>
          <p:cNvPr id="2" name="Rectangle 1">
            <a:extLst>
              <a:ext uri="{FF2B5EF4-FFF2-40B4-BE49-F238E27FC236}">
                <a16:creationId xmlns:a16="http://schemas.microsoft.com/office/drawing/2014/main" id="{E0F55E54-A5D9-4D1C-8D43-A865314E4AA3}"/>
              </a:ext>
            </a:extLst>
          </p:cNvPr>
          <p:cNvSpPr/>
          <p:nvPr/>
        </p:nvSpPr>
        <p:spPr>
          <a:xfrm>
            <a:off x="6553200" y="2476500"/>
            <a:ext cx="2286000" cy="3733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41988" name="Rectangle 2">
            <a:extLst>
              <a:ext uri="{FF2B5EF4-FFF2-40B4-BE49-F238E27FC236}">
                <a16:creationId xmlns:a16="http://schemas.microsoft.com/office/drawing/2014/main" id="{10299C98-77D2-4ECD-9B27-0CCBBD263F5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Scope</a:t>
            </a:r>
          </a:p>
        </p:txBody>
      </p:sp>
      <p:sp>
        <p:nvSpPr>
          <p:cNvPr id="41989" name="Text Box 4">
            <a:extLst>
              <a:ext uri="{FF2B5EF4-FFF2-40B4-BE49-F238E27FC236}">
                <a16:creationId xmlns:a16="http://schemas.microsoft.com/office/drawing/2014/main" id="{4826F2B1-4424-423E-BE52-2C998A2F6A61}"/>
              </a:ext>
            </a:extLst>
          </p:cNvPr>
          <p:cNvSpPr txBox="1">
            <a:spLocks noChangeArrowheads="1"/>
          </p:cNvSpPr>
          <p:nvPr/>
        </p:nvSpPr>
        <p:spPr bwMode="auto">
          <a:xfrm>
            <a:off x="1485900" y="3438525"/>
            <a:ext cx="4495800" cy="1936750"/>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fun</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x + 1</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a:t>
            </a:r>
            <a:r>
              <a:rPr lang="en-US" altLang="en-US" sz="1800">
                <a:solidFill>
                  <a:srgbClr val="008000"/>
                </a:solidFill>
                <a:latin typeface="Courier New" panose="02070309020205020404" pitchFamily="49" charset="0"/>
                <a:cs typeface="Arial" panose="020B0604020202020204" pitchFamily="34" charset="0"/>
              </a:rPr>
              <a:t>"in fun(x): x ="</a:t>
            </a:r>
            <a:r>
              <a:rPr lang="en-US" altLang="en-US" sz="1800">
                <a:latin typeface="Courier New" panose="02070309020205020404" pitchFamily="49" charset="0"/>
                <a:cs typeface="Arial" panose="020B0604020202020204" pitchFamily="34" charset="0"/>
              </a:rPr>
              <a:t>, 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FFC000"/>
                </a:solidFill>
                <a:latin typeface="Courier New" panose="02070309020205020404" pitchFamily="49" charset="0"/>
                <a:cs typeface="Arial" panose="020B0604020202020204" pitchFamily="34" charset="0"/>
              </a:rPr>
              <a:t>return</a:t>
            </a:r>
            <a:r>
              <a:rPr lang="en-US" altLang="en-US" sz="1800">
                <a:latin typeface="Courier New" panose="02070309020205020404" pitchFamily="49" charset="0"/>
                <a:cs typeface="Arial" panose="020B0604020202020204" pitchFamily="34" charset="0"/>
              </a:rPr>
              <a:t> 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x = 3</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z = fun(x)</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p:txBody>
      </p:sp>
      <p:sp>
        <p:nvSpPr>
          <p:cNvPr id="3" name="Rectangle 2">
            <a:extLst>
              <a:ext uri="{FF2B5EF4-FFF2-40B4-BE49-F238E27FC236}">
                <a16:creationId xmlns:a16="http://schemas.microsoft.com/office/drawing/2014/main" id="{9544ED20-AF5C-4CE8-8D32-DAE18415D30F}"/>
              </a:ext>
            </a:extLst>
          </p:cNvPr>
          <p:cNvSpPr/>
          <p:nvPr/>
        </p:nvSpPr>
        <p:spPr>
          <a:xfrm>
            <a:off x="7672388" y="317817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58934C6A-1E38-4430-B062-76BC217FB89D}"/>
              </a:ext>
            </a:extLst>
          </p:cNvPr>
          <p:cNvSpPr/>
          <p:nvPr/>
        </p:nvSpPr>
        <p:spPr>
          <a:xfrm>
            <a:off x="7696200" y="407670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A0108657-6C49-4139-96CC-90EEF433CDB1}"/>
              </a:ext>
            </a:extLst>
          </p:cNvPr>
          <p:cNvSpPr/>
          <p:nvPr/>
        </p:nvSpPr>
        <p:spPr>
          <a:xfrm>
            <a:off x="7696200" y="516572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1993" name="TextBox 3">
            <a:extLst>
              <a:ext uri="{FF2B5EF4-FFF2-40B4-BE49-F238E27FC236}">
                <a16:creationId xmlns:a16="http://schemas.microsoft.com/office/drawing/2014/main" id="{B3CA27B2-5530-4AA6-8B13-10732D4FFDDF}"/>
              </a:ext>
            </a:extLst>
          </p:cNvPr>
          <p:cNvSpPr txBox="1">
            <a:spLocks noChangeArrowheads="1"/>
          </p:cNvSpPr>
          <p:nvPr/>
        </p:nvSpPr>
        <p:spPr bwMode="auto">
          <a:xfrm>
            <a:off x="6823075" y="3309938"/>
            <a:ext cx="50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fun</a:t>
            </a:r>
          </a:p>
        </p:txBody>
      </p:sp>
      <p:sp>
        <p:nvSpPr>
          <p:cNvPr id="41994" name="TextBox 9">
            <a:extLst>
              <a:ext uri="{FF2B5EF4-FFF2-40B4-BE49-F238E27FC236}">
                <a16:creationId xmlns:a16="http://schemas.microsoft.com/office/drawing/2014/main" id="{5B908096-1956-4506-8D9F-88A85EE120AB}"/>
              </a:ext>
            </a:extLst>
          </p:cNvPr>
          <p:cNvSpPr txBox="1">
            <a:spLocks noChangeArrowheads="1"/>
          </p:cNvSpPr>
          <p:nvPr/>
        </p:nvSpPr>
        <p:spPr bwMode="auto">
          <a:xfrm>
            <a:off x="6937375" y="4181475"/>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x</a:t>
            </a:r>
          </a:p>
        </p:txBody>
      </p:sp>
      <p:sp>
        <p:nvSpPr>
          <p:cNvPr id="41995" name="TextBox 10">
            <a:extLst>
              <a:ext uri="{FF2B5EF4-FFF2-40B4-BE49-F238E27FC236}">
                <a16:creationId xmlns:a16="http://schemas.microsoft.com/office/drawing/2014/main" id="{04507678-AC26-4074-BB5F-E90C78D2F0DE}"/>
              </a:ext>
            </a:extLst>
          </p:cNvPr>
          <p:cNvSpPr txBox="1">
            <a:spLocks noChangeArrowheads="1"/>
          </p:cNvSpPr>
          <p:nvPr/>
        </p:nvSpPr>
        <p:spPr bwMode="auto">
          <a:xfrm>
            <a:off x="6937375" y="5248275"/>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z</a:t>
            </a:r>
          </a:p>
        </p:txBody>
      </p:sp>
      <p:sp>
        <p:nvSpPr>
          <p:cNvPr id="41996" name="TextBox 11">
            <a:extLst>
              <a:ext uri="{FF2B5EF4-FFF2-40B4-BE49-F238E27FC236}">
                <a16:creationId xmlns:a16="http://schemas.microsoft.com/office/drawing/2014/main" id="{9F077766-5F48-4268-B54D-5A52DE6429E4}"/>
              </a:ext>
            </a:extLst>
          </p:cNvPr>
          <p:cNvSpPr txBox="1">
            <a:spLocks noChangeArrowheads="1"/>
          </p:cNvSpPr>
          <p:nvPr/>
        </p:nvSpPr>
        <p:spPr bwMode="auto">
          <a:xfrm>
            <a:off x="7685088" y="3208338"/>
            <a:ext cx="83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local vars</a:t>
            </a:r>
          </a:p>
          <a:p>
            <a:pPr>
              <a:spcBef>
                <a:spcPct val="0"/>
              </a:spcBef>
              <a:buFontTx/>
              <a:buNone/>
            </a:pPr>
            <a:r>
              <a:rPr lang="en-US" altLang="en-US" sz="1200">
                <a:latin typeface="Arial" panose="020B0604020202020204" pitchFamily="34" charset="0"/>
              </a:rPr>
              <a:t>code</a:t>
            </a:r>
          </a:p>
        </p:txBody>
      </p:sp>
      <p:sp>
        <p:nvSpPr>
          <p:cNvPr id="41997" name="TextBox 12">
            <a:extLst>
              <a:ext uri="{FF2B5EF4-FFF2-40B4-BE49-F238E27FC236}">
                <a16:creationId xmlns:a16="http://schemas.microsoft.com/office/drawing/2014/main" id="{80B0B9BA-D859-442F-B7A7-2CE3D3B27B91}"/>
              </a:ext>
            </a:extLst>
          </p:cNvPr>
          <p:cNvSpPr txBox="1">
            <a:spLocks noChangeArrowheads="1"/>
          </p:cNvSpPr>
          <p:nvPr/>
        </p:nvSpPr>
        <p:spPr bwMode="auto">
          <a:xfrm>
            <a:off x="8007350" y="4227513"/>
            <a:ext cx="2698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3</a:t>
            </a:r>
          </a:p>
        </p:txBody>
      </p:sp>
      <p:sp>
        <p:nvSpPr>
          <p:cNvPr id="41998" name="TextBox 13">
            <a:extLst>
              <a:ext uri="{FF2B5EF4-FFF2-40B4-BE49-F238E27FC236}">
                <a16:creationId xmlns:a16="http://schemas.microsoft.com/office/drawing/2014/main" id="{57600265-C073-4DA4-8B5B-3FBE86701C54}"/>
              </a:ext>
            </a:extLst>
          </p:cNvPr>
          <p:cNvSpPr txBox="1">
            <a:spLocks noChangeArrowheads="1"/>
          </p:cNvSpPr>
          <p:nvPr/>
        </p:nvSpPr>
        <p:spPr bwMode="auto">
          <a:xfrm>
            <a:off x="8007350" y="5294313"/>
            <a:ext cx="2698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4</a:t>
            </a:r>
          </a:p>
        </p:txBody>
      </p:sp>
      <p:sp>
        <p:nvSpPr>
          <p:cNvPr id="41999" name="TextBox 14">
            <a:extLst>
              <a:ext uri="{FF2B5EF4-FFF2-40B4-BE49-F238E27FC236}">
                <a16:creationId xmlns:a16="http://schemas.microsoft.com/office/drawing/2014/main" id="{50E8EBF6-8D31-407F-B247-FBCD32EB778E}"/>
              </a:ext>
            </a:extLst>
          </p:cNvPr>
          <p:cNvSpPr txBox="1">
            <a:spLocks noChangeArrowheads="1"/>
          </p:cNvSpPr>
          <p:nvPr/>
        </p:nvSpPr>
        <p:spPr bwMode="auto">
          <a:xfrm>
            <a:off x="6916738" y="2652713"/>
            <a:ext cx="1670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Global Variables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3">
            <a:extLst>
              <a:ext uri="{FF2B5EF4-FFF2-40B4-BE49-F238E27FC236}">
                <a16:creationId xmlns:a16="http://schemas.microsoft.com/office/drawing/2014/main" id="{B248A919-3FAF-44F8-94F0-7F07E5AD6012}"/>
              </a:ext>
            </a:extLst>
          </p:cNvPr>
          <p:cNvSpPr txBox="1">
            <a:spLocks noChangeArrowheads="1"/>
          </p:cNvSpPr>
          <p:nvPr/>
        </p:nvSpPr>
        <p:spPr bwMode="auto">
          <a:xfrm>
            <a:off x="304800" y="1295400"/>
            <a:ext cx="8686800"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eaLnBrk="1" hangingPunct="1">
              <a:defRPr/>
            </a:pPr>
            <a:r>
              <a:rPr lang="en-US" altLang="en-US" kern="0" dirty="0">
                <a:ea typeface="ＭＳ Ｐゴシック" panose="020B0600070205080204" pitchFamily="34" charset="-128"/>
              </a:rPr>
              <a:t>Inside a function, can access a variable defined outside</a:t>
            </a:r>
          </a:p>
          <a:p>
            <a:pPr eaLnBrk="1" hangingPunct="1">
              <a:defRPr/>
            </a:pPr>
            <a:r>
              <a:rPr lang="en-US" altLang="en-US" kern="0" dirty="0">
                <a:ea typeface="ＭＳ Ｐゴシック" panose="020B0600070205080204" pitchFamily="34" charset="-128"/>
              </a:rPr>
              <a:t>Inside a function, cannot modify a variable defined outside via binding/assignment</a:t>
            </a:r>
          </a:p>
          <a:p>
            <a:pPr lvl="1" eaLnBrk="1" hangingPunct="1">
              <a:defRPr/>
            </a:pPr>
            <a:r>
              <a:rPr lang="en-US" altLang="en-US" kern="0" dirty="0">
                <a:ea typeface="ＭＳ Ｐゴシック" panose="020B0600070205080204" pitchFamily="34" charset="-128"/>
              </a:rPr>
              <a:t>Modifying has a local effect</a:t>
            </a:r>
          </a:p>
        </p:txBody>
      </p:sp>
      <p:sp>
        <p:nvSpPr>
          <p:cNvPr id="43011" name="Rectangle 2">
            <a:extLst>
              <a:ext uri="{FF2B5EF4-FFF2-40B4-BE49-F238E27FC236}">
                <a16:creationId xmlns:a16="http://schemas.microsoft.com/office/drawing/2014/main" id="{4C0B80BC-185D-4343-BFF5-5E0F6B4C406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Scope</a:t>
            </a:r>
          </a:p>
        </p:txBody>
      </p:sp>
      <p:sp>
        <p:nvSpPr>
          <p:cNvPr id="43012" name="Text Box 4">
            <a:extLst>
              <a:ext uri="{FF2B5EF4-FFF2-40B4-BE49-F238E27FC236}">
                <a16:creationId xmlns:a16="http://schemas.microsoft.com/office/drawing/2014/main" id="{075802CE-E487-46E2-94C3-CF495D0566EB}"/>
              </a:ext>
            </a:extLst>
          </p:cNvPr>
          <p:cNvSpPr txBox="1">
            <a:spLocks noChangeArrowheads="1"/>
          </p:cNvSpPr>
          <p:nvPr/>
        </p:nvSpPr>
        <p:spPr bwMode="auto">
          <a:xfrm>
            <a:off x="457200" y="3124200"/>
            <a:ext cx="2438400" cy="2571750"/>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f</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1</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x + 5</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x = 3</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f()</a:t>
            </a:r>
          </a:p>
          <a:p>
            <a:pPr eaLnBrk="1" hangingPunct="1">
              <a:lnSpc>
                <a:spcPct val="90000"/>
              </a:lnSpc>
              <a:spcBef>
                <a:spcPct val="0"/>
              </a:spcBef>
              <a:buFontTx/>
              <a:buNone/>
            </a:pP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400">
                <a:solidFill>
                  <a:srgbClr val="FF0000"/>
                </a:solidFill>
                <a:latin typeface="Courier New" panose="02070309020205020404" pitchFamily="49" charset="0"/>
                <a:cs typeface="Arial" panose="020B0604020202020204" pitchFamily="34" charset="0"/>
              </a:rPr>
              <a:t># x is re-defined  # in scope of f</a:t>
            </a:r>
          </a:p>
        </p:txBody>
      </p:sp>
      <p:sp>
        <p:nvSpPr>
          <p:cNvPr id="43013" name="Text Box 4">
            <a:extLst>
              <a:ext uri="{FF2B5EF4-FFF2-40B4-BE49-F238E27FC236}">
                <a16:creationId xmlns:a16="http://schemas.microsoft.com/office/drawing/2014/main" id="{33616451-3EBA-42DC-AA16-7907DC75A87C}"/>
              </a:ext>
            </a:extLst>
          </p:cNvPr>
          <p:cNvSpPr txBox="1">
            <a:spLocks noChangeArrowheads="1"/>
          </p:cNvSpPr>
          <p:nvPr/>
        </p:nvSpPr>
        <p:spPr bwMode="auto">
          <a:xfrm>
            <a:off x="3352800" y="3124200"/>
            <a:ext cx="2438400" cy="2571750"/>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g</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 + 1)</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x = 3</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a:t>
            </a:r>
          </a:p>
          <a:p>
            <a:pPr eaLnBrk="1" hangingPunct="1">
              <a:lnSpc>
                <a:spcPct val="90000"/>
              </a:lnSpc>
              <a:spcBef>
                <a:spcPct val="0"/>
              </a:spcBef>
              <a:buFontTx/>
              <a:buNone/>
            </a:pP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400">
                <a:solidFill>
                  <a:srgbClr val="FF0000"/>
                </a:solidFill>
                <a:latin typeface="Courier New" panose="02070309020205020404" pitchFamily="49" charset="0"/>
                <a:cs typeface="Arial" panose="020B0604020202020204" pitchFamily="34" charset="0"/>
              </a:rPr>
              <a:t># g can access </a:t>
            </a:r>
          </a:p>
          <a:p>
            <a:pPr eaLnBrk="1" hangingPunct="1">
              <a:lnSpc>
                <a:spcPct val="90000"/>
              </a:lnSpc>
              <a:spcBef>
                <a:spcPct val="0"/>
              </a:spcBef>
              <a:buFontTx/>
              <a:buNone/>
            </a:pPr>
            <a:r>
              <a:rPr lang="en-US" altLang="en-US" sz="1400">
                <a:solidFill>
                  <a:srgbClr val="FF0000"/>
                </a:solidFill>
                <a:latin typeface="Courier New" panose="02070309020205020404" pitchFamily="49" charset="0"/>
                <a:cs typeface="Arial" panose="020B0604020202020204" pitchFamily="34" charset="0"/>
              </a:rPr>
              <a:t># global variable x</a:t>
            </a:r>
          </a:p>
        </p:txBody>
      </p:sp>
      <p:sp>
        <p:nvSpPr>
          <p:cNvPr id="43014" name="Text Box 4">
            <a:extLst>
              <a:ext uri="{FF2B5EF4-FFF2-40B4-BE49-F238E27FC236}">
                <a16:creationId xmlns:a16="http://schemas.microsoft.com/office/drawing/2014/main" id="{4EBC2B9D-3047-4EDB-8826-17AAE3089B22}"/>
              </a:ext>
            </a:extLst>
          </p:cNvPr>
          <p:cNvSpPr txBox="1">
            <a:spLocks noChangeArrowheads="1"/>
          </p:cNvSpPr>
          <p:nvPr/>
        </p:nvSpPr>
        <p:spPr bwMode="auto">
          <a:xfrm>
            <a:off x="6248400" y="3124200"/>
            <a:ext cx="2590800" cy="2765425"/>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h</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x + 1</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x = 3</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h()</a:t>
            </a:r>
          </a:p>
          <a:p>
            <a:pPr eaLnBrk="1" hangingPunct="1">
              <a:lnSpc>
                <a:spcPct val="90000"/>
              </a:lnSpc>
              <a:spcBef>
                <a:spcPct val="0"/>
              </a:spcBef>
              <a:buFontTx/>
              <a:buNone/>
            </a:pP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400">
                <a:solidFill>
                  <a:srgbClr val="FF0000"/>
                </a:solidFill>
                <a:latin typeface="Courier New" panose="02070309020205020404" pitchFamily="49" charset="0"/>
                <a:cs typeface="Arial" panose="020B0604020202020204" pitchFamily="34" charset="0"/>
              </a:rPr>
              <a:t># UnboundLocalError  # x referenced  </a:t>
            </a:r>
          </a:p>
          <a:p>
            <a:pPr eaLnBrk="1" hangingPunct="1">
              <a:lnSpc>
                <a:spcPct val="90000"/>
              </a:lnSpc>
              <a:spcBef>
                <a:spcPct val="0"/>
              </a:spcBef>
              <a:buFontTx/>
              <a:buNone/>
            </a:pPr>
            <a:r>
              <a:rPr lang="en-US" altLang="en-US" sz="1400">
                <a:solidFill>
                  <a:srgbClr val="FF0000"/>
                </a:solidFill>
                <a:latin typeface="Courier New" panose="02070309020205020404" pitchFamily="49" charset="0"/>
                <a:cs typeface="Arial" panose="020B0604020202020204" pitchFamily="34" charset="0"/>
              </a:rPr>
              <a:t># before assignment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3">
            <a:extLst>
              <a:ext uri="{FF2B5EF4-FFF2-40B4-BE49-F238E27FC236}">
                <a16:creationId xmlns:a16="http://schemas.microsoft.com/office/drawing/2014/main" id="{7A5DFE25-CC96-45D5-99E4-5D8F25272FA3}"/>
              </a:ext>
            </a:extLst>
          </p:cNvPr>
          <p:cNvSpPr txBox="1">
            <a:spLocks noChangeArrowheads="1"/>
          </p:cNvSpPr>
          <p:nvPr/>
        </p:nvSpPr>
        <p:spPr bwMode="auto">
          <a:xfrm>
            <a:off x="304800" y="1295400"/>
            <a:ext cx="8610600" cy="120015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eaLnBrk="1" hangingPunct="1">
              <a:defRPr/>
            </a:pPr>
            <a:r>
              <a:rPr lang="en-US" altLang="en-US" kern="0" dirty="0">
                <a:ea typeface="ＭＳ Ｐゴシック" panose="020B0600070205080204" pitchFamily="34" charset="-128"/>
              </a:rPr>
              <a:t>Inside a function, can access a variable defined outside</a:t>
            </a:r>
          </a:p>
          <a:p>
            <a:pPr eaLnBrk="1" hangingPunct="1">
              <a:defRPr/>
            </a:pPr>
            <a:r>
              <a:rPr lang="en-US" altLang="en-US" kern="0" dirty="0">
                <a:ea typeface="ＭＳ Ｐゴシック" panose="020B0600070205080204" pitchFamily="34" charset="-128"/>
              </a:rPr>
              <a:t>Inside a function, cannot modify a variable defined outside</a:t>
            </a:r>
          </a:p>
          <a:p>
            <a:pPr lvl="1" eaLnBrk="1" hangingPunct="1">
              <a:defRPr/>
            </a:pPr>
            <a:r>
              <a:rPr lang="en-US" altLang="en-US" kern="0" dirty="0">
                <a:ea typeface="ＭＳ Ｐゴシック" panose="020B0600070205080204" pitchFamily="34" charset="-128"/>
              </a:rPr>
              <a:t>Modifying has a local effect</a:t>
            </a:r>
          </a:p>
        </p:txBody>
      </p:sp>
      <p:sp>
        <p:nvSpPr>
          <p:cNvPr id="2" name="Rectangle 1">
            <a:extLst>
              <a:ext uri="{FF2B5EF4-FFF2-40B4-BE49-F238E27FC236}">
                <a16:creationId xmlns:a16="http://schemas.microsoft.com/office/drawing/2014/main" id="{7D5E0849-1552-45A2-A4DD-067DA5ABFC2C}"/>
              </a:ext>
            </a:extLst>
          </p:cNvPr>
          <p:cNvSpPr/>
          <p:nvPr/>
        </p:nvSpPr>
        <p:spPr>
          <a:xfrm>
            <a:off x="3465513" y="2765425"/>
            <a:ext cx="1528762" cy="3733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45060" name="Rectangle 2">
            <a:extLst>
              <a:ext uri="{FF2B5EF4-FFF2-40B4-BE49-F238E27FC236}">
                <a16:creationId xmlns:a16="http://schemas.microsoft.com/office/drawing/2014/main" id="{FE708D7B-5436-4206-91EE-78FDED2CA54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Scope</a:t>
            </a:r>
          </a:p>
        </p:txBody>
      </p:sp>
      <p:sp>
        <p:nvSpPr>
          <p:cNvPr id="45061" name="Text Box 4">
            <a:extLst>
              <a:ext uri="{FF2B5EF4-FFF2-40B4-BE49-F238E27FC236}">
                <a16:creationId xmlns:a16="http://schemas.microsoft.com/office/drawing/2014/main" id="{EF98478D-CED9-4020-BE6D-E17A64D9AE8B}"/>
              </a:ext>
            </a:extLst>
          </p:cNvPr>
          <p:cNvSpPr txBox="1">
            <a:spLocks noChangeArrowheads="1"/>
          </p:cNvSpPr>
          <p:nvPr/>
        </p:nvSpPr>
        <p:spPr bwMode="auto">
          <a:xfrm>
            <a:off x="228600" y="2900363"/>
            <a:ext cx="2874963" cy="2684462"/>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a</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b</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a:t>
            </a:r>
            <a:r>
              <a:rPr lang="en-US" altLang="en-US" sz="1800">
                <a:solidFill>
                  <a:srgbClr val="008000"/>
                </a:solidFill>
                <a:latin typeface="Courier New" panose="02070309020205020404" pitchFamily="49" charset="0"/>
                <a:cs typeface="Arial" panose="020B0604020202020204" pitchFamily="34" charset="0"/>
              </a:rPr>
              <a:t>"in b"</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x = x + 5</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(x)</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b()</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FFC000"/>
                </a:solidFill>
                <a:latin typeface="Courier New" panose="02070309020205020404" pitchFamily="49" charset="0"/>
                <a:cs typeface="Arial" panose="020B0604020202020204" pitchFamily="34" charset="0"/>
              </a:rPr>
              <a:t>return</a:t>
            </a:r>
            <a:r>
              <a:rPr lang="en-US" altLang="en-US" sz="1800">
                <a:latin typeface="Courier New" panose="02070309020205020404" pitchFamily="49" charset="0"/>
                <a:cs typeface="Arial" panose="020B0604020202020204" pitchFamily="34" charset="0"/>
              </a:rPr>
              <a:t> x</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x = 2</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y = a(x)</a:t>
            </a:r>
          </a:p>
        </p:txBody>
      </p:sp>
      <p:sp>
        <p:nvSpPr>
          <p:cNvPr id="3" name="Rectangle 2">
            <a:extLst>
              <a:ext uri="{FF2B5EF4-FFF2-40B4-BE49-F238E27FC236}">
                <a16:creationId xmlns:a16="http://schemas.microsoft.com/office/drawing/2014/main" id="{6A1E230C-6D72-41ED-8DA2-3986DCA1820B}"/>
              </a:ext>
            </a:extLst>
          </p:cNvPr>
          <p:cNvSpPr/>
          <p:nvPr/>
        </p:nvSpPr>
        <p:spPr>
          <a:xfrm>
            <a:off x="3886200" y="342900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ectangle 6">
            <a:extLst>
              <a:ext uri="{FF2B5EF4-FFF2-40B4-BE49-F238E27FC236}">
                <a16:creationId xmlns:a16="http://schemas.microsoft.com/office/drawing/2014/main" id="{7680372F-2226-451D-9870-B7638B6ED765}"/>
              </a:ext>
            </a:extLst>
          </p:cNvPr>
          <p:cNvSpPr/>
          <p:nvPr/>
        </p:nvSpPr>
        <p:spPr>
          <a:xfrm>
            <a:off x="3910013" y="432752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8" name="Rectangle 7">
            <a:extLst>
              <a:ext uri="{FF2B5EF4-FFF2-40B4-BE49-F238E27FC236}">
                <a16:creationId xmlns:a16="http://schemas.microsoft.com/office/drawing/2014/main" id="{5BA10DF3-7BF0-43AE-A282-B273B25C3106}"/>
              </a:ext>
            </a:extLst>
          </p:cNvPr>
          <p:cNvSpPr/>
          <p:nvPr/>
        </p:nvSpPr>
        <p:spPr>
          <a:xfrm>
            <a:off x="3910013" y="541655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065" name="TextBox 3">
            <a:extLst>
              <a:ext uri="{FF2B5EF4-FFF2-40B4-BE49-F238E27FC236}">
                <a16:creationId xmlns:a16="http://schemas.microsoft.com/office/drawing/2014/main" id="{57A0A151-A176-4820-A2E7-93231560A225}"/>
              </a:ext>
            </a:extLst>
          </p:cNvPr>
          <p:cNvSpPr txBox="1">
            <a:spLocks noChangeArrowheads="1"/>
          </p:cNvSpPr>
          <p:nvPr/>
        </p:nvSpPr>
        <p:spPr bwMode="auto">
          <a:xfrm>
            <a:off x="3489325" y="3484563"/>
            <a:ext cx="3127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a</a:t>
            </a:r>
          </a:p>
        </p:txBody>
      </p:sp>
      <p:sp>
        <p:nvSpPr>
          <p:cNvPr id="45066" name="TextBox 9">
            <a:extLst>
              <a:ext uri="{FF2B5EF4-FFF2-40B4-BE49-F238E27FC236}">
                <a16:creationId xmlns:a16="http://schemas.microsoft.com/office/drawing/2014/main" id="{705E19EE-F4B6-4F73-8C94-B6D4EFF3CA18}"/>
              </a:ext>
            </a:extLst>
          </p:cNvPr>
          <p:cNvSpPr txBox="1">
            <a:spLocks noChangeArrowheads="1"/>
          </p:cNvSpPr>
          <p:nvPr/>
        </p:nvSpPr>
        <p:spPr bwMode="auto">
          <a:xfrm>
            <a:off x="3514725" y="4432300"/>
            <a:ext cx="300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x</a:t>
            </a:r>
          </a:p>
        </p:txBody>
      </p:sp>
      <p:sp>
        <p:nvSpPr>
          <p:cNvPr id="45067" name="TextBox 10">
            <a:extLst>
              <a:ext uri="{FF2B5EF4-FFF2-40B4-BE49-F238E27FC236}">
                <a16:creationId xmlns:a16="http://schemas.microsoft.com/office/drawing/2014/main" id="{FCEF74CF-2DB5-4233-8B3B-7723BA028264}"/>
              </a:ext>
            </a:extLst>
          </p:cNvPr>
          <p:cNvSpPr txBox="1">
            <a:spLocks noChangeArrowheads="1"/>
          </p:cNvSpPr>
          <p:nvPr/>
        </p:nvSpPr>
        <p:spPr bwMode="auto">
          <a:xfrm>
            <a:off x="3495675" y="5526088"/>
            <a:ext cx="30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y</a:t>
            </a:r>
          </a:p>
        </p:txBody>
      </p:sp>
      <p:sp>
        <p:nvSpPr>
          <p:cNvPr id="45068" name="TextBox 11">
            <a:extLst>
              <a:ext uri="{FF2B5EF4-FFF2-40B4-BE49-F238E27FC236}">
                <a16:creationId xmlns:a16="http://schemas.microsoft.com/office/drawing/2014/main" id="{B828E3F9-5147-4F26-B3B7-9C1254DE612F}"/>
              </a:ext>
            </a:extLst>
          </p:cNvPr>
          <p:cNvSpPr txBox="1">
            <a:spLocks noChangeArrowheads="1"/>
          </p:cNvSpPr>
          <p:nvPr/>
        </p:nvSpPr>
        <p:spPr bwMode="auto">
          <a:xfrm>
            <a:off x="4003675" y="3470275"/>
            <a:ext cx="83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local vars</a:t>
            </a:r>
          </a:p>
          <a:p>
            <a:pPr>
              <a:spcBef>
                <a:spcPct val="0"/>
              </a:spcBef>
              <a:buFontTx/>
              <a:buNone/>
            </a:pPr>
            <a:r>
              <a:rPr lang="en-US" altLang="en-US" sz="1200">
                <a:latin typeface="Arial" panose="020B0604020202020204" pitchFamily="34" charset="0"/>
              </a:rPr>
              <a:t>code</a:t>
            </a:r>
          </a:p>
        </p:txBody>
      </p:sp>
      <p:sp>
        <p:nvSpPr>
          <p:cNvPr id="45069" name="TextBox 12">
            <a:extLst>
              <a:ext uri="{FF2B5EF4-FFF2-40B4-BE49-F238E27FC236}">
                <a16:creationId xmlns:a16="http://schemas.microsoft.com/office/drawing/2014/main" id="{084C65F5-C57C-4FDC-85D0-17FE3E26E474}"/>
              </a:ext>
            </a:extLst>
          </p:cNvPr>
          <p:cNvSpPr txBox="1">
            <a:spLocks noChangeArrowheads="1"/>
          </p:cNvSpPr>
          <p:nvPr/>
        </p:nvSpPr>
        <p:spPr bwMode="auto">
          <a:xfrm>
            <a:off x="4221163" y="4416425"/>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2</a:t>
            </a:r>
          </a:p>
        </p:txBody>
      </p:sp>
      <p:sp>
        <p:nvSpPr>
          <p:cNvPr id="45070" name="TextBox 13">
            <a:extLst>
              <a:ext uri="{FF2B5EF4-FFF2-40B4-BE49-F238E27FC236}">
                <a16:creationId xmlns:a16="http://schemas.microsoft.com/office/drawing/2014/main" id="{E8B9B5CA-61EE-4E1C-9F6F-2BB7427D9D4D}"/>
              </a:ext>
            </a:extLst>
          </p:cNvPr>
          <p:cNvSpPr txBox="1">
            <a:spLocks noChangeArrowheads="1"/>
          </p:cNvSpPr>
          <p:nvPr/>
        </p:nvSpPr>
        <p:spPr bwMode="auto">
          <a:xfrm>
            <a:off x="4213225" y="5483225"/>
            <a:ext cx="2984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7</a:t>
            </a:r>
          </a:p>
        </p:txBody>
      </p:sp>
      <p:sp>
        <p:nvSpPr>
          <p:cNvPr id="45071" name="TextBox 14">
            <a:extLst>
              <a:ext uri="{FF2B5EF4-FFF2-40B4-BE49-F238E27FC236}">
                <a16:creationId xmlns:a16="http://schemas.microsoft.com/office/drawing/2014/main" id="{7D5ABC89-654D-472E-9EED-84E4A22A3174}"/>
              </a:ext>
            </a:extLst>
          </p:cNvPr>
          <p:cNvSpPr txBox="1">
            <a:spLocks noChangeArrowheads="1"/>
          </p:cNvSpPr>
          <p:nvPr/>
        </p:nvSpPr>
        <p:spPr bwMode="auto">
          <a:xfrm>
            <a:off x="3514725" y="2919413"/>
            <a:ext cx="13335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global scope</a:t>
            </a:r>
          </a:p>
        </p:txBody>
      </p:sp>
      <p:sp>
        <p:nvSpPr>
          <p:cNvPr id="20" name="Rectangle 19">
            <a:extLst>
              <a:ext uri="{FF2B5EF4-FFF2-40B4-BE49-F238E27FC236}">
                <a16:creationId xmlns:a16="http://schemas.microsoft.com/office/drawing/2014/main" id="{CE449C00-B194-4B6A-92CF-9460CC383A89}"/>
              </a:ext>
            </a:extLst>
          </p:cNvPr>
          <p:cNvSpPr/>
          <p:nvPr/>
        </p:nvSpPr>
        <p:spPr>
          <a:xfrm>
            <a:off x="5537200" y="2765425"/>
            <a:ext cx="1528763" cy="3733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21" name="Rectangle 20">
            <a:extLst>
              <a:ext uri="{FF2B5EF4-FFF2-40B4-BE49-F238E27FC236}">
                <a16:creationId xmlns:a16="http://schemas.microsoft.com/office/drawing/2014/main" id="{C9AF840B-E5DB-4883-8558-FC24256B5C7D}"/>
              </a:ext>
            </a:extLst>
          </p:cNvPr>
          <p:cNvSpPr/>
          <p:nvPr/>
        </p:nvSpPr>
        <p:spPr>
          <a:xfrm>
            <a:off x="5957888" y="342900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2" name="Rectangle 21">
            <a:extLst>
              <a:ext uri="{FF2B5EF4-FFF2-40B4-BE49-F238E27FC236}">
                <a16:creationId xmlns:a16="http://schemas.microsoft.com/office/drawing/2014/main" id="{B5D47087-3217-44D8-AD26-6E3022FF0973}"/>
              </a:ext>
            </a:extLst>
          </p:cNvPr>
          <p:cNvSpPr/>
          <p:nvPr/>
        </p:nvSpPr>
        <p:spPr>
          <a:xfrm>
            <a:off x="5981700" y="4327525"/>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075" name="TextBox 3">
            <a:extLst>
              <a:ext uri="{FF2B5EF4-FFF2-40B4-BE49-F238E27FC236}">
                <a16:creationId xmlns:a16="http://schemas.microsoft.com/office/drawing/2014/main" id="{7A001DA7-2F7E-49EB-BA08-389B74CBB845}"/>
              </a:ext>
            </a:extLst>
          </p:cNvPr>
          <p:cNvSpPr txBox="1">
            <a:spLocks noChangeArrowheads="1"/>
          </p:cNvSpPr>
          <p:nvPr/>
        </p:nvSpPr>
        <p:spPr bwMode="auto">
          <a:xfrm>
            <a:off x="5561013" y="3484563"/>
            <a:ext cx="312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b</a:t>
            </a:r>
          </a:p>
        </p:txBody>
      </p:sp>
      <p:sp>
        <p:nvSpPr>
          <p:cNvPr id="45076" name="TextBox 9">
            <a:extLst>
              <a:ext uri="{FF2B5EF4-FFF2-40B4-BE49-F238E27FC236}">
                <a16:creationId xmlns:a16="http://schemas.microsoft.com/office/drawing/2014/main" id="{2175D351-832C-4898-A262-E22C49968E6B}"/>
              </a:ext>
            </a:extLst>
          </p:cNvPr>
          <p:cNvSpPr txBox="1">
            <a:spLocks noChangeArrowheads="1"/>
          </p:cNvSpPr>
          <p:nvPr/>
        </p:nvSpPr>
        <p:spPr bwMode="auto">
          <a:xfrm>
            <a:off x="5586413" y="4432300"/>
            <a:ext cx="300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x</a:t>
            </a:r>
          </a:p>
        </p:txBody>
      </p:sp>
      <p:sp>
        <p:nvSpPr>
          <p:cNvPr id="45077" name="TextBox 11">
            <a:extLst>
              <a:ext uri="{FF2B5EF4-FFF2-40B4-BE49-F238E27FC236}">
                <a16:creationId xmlns:a16="http://schemas.microsoft.com/office/drawing/2014/main" id="{76737E37-3D4B-488D-B123-F47EB2AC9C8A}"/>
              </a:ext>
            </a:extLst>
          </p:cNvPr>
          <p:cNvSpPr txBox="1">
            <a:spLocks noChangeArrowheads="1"/>
          </p:cNvSpPr>
          <p:nvPr/>
        </p:nvSpPr>
        <p:spPr bwMode="auto">
          <a:xfrm>
            <a:off x="6075363" y="3470275"/>
            <a:ext cx="8318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local vars</a:t>
            </a:r>
          </a:p>
          <a:p>
            <a:pPr>
              <a:spcBef>
                <a:spcPct val="0"/>
              </a:spcBef>
              <a:buFontTx/>
              <a:buNone/>
            </a:pPr>
            <a:r>
              <a:rPr lang="en-US" altLang="en-US" sz="1200">
                <a:latin typeface="Arial" panose="020B0604020202020204" pitchFamily="34" charset="0"/>
              </a:rPr>
              <a:t>code</a:t>
            </a:r>
          </a:p>
        </p:txBody>
      </p:sp>
      <p:sp>
        <p:nvSpPr>
          <p:cNvPr id="45078" name="TextBox 12">
            <a:extLst>
              <a:ext uri="{FF2B5EF4-FFF2-40B4-BE49-F238E27FC236}">
                <a16:creationId xmlns:a16="http://schemas.microsoft.com/office/drawing/2014/main" id="{3D687854-A277-47A9-8381-7663198294F5}"/>
              </a:ext>
            </a:extLst>
          </p:cNvPr>
          <p:cNvSpPr txBox="1">
            <a:spLocks noChangeArrowheads="1"/>
          </p:cNvSpPr>
          <p:nvPr/>
        </p:nvSpPr>
        <p:spPr bwMode="auto">
          <a:xfrm>
            <a:off x="5964238" y="4394200"/>
            <a:ext cx="102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2 then binds</a:t>
            </a:r>
          </a:p>
          <a:p>
            <a:pPr>
              <a:spcBef>
                <a:spcPct val="0"/>
              </a:spcBef>
              <a:buFontTx/>
              <a:buNone/>
            </a:pPr>
            <a:r>
              <a:rPr lang="en-US" altLang="en-US" sz="1200">
                <a:latin typeface="Arial" panose="020B0604020202020204" pitchFamily="34" charset="0"/>
              </a:rPr>
              <a:t>to 7</a:t>
            </a:r>
          </a:p>
        </p:txBody>
      </p:sp>
      <p:sp>
        <p:nvSpPr>
          <p:cNvPr id="45079" name="TextBox 14">
            <a:extLst>
              <a:ext uri="{FF2B5EF4-FFF2-40B4-BE49-F238E27FC236}">
                <a16:creationId xmlns:a16="http://schemas.microsoft.com/office/drawing/2014/main" id="{817FC23B-4EBC-4DB2-B76F-CF3848975D39}"/>
              </a:ext>
            </a:extLst>
          </p:cNvPr>
          <p:cNvSpPr txBox="1">
            <a:spLocks noChangeArrowheads="1"/>
          </p:cNvSpPr>
          <p:nvPr/>
        </p:nvSpPr>
        <p:spPr bwMode="auto">
          <a:xfrm>
            <a:off x="5824538" y="2919413"/>
            <a:ext cx="903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a scope</a:t>
            </a:r>
          </a:p>
        </p:txBody>
      </p:sp>
      <p:sp>
        <p:nvSpPr>
          <p:cNvPr id="31" name="Rectangle 30">
            <a:extLst>
              <a:ext uri="{FF2B5EF4-FFF2-40B4-BE49-F238E27FC236}">
                <a16:creationId xmlns:a16="http://schemas.microsoft.com/office/drawing/2014/main" id="{DEDE7E83-B2C2-4CC6-BE01-72454002E54C}"/>
              </a:ext>
            </a:extLst>
          </p:cNvPr>
          <p:cNvSpPr/>
          <p:nvPr/>
        </p:nvSpPr>
        <p:spPr>
          <a:xfrm>
            <a:off x="7488238" y="2765425"/>
            <a:ext cx="1528762" cy="3733800"/>
          </a:xfrm>
          <a:prstGeom prst="rect">
            <a:avLst/>
          </a:prstGeom>
          <a:solidFill>
            <a:schemeClr val="accent1">
              <a:lumMod val="50000"/>
            </a:schemeClr>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chemeClr val="tx1"/>
              </a:solidFill>
            </a:endParaRPr>
          </a:p>
        </p:txBody>
      </p:sp>
      <p:sp>
        <p:nvSpPr>
          <p:cNvPr id="32" name="Rectangle 31">
            <a:extLst>
              <a:ext uri="{FF2B5EF4-FFF2-40B4-BE49-F238E27FC236}">
                <a16:creationId xmlns:a16="http://schemas.microsoft.com/office/drawing/2014/main" id="{81390649-7A58-4566-89B2-5C13F6832115}"/>
              </a:ext>
            </a:extLst>
          </p:cNvPr>
          <p:cNvSpPr/>
          <p:nvPr/>
        </p:nvSpPr>
        <p:spPr>
          <a:xfrm>
            <a:off x="7908925" y="3429000"/>
            <a:ext cx="914400" cy="533400"/>
          </a:xfrm>
          <a:prstGeom prst="rect">
            <a:avLst/>
          </a:prstGeom>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45082" name="TextBox 3">
            <a:extLst>
              <a:ext uri="{FF2B5EF4-FFF2-40B4-BE49-F238E27FC236}">
                <a16:creationId xmlns:a16="http://schemas.microsoft.com/office/drawing/2014/main" id="{D21AC03E-7BD4-40B7-8776-EF88AC9A20EA}"/>
              </a:ext>
            </a:extLst>
          </p:cNvPr>
          <p:cNvSpPr txBox="1">
            <a:spLocks noChangeArrowheads="1"/>
          </p:cNvSpPr>
          <p:nvPr/>
        </p:nvSpPr>
        <p:spPr bwMode="auto">
          <a:xfrm>
            <a:off x="7512050" y="3484563"/>
            <a:ext cx="300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x</a:t>
            </a:r>
          </a:p>
        </p:txBody>
      </p:sp>
      <p:sp>
        <p:nvSpPr>
          <p:cNvPr id="45083" name="TextBox 11">
            <a:extLst>
              <a:ext uri="{FF2B5EF4-FFF2-40B4-BE49-F238E27FC236}">
                <a16:creationId xmlns:a16="http://schemas.microsoft.com/office/drawing/2014/main" id="{B6C7F2CD-F7EB-4E1B-BD40-F7F87B0E9BA7}"/>
              </a:ext>
            </a:extLst>
          </p:cNvPr>
          <p:cNvSpPr txBox="1">
            <a:spLocks noChangeArrowheads="1"/>
          </p:cNvSpPr>
          <p:nvPr/>
        </p:nvSpPr>
        <p:spPr bwMode="auto">
          <a:xfrm>
            <a:off x="8099425" y="3576638"/>
            <a:ext cx="533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200">
                <a:latin typeface="Arial" panose="020B0604020202020204" pitchFamily="34" charset="0"/>
              </a:rPr>
              <a:t>“in b”</a:t>
            </a:r>
          </a:p>
        </p:txBody>
      </p:sp>
      <p:sp>
        <p:nvSpPr>
          <p:cNvPr id="45084" name="TextBox 14">
            <a:extLst>
              <a:ext uri="{FF2B5EF4-FFF2-40B4-BE49-F238E27FC236}">
                <a16:creationId xmlns:a16="http://schemas.microsoft.com/office/drawing/2014/main" id="{4190B871-DC85-49DE-8EBB-6D3BD8EB6489}"/>
              </a:ext>
            </a:extLst>
          </p:cNvPr>
          <p:cNvSpPr txBox="1">
            <a:spLocks noChangeArrowheads="1"/>
          </p:cNvSpPr>
          <p:nvPr/>
        </p:nvSpPr>
        <p:spPr bwMode="auto">
          <a:xfrm>
            <a:off x="7866063" y="2919413"/>
            <a:ext cx="9032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600">
                <a:latin typeface="Arial" panose="020B0604020202020204" pitchFamily="34" charset="0"/>
              </a:rPr>
              <a:t>b scope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FC5180-83EC-40F5-BEB8-1AF5ED77AB16}"/>
              </a:ext>
            </a:extLst>
          </p:cNvPr>
          <p:cNvSpPr>
            <a:spLocks noGrp="1" noChangeArrowheads="1"/>
          </p:cNvSpPr>
          <p:nvPr>
            <p:ph type="title"/>
          </p:nvPr>
        </p:nvSpPr>
        <p:spPr/>
        <p:txBody>
          <a:bodyPr/>
          <a:lstStyle/>
          <a:p>
            <a:pPr eaLnBrk="1" hangingPunct="1"/>
            <a:r>
              <a:rPr lang="en-US" altLang="en-US" dirty="0">
                <a:ea typeface="ＭＳ Ｐゴシック" panose="020B0600070205080204" pitchFamily="34" charset="-128"/>
              </a:rPr>
              <a:t>Global Variables</a:t>
            </a:r>
          </a:p>
        </p:txBody>
      </p:sp>
      <p:sp>
        <p:nvSpPr>
          <p:cNvPr id="7171" name="Rectangle 3">
            <a:extLst>
              <a:ext uri="{FF2B5EF4-FFF2-40B4-BE49-F238E27FC236}">
                <a16:creationId xmlns:a16="http://schemas.microsoft.com/office/drawing/2014/main" id="{C2AB84E7-6C14-4F33-90F5-C648FDD7E827}"/>
              </a:ext>
            </a:extLst>
          </p:cNvPr>
          <p:cNvSpPr>
            <a:spLocks noGrp="1" noChangeArrowheads="1"/>
          </p:cNvSpPr>
          <p:nvPr>
            <p:ph type="body" idx="1"/>
          </p:nvPr>
        </p:nvSpPr>
        <p:spPr>
          <a:xfrm>
            <a:off x="304800" y="1295400"/>
            <a:ext cx="4419600" cy="4495800"/>
          </a:xfrm>
        </p:spPr>
        <p:txBody>
          <a:bodyPr/>
          <a:lstStyle/>
          <a:p>
            <a:pPr lvl="1" eaLnBrk="1" hangingPunct="1">
              <a:lnSpc>
                <a:spcPct val="77000"/>
              </a:lnSpc>
              <a:buFontTx/>
              <a:buNone/>
              <a:defRPr/>
            </a:pPr>
            <a:endParaRPr lang="en-US" altLang="en-US" sz="800" b="1" i="1" dirty="0">
              <a:ea typeface="ＭＳ Ｐゴシック" panose="020B0600070205080204" pitchFamily="34" charset="-128"/>
            </a:endParaRPr>
          </a:p>
          <a:p>
            <a:pPr lvl="1" eaLnBrk="1" hangingPunct="1">
              <a:defRPr/>
            </a:pPr>
            <a:r>
              <a:rPr lang="en-US" altLang="en-US" dirty="0">
                <a:ea typeface="ＭＳ Ｐゴシック" panose="020B0600070205080204" pitchFamily="34" charset="-128"/>
              </a:rPr>
              <a:t>A global variable may be accessed throughout an entire program</a:t>
            </a:r>
          </a:p>
          <a:p>
            <a:pPr lvl="1" eaLnBrk="1" hangingPunct="1">
              <a:defRPr/>
            </a:pPr>
            <a:r>
              <a:rPr lang="en-US" altLang="en-US" dirty="0">
                <a:ea typeface="ＭＳ Ｐゴシック" panose="020B0600070205080204" pitchFamily="34" charset="-128"/>
              </a:rPr>
              <a:t>Often declared at the top of the program</a:t>
            </a:r>
          </a:p>
          <a:p>
            <a:pPr lvl="1" eaLnBrk="1" hangingPunct="1">
              <a:defRPr/>
            </a:pPr>
            <a:r>
              <a:rPr lang="en-US" altLang="en-US" dirty="0">
                <a:ea typeface="ＭＳ Ｐゴシック" panose="020B0600070205080204" pitchFamily="34" charset="-128"/>
              </a:rPr>
              <a:t>May be accessed inside and outside a function </a:t>
            </a:r>
          </a:p>
          <a:p>
            <a:pPr lvl="1" eaLnBrk="1" hangingPunct="1">
              <a:defRPr/>
            </a:pPr>
            <a:r>
              <a:rPr lang="en-US" altLang="en-US" dirty="0">
                <a:ea typeface="ＭＳ Ｐゴシック" panose="020B0600070205080204" pitchFamily="34" charset="-128"/>
              </a:rPr>
              <a:t>To reassign a global variable, designate it at the top of the function using the global keyword</a:t>
            </a: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marL="457200" lvl="1" indent="0" eaLnBrk="1" hangingPunct="1">
              <a:buFontTx/>
              <a:buNone/>
              <a:defRPr/>
            </a:pPr>
            <a:endParaRPr lang="en-US" altLang="en-US" dirty="0">
              <a:ea typeface="ＭＳ Ｐゴシック" panose="020B0600070205080204" pitchFamily="34" charset="-128"/>
            </a:endParaRPr>
          </a:p>
        </p:txBody>
      </p:sp>
      <p:sp>
        <p:nvSpPr>
          <p:cNvPr id="39940" name="Text Box 4">
            <a:extLst>
              <a:ext uri="{FF2B5EF4-FFF2-40B4-BE49-F238E27FC236}">
                <a16:creationId xmlns:a16="http://schemas.microsoft.com/office/drawing/2014/main" id="{08211652-FC23-427D-B801-9C312EEB3428}"/>
              </a:ext>
            </a:extLst>
          </p:cNvPr>
          <p:cNvSpPr txBox="1">
            <a:spLocks noChangeArrowheads="1"/>
          </p:cNvSpPr>
          <p:nvPr/>
        </p:nvSpPr>
        <p:spPr bwMode="auto">
          <a:xfrm>
            <a:off x="4953000" y="1889347"/>
            <a:ext cx="3733800" cy="3079305"/>
          </a:xfrm>
          <a:prstGeom prst="rect">
            <a:avLst/>
          </a:prstGeom>
          <a:solidFill>
            <a:schemeClr val="bg1"/>
          </a:solidFill>
          <a:ln w="38100">
            <a:solidFill>
              <a:schemeClr val="accent2"/>
            </a:solidFill>
            <a:miter lim="800000"/>
            <a:headEnd/>
            <a:tailEnd/>
          </a:ln>
        </p:spPr>
        <p:txBody>
          <a:bodyPr wrap="square"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&gt;&gt;&gt; s = </a:t>
            </a:r>
            <a:r>
              <a:rPr lang="en-US" altLang="en-US" sz="1800" dirty="0">
                <a:solidFill>
                  <a:srgbClr val="008000"/>
                </a:solidFill>
                <a:latin typeface="Courier New" panose="02070309020205020404" pitchFamily="49" charset="0"/>
                <a:cs typeface="Arial" panose="020B0604020202020204" pitchFamily="34" charset="0"/>
              </a:rPr>
              <a:t>"hello "</a:t>
            </a: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&gt;&gt;&gt; </a:t>
            </a:r>
            <a:r>
              <a:rPr lang="en-US" altLang="en-US" sz="1800" dirty="0">
                <a:solidFill>
                  <a:srgbClr val="FFC000"/>
                </a:solidFill>
                <a:latin typeface="Courier New" panose="02070309020205020404" pitchFamily="49" charset="0"/>
                <a:cs typeface="Arial" panose="020B0604020202020204" pitchFamily="34" charset="0"/>
              </a:rPr>
              <a:t>def</a:t>
            </a:r>
            <a:r>
              <a:rPr lang="en-US" altLang="en-US" sz="1800" dirty="0">
                <a:latin typeface="Courier New" panose="02070309020205020404" pitchFamily="49" charset="0"/>
                <a:cs typeface="Arial" panose="020B0604020202020204" pitchFamily="34" charset="0"/>
              </a:rPr>
              <a:t> </a:t>
            </a:r>
            <a:r>
              <a:rPr lang="en-US" altLang="en-US" sz="1800" dirty="0">
                <a:solidFill>
                  <a:srgbClr val="0070C0"/>
                </a:solidFill>
                <a:latin typeface="Courier New" panose="02070309020205020404" pitchFamily="49" charset="0"/>
                <a:cs typeface="Arial" panose="020B0604020202020204" pitchFamily="34" charset="0"/>
              </a:rPr>
              <a:t>example</a:t>
            </a:r>
            <a:r>
              <a:rPr lang="en-US" altLang="en-US" sz="1800" dirty="0">
                <a:latin typeface="Courier New" panose="02070309020205020404" pitchFamily="49" charset="0"/>
                <a:cs typeface="Arial" panose="020B0604020202020204" pitchFamily="34" charset="0"/>
              </a:rPr>
              <a:t>():</a:t>
            </a: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         </a:t>
            </a:r>
            <a:r>
              <a:rPr lang="en-US" altLang="en-US" sz="1800" dirty="0">
                <a:solidFill>
                  <a:srgbClr val="FFC000"/>
                </a:solidFill>
                <a:latin typeface="Courier New" panose="02070309020205020404" pitchFamily="49" charset="0"/>
                <a:cs typeface="Arial" panose="020B0604020202020204" pitchFamily="34" charset="0"/>
              </a:rPr>
              <a:t>global</a:t>
            </a:r>
            <a:r>
              <a:rPr lang="en-US" altLang="en-US" sz="1800" dirty="0">
                <a:solidFill>
                  <a:srgbClr val="7030A0"/>
                </a:solidFill>
                <a:latin typeface="Courier New" panose="02070309020205020404" pitchFamily="49" charset="0"/>
                <a:cs typeface="Arial" panose="020B0604020202020204" pitchFamily="34" charset="0"/>
              </a:rPr>
              <a:t> </a:t>
            </a:r>
            <a:r>
              <a:rPr lang="en-US" altLang="en-US" sz="1800" dirty="0">
                <a:latin typeface="Courier New" panose="02070309020205020404" pitchFamily="49" charset="0"/>
                <a:cs typeface="Arial" panose="020B0604020202020204" pitchFamily="34" charset="0"/>
              </a:rPr>
              <a:t>s</a:t>
            </a: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         s += </a:t>
            </a:r>
            <a:r>
              <a:rPr lang="en-US" altLang="en-US" sz="1800" dirty="0">
                <a:solidFill>
                  <a:srgbClr val="008000"/>
                </a:solidFill>
                <a:latin typeface="Courier New" panose="02070309020205020404" pitchFamily="49" charset="0"/>
                <a:cs typeface="Arial" panose="020B0604020202020204" pitchFamily="34" charset="0"/>
              </a:rPr>
              <a:t>"world"</a:t>
            </a:r>
          </a:p>
          <a:p>
            <a:pPr eaLnBrk="1" hangingPunct="1">
              <a:lnSpc>
                <a:spcPct val="80000"/>
              </a:lnSpc>
              <a:spcBef>
                <a:spcPct val="0"/>
              </a:spcBef>
              <a:buFontTx/>
              <a:buNone/>
            </a:pPr>
            <a:endParaRPr lang="en-US" altLang="en-US" sz="1800" dirty="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&gt;&gt;&gt; </a:t>
            </a:r>
            <a:r>
              <a:rPr lang="en-US" altLang="en-US" sz="1800" b="1" dirty="0">
                <a:latin typeface="Courier New" panose="02070309020205020404" pitchFamily="49" charset="0"/>
                <a:cs typeface="Arial" panose="020B0604020202020204" pitchFamily="34" charset="0"/>
              </a:rPr>
              <a:t>print(s)</a:t>
            </a:r>
          </a:p>
          <a:p>
            <a:pPr eaLnBrk="1" hangingPunct="1">
              <a:lnSpc>
                <a:spcPct val="80000"/>
              </a:lnSpc>
              <a:spcBef>
                <a:spcPct val="0"/>
              </a:spcBef>
              <a:buFontTx/>
              <a:buNone/>
            </a:pPr>
            <a:endParaRPr lang="en-US" altLang="en-US" sz="1800" b="1" dirty="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hello</a:t>
            </a:r>
          </a:p>
          <a:p>
            <a:pPr eaLnBrk="1" hangingPunct="1">
              <a:lnSpc>
                <a:spcPct val="80000"/>
              </a:lnSpc>
              <a:spcBef>
                <a:spcPct val="0"/>
              </a:spcBef>
              <a:buFontTx/>
              <a:buNone/>
            </a:pPr>
            <a:endParaRPr lang="en-US" altLang="en-US" sz="1800" dirty="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&gt;&gt;&gt; </a:t>
            </a:r>
            <a:r>
              <a:rPr lang="en-US" altLang="en-US" sz="1800" b="1" dirty="0">
                <a:latin typeface="Courier New" panose="02070309020205020404" pitchFamily="49" charset="0"/>
                <a:cs typeface="Arial" panose="020B0604020202020204" pitchFamily="34" charset="0"/>
              </a:rPr>
              <a:t>example()</a:t>
            </a: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b="1">
                <a:latin typeface="Courier New" panose="02070309020205020404" pitchFamily="49" charset="0"/>
                <a:cs typeface="Arial" panose="020B0604020202020204" pitchFamily="34" charset="0"/>
              </a:rPr>
              <a:t>print(s)</a:t>
            </a:r>
            <a:endParaRPr lang="en-US" altLang="en-US" sz="1800" b="1" dirty="0">
              <a:latin typeface="Courier New" panose="02070309020205020404" pitchFamily="49" charset="0"/>
              <a:cs typeface="Arial" panose="020B0604020202020204" pitchFamily="34" charset="0"/>
            </a:endParaRPr>
          </a:p>
          <a:p>
            <a:pPr eaLnBrk="1" hangingPunct="1">
              <a:lnSpc>
                <a:spcPct val="80000"/>
              </a:lnSpc>
              <a:spcBef>
                <a:spcPct val="0"/>
              </a:spcBef>
              <a:buFontTx/>
              <a:buNone/>
            </a:pPr>
            <a:endParaRPr lang="en-US" altLang="en-US" sz="1800" b="1" dirty="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dirty="0">
                <a:latin typeface="Courier New" panose="02070309020205020404" pitchFamily="49" charset="0"/>
                <a:cs typeface="Arial" panose="020B0604020202020204" pitchFamily="34" charset="0"/>
              </a:rPr>
              <a:t>hello world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EFC5180-83EC-40F5-BEB8-1AF5ED77AB1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Default Parameter Values</a:t>
            </a:r>
          </a:p>
        </p:txBody>
      </p:sp>
      <p:sp>
        <p:nvSpPr>
          <p:cNvPr id="7171" name="Rectangle 3">
            <a:extLst>
              <a:ext uri="{FF2B5EF4-FFF2-40B4-BE49-F238E27FC236}">
                <a16:creationId xmlns:a16="http://schemas.microsoft.com/office/drawing/2014/main" id="{C2AB84E7-6C14-4F33-90F5-C648FDD7E827}"/>
              </a:ext>
            </a:extLst>
          </p:cNvPr>
          <p:cNvSpPr>
            <a:spLocks noGrp="1" noChangeArrowheads="1"/>
          </p:cNvSpPr>
          <p:nvPr>
            <p:ph type="body" idx="1"/>
          </p:nvPr>
        </p:nvSpPr>
        <p:spPr/>
        <p:txBody>
          <a:bodyPr/>
          <a:lstStyle/>
          <a:p>
            <a:pPr lvl="1" eaLnBrk="1" hangingPunct="1">
              <a:lnSpc>
                <a:spcPct val="77000"/>
              </a:lnSpc>
              <a:buFontTx/>
              <a:buNone/>
              <a:defRPr/>
            </a:pPr>
            <a:r>
              <a:rPr lang="en-US" altLang="en-US" dirty="0">
                <a:latin typeface="Courier New" panose="02070309020205020404" pitchFamily="49" charset="0"/>
                <a:ea typeface="ＭＳ Ｐゴシック" panose="020B0600070205080204" pitchFamily="34" charset="-128"/>
              </a:rPr>
              <a:t>def </a:t>
            </a:r>
            <a:r>
              <a:rPr lang="en-US" altLang="en-US" b="1" dirty="0">
                <a:ea typeface="ＭＳ Ｐゴシック" panose="020B0600070205080204" pitchFamily="34" charset="-128"/>
              </a:rPr>
              <a:t>name</a:t>
            </a:r>
            <a:r>
              <a:rPr lang="en-US" altLang="en-US" dirty="0">
                <a:latin typeface="Courier New" panose="02070309020205020404" pitchFamily="49" charset="0"/>
                <a:ea typeface="ＭＳ Ｐゴシック" panose="020B0600070205080204" pitchFamily="34" charset="-128"/>
              </a:rPr>
              <a:t>(</a:t>
            </a:r>
            <a:r>
              <a:rPr lang="en-US" altLang="en-US" b="1" dirty="0">
                <a:ea typeface="ＭＳ Ｐゴシック" panose="020B0600070205080204" pitchFamily="34" charset="-128"/>
              </a:rPr>
              <a:t>parameter</a:t>
            </a:r>
            <a:r>
              <a:rPr lang="en-US" altLang="en-US" dirty="0">
                <a:latin typeface="Courier New" panose="02070309020205020404" pitchFamily="49" charset="0"/>
                <a:ea typeface="ＭＳ Ｐゴシック" panose="020B0600070205080204" pitchFamily="34" charset="-128"/>
              </a:rPr>
              <a:t>=</a:t>
            </a:r>
            <a:r>
              <a:rPr lang="en-US" altLang="en-US" b="1" dirty="0">
                <a:latin typeface="Verdana" panose="020B0604030504040204" pitchFamily="34" charset="0"/>
                <a:ea typeface="ＭＳ Ｐゴシック" panose="020B0600070205080204" pitchFamily="34" charset="-128"/>
              </a:rPr>
              <a:t>value</a:t>
            </a:r>
            <a:r>
              <a:rPr lang="en-US" altLang="en-US" dirty="0">
                <a:latin typeface="Courier New" panose="02070309020205020404" pitchFamily="49" charset="0"/>
                <a:ea typeface="ＭＳ Ｐゴシック" panose="020B0600070205080204" pitchFamily="34" charset="-128"/>
              </a:rPr>
              <a:t>, </a:t>
            </a:r>
            <a:r>
              <a:rPr lang="en-US" altLang="en-US" dirty="0">
                <a:latin typeface="Verdana" panose="020B0604030504040204" pitchFamily="34" charset="0"/>
                <a:ea typeface="ＭＳ Ｐゴシック" panose="020B0600070205080204" pitchFamily="34" charset="-128"/>
              </a:rPr>
              <a:t>...</a:t>
            </a:r>
            <a:r>
              <a:rPr lang="en-US" altLang="en-US" dirty="0">
                <a:latin typeface="Courier New" panose="02070309020205020404" pitchFamily="49" charset="0"/>
                <a:ea typeface="ＭＳ Ｐゴシック" panose="020B0600070205080204" pitchFamily="34" charset="-128"/>
              </a:rPr>
              <a:t>, </a:t>
            </a:r>
            <a:r>
              <a:rPr lang="en-US" altLang="en-US" b="1" dirty="0">
                <a:ea typeface="ＭＳ Ｐゴシック" panose="020B0600070205080204" pitchFamily="34" charset="-128"/>
              </a:rPr>
              <a:t>parameter</a:t>
            </a:r>
            <a:r>
              <a:rPr lang="en-US" altLang="en-US" dirty="0">
                <a:latin typeface="Courier New" panose="02070309020205020404" pitchFamily="49" charset="0"/>
                <a:ea typeface="ＭＳ Ｐゴシック" panose="020B0600070205080204" pitchFamily="34" charset="-128"/>
              </a:rPr>
              <a:t>=</a:t>
            </a:r>
            <a:r>
              <a:rPr lang="en-US" altLang="en-US" b="1" dirty="0">
                <a:ea typeface="ＭＳ Ｐゴシック" panose="020B0600070205080204" pitchFamily="34" charset="-128"/>
              </a:rPr>
              <a:t>value</a:t>
            </a:r>
            <a:r>
              <a:rPr lang="en-US" altLang="en-US" dirty="0">
                <a:latin typeface="Courier New" panose="02070309020205020404" pitchFamily="49" charset="0"/>
                <a:ea typeface="ＭＳ Ｐゴシック" panose="020B0600070205080204" pitchFamily="34" charset="-128"/>
              </a:rPr>
              <a:t>):</a:t>
            </a:r>
          </a:p>
          <a:p>
            <a:pPr lvl="1" eaLnBrk="1" hangingPunct="1">
              <a:lnSpc>
                <a:spcPct val="77000"/>
              </a:lnSpc>
              <a:buFontTx/>
              <a:buNone/>
              <a:defRPr/>
            </a:pPr>
            <a:r>
              <a:rPr lang="en-US" altLang="en-US" dirty="0">
                <a:latin typeface="Courier New" panose="02070309020205020404" pitchFamily="49" charset="0"/>
                <a:ea typeface="ＭＳ Ｐゴシック" panose="020B0600070205080204" pitchFamily="34" charset="-128"/>
              </a:rPr>
              <a:t>    </a:t>
            </a:r>
            <a:r>
              <a:rPr lang="en-US" altLang="en-US" b="1" dirty="0">
                <a:ea typeface="ＭＳ Ｐゴシック" panose="020B0600070205080204" pitchFamily="34" charset="-128"/>
              </a:rPr>
              <a:t>statements</a:t>
            </a:r>
          </a:p>
          <a:p>
            <a:pPr lvl="1" eaLnBrk="1" hangingPunct="1">
              <a:lnSpc>
                <a:spcPct val="77000"/>
              </a:lnSpc>
              <a:buFontTx/>
              <a:buNone/>
              <a:defRPr/>
            </a:pPr>
            <a:endParaRPr lang="en-US" altLang="en-US" sz="800" b="1" i="1" dirty="0">
              <a:ea typeface="ＭＳ Ｐゴシック" panose="020B0600070205080204" pitchFamily="34" charset="-128"/>
            </a:endParaRPr>
          </a:p>
          <a:p>
            <a:pPr lvl="1" eaLnBrk="1" hangingPunct="1">
              <a:defRPr/>
            </a:pPr>
            <a:r>
              <a:rPr lang="en-US" altLang="en-US" dirty="0">
                <a:ea typeface="ＭＳ Ｐゴシック" panose="020B0600070205080204" pitchFamily="34" charset="-128"/>
              </a:rPr>
              <a:t>Can make parameter(s) optional by specifying a default value</a:t>
            </a: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lvl="1" eaLnBrk="1" hangingPunct="1">
              <a:defRPr/>
            </a:pPr>
            <a:endParaRPr lang="en-US" altLang="en-US" dirty="0">
              <a:ea typeface="ＭＳ Ｐゴシック" panose="020B0600070205080204" pitchFamily="34" charset="-128"/>
            </a:endParaRPr>
          </a:p>
          <a:p>
            <a:pPr marL="457200" lvl="1" indent="0" eaLnBrk="1" hangingPunct="1">
              <a:buFontTx/>
              <a:buNone/>
              <a:defRPr/>
            </a:pPr>
            <a:endParaRPr lang="en-US" altLang="en-US" dirty="0">
              <a:ea typeface="ＭＳ Ｐゴシック" panose="020B0600070205080204" pitchFamily="34" charset="-128"/>
            </a:endParaRPr>
          </a:p>
        </p:txBody>
      </p:sp>
      <p:sp>
        <p:nvSpPr>
          <p:cNvPr id="39940" name="Text Box 4">
            <a:extLst>
              <a:ext uri="{FF2B5EF4-FFF2-40B4-BE49-F238E27FC236}">
                <a16:creationId xmlns:a16="http://schemas.microsoft.com/office/drawing/2014/main" id="{08211652-FC23-427D-B801-9C312EEB3428}"/>
              </a:ext>
            </a:extLst>
          </p:cNvPr>
          <p:cNvSpPr txBox="1">
            <a:spLocks noChangeArrowheads="1"/>
          </p:cNvSpPr>
          <p:nvPr/>
        </p:nvSpPr>
        <p:spPr bwMode="auto">
          <a:xfrm>
            <a:off x="2066925" y="2930525"/>
            <a:ext cx="5162550" cy="2414588"/>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print_many</a:t>
            </a:r>
            <a:r>
              <a:rPr lang="en-US" altLang="en-US" sz="1800">
                <a:latin typeface="Courier New" panose="02070309020205020404" pitchFamily="49" charset="0"/>
                <a:cs typeface="Arial" panose="020B0604020202020204" pitchFamily="34" charset="0"/>
              </a:rPr>
              <a:t>(str, </a:t>
            </a:r>
            <a:r>
              <a:rPr lang="en-US" altLang="en-US" sz="1800" b="1">
                <a:latin typeface="Courier New" panose="02070309020205020404" pitchFamily="49" charset="0"/>
                <a:cs typeface="Arial" panose="020B0604020202020204" pitchFamily="34" charset="0"/>
              </a:rPr>
              <a:t>n=1</a:t>
            </a:r>
            <a:r>
              <a:rPr lang="en-US" altLang="en-US" sz="1800">
                <a:latin typeface="Courier New" panose="02070309020205020404" pitchFamily="49" charset="0"/>
                <a:cs typeface="Arial" panose="020B0604020202020204" pitchFamily="34" charset="0"/>
              </a:rPr>
              <a:t>):</a:t>
            </a: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(str * n)</a:t>
            </a:r>
          </a:p>
          <a:p>
            <a:pPr eaLnBrk="1" hangingPunct="1">
              <a:lnSpc>
                <a:spcPct val="8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b="1">
                <a:latin typeface="Courier New" panose="02070309020205020404" pitchFamily="49" charset="0"/>
                <a:cs typeface="Arial" panose="020B0604020202020204" pitchFamily="34" charset="0"/>
              </a:rPr>
              <a:t>print_many(</a:t>
            </a:r>
            <a:r>
              <a:rPr lang="en-US" altLang="en-US" sz="1800" b="1">
                <a:solidFill>
                  <a:srgbClr val="008000"/>
                </a:solidFill>
                <a:latin typeface="Courier New" panose="02070309020205020404" pitchFamily="49" charset="0"/>
                <a:cs typeface="Arial" panose="020B0604020202020204" pitchFamily="34" charset="0"/>
              </a:rPr>
              <a:t>"Astros"</a:t>
            </a:r>
            <a:r>
              <a:rPr lang="en-US" altLang="en-US" sz="1800" b="1">
                <a:latin typeface="Courier New" panose="02070309020205020404" pitchFamily="49" charset="0"/>
                <a:cs typeface="Arial" panose="020B0604020202020204" pitchFamily="34" charset="0"/>
              </a:rPr>
              <a:t>)</a:t>
            </a:r>
          </a:p>
          <a:p>
            <a:pPr eaLnBrk="1" hangingPunct="1">
              <a:lnSpc>
                <a:spcPct val="80000"/>
              </a:lnSpc>
              <a:spcBef>
                <a:spcPct val="0"/>
              </a:spcBef>
              <a:buFontTx/>
              <a:buNone/>
            </a:pPr>
            <a:endParaRPr lang="en-US" altLang="en-US" sz="1800" b="1">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Astros</a:t>
            </a:r>
          </a:p>
          <a:p>
            <a:pPr eaLnBrk="1" hangingPunct="1">
              <a:lnSpc>
                <a:spcPct val="8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b="1">
                <a:latin typeface="Courier New" panose="02070309020205020404" pitchFamily="49" charset="0"/>
                <a:cs typeface="Arial" panose="020B0604020202020204" pitchFamily="34" charset="0"/>
              </a:rPr>
              <a:t>print_many(</a:t>
            </a:r>
            <a:r>
              <a:rPr lang="en-US" altLang="en-US" sz="1800" b="1">
                <a:solidFill>
                  <a:srgbClr val="008000"/>
                </a:solidFill>
                <a:latin typeface="Courier New" panose="02070309020205020404" pitchFamily="49" charset="0"/>
                <a:cs typeface="Arial" panose="020B0604020202020204" pitchFamily="34" charset="0"/>
              </a:rPr>
              <a:t>"Astros"</a:t>
            </a:r>
            <a:r>
              <a:rPr lang="en-US" altLang="en-US" sz="1800" b="1">
                <a:latin typeface="Courier New" panose="02070309020205020404" pitchFamily="49" charset="0"/>
                <a:cs typeface="Arial" panose="020B0604020202020204" pitchFamily="34" charset="0"/>
              </a:rPr>
              <a:t>, 4)</a:t>
            </a:r>
          </a:p>
          <a:p>
            <a:pPr eaLnBrk="1" hangingPunct="1">
              <a:lnSpc>
                <a:spcPct val="8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80000"/>
              </a:lnSpc>
              <a:spcBef>
                <a:spcPct val="0"/>
              </a:spcBef>
              <a:buFontTx/>
              <a:buNone/>
            </a:pPr>
            <a:r>
              <a:rPr lang="en-US" altLang="en-US" sz="1800">
                <a:latin typeface="Courier New" panose="02070309020205020404" pitchFamily="49" charset="0"/>
                <a:cs typeface="Arial" panose="020B0604020202020204" pitchFamily="34" charset="0"/>
              </a:rPr>
              <a:t>AstrosAstrosAstrosAstros</a:t>
            </a:r>
          </a:p>
        </p:txBody>
      </p:sp>
    </p:spTree>
    <p:extLst>
      <p:ext uri="{BB962C8B-B14F-4D97-AF65-F5344CB8AC3E}">
        <p14:creationId xmlns:p14="http://schemas.microsoft.com/office/powerpoint/2010/main" val="257288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39940">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40">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399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B3B2691-9B6F-4153-86FE-47FBDFBF908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Parameter Keywords</a:t>
            </a:r>
          </a:p>
        </p:txBody>
      </p:sp>
      <p:sp>
        <p:nvSpPr>
          <p:cNvPr id="49155" name="Rectangle 3">
            <a:extLst>
              <a:ext uri="{FF2B5EF4-FFF2-40B4-BE49-F238E27FC236}">
                <a16:creationId xmlns:a16="http://schemas.microsoft.com/office/drawing/2014/main" id="{55ECD0F6-B26A-4091-AE00-45C0B1CCB368}"/>
              </a:ext>
            </a:extLst>
          </p:cNvPr>
          <p:cNvSpPr>
            <a:spLocks noGrp="1" noChangeArrowheads="1"/>
          </p:cNvSpPr>
          <p:nvPr>
            <p:ph type="body" idx="1"/>
          </p:nvPr>
        </p:nvSpPr>
        <p:spPr/>
        <p:txBody>
          <a:bodyPr/>
          <a:lstStyle/>
          <a:p>
            <a:pPr lvl="1" eaLnBrk="1" hangingPunct="1">
              <a:lnSpc>
                <a:spcPct val="77000"/>
              </a:lnSpc>
              <a:buFontTx/>
              <a:buNone/>
            </a:pPr>
            <a:r>
              <a:rPr lang="en-US" altLang="en-US" b="1">
                <a:ea typeface="ＭＳ Ｐゴシック" panose="020B0600070205080204" pitchFamily="34" charset="-128"/>
              </a:rPr>
              <a:t>name</a:t>
            </a:r>
            <a:r>
              <a:rPr lang="en-US" altLang="en-US">
                <a:latin typeface="Courier New" panose="02070309020205020404" pitchFamily="49" charset="0"/>
                <a:ea typeface="ＭＳ Ｐゴシック" panose="020B0600070205080204" pitchFamily="34" charset="-128"/>
              </a:rPr>
              <a:t>(</a:t>
            </a:r>
            <a:r>
              <a:rPr lang="en-US" altLang="en-US" b="1">
                <a:ea typeface="ＭＳ Ｐゴシック" panose="020B0600070205080204" pitchFamily="34" charset="-128"/>
              </a:rPr>
              <a:t>parameter</a:t>
            </a:r>
            <a:r>
              <a:rPr lang="en-US" altLang="en-US">
                <a:latin typeface="Courier New" panose="02070309020205020404" pitchFamily="49" charset="0"/>
                <a:ea typeface="ＭＳ Ｐゴシック" panose="020B0600070205080204" pitchFamily="34" charset="-128"/>
              </a:rPr>
              <a:t>=</a:t>
            </a:r>
            <a:r>
              <a:rPr lang="en-US" altLang="en-US" b="1">
                <a:latin typeface="Verdana" panose="020B0604030504040204" pitchFamily="34" charset="0"/>
                <a:ea typeface="ＭＳ Ｐゴシック" panose="020B0600070205080204" pitchFamily="34" charset="-128"/>
              </a:rPr>
              <a:t>value</a:t>
            </a:r>
            <a:r>
              <a:rPr lang="en-US" altLang="en-US">
                <a:latin typeface="Courier New" panose="02070309020205020404" pitchFamily="49" charset="0"/>
                <a:ea typeface="ＭＳ Ｐゴシック" panose="020B0600070205080204" pitchFamily="34" charset="-128"/>
              </a:rPr>
              <a:t>, </a:t>
            </a:r>
            <a:r>
              <a:rPr lang="en-US" altLang="en-US">
                <a:latin typeface="Verdana" panose="020B0604030504040204" pitchFamily="34" charset="0"/>
                <a:ea typeface="ＭＳ Ｐゴシック" panose="020B0600070205080204" pitchFamily="34" charset="-128"/>
              </a:rPr>
              <a:t>...</a:t>
            </a:r>
            <a:r>
              <a:rPr lang="en-US" altLang="en-US">
                <a:latin typeface="Courier New" panose="02070309020205020404" pitchFamily="49" charset="0"/>
                <a:ea typeface="ＭＳ Ｐゴシック" panose="020B0600070205080204" pitchFamily="34" charset="-128"/>
              </a:rPr>
              <a:t>, </a:t>
            </a:r>
            <a:r>
              <a:rPr lang="en-US" altLang="en-US" b="1">
                <a:ea typeface="ＭＳ Ｐゴシック" panose="020B0600070205080204" pitchFamily="34" charset="-128"/>
              </a:rPr>
              <a:t>parameter</a:t>
            </a:r>
            <a:r>
              <a:rPr lang="en-US" altLang="en-US">
                <a:latin typeface="Courier New" panose="02070309020205020404" pitchFamily="49" charset="0"/>
                <a:ea typeface="ＭＳ Ｐゴシック" panose="020B0600070205080204" pitchFamily="34" charset="-128"/>
              </a:rPr>
              <a:t>=</a:t>
            </a:r>
            <a:r>
              <a:rPr lang="en-US" altLang="en-US" b="1">
                <a:ea typeface="ＭＳ Ｐゴシック" panose="020B0600070205080204" pitchFamily="34" charset="-128"/>
              </a:rPr>
              <a:t>value</a:t>
            </a:r>
            <a:r>
              <a:rPr lang="en-US" altLang="en-US">
                <a:latin typeface="Courier New" panose="02070309020205020404" pitchFamily="49" charset="0"/>
                <a:ea typeface="ＭＳ Ｐゴシック" panose="020B0600070205080204" pitchFamily="34" charset="-128"/>
              </a:rPr>
              <a:t>)</a:t>
            </a:r>
            <a:endParaRPr lang="en-US" altLang="en-US" b="1">
              <a:ea typeface="ＭＳ Ｐゴシック" panose="020B0600070205080204" pitchFamily="34" charset="-128"/>
            </a:endParaRPr>
          </a:p>
          <a:p>
            <a:pPr lvl="1" eaLnBrk="1" hangingPunct="1">
              <a:lnSpc>
                <a:spcPct val="77000"/>
              </a:lnSpc>
              <a:buFontTx/>
              <a:buNone/>
            </a:pPr>
            <a:endParaRPr lang="en-US" altLang="en-US" sz="800" b="1" i="1">
              <a:ea typeface="ＭＳ Ｐゴシック" panose="020B0600070205080204" pitchFamily="34" charset="-128"/>
            </a:endParaRPr>
          </a:p>
          <a:p>
            <a:pPr lvl="1" eaLnBrk="1" hangingPunct="1"/>
            <a:r>
              <a:rPr lang="en-US" altLang="en-US">
                <a:ea typeface="ＭＳ Ｐゴシック" panose="020B0600070205080204" pitchFamily="34" charset="-128"/>
              </a:rPr>
              <a:t>Can specify the names of parameters as you call a function</a:t>
            </a:r>
          </a:p>
          <a:p>
            <a:pPr lvl="1" eaLnBrk="1" hangingPunct="1"/>
            <a:r>
              <a:rPr lang="en-US" altLang="en-US">
                <a:ea typeface="ＭＳ Ｐゴシック" panose="020B0600070205080204" pitchFamily="34" charset="-128"/>
              </a:rPr>
              <a:t>This allows you to pass the parameters in any order</a:t>
            </a:r>
          </a:p>
        </p:txBody>
      </p:sp>
      <p:sp>
        <p:nvSpPr>
          <p:cNvPr id="40964" name="Text Box 4">
            <a:extLst>
              <a:ext uri="{FF2B5EF4-FFF2-40B4-BE49-F238E27FC236}">
                <a16:creationId xmlns:a16="http://schemas.microsoft.com/office/drawing/2014/main" id="{6176E8D9-C8CB-40AA-810E-1C8DCCA34C57}"/>
              </a:ext>
            </a:extLst>
          </p:cNvPr>
          <p:cNvSpPr txBox="1">
            <a:spLocks noChangeArrowheads="1"/>
          </p:cNvSpPr>
          <p:nvPr/>
        </p:nvSpPr>
        <p:spPr bwMode="auto">
          <a:xfrm>
            <a:off x="1752600" y="2667000"/>
            <a:ext cx="5619750" cy="2684463"/>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a:solidFill>
                  <a:srgbClr val="FFC000"/>
                </a:solidFill>
                <a:latin typeface="Courier New" panose="02070309020205020404" pitchFamily="49" charset="0"/>
                <a:cs typeface="Arial" panose="020B0604020202020204" pitchFamily="34" charset="0"/>
              </a:rPr>
              <a:t>def</a:t>
            </a:r>
            <a:r>
              <a:rPr lang="en-US" altLang="en-US" sz="1800">
                <a:latin typeface="Courier New" panose="02070309020205020404" pitchFamily="49" charset="0"/>
                <a:cs typeface="Arial" panose="020B0604020202020204" pitchFamily="34" charset="0"/>
              </a:rPr>
              <a:t> </a:t>
            </a:r>
            <a:r>
              <a:rPr lang="en-US" altLang="en-US" sz="1800">
                <a:solidFill>
                  <a:srgbClr val="0070C0"/>
                </a:solidFill>
                <a:latin typeface="Courier New" panose="02070309020205020404" pitchFamily="49" charset="0"/>
                <a:cs typeface="Arial" panose="020B0604020202020204" pitchFamily="34" charset="0"/>
              </a:rPr>
              <a:t>print_many</a:t>
            </a:r>
            <a:r>
              <a:rPr lang="en-US" altLang="en-US" sz="1800">
                <a:latin typeface="Courier New" panose="02070309020205020404" pitchFamily="49" charset="0"/>
                <a:cs typeface="Arial" panose="020B0604020202020204" pitchFamily="34" charset="0"/>
              </a:rPr>
              <a:t>(str, n):</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         </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(str * n)</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b="1">
                <a:latin typeface="Courier New" panose="02070309020205020404" pitchFamily="49" charset="0"/>
                <a:cs typeface="Arial" panose="020B0604020202020204" pitchFamily="34" charset="0"/>
              </a:rPr>
              <a:t>print_many(str=</a:t>
            </a:r>
            <a:r>
              <a:rPr lang="en-US" altLang="en-US" sz="1800" b="1">
                <a:solidFill>
                  <a:srgbClr val="008000"/>
                </a:solidFill>
                <a:latin typeface="Courier New" panose="02070309020205020404" pitchFamily="49" charset="0"/>
                <a:cs typeface="Arial" panose="020B0604020202020204" pitchFamily="34" charset="0"/>
              </a:rPr>
              <a:t>"Astros!"</a:t>
            </a:r>
            <a:r>
              <a:rPr lang="en-US" altLang="en-US" sz="1800" b="1">
                <a:latin typeface="Courier New" panose="02070309020205020404" pitchFamily="49" charset="0"/>
                <a:cs typeface="Arial" panose="020B0604020202020204" pitchFamily="34" charset="0"/>
              </a:rPr>
              <a:t>, n=4)</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Astros!Astros!Astros!Astros</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 </a:t>
            </a:r>
            <a:r>
              <a:rPr lang="en-US" altLang="en-US" sz="1800" b="1">
                <a:latin typeface="Courier New" panose="02070309020205020404" pitchFamily="49" charset="0"/>
                <a:cs typeface="Arial" panose="020B0604020202020204" pitchFamily="34" charset="0"/>
              </a:rPr>
              <a:t>print_many(n=3, str=</a:t>
            </a:r>
            <a:r>
              <a:rPr lang="en-US" altLang="en-US" sz="1800" b="1">
                <a:solidFill>
                  <a:srgbClr val="008000"/>
                </a:solidFill>
                <a:latin typeface="Courier New" panose="02070309020205020404" pitchFamily="49" charset="0"/>
                <a:cs typeface="Arial" panose="020B0604020202020204" pitchFamily="34" charset="0"/>
              </a:rPr>
              <a:t>"Yolo!"</a:t>
            </a:r>
            <a:r>
              <a:rPr lang="en-US" altLang="en-US" sz="1800" b="1">
                <a:latin typeface="Courier New" panose="02070309020205020404" pitchFamily="49" charset="0"/>
                <a:cs typeface="Arial" panose="020B0604020202020204" pitchFamily="34" charset="0"/>
              </a:rPr>
              <a:t>)</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Yolo!Yolo!Yolo!</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4">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40964">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4">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4096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4D443C22-2E04-4B2D-9030-114B5317AE33}"/>
              </a:ext>
            </a:extLst>
          </p:cNvPr>
          <p:cNvSpPr txBox="1">
            <a:spLocks noChangeArrowheads="1"/>
          </p:cNvSpPr>
          <p:nvPr/>
        </p:nvSpPr>
        <p:spPr bwMode="auto">
          <a:xfrm>
            <a:off x="685800" y="1371600"/>
            <a:ext cx="8686800"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eaLnBrk="1" hangingPunct="1">
              <a:defRPr/>
            </a:pPr>
            <a:r>
              <a:rPr lang="en-US" altLang="en-US" sz="2000" b="1" dirty="0">
                <a:solidFill>
                  <a:srgbClr val="7030A0"/>
                </a:solidFill>
                <a:ea typeface="ＭＳ Ｐゴシック" panose="020B0600070205080204" pitchFamily="34" charset="-128"/>
                <a:cs typeface="Times New Roman" panose="02020603050405020304" pitchFamily="18" charset="0"/>
              </a:rPr>
              <a:t>print</a:t>
            </a:r>
            <a:r>
              <a:rPr lang="en-US" altLang="en-US" sz="2000" dirty="0">
                <a:solidFill>
                  <a:srgbClr val="252830"/>
                </a:solidFill>
                <a:ea typeface="ＭＳ Ｐゴシック" panose="020B0600070205080204" pitchFamily="34" charset="-128"/>
                <a:cs typeface="Times New Roman" panose="02020603050405020304" pitchFamily="18" charset="0"/>
              </a:rPr>
              <a:t>(*objects, </a:t>
            </a:r>
            <a:r>
              <a:rPr lang="en-US" altLang="en-US" sz="2000" dirty="0" err="1">
                <a:solidFill>
                  <a:srgbClr val="252830"/>
                </a:solidFill>
                <a:ea typeface="ＭＳ Ｐゴシック" panose="020B0600070205080204" pitchFamily="34" charset="-128"/>
                <a:cs typeface="Times New Roman" panose="02020603050405020304" pitchFamily="18" charset="0"/>
              </a:rPr>
              <a:t>sep</a:t>
            </a:r>
            <a:r>
              <a:rPr lang="en-US" altLang="en-US" sz="2000" dirty="0">
                <a:solidFill>
                  <a:srgbClr val="252830"/>
                </a:solidFill>
                <a:ea typeface="ＭＳ Ｐゴシック" panose="020B0600070205080204" pitchFamily="34" charset="-128"/>
                <a:cs typeface="Times New Roman" panose="02020603050405020304" pitchFamily="18" charset="0"/>
              </a:rPr>
              <a:t> = </a:t>
            </a:r>
            <a:r>
              <a:rPr lang="en-US" altLang="en-US" sz="2000" dirty="0">
                <a:solidFill>
                  <a:srgbClr val="008000"/>
                </a:solidFill>
                <a:ea typeface="ＭＳ Ｐゴシック" panose="020B0600070205080204" pitchFamily="34" charset="-128"/>
                <a:cs typeface="Times New Roman" panose="02020603050405020304" pitchFamily="18" charset="0"/>
              </a:rPr>
              <a:t>' '</a:t>
            </a:r>
            <a:r>
              <a:rPr lang="en-US" altLang="en-US" sz="2000" dirty="0">
                <a:solidFill>
                  <a:srgbClr val="252830"/>
                </a:solidFill>
                <a:ea typeface="ＭＳ Ｐゴシック" panose="020B0600070205080204" pitchFamily="34" charset="-128"/>
                <a:cs typeface="Times New Roman" panose="02020603050405020304" pitchFamily="18" charset="0"/>
              </a:rPr>
              <a:t>, end = </a:t>
            </a:r>
            <a:r>
              <a:rPr lang="en-US" altLang="en-US" sz="2000" dirty="0">
                <a:solidFill>
                  <a:srgbClr val="008000"/>
                </a:solidFill>
                <a:ea typeface="ＭＳ Ｐゴシック" panose="020B0600070205080204" pitchFamily="34" charset="-128"/>
                <a:cs typeface="Times New Roman" panose="02020603050405020304" pitchFamily="18" charset="0"/>
              </a:rPr>
              <a:t>'\n'</a:t>
            </a:r>
            <a:r>
              <a:rPr lang="en-US" altLang="en-US" sz="2000" dirty="0">
                <a:solidFill>
                  <a:srgbClr val="252830"/>
                </a:solidFill>
                <a:ea typeface="ＭＳ Ｐゴシック" panose="020B0600070205080204" pitchFamily="34" charset="-128"/>
                <a:cs typeface="Times New Roman" panose="02020603050405020304" pitchFamily="18" charset="0"/>
              </a:rPr>
              <a:t>, file = </a:t>
            </a:r>
            <a:r>
              <a:rPr lang="en-US" altLang="en-US" sz="2000" dirty="0" err="1">
                <a:solidFill>
                  <a:srgbClr val="252830"/>
                </a:solidFill>
                <a:ea typeface="ＭＳ Ｐゴシック" panose="020B0600070205080204" pitchFamily="34" charset="-128"/>
                <a:cs typeface="Times New Roman" panose="02020603050405020304" pitchFamily="18" charset="0"/>
              </a:rPr>
              <a:t>sys.stdout</a:t>
            </a:r>
            <a:r>
              <a:rPr lang="en-US" altLang="en-US" sz="2000" dirty="0">
                <a:solidFill>
                  <a:srgbClr val="252830"/>
                </a:solidFill>
                <a:ea typeface="ＭＳ Ｐゴシック" panose="020B0600070205080204" pitchFamily="34" charset="-128"/>
                <a:cs typeface="Times New Roman" panose="02020603050405020304" pitchFamily="18" charset="0"/>
              </a:rPr>
              <a:t>, flush = False)</a:t>
            </a:r>
            <a:r>
              <a:rPr lang="en-US" altLang="en-US" sz="2000" dirty="0">
                <a:ea typeface="ＭＳ Ｐゴシック" panose="020B0600070205080204" pitchFamily="34" charset="-128"/>
                <a:cs typeface="Times New Roman" panose="02020603050405020304" pitchFamily="18" charset="0"/>
              </a:rPr>
              <a:t> </a:t>
            </a:r>
          </a:p>
          <a:p>
            <a:pPr lvl="1" eaLnBrk="1" hangingPunct="1">
              <a:defRPr/>
            </a:pPr>
            <a:r>
              <a:rPr lang="en-US" altLang="en-US" sz="2000" kern="0" dirty="0">
                <a:ea typeface="ＭＳ Ｐゴシック" panose="020B0600070205080204" pitchFamily="34" charset="-128"/>
              </a:rPr>
              <a:t>objects -&gt; objects to be printed (* may be zero or more)</a:t>
            </a:r>
          </a:p>
          <a:p>
            <a:pPr lvl="1" eaLnBrk="1" hangingPunct="1">
              <a:defRPr/>
            </a:pPr>
            <a:r>
              <a:rPr lang="en-US" altLang="en-US" sz="2000" kern="0" dirty="0" err="1">
                <a:ea typeface="ＭＳ Ｐゴシック" panose="020B0600070205080204" pitchFamily="34" charset="-128"/>
              </a:rPr>
              <a:t>sep</a:t>
            </a:r>
            <a:r>
              <a:rPr lang="en-US" altLang="en-US" sz="2000" kern="0" dirty="0">
                <a:ea typeface="ＭＳ Ｐゴシック" panose="020B0600070205080204" pitchFamily="34" charset="-128"/>
              </a:rPr>
              <a:t> -&gt; objects are separated by </a:t>
            </a:r>
            <a:r>
              <a:rPr lang="en-US" altLang="en-US" sz="2000" kern="0" dirty="0" err="1">
                <a:ea typeface="ＭＳ Ｐゴシック" panose="020B0600070205080204" pitchFamily="34" charset="-128"/>
              </a:rPr>
              <a:t>sep.</a:t>
            </a:r>
            <a:r>
              <a:rPr lang="en-US" altLang="en-US" sz="2000" kern="0" dirty="0">
                <a:ea typeface="ＭＳ Ｐゴシック" panose="020B0600070205080204" pitchFamily="34" charset="-128"/>
              </a:rPr>
              <a:t> default value of a space</a:t>
            </a:r>
          </a:p>
          <a:p>
            <a:pPr lvl="1" eaLnBrk="1" hangingPunct="1">
              <a:defRPr/>
            </a:pPr>
            <a:r>
              <a:rPr lang="en-US" altLang="en-US" sz="2000" kern="0" dirty="0">
                <a:ea typeface="ＭＳ Ｐゴシック" panose="020B0600070205080204" pitchFamily="34" charset="-128"/>
              </a:rPr>
              <a:t>end -&gt; end is printed last. Default value is newline character</a:t>
            </a:r>
          </a:p>
        </p:txBody>
      </p:sp>
      <p:sp>
        <p:nvSpPr>
          <p:cNvPr id="51203" name="Rectangle 2">
            <a:extLst>
              <a:ext uri="{FF2B5EF4-FFF2-40B4-BE49-F238E27FC236}">
                <a16:creationId xmlns:a16="http://schemas.microsoft.com/office/drawing/2014/main" id="{E22DD502-EFB5-4063-8FCB-57B058B6E28E}"/>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Print Revisited</a:t>
            </a:r>
          </a:p>
        </p:txBody>
      </p:sp>
      <p:sp>
        <p:nvSpPr>
          <p:cNvPr id="41988" name="Text Box 4">
            <a:extLst>
              <a:ext uri="{FF2B5EF4-FFF2-40B4-BE49-F238E27FC236}">
                <a16:creationId xmlns:a16="http://schemas.microsoft.com/office/drawing/2014/main" id="{6C67130C-5897-4594-943E-7E2B902A8886}"/>
              </a:ext>
            </a:extLst>
          </p:cNvPr>
          <p:cNvSpPr txBox="1">
            <a:spLocks noChangeArrowheads="1"/>
          </p:cNvSpPr>
          <p:nvPr/>
        </p:nvSpPr>
        <p:spPr bwMode="auto">
          <a:xfrm>
            <a:off x="336550" y="3300413"/>
            <a:ext cx="8470900" cy="2185987"/>
          </a:xfrm>
          <a:prstGeom prst="rect">
            <a:avLst/>
          </a:prstGeom>
          <a:solidFill>
            <a:schemeClr val="bg1"/>
          </a:solidFill>
          <a:ln w="38100">
            <a:solidFill>
              <a:schemeClr val="accent2"/>
            </a:solidFill>
            <a:miter lim="800000"/>
            <a:headEnd/>
            <a:tailEnd/>
          </a:ln>
        </p:spPr>
        <p:txBody>
          <a:bodyPr lIns="182880" tIns="91440" rIns="182880" bIns="9144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a:t>
            </a:r>
            <a:r>
              <a:rPr lang="en-US" altLang="en-US" sz="1800">
                <a:solidFill>
                  <a:srgbClr val="008000"/>
                </a:solidFill>
                <a:latin typeface="Courier New" panose="02070309020205020404" pitchFamily="49" charset="0"/>
                <a:cs typeface="Arial" panose="020B0604020202020204" pitchFamily="34" charset="0"/>
              </a:rPr>
              <a:t>"CS"</a:t>
            </a:r>
            <a:r>
              <a:rPr lang="en-US" altLang="en-US" sz="1800">
                <a:latin typeface="Courier New" panose="02070309020205020404" pitchFamily="49" charset="0"/>
                <a:cs typeface="Arial" panose="020B0604020202020204" pitchFamily="34" charset="0"/>
              </a:rPr>
              <a:t>, </a:t>
            </a:r>
            <a:r>
              <a:rPr lang="en-US" altLang="en-US" sz="1800">
                <a:solidFill>
                  <a:srgbClr val="008000"/>
                </a:solidFill>
                <a:latin typeface="Courier New" panose="02070309020205020404" pitchFamily="49" charset="0"/>
                <a:cs typeface="Arial" panose="020B0604020202020204" pitchFamily="34" charset="0"/>
              </a:rPr>
              <a:t>"is"</a:t>
            </a:r>
            <a:r>
              <a:rPr lang="en-US" altLang="en-US" sz="1800">
                <a:latin typeface="Courier New" panose="02070309020205020404" pitchFamily="49" charset="0"/>
                <a:cs typeface="Arial" panose="020B0604020202020204" pitchFamily="34" charset="0"/>
              </a:rPr>
              <a:t>, </a:t>
            </a:r>
            <a:r>
              <a:rPr lang="en-US" altLang="en-US" sz="1800">
                <a:solidFill>
                  <a:srgbClr val="008000"/>
                </a:solidFill>
                <a:latin typeface="Courier New" panose="02070309020205020404" pitchFamily="49" charset="0"/>
                <a:cs typeface="Arial" panose="020B0604020202020204" pitchFamily="34" charset="0"/>
              </a:rPr>
              <a:t>"fun"</a:t>
            </a:r>
            <a:r>
              <a:rPr lang="en-US" altLang="en-US" sz="1800">
                <a:latin typeface="Courier New" panose="02070309020205020404" pitchFamily="49" charset="0"/>
                <a:cs typeface="Arial" panose="020B0604020202020204" pitchFamily="34" charset="0"/>
              </a:rPr>
              <a:t>, sep = </a:t>
            </a:r>
            <a:r>
              <a:rPr lang="en-US" altLang="en-US" sz="1800">
                <a:solidFill>
                  <a:srgbClr val="008000"/>
                </a:solidFill>
                <a:latin typeface="Courier New" panose="02070309020205020404" pitchFamily="49" charset="0"/>
                <a:cs typeface="Arial" panose="020B0604020202020204" pitchFamily="34" charset="0"/>
              </a:rPr>
              <a:t>'_'</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CS_is_fun</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a:t>
            </a:r>
            <a:r>
              <a:rPr lang="en-US" altLang="en-US" sz="1800">
                <a:solidFill>
                  <a:srgbClr val="008000"/>
                </a:solidFill>
                <a:latin typeface="Courier New" panose="02070309020205020404" pitchFamily="49" charset="0"/>
                <a:cs typeface="Arial" panose="020B0604020202020204" pitchFamily="34" charset="0"/>
              </a:rPr>
              <a:t>"CS "</a:t>
            </a:r>
            <a:r>
              <a:rPr lang="en-US" altLang="en-US" sz="1800">
                <a:latin typeface="Courier New" panose="02070309020205020404" pitchFamily="49" charset="0"/>
                <a:cs typeface="Arial" panose="020B0604020202020204" pitchFamily="34" charset="0"/>
              </a:rPr>
              <a:t> + </a:t>
            </a:r>
            <a:r>
              <a:rPr lang="en-US" altLang="en-US" sz="1800">
                <a:solidFill>
                  <a:srgbClr val="008000"/>
                </a:solidFill>
                <a:latin typeface="Courier New" panose="02070309020205020404" pitchFamily="49" charset="0"/>
                <a:cs typeface="Arial" panose="020B0604020202020204" pitchFamily="34" charset="0"/>
              </a:rPr>
              <a:t>"is "</a:t>
            </a:r>
            <a:r>
              <a:rPr lang="en-US" altLang="en-US" sz="1800">
                <a:latin typeface="Courier New" panose="02070309020205020404" pitchFamily="49" charset="0"/>
                <a:cs typeface="Arial" panose="020B0604020202020204" pitchFamily="34" charset="0"/>
              </a:rPr>
              <a:t> + </a:t>
            </a:r>
            <a:r>
              <a:rPr lang="en-US" altLang="en-US" sz="1800">
                <a:solidFill>
                  <a:srgbClr val="008000"/>
                </a:solidFill>
                <a:latin typeface="Courier New" panose="02070309020205020404" pitchFamily="49" charset="0"/>
                <a:cs typeface="Arial" panose="020B0604020202020204" pitchFamily="34" charset="0"/>
              </a:rPr>
              <a:t>"fun"</a:t>
            </a:r>
            <a:r>
              <a:rPr lang="en-US" altLang="en-US" sz="1800">
                <a:latin typeface="Courier New" panose="02070309020205020404" pitchFamily="49" charset="0"/>
                <a:cs typeface="Arial" panose="020B0604020202020204" pitchFamily="34" charset="0"/>
              </a:rPr>
              <a:t>, end = </a:t>
            </a:r>
            <a:r>
              <a:rPr lang="en-US" altLang="en-US" sz="1800">
                <a:solidFill>
                  <a:srgbClr val="008000"/>
                </a:solidFill>
                <a:latin typeface="Courier New" panose="02070309020205020404" pitchFamily="49" charset="0"/>
                <a:cs typeface="Arial" panose="020B0604020202020204" pitchFamily="34" charset="0"/>
              </a:rPr>
              <a:t>'!'</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CS is fun!</a:t>
            </a:r>
          </a:p>
          <a:p>
            <a:pPr eaLnBrk="1" hangingPunct="1">
              <a:lnSpc>
                <a:spcPct val="90000"/>
              </a:lnSpc>
              <a:spcBef>
                <a:spcPct val="0"/>
              </a:spcBef>
              <a:buFontTx/>
              <a:buNone/>
            </a:pPr>
            <a:endParaRPr lang="en-US" altLang="en-US" sz="1800">
              <a:latin typeface="Courier New" panose="02070309020205020404" pitchFamily="49" charset="0"/>
              <a:cs typeface="Arial" panose="020B0604020202020204" pitchFamily="34" charset="0"/>
            </a:endParaRP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&gt;&gt;&gt;</a:t>
            </a:r>
            <a:r>
              <a:rPr lang="en-US" altLang="en-US" sz="1800">
                <a:solidFill>
                  <a:srgbClr val="7030A0"/>
                </a:solidFill>
                <a:latin typeface="Courier New" panose="02070309020205020404" pitchFamily="49" charset="0"/>
                <a:cs typeface="Arial" panose="020B0604020202020204" pitchFamily="34" charset="0"/>
              </a:rPr>
              <a:t>print</a:t>
            </a:r>
            <a:r>
              <a:rPr lang="en-US" altLang="en-US" sz="1800">
                <a:latin typeface="Courier New" panose="02070309020205020404" pitchFamily="49" charset="0"/>
                <a:cs typeface="Arial" panose="020B0604020202020204" pitchFamily="34" charset="0"/>
              </a:rPr>
              <a:t>(</a:t>
            </a:r>
            <a:r>
              <a:rPr lang="en-US" altLang="en-US" sz="1800">
                <a:solidFill>
                  <a:srgbClr val="008000"/>
                </a:solidFill>
                <a:latin typeface="Courier New" panose="02070309020205020404" pitchFamily="49" charset="0"/>
                <a:cs typeface="Arial" panose="020B0604020202020204" pitchFamily="34" charset="0"/>
              </a:rPr>
              <a:t>"Does"</a:t>
            </a:r>
            <a:r>
              <a:rPr lang="en-US" altLang="en-US" sz="1800">
                <a:latin typeface="Courier New" panose="02070309020205020404" pitchFamily="49" charset="0"/>
                <a:cs typeface="Arial" panose="020B0604020202020204" pitchFamily="34" charset="0"/>
              </a:rPr>
              <a:t>, </a:t>
            </a:r>
            <a:r>
              <a:rPr lang="en-US" altLang="en-US" sz="1800">
                <a:solidFill>
                  <a:srgbClr val="008000"/>
                </a:solidFill>
                <a:latin typeface="Courier New" panose="02070309020205020404" pitchFamily="49" charset="0"/>
                <a:cs typeface="Arial" panose="020B0604020202020204" pitchFamily="34" charset="0"/>
              </a:rPr>
              <a:t>"this"</a:t>
            </a:r>
            <a:r>
              <a:rPr lang="en-US" altLang="en-US" sz="1800">
                <a:latin typeface="Courier New" panose="02070309020205020404" pitchFamily="49" charset="0"/>
                <a:cs typeface="Arial" panose="020B0604020202020204" pitchFamily="34" charset="0"/>
              </a:rPr>
              <a:t>, </a:t>
            </a:r>
            <a:r>
              <a:rPr lang="en-US" altLang="en-US" sz="1800">
                <a:solidFill>
                  <a:srgbClr val="008000"/>
                </a:solidFill>
                <a:latin typeface="Courier New" panose="02070309020205020404" pitchFamily="49" charset="0"/>
                <a:cs typeface="Arial" panose="020B0604020202020204" pitchFamily="34" charset="0"/>
              </a:rPr>
              <a:t>"make"</a:t>
            </a:r>
            <a:r>
              <a:rPr lang="en-US" altLang="en-US" sz="1800">
                <a:latin typeface="Courier New" panose="02070309020205020404" pitchFamily="49" charset="0"/>
                <a:cs typeface="Arial" panose="020B0604020202020204" pitchFamily="34" charset="0"/>
              </a:rPr>
              <a:t>, </a:t>
            </a:r>
            <a:r>
              <a:rPr lang="en-US" altLang="en-US" sz="1800">
                <a:solidFill>
                  <a:srgbClr val="008000"/>
                </a:solidFill>
                <a:latin typeface="Courier New" panose="02070309020205020404" pitchFamily="49" charset="0"/>
                <a:cs typeface="Arial" panose="020B0604020202020204" pitchFamily="34" charset="0"/>
              </a:rPr>
              <a:t>"sense"</a:t>
            </a:r>
            <a:r>
              <a:rPr lang="en-US" altLang="en-US" sz="1800">
                <a:latin typeface="Courier New" panose="02070309020205020404" pitchFamily="49" charset="0"/>
                <a:cs typeface="Arial" panose="020B0604020202020204" pitchFamily="34" charset="0"/>
              </a:rPr>
              <a:t>, sep=</a:t>
            </a:r>
            <a:r>
              <a:rPr lang="en-US" altLang="en-US" sz="1800">
                <a:solidFill>
                  <a:srgbClr val="008000"/>
                </a:solidFill>
                <a:latin typeface="Courier New" panose="02070309020205020404" pitchFamily="49" charset="0"/>
                <a:cs typeface="Arial" panose="020B0604020202020204" pitchFamily="34" charset="0"/>
              </a:rPr>
              <a:t>'_'</a:t>
            </a:r>
            <a:r>
              <a:rPr lang="en-US" altLang="en-US" sz="1800">
                <a:latin typeface="Courier New" panose="02070309020205020404" pitchFamily="49" charset="0"/>
                <a:cs typeface="Arial" panose="020B0604020202020204" pitchFamily="34" charset="0"/>
              </a:rPr>
              <a:t>, end=</a:t>
            </a:r>
            <a:r>
              <a:rPr lang="en-US" altLang="en-US" sz="1800">
                <a:solidFill>
                  <a:srgbClr val="008000"/>
                </a:solidFill>
                <a:latin typeface="Courier New" panose="02070309020205020404" pitchFamily="49" charset="0"/>
                <a:cs typeface="Arial" panose="020B0604020202020204" pitchFamily="34" charset="0"/>
              </a:rPr>
              <a:t>'?'</a:t>
            </a:r>
            <a:r>
              <a:rPr lang="en-US" altLang="en-US" sz="1800">
                <a:latin typeface="Courier New" panose="02070309020205020404" pitchFamily="49" charset="0"/>
                <a:cs typeface="Arial" panose="020B0604020202020204" pitchFamily="34" charset="0"/>
              </a:rPr>
              <a:t>)</a:t>
            </a:r>
          </a:p>
          <a:p>
            <a:pPr eaLnBrk="1" hangingPunct="1">
              <a:lnSpc>
                <a:spcPct val="90000"/>
              </a:lnSpc>
              <a:spcBef>
                <a:spcPct val="0"/>
              </a:spcBef>
              <a:buFontTx/>
              <a:buNone/>
            </a:pPr>
            <a:r>
              <a:rPr lang="en-US" altLang="en-US" sz="1800">
                <a:latin typeface="Courier New" panose="02070309020205020404" pitchFamily="49" charset="0"/>
                <a:cs typeface="Arial" panose="020B0604020202020204" pitchFamily="34" charset="0"/>
              </a:rPr>
              <a:t>Does_this_make_sense?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iterate type="lt">
                                    <p:tmAbs val="100"/>
                                  </p:iterate>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iterate type="lt">
                                    <p:tmAbs val="100"/>
                                  </p:iterate>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iterate type="lt">
                                    <p:tmAbs val="100"/>
                                  </p:iterate>
                                  <p:childTnLst>
                                    <p:set>
                                      <p:cBhvr>
                                        <p:cTn id="26" dur="1" fill="hold">
                                          <p:stCondLst>
                                            <p:cond delay="0"/>
                                          </p:stCondLst>
                                        </p:cTn>
                                        <p:tgtEl>
                                          <p:spTgt spid="419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7C64457-9616-4DB6-B034-96546CCED28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Compound Operators</a:t>
            </a:r>
          </a:p>
        </p:txBody>
      </p:sp>
      <p:sp>
        <p:nvSpPr>
          <p:cNvPr id="43011" name="Rectangle 3">
            <a:extLst>
              <a:ext uri="{FF2B5EF4-FFF2-40B4-BE49-F238E27FC236}">
                <a16:creationId xmlns:a16="http://schemas.microsoft.com/office/drawing/2014/main" id="{2A20674C-56DF-4A54-9617-2BA5755FB590}"/>
              </a:ext>
            </a:extLst>
          </p:cNvPr>
          <p:cNvSpPr>
            <a:spLocks noGrp="1" noChangeArrowheads="1"/>
          </p:cNvSpPr>
          <p:nvPr>
            <p:ph type="body" idx="1"/>
          </p:nvPr>
        </p:nvSpPr>
        <p:spPr>
          <a:xfrm>
            <a:off x="304800" y="1295400"/>
            <a:ext cx="3276600" cy="4953000"/>
          </a:xfrm>
        </p:spPr>
        <p:txBody>
          <a:bodyPr/>
          <a:lstStyle/>
          <a:p>
            <a:pPr lvl="1">
              <a:buFontTx/>
              <a:buNone/>
              <a:tabLst>
                <a:tab pos="4113213" algn="l"/>
              </a:tabLst>
            </a:pPr>
            <a:r>
              <a:rPr lang="en-US" altLang="en-US" u="sng">
                <a:ea typeface="ＭＳ Ｐゴシック" panose="020B0600070205080204" pitchFamily="34" charset="-128"/>
              </a:rPr>
              <a:t>Shortcut</a:t>
            </a: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a:t>
            </a:r>
            <a:endParaRPr lang="en-US" altLang="en-US">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a:t>
            </a:r>
            <a:endParaRPr lang="en-US" altLang="en-US">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 </a:t>
            </a:r>
            <a:endParaRPr lang="en-US" altLang="en-US">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 </a:t>
            </a: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 </a:t>
            </a:r>
            <a:endParaRPr lang="en-US" altLang="en-US">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ea typeface="ＭＳ Ｐゴシック" panose="020B0600070205080204" pitchFamily="34" charset="-128"/>
              </a:rPr>
              <a:t>variable</a:t>
            </a:r>
            <a:r>
              <a:rPr lang="en-US" altLang="en-US">
                <a:latin typeface="Courier New" panose="02070309020205020404" pitchFamily="49" charset="0"/>
                <a:ea typeface="ＭＳ Ｐゴシック" panose="020B0600070205080204" pitchFamily="34" charset="-128"/>
              </a:rPr>
              <a:t> %= </a:t>
            </a:r>
            <a:r>
              <a:rPr lang="en-US" altLang="en-US">
                <a:ea typeface="ＭＳ Ｐゴシック" panose="020B0600070205080204" pitchFamily="34" charset="-128"/>
              </a:rPr>
              <a:t>(exp) </a:t>
            </a:r>
            <a:endParaRPr lang="en-US" altLang="en-US">
              <a:latin typeface="Courier New" panose="02070309020205020404" pitchFamily="49" charset="0"/>
              <a:ea typeface="ＭＳ Ｐゴシック" panose="020B0600070205080204" pitchFamily="34" charset="-128"/>
            </a:endParaRPr>
          </a:p>
          <a:p>
            <a:pPr lvl="1">
              <a:lnSpc>
                <a:spcPct val="60000"/>
              </a:lnSpc>
              <a:buFontTx/>
              <a:buNone/>
              <a:tabLst>
                <a:tab pos="4113213" algn="l"/>
              </a:tabLst>
            </a:pPr>
            <a:endParaRPr lang="en-US" altLang="en-US">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latin typeface="Courier New" panose="02070309020205020404" pitchFamily="49" charset="0"/>
                <a:ea typeface="ＭＳ Ｐゴシック" panose="020B0600070205080204" pitchFamily="34" charset="-128"/>
              </a:rPr>
              <a:t>x += 3</a:t>
            </a:r>
            <a:endParaRPr lang="en-US" altLang="en-US" b="1">
              <a:solidFill>
                <a:srgbClr val="FF0000"/>
              </a:solidFill>
              <a:latin typeface="Courier New" panose="02070309020205020404" pitchFamily="49" charset="0"/>
              <a:ea typeface="ＭＳ Ｐゴシック" panose="020B0600070205080204" pitchFamily="34" charset="-128"/>
            </a:endParaRPr>
          </a:p>
          <a:p>
            <a:pPr lvl="1">
              <a:buFontTx/>
              <a:buNone/>
              <a:tabLst>
                <a:tab pos="4113213" algn="l"/>
              </a:tabLst>
            </a:pPr>
            <a:endParaRPr lang="en-US" altLang="en-US" sz="800">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latin typeface="Courier New" panose="02070309020205020404" pitchFamily="49" charset="0"/>
                <a:ea typeface="ＭＳ Ｐゴシック" panose="020B0600070205080204" pitchFamily="34" charset="-128"/>
              </a:rPr>
              <a:t>gpa -= 0.5</a:t>
            </a:r>
            <a:endParaRPr lang="en-US" altLang="en-US" b="1">
              <a:solidFill>
                <a:srgbClr val="FF0000"/>
              </a:solidFill>
              <a:latin typeface="Courier New" panose="02070309020205020404" pitchFamily="49" charset="0"/>
              <a:ea typeface="ＭＳ Ｐゴシック" panose="020B0600070205080204" pitchFamily="34" charset="-128"/>
            </a:endParaRPr>
          </a:p>
          <a:p>
            <a:pPr lvl="1">
              <a:buFontTx/>
              <a:buNone/>
              <a:tabLst>
                <a:tab pos="4113213" algn="l"/>
              </a:tabLst>
            </a:pPr>
            <a:endParaRPr lang="en-US" altLang="en-US" sz="800" b="1">
              <a:solidFill>
                <a:srgbClr val="008080"/>
              </a:solidFill>
              <a:latin typeface="Courier New" panose="02070309020205020404" pitchFamily="49" charset="0"/>
              <a:ea typeface="ＭＳ Ｐゴシック" panose="020B0600070205080204" pitchFamily="34" charset="-128"/>
            </a:endParaRPr>
          </a:p>
          <a:p>
            <a:pPr lvl="1">
              <a:buFontTx/>
              <a:buNone/>
              <a:tabLst>
                <a:tab pos="4113213" algn="l"/>
              </a:tabLst>
            </a:pPr>
            <a:r>
              <a:rPr lang="en-US" altLang="en-US">
                <a:latin typeface="Courier New" panose="02070309020205020404" pitchFamily="49" charset="0"/>
                <a:ea typeface="ＭＳ Ｐゴシック" panose="020B0600070205080204" pitchFamily="34" charset="-128"/>
              </a:rPr>
              <a:t>num *= 2 + 7</a:t>
            </a:r>
            <a:endParaRPr lang="en-US" altLang="en-US" b="1">
              <a:solidFill>
                <a:srgbClr val="FF0000"/>
              </a:solidFill>
              <a:latin typeface="Courier New" panose="02070309020205020404" pitchFamily="49" charset="0"/>
              <a:ea typeface="ＭＳ Ｐゴシック" panose="020B0600070205080204" pitchFamily="34" charset="-128"/>
            </a:endParaRPr>
          </a:p>
        </p:txBody>
      </p:sp>
      <p:sp>
        <p:nvSpPr>
          <p:cNvPr id="4" name="Rectangle 3">
            <a:extLst>
              <a:ext uri="{FF2B5EF4-FFF2-40B4-BE49-F238E27FC236}">
                <a16:creationId xmlns:a16="http://schemas.microsoft.com/office/drawing/2014/main" id="{6D0C3404-6154-49D7-A1F5-967AF56A01F2}"/>
              </a:ext>
            </a:extLst>
          </p:cNvPr>
          <p:cNvSpPr txBox="1">
            <a:spLocks noChangeArrowheads="1"/>
          </p:cNvSpPr>
          <p:nvPr/>
        </p:nvSpPr>
        <p:spPr bwMode="auto">
          <a:xfrm>
            <a:off x="3962400" y="1323975"/>
            <a:ext cx="4419600" cy="49530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lvl="1">
              <a:buFontTx/>
              <a:buNone/>
              <a:tabLst>
                <a:tab pos="4113213" algn="l"/>
              </a:tabLst>
              <a:defRPr/>
            </a:pPr>
            <a:r>
              <a:rPr lang="en-US" altLang="en-US" u="sng" kern="0" dirty="0">
                <a:ea typeface="ＭＳ Ｐゴシック" panose="020B0600070205080204" pitchFamily="34" charset="-128"/>
              </a:rPr>
              <a:t>Equivalent longer version</a:t>
            </a: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endParaRPr lang="en-US" altLang="en-US"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endParaRPr lang="en-US" altLang="en-US"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endParaRPr lang="en-US" altLang="en-US"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endParaRPr lang="en-US" altLang="en-US"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variable</a:t>
            </a:r>
            <a:r>
              <a:rPr lang="en-US" altLang="en-US" kern="0" dirty="0">
                <a:latin typeface="Courier New" panose="02070309020205020404" pitchFamily="49" charset="0"/>
                <a:ea typeface="ＭＳ Ｐゴシック" panose="020B0600070205080204" pitchFamily="34" charset="-128"/>
              </a:rPr>
              <a:t> % </a:t>
            </a:r>
            <a:r>
              <a:rPr lang="en-US" altLang="en-US" kern="0" dirty="0">
                <a:ea typeface="ＭＳ Ｐゴシック" panose="020B0600070205080204" pitchFamily="34" charset="-128"/>
              </a:rPr>
              <a:t>(exp)</a:t>
            </a:r>
            <a:endParaRPr lang="en-US" altLang="en-US" kern="0" dirty="0">
              <a:latin typeface="Courier New" panose="02070309020205020404" pitchFamily="49" charset="0"/>
              <a:ea typeface="ＭＳ Ｐゴシック" panose="020B0600070205080204" pitchFamily="34" charset="-128"/>
            </a:endParaRPr>
          </a:p>
          <a:p>
            <a:pPr lvl="1">
              <a:lnSpc>
                <a:spcPct val="60000"/>
              </a:lnSpc>
              <a:buFontTx/>
              <a:buNone/>
              <a:tabLst>
                <a:tab pos="4113213" algn="l"/>
              </a:tabLst>
              <a:defRPr/>
            </a:pPr>
            <a:endParaRPr lang="en-US" altLang="en-US"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b="1" kern="0" dirty="0">
                <a:solidFill>
                  <a:srgbClr val="FF0000"/>
                </a:solidFill>
                <a:latin typeface="Courier New" panose="02070309020205020404" pitchFamily="49" charset="0"/>
                <a:ea typeface="ＭＳ Ｐゴシック" panose="020B0600070205080204" pitchFamily="34" charset="-128"/>
              </a:rPr>
              <a:t># x = x + 3</a:t>
            </a:r>
          </a:p>
          <a:p>
            <a:pPr lvl="1">
              <a:buFontTx/>
              <a:buNone/>
              <a:tabLst>
                <a:tab pos="4113213" algn="l"/>
              </a:tabLst>
              <a:defRPr/>
            </a:pPr>
            <a:endParaRPr lang="en-US" altLang="en-US" sz="800" kern="0" dirty="0">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b="1" kern="0" dirty="0">
                <a:solidFill>
                  <a:srgbClr val="FF0000"/>
                </a:solidFill>
                <a:latin typeface="Courier New" panose="02070309020205020404" pitchFamily="49" charset="0"/>
                <a:ea typeface="ＭＳ Ｐゴシック" panose="020B0600070205080204" pitchFamily="34" charset="-128"/>
              </a:rPr>
              <a:t># </a:t>
            </a:r>
            <a:r>
              <a:rPr lang="en-US" altLang="en-US" b="1" kern="0" dirty="0" err="1">
                <a:solidFill>
                  <a:srgbClr val="FF0000"/>
                </a:solidFill>
                <a:latin typeface="Courier New" panose="02070309020205020404" pitchFamily="49" charset="0"/>
                <a:ea typeface="ＭＳ Ｐゴシック" panose="020B0600070205080204" pitchFamily="34" charset="-128"/>
              </a:rPr>
              <a:t>gpa</a:t>
            </a:r>
            <a:r>
              <a:rPr lang="en-US" altLang="en-US" b="1" kern="0" dirty="0">
                <a:solidFill>
                  <a:srgbClr val="FF0000"/>
                </a:solidFill>
                <a:latin typeface="Courier New" panose="02070309020205020404" pitchFamily="49" charset="0"/>
                <a:ea typeface="ＭＳ Ｐゴシック" panose="020B0600070205080204" pitchFamily="34" charset="-128"/>
              </a:rPr>
              <a:t> = </a:t>
            </a:r>
            <a:r>
              <a:rPr lang="en-US" altLang="en-US" b="1" kern="0" dirty="0" err="1">
                <a:solidFill>
                  <a:srgbClr val="FF0000"/>
                </a:solidFill>
                <a:latin typeface="Courier New" panose="02070309020205020404" pitchFamily="49" charset="0"/>
                <a:ea typeface="ＭＳ Ｐゴシック" panose="020B0600070205080204" pitchFamily="34" charset="-128"/>
              </a:rPr>
              <a:t>gpa</a:t>
            </a:r>
            <a:r>
              <a:rPr lang="en-US" altLang="en-US" b="1" kern="0" dirty="0">
                <a:solidFill>
                  <a:srgbClr val="FF0000"/>
                </a:solidFill>
                <a:latin typeface="Courier New" panose="02070309020205020404" pitchFamily="49" charset="0"/>
                <a:ea typeface="ＭＳ Ｐゴシック" panose="020B0600070205080204" pitchFamily="34" charset="-128"/>
              </a:rPr>
              <a:t> - 0.5</a:t>
            </a:r>
          </a:p>
          <a:p>
            <a:pPr lvl="1">
              <a:buFontTx/>
              <a:buNone/>
              <a:tabLst>
                <a:tab pos="4113213" algn="l"/>
              </a:tabLst>
              <a:defRPr/>
            </a:pPr>
            <a:endParaRPr lang="en-US" altLang="en-US" sz="800" b="1" kern="0" dirty="0">
              <a:solidFill>
                <a:srgbClr val="008080"/>
              </a:solidFill>
              <a:latin typeface="Courier New" panose="02070309020205020404" pitchFamily="49" charset="0"/>
              <a:ea typeface="ＭＳ Ｐゴシック" panose="020B0600070205080204" pitchFamily="34" charset="-128"/>
            </a:endParaRPr>
          </a:p>
          <a:p>
            <a:pPr lvl="1">
              <a:buFontTx/>
              <a:buNone/>
              <a:tabLst>
                <a:tab pos="4113213" algn="l"/>
              </a:tabLst>
              <a:defRPr/>
            </a:pPr>
            <a:r>
              <a:rPr lang="en-US" altLang="en-US" b="1" kern="0" dirty="0">
                <a:solidFill>
                  <a:srgbClr val="FF0000"/>
                </a:solidFill>
                <a:latin typeface="Courier New" panose="02070309020205020404" pitchFamily="49" charset="0"/>
                <a:ea typeface="ＭＳ Ｐゴシック" panose="020B0600070205080204" pitchFamily="34" charset="-128"/>
              </a:rPr>
              <a:t># num = num * (2 + 7)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301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43011">
                                            <p:txEl>
                                              <p:pRg st="8" end="8"/>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43011">
                                            <p:txEl>
                                              <p:pRg st="10" end="1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43011">
                                            <p:txEl>
                                              <p:pRg st="12" end="12"/>
                                            </p:txEl>
                                          </p:spTgt>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37A7B91C-1EAB-466C-9E72-B0F6E2C7066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Functions</a:t>
            </a:r>
          </a:p>
        </p:txBody>
      </p:sp>
      <p:sp>
        <p:nvSpPr>
          <p:cNvPr id="7171" name="Rectangle 3">
            <a:extLst>
              <a:ext uri="{FF2B5EF4-FFF2-40B4-BE49-F238E27FC236}">
                <a16:creationId xmlns:a16="http://schemas.microsoft.com/office/drawing/2014/main" id="{F1E8C3E5-6AD9-4B0F-AA43-5F3D8E31EF44}"/>
              </a:ext>
            </a:extLst>
          </p:cNvPr>
          <p:cNvSpPr>
            <a:spLocks noGrp="1" noChangeArrowheads="1"/>
          </p:cNvSpPr>
          <p:nvPr>
            <p:ph type="body" idx="1"/>
          </p:nvPr>
        </p:nvSpPr>
        <p:spPr>
          <a:xfrm>
            <a:off x="762000" y="1295400"/>
            <a:ext cx="2743200" cy="4953000"/>
          </a:xfrm>
        </p:spPr>
        <p:txBody>
          <a:bodyPr/>
          <a:lstStyle/>
          <a:p>
            <a:pPr marL="0" indent="0" algn="ctr" eaLnBrk="1" hangingPunct="1">
              <a:buFontTx/>
              <a:buNone/>
            </a:pPr>
            <a:r>
              <a:rPr lang="en-US" altLang="en-US">
                <a:ea typeface="ＭＳ Ｐゴシック" panose="020B0600070205080204" pitchFamily="34" charset="-128"/>
              </a:rPr>
              <a:t>A long program:</a:t>
            </a:r>
          </a:p>
          <a:p>
            <a:pPr marL="0" indent="0" algn="ctr" eaLnBrk="1" hangingPunct="1">
              <a:buFontTx/>
              <a:buNone/>
            </a:pPr>
            <a:endParaRPr lang="en-US" altLang="en-US" sz="800">
              <a:ea typeface="ＭＳ Ｐゴシック" panose="020B0600070205080204" pitchFamily="34" charset="-128"/>
            </a:endParaRP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statement</a:t>
            </a:r>
          </a:p>
          <a:p>
            <a:pPr marL="0" indent="0" algn="ctr" eaLnBrk="1" hangingPunct="1">
              <a:buFontTx/>
              <a:buNone/>
            </a:pPr>
            <a:r>
              <a:rPr lang="en-US" altLang="en-US" sz="800">
                <a:ea typeface="ＭＳ Ｐゴシック" panose="020B0600070205080204" pitchFamily="34" charset="-128"/>
              </a:rPr>
              <a:t> statement</a:t>
            </a:r>
          </a:p>
          <a:p>
            <a:pPr marL="0" indent="0" algn="ctr" eaLnBrk="1" hangingPunct="1">
              <a:buFontTx/>
              <a:buNone/>
            </a:pPr>
            <a:endParaRPr lang="en-GB" altLang="en-US">
              <a:ea typeface="ＭＳ Ｐゴシック" panose="020B0600070205080204" pitchFamily="34" charset="-128"/>
            </a:endParaRPr>
          </a:p>
        </p:txBody>
      </p:sp>
      <p:sp>
        <p:nvSpPr>
          <p:cNvPr id="12" name="Rectangle 3">
            <a:extLst>
              <a:ext uri="{FF2B5EF4-FFF2-40B4-BE49-F238E27FC236}">
                <a16:creationId xmlns:a16="http://schemas.microsoft.com/office/drawing/2014/main" id="{21CE143A-BDBA-4F3A-977C-878B9CAF8E57}"/>
              </a:ext>
            </a:extLst>
          </p:cNvPr>
          <p:cNvSpPr txBox="1">
            <a:spLocks noChangeArrowheads="1"/>
          </p:cNvSpPr>
          <p:nvPr/>
        </p:nvSpPr>
        <p:spPr bwMode="auto">
          <a:xfrm>
            <a:off x="4572000" y="1295400"/>
            <a:ext cx="3810000" cy="5181600"/>
          </a:xfrm>
          <a:prstGeom prst="rect">
            <a:avLst/>
          </a:prstGeom>
          <a:noFill/>
          <a:ln>
            <a:noFill/>
          </a:ln>
        </p:spPr>
        <p:txBody>
          <a:bodyPr/>
          <a:lstStyle>
            <a:lvl1pPr marL="342900" indent="-342900" algn="l" rtl="0" eaLnBrk="0" fontAlgn="base" hangingPunct="0">
              <a:spcBef>
                <a:spcPct val="20000"/>
              </a:spcBef>
              <a:spcAft>
                <a:spcPct val="0"/>
              </a:spcAft>
              <a:buChar char="•"/>
              <a:defRPr sz="2400">
                <a:solidFill>
                  <a:schemeClr val="tx1"/>
                </a:solidFill>
                <a:latin typeface="+mn-lt"/>
                <a:ea typeface="ＭＳ Ｐゴシック" pitchFamily="-65" charset="-128"/>
                <a:cs typeface="+mn-cs"/>
              </a:defRPr>
            </a:lvl1pPr>
            <a:lvl2pPr marL="742950" indent="-285750" algn="l" rtl="0" eaLnBrk="0" fontAlgn="base" hangingPunct="0">
              <a:spcBef>
                <a:spcPct val="20000"/>
              </a:spcBef>
              <a:spcAft>
                <a:spcPct val="0"/>
              </a:spcAft>
              <a:buChar char="–"/>
              <a:defRPr sz="2200">
                <a:solidFill>
                  <a:schemeClr val="tx1"/>
                </a:solidFill>
                <a:latin typeface="+mn-lt"/>
                <a:ea typeface="ＭＳ Ｐゴシック" pitchFamily="-65" charset="-128"/>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65" charset="-128"/>
              </a:defRPr>
            </a:lvl5pPr>
            <a:lvl6pPr marL="2514600" indent="-228600" algn="l" rtl="0" fontAlgn="base">
              <a:spcBef>
                <a:spcPct val="20000"/>
              </a:spcBef>
              <a:spcAft>
                <a:spcPct val="0"/>
              </a:spcAft>
              <a:buChar char="»"/>
              <a:defRPr>
                <a:solidFill>
                  <a:schemeClr val="tx1"/>
                </a:solidFill>
                <a:latin typeface="+mn-lt"/>
                <a:ea typeface="ＭＳ Ｐゴシック" pitchFamily="-65" charset="-128"/>
              </a:defRPr>
            </a:lvl6pPr>
            <a:lvl7pPr marL="2971800" indent="-228600" algn="l" rtl="0" fontAlgn="base">
              <a:spcBef>
                <a:spcPct val="20000"/>
              </a:spcBef>
              <a:spcAft>
                <a:spcPct val="0"/>
              </a:spcAft>
              <a:buChar char="»"/>
              <a:defRPr>
                <a:solidFill>
                  <a:schemeClr val="tx1"/>
                </a:solidFill>
                <a:latin typeface="+mn-lt"/>
                <a:ea typeface="ＭＳ Ｐゴシック" pitchFamily="-65" charset="-128"/>
              </a:defRPr>
            </a:lvl7pPr>
            <a:lvl8pPr marL="3429000" indent="-228600" algn="l" rtl="0" fontAlgn="base">
              <a:spcBef>
                <a:spcPct val="20000"/>
              </a:spcBef>
              <a:spcAft>
                <a:spcPct val="0"/>
              </a:spcAft>
              <a:buChar char="»"/>
              <a:defRPr>
                <a:solidFill>
                  <a:schemeClr val="tx1"/>
                </a:solidFill>
                <a:latin typeface="+mn-lt"/>
                <a:ea typeface="ＭＳ Ｐゴシック" pitchFamily="-65" charset="-128"/>
              </a:defRPr>
            </a:lvl8pPr>
            <a:lvl9pPr marL="3886200" indent="-228600" algn="l" rtl="0" fontAlgn="base">
              <a:spcBef>
                <a:spcPct val="20000"/>
              </a:spcBef>
              <a:spcAft>
                <a:spcPct val="0"/>
              </a:spcAft>
              <a:buChar char="»"/>
              <a:defRPr>
                <a:solidFill>
                  <a:schemeClr val="tx1"/>
                </a:solidFill>
                <a:latin typeface="+mn-lt"/>
                <a:ea typeface="ＭＳ Ｐゴシック" pitchFamily="-65" charset="-128"/>
              </a:defRPr>
            </a:lvl9pPr>
          </a:lstStyle>
          <a:p>
            <a:pPr marL="0" indent="0" eaLnBrk="1" hangingPunct="1">
              <a:buFontTx/>
              <a:buNone/>
              <a:defRPr/>
            </a:pPr>
            <a:r>
              <a:rPr lang="en-US" kern="0" dirty="0"/>
              <a:t>Using decomposition:</a:t>
            </a:r>
          </a:p>
          <a:p>
            <a:pPr marL="0" indent="0" algn="ctr" eaLnBrk="1" hangingPunct="1">
              <a:buFontTx/>
              <a:buNone/>
              <a:defRPr/>
            </a:pPr>
            <a:endParaRPr lang="en-US" sz="800" kern="0" dirty="0"/>
          </a:p>
          <a:p>
            <a:pPr marL="0" indent="0" eaLnBrk="1" hangingPunct="1">
              <a:buFontTx/>
              <a:buNone/>
              <a:defRPr/>
            </a:pPr>
            <a:r>
              <a:rPr lang="en-US" sz="1100" kern="0" dirty="0"/>
              <a:t>def function_1():</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endParaRPr lang="en-US" sz="1100" kern="0" dirty="0"/>
          </a:p>
          <a:p>
            <a:pPr marL="0" indent="0" eaLnBrk="1" hangingPunct="1">
              <a:buFontTx/>
              <a:buNone/>
              <a:defRPr/>
            </a:pPr>
            <a:r>
              <a:rPr lang="en-US" sz="1100" kern="0" dirty="0"/>
              <a:t>def function_2():</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endParaRPr lang="en-US" sz="1100" kern="0" dirty="0"/>
          </a:p>
          <a:p>
            <a:pPr marL="0" indent="0" eaLnBrk="1" hangingPunct="1">
              <a:buFontTx/>
              <a:buNone/>
              <a:defRPr/>
            </a:pPr>
            <a:r>
              <a:rPr lang="en-US" sz="1100" kern="0" dirty="0"/>
              <a:t>def function_3():</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r>
              <a:rPr lang="en-US" sz="1100" kern="0" dirty="0"/>
              <a:t>     statement</a:t>
            </a:r>
          </a:p>
          <a:p>
            <a:pPr marL="0" indent="0" eaLnBrk="1" hangingPunct="1">
              <a:buFontTx/>
              <a:buNone/>
              <a:defRPr/>
            </a:pPr>
            <a:endParaRPr lang="en-US" sz="800" kern="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9D06A49-4CBC-4DC7-98A9-8F736DE4E7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Math commands</a:t>
            </a:r>
          </a:p>
        </p:txBody>
      </p:sp>
      <p:sp>
        <p:nvSpPr>
          <p:cNvPr id="54275" name="Rectangle 3">
            <a:extLst>
              <a:ext uri="{FF2B5EF4-FFF2-40B4-BE49-F238E27FC236}">
                <a16:creationId xmlns:a16="http://schemas.microsoft.com/office/drawing/2014/main" id="{E95CD911-5F26-4251-BBE7-0D8594422962}"/>
              </a:ext>
            </a:extLst>
          </p:cNvPr>
          <p:cNvSpPr>
            <a:spLocks noGrp="1" noChangeArrowheads="1"/>
          </p:cNvSpPr>
          <p:nvPr>
            <p:ph type="body" idx="1"/>
          </p:nvPr>
        </p:nvSpPr>
        <p:spPr>
          <a:xfrm>
            <a:off x="260350" y="1066800"/>
            <a:ext cx="8686800" cy="4953000"/>
          </a:xfrm>
        </p:spPr>
        <p:txBody>
          <a:bodyPr/>
          <a:lstStyle/>
          <a:p>
            <a:pPr eaLnBrk="1" hangingPunct="1">
              <a:lnSpc>
                <a:spcPct val="90000"/>
              </a:lnSpc>
              <a:buFontTx/>
              <a:buNone/>
            </a:pPr>
            <a:r>
              <a:rPr lang="en-US" altLang="en-US" sz="2000">
                <a:latin typeface="Courier New" panose="02070309020205020404" pitchFamily="49" charset="0"/>
                <a:ea typeface="ＭＳ Ｐゴシック" panose="020B0600070205080204" pitchFamily="34" charset="-128"/>
              </a:rPr>
              <a:t>from math import *</a:t>
            </a:r>
          </a:p>
        </p:txBody>
      </p:sp>
      <p:graphicFrame>
        <p:nvGraphicFramePr>
          <p:cNvPr id="49234" name="Group 82">
            <a:extLst>
              <a:ext uri="{FF2B5EF4-FFF2-40B4-BE49-F238E27FC236}">
                <a16:creationId xmlns:a16="http://schemas.microsoft.com/office/drawing/2014/main" id="{449AC910-AC1C-4479-87E9-E38BD5A3F7EC}"/>
              </a:ext>
            </a:extLst>
          </p:cNvPr>
          <p:cNvGraphicFramePr>
            <a:graphicFrameLocks noGrp="1"/>
          </p:cNvGraphicFramePr>
          <p:nvPr/>
        </p:nvGraphicFramePr>
        <p:xfrm>
          <a:off x="134938" y="1371600"/>
          <a:ext cx="6273800" cy="4767259"/>
        </p:xfrm>
        <a:graphic>
          <a:graphicData uri="http://schemas.openxmlformats.org/drawingml/2006/table">
            <a:tbl>
              <a:tblPr/>
              <a:tblGrid>
                <a:gridCol w="3503612">
                  <a:extLst>
                    <a:ext uri="{9D8B030D-6E8A-4147-A177-3AD203B41FA5}">
                      <a16:colId xmlns:a16="http://schemas.microsoft.com/office/drawing/2014/main" val="20000"/>
                    </a:ext>
                  </a:extLst>
                </a:gridCol>
                <a:gridCol w="2770188">
                  <a:extLst>
                    <a:ext uri="{9D8B030D-6E8A-4147-A177-3AD203B41FA5}">
                      <a16:colId xmlns:a16="http://schemas.microsoft.com/office/drawing/2014/main" val="20001"/>
                    </a:ext>
                  </a:extLst>
                </a:gridCol>
              </a:tblGrid>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ea typeface="ＭＳ Ｐゴシック" pitchFamily="-65" charset="-128"/>
                        </a:rPr>
                        <a:t>Function name</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1" i="0" u="none" strike="noStrike" cap="none" normalizeH="0" baseline="0">
                          <a:ln>
                            <a:noFill/>
                          </a:ln>
                          <a:solidFill>
                            <a:schemeClr val="tx1"/>
                          </a:solidFill>
                          <a:effectLst/>
                          <a:latin typeface="Tahoma" pitchFamily="34" charset="0"/>
                          <a:ea typeface="ＭＳ Ｐゴシック" pitchFamily="-65" charset="-128"/>
                        </a:rPr>
                        <a:t>Description</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ceil(</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rounds up</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cos(</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cosine, in radians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159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degrees(</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ea typeface="ＭＳ Ｐゴシック" pitchFamily="-65" charset="-128"/>
                        </a:rPr>
                        <a:t>convert radians to degrees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159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floor(</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rounds down</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log(</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 </a:t>
                      </a:r>
                      <a:r>
                        <a:rPr kumimoji="0" lang="en-US" sz="1400" b="1" i="0" u="none" strike="noStrike" cap="none" normalizeH="0" baseline="0">
                          <a:ln>
                            <a:noFill/>
                          </a:ln>
                          <a:solidFill>
                            <a:schemeClr val="tx1"/>
                          </a:solidFill>
                          <a:effectLst/>
                          <a:latin typeface="Verdana" pitchFamily="34" charset="0"/>
                          <a:ea typeface="ＭＳ Ｐゴシック" pitchFamily="-65" charset="-128"/>
                        </a:rPr>
                        <a:t>base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logarithm in any base</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log10(</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logarithm, base 10</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8086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max(</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value1</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a:t>
                      </a:r>
                      <a:r>
                        <a:rPr kumimoji="0" lang="en-US" sz="1400" b="0" i="0" u="none" strike="noStrike" cap="none" normalizeH="0" baseline="0" dirty="0">
                          <a:ln>
                            <a:noFill/>
                          </a:ln>
                          <a:solidFill>
                            <a:schemeClr val="tx1"/>
                          </a:solidFill>
                          <a:effectLst/>
                          <a:latin typeface="Tahoma" pitchFamily="34" charset="0"/>
                          <a:ea typeface="ＭＳ Ｐゴシック" pitchFamily="-65" charset="-128"/>
                        </a:rPr>
                        <a:t> </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value2, ...</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)(built-in function, not from math)</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largest of two (or more) values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8086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min(</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value1</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a:t>
                      </a:r>
                      <a:r>
                        <a:rPr kumimoji="0" lang="en-US" sz="1400" b="0" i="0" u="none" strike="noStrike" cap="none" normalizeH="0" baseline="0" dirty="0">
                          <a:ln>
                            <a:noFill/>
                          </a:ln>
                          <a:solidFill>
                            <a:schemeClr val="tx1"/>
                          </a:solidFill>
                          <a:effectLst/>
                          <a:latin typeface="Tahoma" pitchFamily="34" charset="0"/>
                          <a:ea typeface="ＭＳ Ｐゴシック" pitchFamily="-65" charset="-128"/>
                        </a:rPr>
                        <a:t> </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value2, ...</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)(built-in function, not from math)</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ea typeface="ＭＳ Ｐゴシック" pitchFamily="-65" charset="-128"/>
                        </a:rPr>
                        <a:t>smallest of two (or more) values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radians(</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ea typeface="ＭＳ Ｐゴシック" pitchFamily="-65" charset="-128"/>
                        </a:rPr>
                        <a:t>convert degrees to radians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9"/>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round(</a:t>
                      </a:r>
                      <a:r>
                        <a:rPr kumimoji="0" lang="en-US" sz="1400" b="1" i="0" u="none" strike="noStrike" cap="none" normalizeH="0" baseline="0" dirty="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dirty="0">
                          <a:ln>
                            <a:noFill/>
                          </a:ln>
                          <a:solidFill>
                            <a:schemeClr val="tx1"/>
                          </a:solidFill>
                          <a:effectLst/>
                          <a:latin typeface="Courier New" pitchFamily="49" charset="0"/>
                          <a:ea typeface="ＭＳ Ｐゴシック" pitchFamily="-65" charset="-128"/>
                        </a:rPr>
                        <a:t>)(built-in function)</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ea typeface="ＭＳ Ｐゴシック" pitchFamily="-65" charset="-128"/>
                        </a:rPr>
                        <a:t>nearest whole number</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r h="315938">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sin(</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sine, in radians</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1"/>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sqrt(</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Tahoma" pitchFamily="34" charset="0"/>
                          <a:ea typeface="ＭＳ Ｐゴシック" pitchFamily="-65" charset="-128"/>
                        </a:rPr>
                        <a:t>square root</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2"/>
                  </a:ext>
                </a:extLst>
              </a:tr>
              <a:tr h="317525">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a:ln>
                            <a:noFill/>
                          </a:ln>
                          <a:solidFill>
                            <a:schemeClr val="tx1"/>
                          </a:solidFill>
                          <a:effectLst/>
                          <a:latin typeface="Courier New" pitchFamily="49" charset="0"/>
                          <a:ea typeface="ＭＳ Ｐゴシック" pitchFamily="-65" charset="-128"/>
                        </a:rPr>
                        <a:t>tan(</a:t>
                      </a:r>
                      <a:r>
                        <a:rPr kumimoji="0" lang="en-US" sz="1400" b="1" i="0" u="none" strike="noStrike" cap="none" normalizeH="0" baseline="0">
                          <a:ln>
                            <a:noFill/>
                          </a:ln>
                          <a:solidFill>
                            <a:schemeClr val="tx1"/>
                          </a:solidFill>
                          <a:effectLst/>
                          <a:latin typeface="Tahoma" pitchFamily="34" charset="0"/>
                          <a:ea typeface="ＭＳ Ｐゴシック" pitchFamily="-65" charset="-128"/>
                        </a:rPr>
                        <a:t>value</a:t>
                      </a:r>
                      <a:r>
                        <a:rPr kumimoji="0" lang="en-US" sz="1400" b="0" i="0" u="none" strike="noStrike" cap="none" normalizeH="0" baseline="0">
                          <a:ln>
                            <a:noFill/>
                          </a:ln>
                          <a:solidFill>
                            <a:schemeClr val="tx1"/>
                          </a:solidFill>
                          <a:effectLst/>
                          <a:latin typeface="Courier New" pitchFamily="49" charset="0"/>
                          <a:ea typeface="ＭＳ Ｐゴシック" pitchFamily="-65" charset="-128"/>
                        </a:rPr>
                        <a:t>)</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400" b="0" i="0" u="none" strike="noStrike" cap="none" normalizeH="0" baseline="0" dirty="0">
                          <a:ln>
                            <a:noFill/>
                          </a:ln>
                          <a:solidFill>
                            <a:schemeClr val="tx1"/>
                          </a:solidFill>
                          <a:effectLst/>
                          <a:latin typeface="Tahoma" pitchFamily="34" charset="0"/>
                          <a:ea typeface="ＭＳ Ｐゴシック" pitchFamily="-65" charset="-128"/>
                        </a:rPr>
                        <a:t>tangent</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3"/>
                  </a:ext>
                </a:extLst>
              </a:tr>
            </a:tbl>
          </a:graphicData>
        </a:graphic>
      </p:graphicFrame>
      <p:graphicFrame>
        <p:nvGraphicFramePr>
          <p:cNvPr id="49229" name="Group 77">
            <a:extLst>
              <a:ext uri="{FF2B5EF4-FFF2-40B4-BE49-F238E27FC236}">
                <a16:creationId xmlns:a16="http://schemas.microsoft.com/office/drawing/2014/main" id="{5C691FD6-350E-48B5-9F8E-04B5D0384A48}"/>
              </a:ext>
            </a:extLst>
          </p:cNvPr>
          <p:cNvGraphicFramePr>
            <a:graphicFrameLocks noGrp="1"/>
          </p:cNvGraphicFramePr>
          <p:nvPr/>
        </p:nvGraphicFramePr>
        <p:xfrm>
          <a:off x="6553200" y="1722438"/>
          <a:ext cx="2538413" cy="971550"/>
        </p:xfrm>
        <a:graphic>
          <a:graphicData uri="http://schemas.openxmlformats.org/drawingml/2006/table">
            <a:tbl>
              <a:tblPr/>
              <a:tblGrid>
                <a:gridCol w="1116553">
                  <a:extLst>
                    <a:ext uri="{9D8B030D-6E8A-4147-A177-3AD203B41FA5}">
                      <a16:colId xmlns:a16="http://schemas.microsoft.com/office/drawing/2014/main" val="20000"/>
                    </a:ext>
                  </a:extLst>
                </a:gridCol>
                <a:gridCol w="1421860">
                  <a:extLst>
                    <a:ext uri="{9D8B030D-6E8A-4147-A177-3AD203B41FA5}">
                      <a16:colId xmlns:a16="http://schemas.microsoft.com/office/drawing/2014/main" val="20001"/>
                    </a:ext>
                  </a:extLst>
                </a:gridCol>
              </a:tblGrid>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ea typeface="ＭＳ Ｐゴシック" pitchFamily="-65" charset="-128"/>
                        </a:rPr>
                        <a:t>Constant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1" i="0" u="none" strike="noStrike" cap="none" normalizeH="0" baseline="0">
                          <a:ln>
                            <a:noFill/>
                          </a:ln>
                          <a:solidFill>
                            <a:schemeClr val="tx1"/>
                          </a:solidFill>
                          <a:effectLst/>
                          <a:latin typeface="Tahoma" pitchFamily="34" charset="0"/>
                          <a:ea typeface="ＭＳ Ｐゴシック" pitchFamily="-65" charset="-128"/>
                        </a:rPr>
                        <a:t>Description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Courier New" pitchFamily="49" charset="0"/>
                          <a:ea typeface="ＭＳ Ｐゴシック" pitchFamily="-65" charset="-128"/>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Tahoma" pitchFamily="34" charset="0"/>
                          <a:ea typeface="ＭＳ Ｐゴシック" pitchFamily="-65" charset="-128"/>
                        </a:rPr>
                        <a:t>2.7182818...</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23850">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a:ln>
                            <a:noFill/>
                          </a:ln>
                          <a:solidFill>
                            <a:schemeClr val="tx1"/>
                          </a:solidFill>
                          <a:effectLst/>
                          <a:latin typeface="Courier New" pitchFamily="49" charset="0"/>
                          <a:ea typeface="ＭＳ Ｐゴシック" pitchFamily="-65" charset="-128"/>
                        </a:rPr>
                        <a:t>pi</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Tahoma" pitchFamily="34" charset="0"/>
                          <a:ea typeface="ＭＳ Ｐゴシック" pitchFamily="-65" charset="-128"/>
                        </a:rPr>
                        <a:t>3.1415926...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3" name="Group 1">
            <a:extLst>
              <a:ext uri="{FF2B5EF4-FFF2-40B4-BE49-F238E27FC236}">
                <a16:creationId xmlns:a16="http://schemas.microsoft.com/office/drawing/2014/main" id="{FAE7F6EF-8757-4C8E-AC72-9D88A6393DE8}"/>
              </a:ext>
            </a:extLst>
          </p:cNvPr>
          <p:cNvGrpSpPr>
            <a:grpSpLocks/>
          </p:cNvGrpSpPr>
          <p:nvPr/>
        </p:nvGrpSpPr>
        <p:grpSpPr bwMode="auto">
          <a:xfrm>
            <a:off x="0" y="0"/>
            <a:ext cx="9144000" cy="1066800"/>
            <a:chOff x="0" y="0"/>
            <a:chExt cx="5760" cy="672"/>
          </a:xfrm>
        </p:grpSpPr>
        <p:sp>
          <p:nvSpPr>
            <p:cNvPr id="56328" name="AutoShape 2">
              <a:extLst>
                <a:ext uri="{FF2B5EF4-FFF2-40B4-BE49-F238E27FC236}">
                  <a16:creationId xmlns:a16="http://schemas.microsoft.com/office/drawing/2014/main" id="{60DAEE89-0706-42D4-BDB9-AAA484F06508}"/>
                </a:ext>
              </a:extLst>
            </p:cNvPr>
            <p:cNvSpPr>
              <a:spLocks/>
            </p:cNvSpPr>
            <p:nvPr/>
          </p:nvSpPr>
          <p:spPr bwMode="auto">
            <a:xfrm>
              <a:off x="0" y="0"/>
              <a:ext cx="5760" cy="672"/>
            </a:xfrm>
            <a:prstGeom prst="roundRect">
              <a:avLst>
                <a:gd name="adj" fmla="val 111"/>
              </a:avLst>
            </a:prstGeom>
            <a:gradFill rotWithShape="0">
              <a:gsLst>
                <a:gs pos="0">
                  <a:srgbClr val="244E72"/>
                </a:gs>
                <a:gs pos="100000">
                  <a:srgbClr val="5A9FD4"/>
                </a:gs>
              </a:gsLst>
              <a:lin ang="4500000" scaled="1"/>
            </a:gradFill>
            <a:ln w="12700">
              <a:solidFill>
                <a:schemeClr val="tx1"/>
              </a:solidFill>
              <a:round/>
              <a:headEnd/>
              <a:tailEnd/>
            </a:ln>
          </p:spPr>
          <p:txBody>
            <a:bodyPr lIns="0" tIns="0" rIns="0" bIns="0"/>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318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5890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462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034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606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178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750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a typeface="ヒラギノ角ゴ ProN W3" charset="-128"/>
                <a:sym typeface="Arial" panose="020B0604020202020204" pitchFamily="34" charset="0"/>
              </a:endParaRPr>
            </a:p>
          </p:txBody>
        </p:sp>
        <p:sp>
          <p:nvSpPr>
            <p:cNvPr id="56329" name="Rectangle 3">
              <a:extLst>
                <a:ext uri="{FF2B5EF4-FFF2-40B4-BE49-F238E27FC236}">
                  <a16:creationId xmlns:a16="http://schemas.microsoft.com/office/drawing/2014/main" id="{24713D5D-FEC3-4D31-B4C6-58F714761C5D}"/>
                </a:ext>
              </a:extLst>
            </p:cNvPr>
            <p:cNvSpPr>
              <a:spLocks/>
            </p:cNvSpPr>
            <p:nvPr/>
          </p:nvSpPr>
          <p:spPr bwMode="auto">
            <a:xfrm>
              <a:off x="0" y="0"/>
              <a:ext cx="575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37931725" indent="-37474525">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318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5890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462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034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606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178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750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rgbClr val="000000"/>
                </a:solidFill>
                <a:latin typeface="Arial" panose="020B0604020202020204" pitchFamily="34" charset="0"/>
                <a:ea typeface="ヒラギノ角ゴ ProN W3" charset="-128"/>
                <a:sym typeface="Arial" panose="020B0604020202020204" pitchFamily="34" charset="0"/>
              </a:endParaRPr>
            </a:p>
          </p:txBody>
        </p:sp>
      </p:grpSp>
      <p:pic>
        <p:nvPicPr>
          <p:cNvPr id="56324" name="Picture 4">
            <a:extLst>
              <a:ext uri="{FF2B5EF4-FFF2-40B4-BE49-F238E27FC236}">
                <a16:creationId xmlns:a16="http://schemas.microsoft.com/office/drawing/2014/main" id="{9218AAD7-E1E2-474B-8467-D549F6768D00}"/>
              </a:ext>
            </a:extLst>
          </p:cNvPr>
          <p:cNvPicPr>
            <a:picLocks noChangeArrowheads="1"/>
          </p:cNvPicPr>
          <p:nvPr/>
        </p:nvPicPr>
        <p:blipFill>
          <a:blip r:embed="rId3">
            <a:extLst>
              <a:ext uri="{28A0092B-C50C-407E-A947-70E740481C1C}">
                <a14:useLocalDpi xmlns:a14="http://schemas.microsoft.com/office/drawing/2010/main" val="0"/>
              </a:ext>
            </a:extLst>
          </a:blip>
          <a:srcRect l="12448" t="10526" r="5743" b="15790"/>
          <a:stretch>
            <a:fillRect/>
          </a:stretch>
        </p:blipFill>
        <p:spPr bwMode="auto">
          <a:xfrm>
            <a:off x="0" y="6096000"/>
            <a:ext cx="2447925" cy="74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56325" name="Rectangle 5">
            <a:extLst>
              <a:ext uri="{FF2B5EF4-FFF2-40B4-BE49-F238E27FC236}">
                <a16:creationId xmlns:a16="http://schemas.microsoft.com/office/drawing/2014/main" id="{273E7A54-21DD-45C5-AEEB-DDCE3961A4D9}"/>
              </a:ext>
            </a:extLst>
          </p:cNvPr>
          <p:cNvSpPr>
            <a:spLocks noGrp="1" noChangeArrowheads="1"/>
          </p:cNvSpPr>
          <p:nvPr>
            <p:ph type="title"/>
          </p:nvPr>
        </p:nvSpPr>
        <p:spPr/>
        <p:txBody>
          <a:bodyPr rIns="132080"/>
          <a:lstStyle/>
          <a:p>
            <a:pPr eaLnBrk="1" hangingPunct="1"/>
            <a:r>
              <a:rPr lang="en-US" altLang="en-US">
                <a:ea typeface="ＭＳ Ｐゴシック" panose="020B0600070205080204" pitchFamily="34" charset="-128"/>
              </a:rPr>
              <a:t>Summary	</a:t>
            </a:r>
          </a:p>
        </p:txBody>
      </p:sp>
      <p:sp>
        <p:nvSpPr>
          <p:cNvPr id="56326" name="Rectangle 3">
            <a:extLst>
              <a:ext uri="{FF2B5EF4-FFF2-40B4-BE49-F238E27FC236}">
                <a16:creationId xmlns:a16="http://schemas.microsoft.com/office/drawing/2014/main" id="{8832ED43-E45A-4640-90E5-DF71F85ACA37}"/>
              </a:ext>
            </a:extLst>
          </p:cNvPr>
          <p:cNvSpPr txBox="1">
            <a:spLocks noChangeArrowheads="1"/>
          </p:cNvSpPr>
          <p:nvPr/>
        </p:nvSpPr>
        <p:spPr bwMode="auto">
          <a:xfrm>
            <a:off x="730250" y="1577975"/>
            <a:ext cx="7681913" cy="299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82588" indent="-342900">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31838"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318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5890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462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034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606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178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750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lvl="1" eaLnBrk="1" hangingPunct="1">
              <a:lnSpc>
                <a:spcPct val="57000"/>
              </a:lnSpc>
              <a:spcBef>
                <a:spcPts val="500"/>
              </a:spcBef>
              <a:buFontTx/>
              <a:buNone/>
            </a:pPr>
            <a:endParaRPr lang="en-US" altLang="en-US" b="1" i="1">
              <a:sym typeface="Tahoma" panose="020B0604030504040204" pitchFamily="34" charset="0"/>
            </a:endParaRPr>
          </a:p>
        </p:txBody>
      </p:sp>
      <p:sp>
        <p:nvSpPr>
          <p:cNvPr id="56327" name="Rectangle 3">
            <a:extLst>
              <a:ext uri="{FF2B5EF4-FFF2-40B4-BE49-F238E27FC236}">
                <a16:creationId xmlns:a16="http://schemas.microsoft.com/office/drawing/2014/main" id="{22AEAD78-85CB-420C-877E-CFCDA054D008}"/>
              </a:ext>
            </a:extLst>
          </p:cNvPr>
          <p:cNvSpPr txBox="1">
            <a:spLocks noChangeArrowheads="1"/>
          </p:cNvSpPr>
          <p:nvPr/>
        </p:nvSpPr>
        <p:spPr bwMode="auto">
          <a:xfrm>
            <a:off x="730250" y="1779588"/>
            <a:ext cx="8108950"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0800" tIns="50800" bIns="50800"/>
          <a:lstStyle>
            <a:lvl1pPr marL="382588" indent="-342900">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31838"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318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5890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46288"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034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606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178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75088"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ts val="600"/>
              </a:spcBef>
              <a:buFont typeface="Wingdings 2" panose="05020102010507070707" pitchFamily="18" charset="2"/>
              <a:buChar char=""/>
            </a:pPr>
            <a:r>
              <a:rPr lang="en-US" altLang="en-US">
                <a:sym typeface="Tahoma" panose="020B0604030504040204" pitchFamily="34" charset="0"/>
              </a:rPr>
              <a:t>Function declarations</a:t>
            </a:r>
            <a:endParaRPr lang="en-US" altLang="en-US">
              <a:latin typeface="Courier New" panose="02070309020205020404" pitchFamily="49" charset="0"/>
              <a:sym typeface="Tahoma" panose="020B0604030504040204" pitchFamily="34" charset="0"/>
            </a:endParaRPr>
          </a:p>
          <a:p>
            <a:pPr eaLnBrk="1" hangingPunct="1">
              <a:spcBef>
                <a:spcPts val="600"/>
              </a:spcBef>
              <a:buFont typeface="Wingdings 2" panose="05020102010507070707" pitchFamily="18" charset="2"/>
              <a:buChar char=""/>
            </a:pPr>
            <a:r>
              <a:rPr lang="en-US" altLang="en-US">
                <a:sym typeface="Tahoma" panose="020B0604030504040204" pitchFamily="34" charset="0"/>
              </a:rPr>
              <a:t>Invoking/calling and order of execution</a:t>
            </a:r>
          </a:p>
          <a:p>
            <a:pPr eaLnBrk="1" hangingPunct="1">
              <a:spcBef>
                <a:spcPts val="600"/>
              </a:spcBef>
              <a:buFont typeface="Wingdings 2" panose="05020102010507070707" pitchFamily="18" charset="2"/>
              <a:buChar char=""/>
            </a:pPr>
            <a:r>
              <a:rPr lang="en-US" altLang="en-US">
                <a:sym typeface="Tahoma" panose="020B0604030504040204" pitchFamily="34" charset="0"/>
              </a:rPr>
              <a:t>Parameters and parameters w/ default values</a:t>
            </a:r>
          </a:p>
          <a:p>
            <a:pPr eaLnBrk="1" hangingPunct="1">
              <a:spcBef>
                <a:spcPts val="600"/>
              </a:spcBef>
              <a:buFont typeface="Wingdings 2" panose="05020102010507070707" pitchFamily="18" charset="2"/>
              <a:buChar char=""/>
            </a:pPr>
            <a:r>
              <a:rPr lang="en-US" altLang="en-US">
                <a:sym typeface="Tahoma" panose="020B0604030504040204" pitchFamily="34" charset="0"/>
              </a:rPr>
              <a:t>Scope – local/global</a:t>
            </a:r>
          </a:p>
          <a:p>
            <a:pPr eaLnBrk="1" hangingPunct="1">
              <a:spcBef>
                <a:spcPts val="600"/>
              </a:spcBef>
              <a:buFont typeface="Wingdings 2" panose="05020102010507070707" pitchFamily="18" charset="2"/>
              <a:buChar char=""/>
            </a:pPr>
            <a:r>
              <a:rPr lang="en-US" altLang="en-US">
                <a:sym typeface="Tahoma" panose="020B0604030504040204" pitchFamily="34" charset="0"/>
              </a:rPr>
              <a:t>Compound operators and math commands</a:t>
            </a:r>
          </a:p>
          <a:p>
            <a:pPr eaLnBrk="1" hangingPunct="1">
              <a:spcBef>
                <a:spcPts val="600"/>
              </a:spcBef>
              <a:buFont typeface="Wingdings 2" panose="05020102010507070707" pitchFamily="18" charset="2"/>
              <a:buChar char=""/>
            </a:pPr>
            <a:r>
              <a:rPr lang="en-US" altLang="en-US">
                <a:sym typeface="Tahoma" panose="020B0604030504040204" pitchFamily="34" charset="0"/>
              </a:rPr>
              <a:t>Benefits of functions</a:t>
            </a:r>
          </a:p>
          <a:p>
            <a:pPr lvl="1" eaLnBrk="1" hangingPunct="1">
              <a:lnSpc>
                <a:spcPct val="57000"/>
              </a:lnSpc>
              <a:spcBef>
                <a:spcPts val="500"/>
              </a:spcBef>
              <a:buFontTx/>
              <a:buNone/>
            </a:pPr>
            <a:endParaRPr lang="en-US" altLang="en-US" b="1" i="1">
              <a:sym typeface="Tahoma" panose="020B0604030504040204" pitchFamily="3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F743881-6225-415B-A7E6-127682A67F8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Benefits</a:t>
            </a:r>
          </a:p>
        </p:txBody>
      </p:sp>
      <p:sp>
        <p:nvSpPr>
          <p:cNvPr id="4099" name="Rectangle 3">
            <a:extLst>
              <a:ext uri="{FF2B5EF4-FFF2-40B4-BE49-F238E27FC236}">
                <a16:creationId xmlns:a16="http://schemas.microsoft.com/office/drawing/2014/main" id="{4C561726-6A1A-4956-9392-D67EFE321484}"/>
              </a:ext>
            </a:extLst>
          </p:cNvPr>
          <p:cNvSpPr>
            <a:spLocks noGrp="1" noChangeArrowheads="1"/>
          </p:cNvSpPr>
          <p:nvPr>
            <p:ph type="body" idx="1"/>
          </p:nvPr>
        </p:nvSpPr>
        <p:spPr>
          <a:xfrm>
            <a:off x="762000" y="1295400"/>
            <a:ext cx="6629400" cy="4953000"/>
          </a:xfrm>
        </p:spPr>
        <p:txBody>
          <a:bodyPr/>
          <a:lstStyle/>
          <a:p>
            <a:pPr eaLnBrk="1" hangingPunct="1">
              <a:defRPr/>
            </a:pPr>
            <a:r>
              <a:rPr lang="en-US" altLang="en-US" dirty="0"/>
              <a:t>The benefits of using functions include:</a:t>
            </a:r>
          </a:p>
          <a:p>
            <a:pPr lvl="1" eaLnBrk="1" hangingPunct="1">
              <a:defRPr/>
            </a:pPr>
            <a:r>
              <a:rPr lang="en-US" altLang="en-US" dirty="0"/>
              <a:t>Simpler code</a:t>
            </a:r>
          </a:p>
          <a:p>
            <a:pPr lvl="1" eaLnBrk="1" hangingPunct="1">
              <a:defRPr/>
            </a:pPr>
            <a:r>
              <a:rPr lang="en-US" altLang="en-US" dirty="0"/>
              <a:t>Code reuse</a:t>
            </a:r>
          </a:p>
          <a:p>
            <a:pPr lvl="2" eaLnBrk="1" hangingPunct="1">
              <a:defRPr/>
            </a:pPr>
            <a:r>
              <a:rPr lang="en-US" altLang="en-US" dirty="0"/>
              <a:t>write the code once and call it multiple times </a:t>
            </a:r>
          </a:p>
          <a:p>
            <a:pPr lvl="1" eaLnBrk="1" hangingPunct="1">
              <a:defRPr/>
            </a:pPr>
            <a:r>
              <a:rPr lang="en-US" altLang="en-US" dirty="0"/>
              <a:t>Better testing and debugging </a:t>
            </a:r>
          </a:p>
          <a:p>
            <a:pPr lvl="2" eaLnBrk="1" hangingPunct="1">
              <a:defRPr/>
            </a:pPr>
            <a:r>
              <a:rPr lang="en-US" altLang="en-US" dirty="0"/>
              <a:t>can test and debug each function individually</a:t>
            </a:r>
          </a:p>
          <a:p>
            <a:pPr lvl="1" eaLnBrk="1" hangingPunct="1">
              <a:defRPr/>
            </a:pPr>
            <a:r>
              <a:rPr lang="en-US" altLang="en-US" dirty="0"/>
              <a:t>Faster development</a:t>
            </a:r>
          </a:p>
          <a:p>
            <a:pPr lvl="1" eaLnBrk="1" hangingPunct="1">
              <a:defRPr/>
            </a:pPr>
            <a:r>
              <a:rPr lang="en-US" altLang="en-US" dirty="0"/>
              <a:t>Keep code coherent</a:t>
            </a:r>
          </a:p>
          <a:p>
            <a:pPr lvl="1" eaLnBrk="1" hangingPunct="1">
              <a:defRPr/>
            </a:pPr>
            <a:r>
              <a:rPr lang="en-US" altLang="en-US" dirty="0"/>
              <a:t>Are self-contained</a:t>
            </a:r>
          </a:p>
          <a:p>
            <a:pPr lvl="1" eaLnBrk="1" hangingPunct="1">
              <a:defRPr/>
            </a:pPr>
            <a:r>
              <a:rPr lang="en-US" altLang="en-US" dirty="0"/>
              <a:t>Easier facilitation of teamwork</a:t>
            </a:r>
          </a:p>
          <a:p>
            <a:pPr lvl="2" eaLnBrk="1" hangingPunct="1">
              <a:defRPr/>
            </a:pPr>
            <a:r>
              <a:rPr lang="en-US" altLang="en-US" dirty="0"/>
              <a:t>different team members can write different functions</a:t>
            </a:r>
            <a:endParaRPr lang="he-IL" altLang="en-US" dirty="0"/>
          </a:p>
          <a:p>
            <a:pPr marL="0" indent="0" algn="ctr" eaLnBrk="1" hangingPunct="1">
              <a:buFontTx/>
              <a:buNone/>
              <a:defRPr/>
            </a:pP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8329C2E7-8CB7-43C1-B04F-9D171F8E9AD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Declaring a Function</a:t>
            </a:r>
          </a:p>
        </p:txBody>
      </p:sp>
      <p:sp>
        <p:nvSpPr>
          <p:cNvPr id="8195" name="Rectangle 3">
            <a:extLst>
              <a:ext uri="{FF2B5EF4-FFF2-40B4-BE49-F238E27FC236}">
                <a16:creationId xmlns:a16="http://schemas.microsoft.com/office/drawing/2014/main" id="{1CE16A68-90FB-4D26-BA33-D55270555D80}"/>
              </a:ext>
            </a:extLst>
          </p:cNvPr>
          <p:cNvSpPr>
            <a:spLocks noGrp="1" noChangeArrowheads="1"/>
          </p:cNvSpPr>
          <p:nvPr>
            <p:ph type="body" idx="1"/>
          </p:nvPr>
        </p:nvSpPr>
        <p:spPr>
          <a:xfrm>
            <a:off x="762000" y="1295400"/>
            <a:ext cx="7924800" cy="5029200"/>
          </a:xfrm>
        </p:spPr>
        <p:txBody>
          <a:bodyPr/>
          <a:lstStyle/>
          <a:p>
            <a:pPr marL="339725"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Functions are not run in a program until they are called or invoked in a program</a:t>
            </a:r>
          </a:p>
          <a:p>
            <a:pPr marL="339725"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General syntax:</a:t>
            </a:r>
            <a:br>
              <a:rPr lang="en-GB" altLang="en-US" dirty="0">
                <a:ea typeface="ＭＳ Ｐゴシック" panose="020B0600070205080204" pitchFamily="34" charset="-128"/>
              </a:rPr>
            </a:br>
            <a:br>
              <a:rPr lang="en-GB" altLang="en-US" sz="1000" dirty="0">
                <a:ea typeface="ＭＳ Ｐゴシック" panose="020B0600070205080204" pitchFamily="34" charset="-128"/>
              </a:rPr>
            </a:br>
            <a:r>
              <a:rPr lang="en-GB" altLang="en-US" b="1" dirty="0">
                <a:solidFill>
                  <a:srgbClr val="FFC000"/>
                </a:solidFill>
                <a:latin typeface="Courier New" panose="02070309020205020404" pitchFamily="49" charset="0"/>
                <a:ea typeface="ＭＳ Ｐゴシック" panose="020B0600070205080204" pitchFamily="34" charset="-128"/>
              </a:rPr>
              <a:t>def</a:t>
            </a:r>
            <a:r>
              <a:rPr lang="en-GB" altLang="en-US" dirty="0">
                <a:latin typeface="Courier New" panose="02070309020205020404" pitchFamily="49" charset="0"/>
                <a:ea typeface="ＭＳ Ｐゴシック" panose="020B0600070205080204" pitchFamily="34" charset="-128"/>
              </a:rPr>
              <a:t> </a:t>
            </a:r>
            <a:r>
              <a:rPr lang="en-GB" altLang="en-US" b="1" dirty="0">
                <a:solidFill>
                  <a:srgbClr val="0070C0"/>
                </a:solidFill>
                <a:ea typeface="ＭＳ Ｐゴシック" panose="020B0600070205080204" pitchFamily="34" charset="-128"/>
              </a:rPr>
              <a:t>name</a:t>
            </a:r>
            <a:r>
              <a:rPr lang="en-GB" altLang="en-US" dirty="0">
                <a:latin typeface="Courier New" panose="02070309020205020404" pitchFamily="49" charset="0"/>
                <a:ea typeface="ＭＳ Ｐゴシック" panose="020B0600070205080204" pitchFamily="34" charset="-128"/>
              </a:rPr>
              <a:t>([parameters]*):</a:t>
            </a:r>
            <a:br>
              <a:rPr lang="en-GB" altLang="en-US" dirty="0">
                <a:latin typeface="Courier New" panose="02070309020205020404" pitchFamily="49" charset="0"/>
                <a:ea typeface="ＭＳ Ｐゴシック" panose="020B0600070205080204" pitchFamily="34" charset="-128"/>
              </a:rPr>
            </a:br>
            <a:r>
              <a:rPr lang="en-GB" altLang="en-US" dirty="0">
                <a:latin typeface="Courier New" panose="02070309020205020404" pitchFamily="49" charset="0"/>
                <a:ea typeface="ＭＳ Ｐゴシック" panose="020B0600070205080204" pitchFamily="34" charset="-128"/>
              </a:rPr>
              <a:t>    </a:t>
            </a:r>
            <a:r>
              <a:rPr lang="en-GB" altLang="en-US" b="1" dirty="0">
                <a:ea typeface="ＭＳ Ｐゴシック" panose="020B0600070205080204" pitchFamily="34" charset="-128"/>
              </a:rPr>
              <a:t>statement</a:t>
            </a:r>
            <a:br>
              <a:rPr lang="en-GB" altLang="en-US" dirty="0">
                <a:latin typeface="Courier New" panose="02070309020205020404" pitchFamily="49" charset="0"/>
                <a:ea typeface="ＭＳ Ｐゴシック" panose="020B0600070205080204" pitchFamily="34" charset="-128"/>
              </a:rPr>
            </a:br>
            <a:r>
              <a:rPr lang="en-GB" altLang="en-US" dirty="0">
                <a:latin typeface="Courier New" panose="02070309020205020404" pitchFamily="49" charset="0"/>
                <a:ea typeface="ＭＳ Ｐゴシック" panose="020B0600070205080204" pitchFamily="34" charset="-128"/>
              </a:rPr>
              <a:t>    </a:t>
            </a:r>
            <a:r>
              <a:rPr lang="en-GB" altLang="en-US" dirty="0">
                <a:ea typeface="ＭＳ Ｐゴシック" panose="020B0600070205080204" pitchFamily="34" charset="-128"/>
              </a:rPr>
              <a:t>...</a:t>
            </a:r>
            <a:br>
              <a:rPr lang="en-GB" altLang="en-US" dirty="0">
                <a:latin typeface="Courier New" panose="02070309020205020404" pitchFamily="49" charset="0"/>
                <a:ea typeface="ＭＳ Ｐゴシック" panose="020B0600070205080204" pitchFamily="34" charset="-128"/>
              </a:rPr>
            </a:br>
            <a:r>
              <a:rPr lang="en-GB" altLang="en-US" dirty="0">
                <a:latin typeface="Courier New" panose="02070309020205020404" pitchFamily="49" charset="0"/>
                <a:ea typeface="ＭＳ Ｐゴシック" panose="020B0600070205080204" pitchFamily="34" charset="-128"/>
              </a:rPr>
              <a:t>    </a:t>
            </a:r>
            <a:r>
              <a:rPr lang="en-GB" altLang="en-US" b="1" dirty="0">
                <a:ea typeface="ＭＳ Ｐゴシック" panose="020B0600070205080204" pitchFamily="34" charset="-128"/>
              </a:rPr>
              <a:t>statement</a:t>
            </a:r>
            <a:endParaRPr lang="en-GB" altLang="en-US" dirty="0">
              <a:ea typeface="ＭＳ Ｐゴシック" panose="020B0600070205080204" pitchFamily="34" charset="-128"/>
            </a:endParaRPr>
          </a:p>
          <a:p>
            <a:pPr marL="339725"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Function characteristics:</a:t>
            </a:r>
          </a:p>
          <a:p>
            <a:pPr marL="739775" lvl="1"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has a </a:t>
            </a:r>
            <a:r>
              <a:rPr lang="en-GB" altLang="en-US" dirty="0">
                <a:solidFill>
                  <a:srgbClr val="0070C0"/>
                </a:solidFill>
                <a:ea typeface="ＭＳ Ｐゴシック" panose="020B0600070205080204" pitchFamily="34" charset="-128"/>
              </a:rPr>
              <a:t>name</a:t>
            </a:r>
            <a:r>
              <a:rPr lang="en-GB" altLang="en-US" dirty="0">
                <a:ea typeface="ＭＳ Ｐゴシック" panose="020B0600070205080204" pitchFamily="34" charset="-128"/>
              </a:rPr>
              <a:t> (^[_a-</a:t>
            </a:r>
            <a:r>
              <a:rPr lang="en-GB" altLang="en-US" dirty="0" err="1">
                <a:ea typeface="ＭＳ Ｐゴシック" panose="020B0600070205080204" pitchFamily="34" charset="-128"/>
              </a:rPr>
              <a:t>zA</a:t>
            </a:r>
            <a:r>
              <a:rPr lang="en-GB" altLang="en-US" dirty="0">
                <a:ea typeface="ＭＳ Ｐゴシック" panose="020B0600070205080204" pitchFamily="34" charset="-128"/>
              </a:rPr>
              <a:t>-Z][_a-zA-Z0-9]*)</a:t>
            </a:r>
          </a:p>
          <a:p>
            <a:pPr marL="739775" lvl="1"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has parameters (zero or more)</a:t>
            </a:r>
          </a:p>
          <a:p>
            <a:pPr marL="739775" lvl="1"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has a docstring (optional but recommended)</a:t>
            </a:r>
          </a:p>
          <a:p>
            <a:pPr marL="739775" lvl="1" indent="-339725" defTabSz="449263">
              <a:spcBef>
                <a:spcPts val="5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dirty="0">
                <a:ea typeface="ＭＳ Ｐゴシック" panose="020B0600070205080204" pitchFamily="34" charset="-128"/>
              </a:rPr>
              <a:t>has a body</a:t>
            </a:r>
          </a:p>
        </p:txBody>
      </p:sp>
      <p:sp>
        <p:nvSpPr>
          <p:cNvPr id="2" name="TextBox 1">
            <a:extLst>
              <a:ext uri="{FF2B5EF4-FFF2-40B4-BE49-F238E27FC236}">
                <a16:creationId xmlns:a16="http://schemas.microsoft.com/office/drawing/2014/main" id="{21123640-AAF8-4B0C-9329-D11A77D7CFCF}"/>
              </a:ext>
            </a:extLst>
          </p:cNvPr>
          <p:cNvSpPr txBox="1">
            <a:spLocks noChangeArrowheads="1"/>
          </p:cNvSpPr>
          <p:nvPr/>
        </p:nvSpPr>
        <p:spPr bwMode="auto">
          <a:xfrm>
            <a:off x="533400" y="2874963"/>
            <a:ext cx="1371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FontTx/>
              <a:buNone/>
            </a:pPr>
            <a:r>
              <a:rPr lang="en-US" altLang="en-US" sz="1800">
                <a:latin typeface="Arial" panose="020B0604020202020204" pitchFamily="34" charset="0"/>
              </a:rPr>
              <a:t>body   </a:t>
            </a:r>
            <a:r>
              <a:rPr lang="en-US" altLang="en-US" sz="660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ECD484F-7DAC-45E6-9DD6-287A812FD3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Declaring a Function</a:t>
            </a:r>
          </a:p>
        </p:txBody>
      </p:sp>
      <p:grpSp>
        <p:nvGrpSpPr>
          <p:cNvPr id="13315" name="Group 15">
            <a:extLst>
              <a:ext uri="{FF2B5EF4-FFF2-40B4-BE49-F238E27FC236}">
                <a16:creationId xmlns:a16="http://schemas.microsoft.com/office/drawing/2014/main" id="{4E4FECF0-BA40-4AA1-809E-21383F762896}"/>
              </a:ext>
            </a:extLst>
          </p:cNvPr>
          <p:cNvGrpSpPr>
            <a:grpSpLocks/>
          </p:cNvGrpSpPr>
          <p:nvPr/>
        </p:nvGrpSpPr>
        <p:grpSpPr bwMode="auto">
          <a:xfrm>
            <a:off x="5702300" y="2457450"/>
            <a:ext cx="2971800" cy="1831975"/>
            <a:chOff x="4758792" y="3951135"/>
            <a:chExt cx="3657600" cy="1832317"/>
          </a:xfrm>
        </p:grpSpPr>
        <p:sp>
          <p:nvSpPr>
            <p:cNvPr id="13327" name="Rectangle 6">
              <a:extLst>
                <a:ext uri="{FF2B5EF4-FFF2-40B4-BE49-F238E27FC236}">
                  <a16:creationId xmlns:a16="http://schemas.microsoft.com/office/drawing/2014/main" id="{5E8F839D-87A1-4ACF-8846-D8ABF44119F8}"/>
                </a:ext>
              </a:extLst>
            </p:cNvPr>
            <p:cNvSpPr>
              <a:spLocks noChangeArrowheads="1"/>
            </p:cNvSpPr>
            <p:nvPr/>
          </p:nvSpPr>
          <p:spPr bwMode="auto">
            <a:xfrm>
              <a:off x="4758792" y="3951135"/>
              <a:ext cx="3657600" cy="360674"/>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13328" name="Rectangle 20">
              <a:extLst>
                <a:ext uri="{FF2B5EF4-FFF2-40B4-BE49-F238E27FC236}">
                  <a16:creationId xmlns:a16="http://schemas.microsoft.com/office/drawing/2014/main" id="{846D26AC-10F2-47ED-B6AF-86207691301A}"/>
                </a:ext>
              </a:extLst>
            </p:cNvPr>
            <p:cNvSpPr>
              <a:spLocks noChangeArrowheads="1"/>
            </p:cNvSpPr>
            <p:nvPr/>
          </p:nvSpPr>
          <p:spPr bwMode="auto">
            <a:xfrm>
              <a:off x="4758792" y="4311809"/>
              <a:ext cx="3657600" cy="1471643"/>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13316" name="Picture 5">
            <a:extLst>
              <a:ext uri="{FF2B5EF4-FFF2-40B4-BE49-F238E27FC236}">
                <a16:creationId xmlns:a16="http://schemas.microsoft.com/office/drawing/2014/main" id="{1B75454B-A14F-4B3C-B415-055B75BD52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175" y="248443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03E5CE74-4136-4ED7-AA84-6A4DD2C2D31E}"/>
              </a:ext>
            </a:extLst>
          </p:cNvPr>
          <p:cNvSpPr txBox="1">
            <a:spLocks noChangeArrowheads="1"/>
          </p:cNvSpPr>
          <p:nvPr/>
        </p:nvSpPr>
        <p:spPr bwMode="auto">
          <a:xfrm>
            <a:off x="5702300" y="2828925"/>
            <a:ext cx="2984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Python is fun</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if you learn it!</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Python is fun</a:t>
            </a:r>
          </a:p>
          <a:p>
            <a:pPr eaLnBrk="1" hangingPunct="1">
              <a:spcBef>
                <a:spcPct val="0"/>
              </a:spcBef>
              <a:buFontTx/>
              <a:buNone/>
            </a:pPr>
            <a:r>
              <a:rPr lang="en-US" altLang="en-US" sz="2000">
                <a:solidFill>
                  <a:schemeClr val="bg1"/>
                </a:solidFill>
                <a:latin typeface="Arial" panose="020B0604020202020204" pitchFamily="34" charset="0"/>
                <a:ea typeface="ヒラギノ角ゴ ProN W3" charset="-128"/>
                <a:sym typeface="Arial" panose="020B0604020202020204" pitchFamily="34" charset="0"/>
              </a:rPr>
              <a:t>if you learn it!</a:t>
            </a:r>
          </a:p>
        </p:txBody>
      </p:sp>
      <p:graphicFrame>
        <p:nvGraphicFramePr>
          <p:cNvPr id="16" name="Group 4">
            <a:extLst>
              <a:ext uri="{FF2B5EF4-FFF2-40B4-BE49-F238E27FC236}">
                <a16:creationId xmlns:a16="http://schemas.microsoft.com/office/drawing/2014/main" id="{BBD2352F-AE42-4A13-ACE9-77F61599E0B7}"/>
              </a:ext>
            </a:extLst>
          </p:cNvPr>
          <p:cNvGraphicFramePr>
            <a:graphicFrameLocks noGrp="1"/>
          </p:cNvGraphicFramePr>
          <p:nvPr>
            <p:extLst>
              <p:ext uri="{D42A27DB-BD31-4B8C-83A1-F6EECF244321}">
                <p14:modId xmlns:p14="http://schemas.microsoft.com/office/powerpoint/2010/main" val="938689932"/>
              </p:ext>
            </p:extLst>
          </p:nvPr>
        </p:nvGraphicFramePr>
        <p:xfrm>
          <a:off x="457200" y="1730375"/>
          <a:ext cx="4724400" cy="3033948"/>
        </p:xfrm>
        <a:graphic>
          <a:graphicData uri="http://schemas.openxmlformats.org/drawingml/2006/table">
            <a:tbl>
              <a:tblPr/>
              <a:tblGrid>
                <a:gridCol w="374952">
                  <a:extLst>
                    <a:ext uri="{9D8B030D-6E8A-4147-A177-3AD203B41FA5}">
                      <a16:colId xmlns:a16="http://schemas.microsoft.com/office/drawing/2014/main" val="20000"/>
                    </a:ext>
                  </a:extLst>
                </a:gridCol>
                <a:gridCol w="4349448">
                  <a:extLst>
                    <a:ext uri="{9D8B030D-6E8A-4147-A177-3AD203B41FA5}">
                      <a16:colId xmlns:a16="http://schemas.microsoft.com/office/drawing/2014/main" val="20001"/>
                    </a:ext>
                  </a:extLst>
                </a:gridCol>
              </a:tblGrid>
              <a:tr h="387646">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warning.py</a:t>
                      </a:r>
                    </a:p>
                  </a:txBody>
                  <a:tcPr marL="41477" marR="41477" marT="41437" marB="41437"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2646067">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7</a:t>
                      </a:r>
                    </a:p>
                  </a:txBody>
                  <a:tcPr marL="41477" marR="82954" marT="207188" marB="207188"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rgbClr val="0070C0"/>
                          </a:solidFill>
                          <a:effectLst/>
                          <a:latin typeface="+mn-lt"/>
                          <a:ea typeface="ＭＳ Ｐゴシック" panose="020B0600070205080204" pitchFamily="34" charset="-128"/>
                        </a:rPr>
                        <a:t>python_warning</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7030A0"/>
                          </a:solidFill>
                          <a:effectLst/>
                          <a:latin typeface="+mn-lt"/>
                          <a:ea typeface="ＭＳ Ｐゴシック" panose="020B0600070205080204" pitchFamily="34" charset="-128"/>
                        </a:rPr>
                        <a:t>print</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"Python is fun"</a:t>
                      </a:r>
                      <a:r>
                        <a:rPr kumimoji="0" lang="en-US" altLang="en-US" sz="2000" b="0" i="0" u="none" strike="noStrike" cap="none" normalizeH="0" baseline="0" dirty="0">
                          <a:ln>
                            <a:noFill/>
                          </a:ln>
                          <a:solidFill>
                            <a:srgbClr val="00B050"/>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a:ln>
                            <a:noFill/>
                          </a:ln>
                          <a:solidFill>
                            <a:srgbClr val="7030A0"/>
                          </a:solidFill>
                          <a:effectLst/>
                          <a:latin typeface="Tahoma" panose="020B0604030504040204" pitchFamily="34" charset="0"/>
                          <a:ea typeface="ＭＳ Ｐゴシック" panose="020B0600070205080204" pitchFamily="34" charset="-128"/>
                          <a:cs typeface="+mn-cs"/>
                        </a:rPr>
                        <a:t>     print</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r>
                        <a:rPr kumimoji="0" lang="en-US" altLang="en-US" sz="2000" b="0" i="0" u="none" strike="noStrike" kern="1200" cap="none" normalizeH="0" baseline="0" dirty="0">
                          <a:ln>
                            <a:noFill/>
                          </a:ln>
                          <a:solidFill>
                            <a:srgbClr val="008000"/>
                          </a:solidFill>
                          <a:effectLst/>
                          <a:latin typeface="Tahoma" panose="020B0604030504040204" pitchFamily="34" charset="0"/>
                          <a:ea typeface="ＭＳ Ｐゴシック" panose="020B0600070205080204" pitchFamily="34" charset="-128"/>
                          <a:cs typeface="+mn-cs"/>
                        </a:rPr>
                        <a:t>"if you learn it!"</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err="1">
                          <a:ln>
                            <a:noFill/>
                          </a:ln>
                          <a:solidFill>
                            <a:schemeClr val="tx1"/>
                          </a:solidFill>
                          <a:effectLst/>
                          <a:latin typeface="Tahoma" panose="020B0604030504040204" pitchFamily="34" charset="0"/>
                          <a:ea typeface="ＭＳ Ｐゴシック" panose="020B0600070205080204" pitchFamily="34" charset="-128"/>
                          <a:cs typeface="+mn-cs"/>
                        </a:rPr>
                        <a:t>python_warning</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kern="1200" cap="none" normalizeH="0" baseline="0" dirty="0" err="1">
                          <a:ln>
                            <a:noFill/>
                          </a:ln>
                          <a:solidFill>
                            <a:schemeClr val="tx1"/>
                          </a:solidFill>
                          <a:effectLst/>
                          <a:latin typeface="Tahoma" panose="020B0604030504040204" pitchFamily="34" charset="0"/>
                          <a:ea typeface="ＭＳ Ｐゴシック" panose="020B0600070205080204" pitchFamily="34" charset="-128"/>
                          <a:cs typeface="+mn-cs"/>
                        </a:rPr>
                        <a:t>python_warning</a:t>
                      </a:r>
                      <a:r>
                        <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rPr>
                        <a:t>()</a:t>
                      </a:r>
                    </a:p>
                  </a:txBody>
                  <a:tcPr marL="41477" marR="165909" marT="207188" marB="207188"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par>
                          <p:cTn id="7" fill="hold" nodeType="afterGroup">
                            <p:stCondLst>
                              <p:cond delay="10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type="lt">
                                    <p:tmAbs val="100"/>
                                  </p:iterate>
                                  <p:childTnLst>
                                    <p:set>
                                      <p:cBhvr>
                                        <p:cTn id="13" dur="1" fill="hold">
                                          <p:stCondLst>
                                            <p:cond delay="0"/>
                                          </p:stCondLst>
                                        </p:cTn>
                                        <p:tgtEl>
                                          <p:spTgt spid="15">
                                            <p:txEl>
                                              <p:pRg st="2" end="2"/>
                                            </p:txEl>
                                          </p:spTgt>
                                        </p:tgtEl>
                                        <p:attrNameLst>
                                          <p:attrName>style.visibility</p:attrName>
                                        </p:attrNameLst>
                                      </p:cBhvr>
                                      <p:to>
                                        <p:strVal val="visible"/>
                                      </p:to>
                                    </p:set>
                                  </p:childTnLst>
                                </p:cTn>
                              </p:par>
                            </p:childTnLst>
                          </p:cTn>
                        </p:par>
                        <p:par>
                          <p:cTn id="14" fill="hold" nodeType="afterGroup">
                            <p:stCondLst>
                              <p:cond delay="1001"/>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0E19890-0819-446C-A483-118908C8372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Declaring a Function</a:t>
            </a:r>
          </a:p>
        </p:txBody>
      </p:sp>
      <p:grpSp>
        <p:nvGrpSpPr>
          <p:cNvPr id="15363" name="Group 15">
            <a:extLst>
              <a:ext uri="{FF2B5EF4-FFF2-40B4-BE49-F238E27FC236}">
                <a16:creationId xmlns:a16="http://schemas.microsoft.com/office/drawing/2014/main" id="{E4128B1C-64F0-4C85-8EA1-EBB8B9D42812}"/>
              </a:ext>
            </a:extLst>
          </p:cNvPr>
          <p:cNvGrpSpPr>
            <a:grpSpLocks/>
          </p:cNvGrpSpPr>
          <p:nvPr/>
        </p:nvGrpSpPr>
        <p:grpSpPr bwMode="auto">
          <a:xfrm>
            <a:off x="5791200" y="1730375"/>
            <a:ext cx="2971800" cy="3790950"/>
            <a:chOff x="4758792" y="3951135"/>
            <a:chExt cx="3657600" cy="1832317"/>
          </a:xfrm>
        </p:grpSpPr>
        <p:sp>
          <p:nvSpPr>
            <p:cNvPr id="15375" name="Rectangle 6">
              <a:extLst>
                <a:ext uri="{FF2B5EF4-FFF2-40B4-BE49-F238E27FC236}">
                  <a16:creationId xmlns:a16="http://schemas.microsoft.com/office/drawing/2014/main" id="{44E34A3D-BAA3-43C7-B6CD-A3FF4B7906CD}"/>
                </a:ext>
              </a:extLst>
            </p:cNvPr>
            <p:cNvSpPr>
              <a:spLocks noChangeArrowheads="1"/>
            </p:cNvSpPr>
            <p:nvPr/>
          </p:nvSpPr>
          <p:spPr bwMode="auto">
            <a:xfrm>
              <a:off x="4758792" y="3951135"/>
              <a:ext cx="3657600" cy="211775"/>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15376" name="Rectangle 20">
              <a:extLst>
                <a:ext uri="{FF2B5EF4-FFF2-40B4-BE49-F238E27FC236}">
                  <a16:creationId xmlns:a16="http://schemas.microsoft.com/office/drawing/2014/main" id="{289590F2-1959-490A-A7A9-FF363F880A8E}"/>
                </a:ext>
              </a:extLst>
            </p:cNvPr>
            <p:cNvSpPr>
              <a:spLocks noChangeArrowheads="1"/>
            </p:cNvSpPr>
            <p:nvPr/>
          </p:nvSpPr>
          <p:spPr bwMode="auto">
            <a:xfrm>
              <a:off x="4758792" y="4162910"/>
              <a:ext cx="3657600" cy="1620542"/>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15364" name="Picture 5">
            <a:extLst>
              <a:ext uri="{FF2B5EF4-FFF2-40B4-BE49-F238E27FC236}">
                <a16:creationId xmlns:a16="http://schemas.microsoft.com/office/drawing/2014/main" id="{73669DC6-B9CB-4AF7-B228-AE2046B51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8675" y="1792288"/>
            <a:ext cx="282575"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90BCC9E2-8E8F-45C8-BBAE-2B2C18E2E9F5}"/>
              </a:ext>
            </a:extLst>
          </p:cNvPr>
          <p:cNvSpPr txBox="1">
            <a:spLocks noChangeArrowheads="1"/>
          </p:cNvSpPr>
          <p:nvPr/>
        </p:nvSpPr>
        <p:spPr bwMode="auto">
          <a:xfrm>
            <a:off x="5926138" y="2246313"/>
            <a:ext cx="298450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a:p>
            <a:pPr eaLnBrk="1" hangingPunct="1">
              <a:spcBef>
                <a:spcPct val="0"/>
              </a:spcBef>
              <a:buFontTx/>
              <a:buNone/>
            </a:pPr>
            <a:endPar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endParaRPr>
          </a:p>
          <a:p>
            <a:pPr eaLnBrk="1" hangingPunct="1">
              <a:spcBef>
                <a:spcPct val="0"/>
              </a:spcBef>
              <a:buFontTx/>
              <a:buNone/>
            </a:pPr>
            <a:endPar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endParaRP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 ***</a:t>
            </a:r>
          </a:p>
        </p:txBody>
      </p:sp>
      <p:graphicFrame>
        <p:nvGraphicFramePr>
          <p:cNvPr id="16" name="Group 4">
            <a:extLst>
              <a:ext uri="{FF2B5EF4-FFF2-40B4-BE49-F238E27FC236}">
                <a16:creationId xmlns:a16="http://schemas.microsoft.com/office/drawing/2014/main" id="{576A91E4-EEA1-4AAA-B71E-5D2B0C60E036}"/>
              </a:ext>
            </a:extLst>
          </p:cNvPr>
          <p:cNvGraphicFramePr>
            <a:graphicFrameLocks noGrp="1"/>
          </p:cNvGraphicFramePr>
          <p:nvPr>
            <p:extLst>
              <p:ext uri="{D42A27DB-BD31-4B8C-83A1-F6EECF244321}">
                <p14:modId xmlns:p14="http://schemas.microsoft.com/office/powerpoint/2010/main" val="4137575449"/>
              </p:ext>
            </p:extLst>
          </p:nvPr>
        </p:nvGraphicFramePr>
        <p:xfrm>
          <a:off x="457200" y="1730375"/>
          <a:ext cx="4800600" cy="3686314"/>
        </p:xfrm>
        <a:graphic>
          <a:graphicData uri="http://schemas.openxmlformats.org/drawingml/2006/table">
            <a:tbl>
              <a:tblPr/>
              <a:tblGrid>
                <a:gridCol w="3810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87679">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smile.py</a:t>
                      </a:r>
                    </a:p>
                  </a:txBody>
                  <a:tcPr marL="41477" marR="41477" marT="41446" marB="41446"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3298496">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1</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2</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3</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4</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5</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6</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7</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8</a:t>
                      </a:r>
                    </a:p>
                    <a:p>
                      <a:pPr marL="106363" marR="0" lvl="0" indent="0" algn="r"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rPr>
                        <a:t>9</a:t>
                      </a:r>
                    </a:p>
                  </a:txBody>
                  <a:tcPr marL="41477" marR="82954" marT="207226" marB="207226"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1" i="0" u="none" strike="noStrike" cap="none" normalizeH="0" baseline="0" dirty="0">
                          <a:ln>
                            <a:noFill/>
                          </a:ln>
                          <a:solidFill>
                            <a:srgbClr val="FFC000"/>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70C0"/>
                          </a:solidFill>
                          <a:effectLst/>
                          <a:latin typeface="+mn-lt"/>
                          <a:ea typeface="ＭＳ Ｐゴシック" panose="020B0600070205080204" pitchFamily="34" charset="-128"/>
                        </a:rPr>
                        <a:t>smile</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0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cs typeface="Courier New" panose="02070309020205020404" pitchFamily="49" charset="0"/>
                        </a:rPr>
                        <a:t>print</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cs typeface="Courier New" panose="02070309020205020404" pitchFamily="49" charset="0"/>
                        </a:rPr>
                        <a:t>"  * *"</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0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cs typeface="Courier New" panose="02070309020205020404" pitchFamily="49" charset="0"/>
                        </a:rPr>
                        <a:t>print</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0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cs typeface="Courier New" panose="02070309020205020404" pitchFamily="49" charset="0"/>
                        </a:rPr>
                        <a:t>print</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cs typeface="Courier New" panose="02070309020205020404" pitchFamily="49" charset="0"/>
                        </a:rPr>
                        <a:t>" *   *"</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000" b="1" i="0" u="none" strike="noStrike" cap="none" normalizeH="0" baseline="0" dirty="0">
                          <a:ln>
                            <a:noFill/>
                          </a:ln>
                          <a:solidFill>
                            <a:srgbClr val="7030A0"/>
                          </a:solidFill>
                          <a:effectLst/>
                          <a:latin typeface="Courier New" panose="02070309020205020404" pitchFamily="49" charset="0"/>
                          <a:ea typeface="ＭＳ Ｐゴシック" panose="020B0600070205080204" pitchFamily="34" charset="-128"/>
                          <a:cs typeface="Courier New" panose="02070309020205020404" pitchFamily="49" charset="0"/>
                        </a:rPr>
                        <a:t>print</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r>
                        <a:rPr kumimoji="0" lang="en-US" altLang="en-US" sz="2000" b="1" i="0" u="none" strike="noStrike" cap="none" normalizeH="0" baseline="0" dirty="0">
                          <a:ln>
                            <a:noFill/>
                          </a:ln>
                          <a:solidFill>
                            <a:srgbClr val="008000"/>
                          </a:solidFill>
                          <a:effectLst/>
                          <a:latin typeface="Courier New" panose="02070309020205020404" pitchFamily="49" charset="0"/>
                          <a:ea typeface="ＭＳ Ｐゴシック" panose="020B0600070205080204" pitchFamily="34" charset="-128"/>
                          <a:cs typeface="Courier New" panose="02070309020205020404" pitchFamily="49" charset="0"/>
                        </a:rPr>
                        <a:t>"  ***\n\n"</a:t>
                      </a:r>
                      <a:r>
                        <a:rPr kumimoji="0" lang="en-US" altLang="en-US" sz="2000" b="1" i="0" u="none" strike="noStrike" cap="none" normalizeH="0" baseline="0" dirty="0">
                          <a:ln>
                            <a:noFill/>
                          </a:ln>
                          <a:solidFill>
                            <a:schemeClr val="tx1"/>
                          </a:solidFill>
                          <a:effectLst/>
                          <a:latin typeface="Courier New" panose="02070309020205020404" pitchFamily="49" charset="0"/>
                          <a:ea typeface="ＭＳ Ｐゴシック" panose="020B0600070205080204" pitchFamily="34" charset="-128"/>
                          <a:cs typeface="Courier New" panose="02070309020205020404" pitchFamily="49" charset="0"/>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smile()</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smile()</a:t>
                      </a:r>
                      <a:endPar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endParaRPr>
                    </a:p>
                  </a:txBody>
                  <a:tcPr marL="41477" marR="165909" marT="207226" marB="207226"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par>
                          <p:cTn id="7" fill="hold" nodeType="afterGroup">
                            <p:stCondLst>
                              <p:cond delay="1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15">
                                            <p:txEl>
                                              <p:pRg st="1" end="1"/>
                                            </p:txEl>
                                          </p:spTgt>
                                        </p:tgtEl>
                                        <p:attrNameLst>
                                          <p:attrName>style.visibility</p:attrName>
                                        </p:attrNameLst>
                                      </p:cBhvr>
                                      <p:to>
                                        <p:strVal val="visible"/>
                                      </p:to>
                                    </p:set>
                                  </p:childTnLst>
                                </p:cTn>
                              </p:par>
                            </p:childTnLst>
                          </p:cTn>
                        </p:par>
                        <p:par>
                          <p:cTn id="10" fill="hold" nodeType="afterGroup">
                            <p:stCondLst>
                              <p:cond delay="101"/>
                            </p:stCondLst>
                            <p:childTnLst>
                              <p:par>
                                <p:cTn id="11" presetID="1" presetClass="entr" presetSubtype="0" fill="hold" nodeType="afterEffect">
                                  <p:stCondLst>
                                    <p:cond delay="0"/>
                                  </p:stCondLst>
                                  <p:iterate type="lt">
                                    <p:tmAbs val="100"/>
                                  </p:iterate>
                                  <p:childTnLst>
                                    <p:set>
                                      <p:cBhvr>
                                        <p:cTn id="12" dur="1" fill="hold">
                                          <p:stCondLst>
                                            <p:cond delay="0"/>
                                          </p:stCondLst>
                                        </p:cTn>
                                        <p:tgtEl>
                                          <p:spTgt spid="15">
                                            <p:txEl>
                                              <p:pRg st="2" end="2"/>
                                            </p:txEl>
                                          </p:spTgt>
                                        </p:tgtEl>
                                        <p:attrNameLst>
                                          <p:attrName>style.visibility</p:attrName>
                                        </p:attrNameLst>
                                      </p:cBhvr>
                                      <p:to>
                                        <p:strVal val="visible"/>
                                      </p:to>
                                    </p:set>
                                  </p:childTnLst>
                                </p:cTn>
                              </p:par>
                            </p:childTnLst>
                          </p:cTn>
                        </p:par>
                        <p:par>
                          <p:cTn id="13" fill="hold" nodeType="afterGroup">
                            <p:stCondLst>
                              <p:cond delay="202"/>
                            </p:stCondLst>
                            <p:childTnLst>
                              <p:par>
                                <p:cTn id="14" presetID="1" presetClass="entr" presetSubtype="0" fill="hold" nodeType="afterEffect">
                                  <p:stCondLst>
                                    <p:cond delay="0"/>
                                  </p:stCondLst>
                                  <p:iterate type="lt">
                                    <p:tmAbs val="100"/>
                                  </p:iterate>
                                  <p:childTnLst>
                                    <p:set>
                                      <p:cBhvr>
                                        <p:cTn id="15"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iterate type="lt">
                                    <p:tmAbs val="100"/>
                                  </p:iterate>
                                  <p:childTnLst>
                                    <p:set>
                                      <p:cBhvr>
                                        <p:cTn id="19" dur="1" fill="hold">
                                          <p:stCondLst>
                                            <p:cond delay="0"/>
                                          </p:stCondLst>
                                        </p:cTn>
                                        <p:tgtEl>
                                          <p:spTgt spid="15">
                                            <p:txEl>
                                              <p:pRg st="6" end="6"/>
                                            </p:txEl>
                                          </p:spTgt>
                                        </p:tgtEl>
                                        <p:attrNameLst>
                                          <p:attrName>style.visibility</p:attrName>
                                        </p:attrNameLst>
                                      </p:cBhvr>
                                      <p:to>
                                        <p:strVal val="visible"/>
                                      </p:to>
                                    </p:set>
                                  </p:childTnLst>
                                </p:cTn>
                              </p:par>
                            </p:childTnLst>
                          </p:cTn>
                        </p:par>
                        <p:par>
                          <p:cTn id="20" fill="hold" nodeType="afterGroup">
                            <p:stCondLst>
                              <p:cond delay="101"/>
                            </p:stCondLst>
                            <p:childTnLst>
                              <p:par>
                                <p:cTn id="21" presetID="1" presetClass="entr" presetSubtype="0" fill="hold" nodeType="afterEffect">
                                  <p:stCondLst>
                                    <p:cond delay="0"/>
                                  </p:stCondLst>
                                  <p:iterate type="lt">
                                    <p:tmAbs val="100"/>
                                  </p:iterate>
                                  <p:childTnLst>
                                    <p:set>
                                      <p:cBhvr>
                                        <p:cTn id="22" dur="1" fill="hold">
                                          <p:stCondLst>
                                            <p:cond delay="0"/>
                                          </p:stCondLst>
                                        </p:cTn>
                                        <p:tgtEl>
                                          <p:spTgt spid="15">
                                            <p:txEl>
                                              <p:pRg st="7" end="7"/>
                                            </p:txEl>
                                          </p:spTgt>
                                        </p:tgtEl>
                                        <p:attrNameLst>
                                          <p:attrName>style.visibility</p:attrName>
                                        </p:attrNameLst>
                                      </p:cBhvr>
                                      <p:to>
                                        <p:strVal val="visible"/>
                                      </p:to>
                                    </p:set>
                                  </p:childTnLst>
                                </p:cTn>
                              </p:par>
                            </p:childTnLst>
                          </p:cTn>
                        </p:par>
                        <p:par>
                          <p:cTn id="23" fill="hold" nodeType="afterGroup">
                            <p:stCondLst>
                              <p:cond delay="101"/>
                            </p:stCondLst>
                            <p:childTnLst>
                              <p:par>
                                <p:cTn id="24" presetID="1" presetClass="entr" presetSubtype="0" fill="hold" nodeType="afterEffect">
                                  <p:stCondLst>
                                    <p:cond delay="0"/>
                                  </p:stCondLst>
                                  <p:iterate type="lt">
                                    <p:tmAbs val="100"/>
                                  </p:iterate>
                                  <p:childTnLst>
                                    <p:set>
                                      <p:cBhvr>
                                        <p:cTn id="25" dur="1" fill="hold">
                                          <p:stCondLst>
                                            <p:cond delay="0"/>
                                          </p:stCondLst>
                                        </p:cTn>
                                        <p:tgtEl>
                                          <p:spTgt spid="15">
                                            <p:txEl>
                                              <p:pRg st="8" end="8"/>
                                            </p:txEl>
                                          </p:spTgt>
                                        </p:tgtEl>
                                        <p:attrNameLst>
                                          <p:attrName>style.visibility</p:attrName>
                                        </p:attrNameLst>
                                      </p:cBhvr>
                                      <p:to>
                                        <p:strVal val="visible"/>
                                      </p:to>
                                    </p:set>
                                  </p:childTnLst>
                                </p:cTn>
                              </p:par>
                            </p:childTnLst>
                          </p:cTn>
                        </p:par>
                        <p:par>
                          <p:cTn id="26" fill="hold" nodeType="afterGroup">
                            <p:stCondLst>
                              <p:cond delay="202"/>
                            </p:stCondLst>
                            <p:childTnLst>
                              <p:par>
                                <p:cTn id="27" presetID="1" presetClass="entr" presetSubtype="0" fill="hold" nodeType="afterEffect">
                                  <p:stCondLst>
                                    <p:cond delay="0"/>
                                  </p:stCondLst>
                                  <p:iterate type="lt">
                                    <p:tmAbs val="100"/>
                                  </p:iterate>
                                  <p:childTnLst>
                                    <p:set>
                                      <p:cBhvr>
                                        <p:cTn id="28"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0807324-CBFF-4C26-A871-B5530E0CF90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Using a Function</a:t>
            </a:r>
          </a:p>
        </p:txBody>
      </p:sp>
      <p:sp>
        <p:nvSpPr>
          <p:cNvPr id="14339" name="Rectangle 3">
            <a:extLst>
              <a:ext uri="{FF2B5EF4-FFF2-40B4-BE49-F238E27FC236}">
                <a16:creationId xmlns:a16="http://schemas.microsoft.com/office/drawing/2014/main" id="{63233682-BAC2-4A90-89E3-8A7C9A6E96FE}"/>
              </a:ext>
            </a:extLst>
          </p:cNvPr>
          <p:cNvSpPr>
            <a:spLocks noGrp="1" noChangeArrowheads="1"/>
          </p:cNvSpPr>
          <p:nvPr>
            <p:ph type="body" idx="1"/>
          </p:nvPr>
        </p:nvSpPr>
        <p:spPr>
          <a:xfrm>
            <a:off x="533400" y="1295400"/>
            <a:ext cx="8458200" cy="4953000"/>
          </a:xfrm>
        </p:spPr>
        <p:txBody>
          <a:bodyPr/>
          <a:lstStyle/>
          <a:p>
            <a:pPr>
              <a:lnSpc>
                <a:spcPct val="110000"/>
              </a:lnSpc>
              <a:buFontTx/>
              <a:buNone/>
              <a:tabLst>
                <a:tab pos="3200400" algn="l"/>
              </a:tabLst>
            </a:pPr>
            <a:r>
              <a:rPr lang="en-GB" altLang="en-US">
                <a:ea typeface="ＭＳ Ｐゴシック" panose="020B0600070205080204" pitchFamily="34" charset="-128"/>
              </a:rPr>
              <a:t>1. </a:t>
            </a:r>
            <a:r>
              <a:rPr lang="en-GB" altLang="en-US" b="1">
                <a:ea typeface="ＭＳ Ｐゴシック" panose="020B0600070205080204" pitchFamily="34" charset="-128"/>
              </a:rPr>
              <a:t>Design </a:t>
            </a:r>
            <a:r>
              <a:rPr lang="en-GB" altLang="en-US">
                <a:ea typeface="ＭＳ Ｐゴシック" panose="020B0600070205080204" pitchFamily="34" charset="-128"/>
              </a:rPr>
              <a:t>(think about) the algorithm.</a:t>
            </a:r>
          </a:p>
          <a:p>
            <a:pPr lvl="1">
              <a:lnSpc>
                <a:spcPct val="110000"/>
              </a:lnSpc>
              <a:tabLst>
                <a:tab pos="3200400" algn="l"/>
              </a:tabLst>
            </a:pPr>
            <a:r>
              <a:rPr lang="en-GB" altLang="en-US">
                <a:ea typeface="ＭＳ Ｐゴシック" panose="020B0600070205080204" pitchFamily="34" charset="-128"/>
              </a:rPr>
              <a:t>Look at the structure, and which commands are repeated.</a:t>
            </a:r>
          </a:p>
          <a:p>
            <a:pPr lvl="1">
              <a:lnSpc>
                <a:spcPct val="110000"/>
              </a:lnSpc>
              <a:tabLst>
                <a:tab pos="3200400" algn="l"/>
              </a:tabLst>
            </a:pPr>
            <a:r>
              <a:rPr lang="en-GB" altLang="en-US">
                <a:ea typeface="ＭＳ Ｐゴシック" panose="020B0600070205080204" pitchFamily="34" charset="-128"/>
              </a:rPr>
              <a:t>Decide what are the important overall tasks.</a:t>
            </a:r>
          </a:p>
          <a:p>
            <a:pPr lvl="1">
              <a:lnSpc>
                <a:spcPct val="110000"/>
              </a:lnSpc>
              <a:tabLst>
                <a:tab pos="3200400" algn="l"/>
              </a:tabLst>
            </a:pPr>
            <a:endParaRPr lang="en-GB" altLang="en-US">
              <a:ea typeface="ＭＳ Ｐゴシック" panose="020B0600070205080204" pitchFamily="34" charset="-128"/>
            </a:endParaRPr>
          </a:p>
          <a:p>
            <a:pPr>
              <a:lnSpc>
                <a:spcPct val="110000"/>
              </a:lnSpc>
              <a:buFontTx/>
              <a:buNone/>
              <a:tabLst>
                <a:tab pos="3200400" algn="l"/>
              </a:tabLst>
            </a:pPr>
            <a:r>
              <a:rPr lang="en-GB" altLang="en-US">
                <a:ea typeface="ＭＳ Ｐゴシック" panose="020B0600070205080204" pitchFamily="34" charset="-128"/>
              </a:rPr>
              <a:t>2. </a:t>
            </a:r>
            <a:r>
              <a:rPr lang="en-GB" altLang="en-US" b="1">
                <a:ea typeface="ＭＳ Ｐゴシック" panose="020B0600070205080204" pitchFamily="34" charset="-128"/>
              </a:rPr>
              <a:t>Declare</a:t>
            </a:r>
            <a:r>
              <a:rPr lang="en-GB" altLang="en-US">
                <a:ea typeface="ＭＳ Ｐゴシック" panose="020B0600070205080204" pitchFamily="34" charset="-128"/>
              </a:rPr>
              <a:t> (write down) the functions.</a:t>
            </a:r>
          </a:p>
          <a:p>
            <a:pPr lvl="1">
              <a:lnSpc>
                <a:spcPct val="110000"/>
              </a:lnSpc>
              <a:tabLst>
                <a:tab pos="3200400" algn="l"/>
              </a:tabLst>
            </a:pPr>
            <a:r>
              <a:rPr lang="en-GB" altLang="en-US">
                <a:ea typeface="ＭＳ Ｐゴシック" panose="020B0600070205080204" pitchFamily="34" charset="-128"/>
              </a:rPr>
              <a:t>Arrange statements into groups and give each group a name.</a:t>
            </a:r>
          </a:p>
          <a:p>
            <a:pPr lvl="1">
              <a:lnSpc>
                <a:spcPct val="110000"/>
              </a:lnSpc>
              <a:tabLst>
                <a:tab pos="3200400" algn="l"/>
              </a:tabLst>
            </a:pPr>
            <a:endParaRPr lang="en-GB" altLang="en-US">
              <a:ea typeface="ＭＳ Ｐゴシック" panose="020B0600070205080204" pitchFamily="34" charset="-128"/>
            </a:endParaRPr>
          </a:p>
          <a:p>
            <a:pPr>
              <a:lnSpc>
                <a:spcPct val="110000"/>
              </a:lnSpc>
              <a:buFontTx/>
              <a:buNone/>
              <a:tabLst>
                <a:tab pos="3200400" algn="l"/>
              </a:tabLst>
            </a:pPr>
            <a:r>
              <a:rPr lang="en-GB" altLang="en-US">
                <a:ea typeface="ＭＳ Ｐゴシック" panose="020B0600070205080204" pitchFamily="34" charset="-128"/>
              </a:rPr>
              <a:t>3. </a:t>
            </a:r>
            <a:r>
              <a:rPr lang="en-GB" altLang="en-US" b="1">
                <a:ea typeface="ＭＳ Ｐゴシック" panose="020B0600070205080204" pitchFamily="34" charset="-128"/>
              </a:rPr>
              <a:t>Call</a:t>
            </a:r>
            <a:r>
              <a:rPr lang="en-GB" altLang="en-US">
                <a:ea typeface="ＭＳ Ｐゴシック" panose="020B0600070205080204" pitchFamily="34" charset="-128"/>
              </a:rPr>
              <a:t> (run/invoke) the function.</a:t>
            </a:r>
          </a:p>
          <a:p>
            <a:pPr lvl="1">
              <a:lnSpc>
                <a:spcPct val="70000"/>
              </a:lnSpc>
              <a:spcBef>
                <a:spcPts val="450"/>
              </a:spcBef>
              <a:buFontTx/>
              <a:buNone/>
              <a:tabLst>
                <a:tab pos="3200400" algn="l"/>
              </a:tabLst>
            </a:pPr>
            <a:endParaRPr lang="en-GB" altLang="en-US">
              <a:latin typeface="Courier New" panose="02070309020205020404" pitchFamily="49" charset="0"/>
              <a:ea typeface="ＭＳ Ｐゴシック"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1A3C3B1-D82E-4958-991F-086A50B44CD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Structure of a Program</a:t>
            </a:r>
          </a:p>
        </p:txBody>
      </p:sp>
      <p:grpSp>
        <p:nvGrpSpPr>
          <p:cNvPr id="17411" name="Group 15">
            <a:extLst>
              <a:ext uri="{FF2B5EF4-FFF2-40B4-BE49-F238E27FC236}">
                <a16:creationId xmlns:a16="http://schemas.microsoft.com/office/drawing/2014/main" id="{7855922D-6276-4C7B-A594-4A85B9064C32}"/>
              </a:ext>
            </a:extLst>
          </p:cNvPr>
          <p:cNvGrpSpPr>
            <a:grpSpLocks/>
          </p:cNvGrpSpPr>
          <p:nvPr/>
        </p:nvGrpSpPr>
        <p:grpSpPr bwMode="auto">
          <a:xfrm>
            <a:off x="5791200" y="1600200"/>
            <a:ext cx="2971800" cy="3790950"/>
            <a:chOff x="4758792" y="3951135"/>
            <a:chExt cx="3657600" cy="1832317"/>
          </a:xfrm>
        </p:grpSpPr>
        <p:sp>
          <p:nvSpPr>
            <p:cNvPr id="17423" name="Rectangle 6">
              <a:extLst>
                <a:ext uri="{FF2B5EF4-FFF2-40B4-BE49-F238E27FC236}">
                  <a16:creationId xmlns:a16="http://schemas.microsoft.com/office/drawing/2014/main" id="{BCF5AF4E-A660-4D34-B21F-DE71F15D7C90}"/>
                </a:ext>
              </a:extLst>
            </p:cNvPr>
            <p:cNvSpPr>
              <a:spLocks noChangeArrowheads="1"/>
            </p:cNvSpPr>
            <p:nvPr/>
          </p:nvSpPr>
          <p:spPr bwMode="auto">
            <a:xfrm>
              <a:off x="4758792" y="3951135"/>
              <a:ext cx="3657600" cy="211775"/>
            </a:xfrm>
            <a:prstGeom prst="rect">
              <a:avLst/>
            </a:prstGeom>
            <a:solidFill>
              <a:schemeClr val="bg1"/>
            </a:solidFill>
            <a:ln w="12700" algn="ctr">
              <a:solidFill>
                <a:srgbClr val="000000"/>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1800">
                  <a:solidFill>
                    <a:srgbClr val="000000"/>
                  </a:solidFill>
                  <a:latin typeface="Arial" panose="020B0604020202020204" pitchFamily="34" charset="0"/>
                  <a:ea typeface="ヒラギノ角ゴ ProN W3" charset="-128"/>
                  <a:sym typeface="Arial" panose="020B0604020202020204" pitchFamily="34" charset="0"/>
                </a:rPr>
                <a:t>     C:\Windows\py.exe</a:t>
              </a:r>
            </a:p>
          </p:txBody>
        </p:sp>
        <p:sp>
          <p:nvSpPr>
            <p:cNvPr id="17424" name="Rectangle 20">
              <a:extLst>
                <a:ext uri="{FF2B5EF4-FFF2-40B4-BE49-F238E27FC236}">
                  <a16:creationId xmlns:a16="http://schemas.microsoft.com/office/drawing/2014/main" id="{BDB074F5-AB6D-4DBD-8C8F-D6FBC4D16DAD}"/>
                </a:ext>
              </a:extLst>
            </p:cNvPr>
            <p:cNvSpPr>
              <a:spLocks noChangeArrowheads="1"/>
            </p:cNvSpPr>
            <p:nvPr/>
          </p:nvSpPr>
          <p:spPr bwMode="auto">
            <a:xfrm>
              <a:off x="4758792" y="4162910"/>
              <a:ext cx="3657600" cy="1620542"/>
            </a:xfrm>
            <a:prstGeom prst="rect">
              <a:avLst/>
            </a:prstGeom>
            <a:solidFill>
              <a:schemeClr val="tx1"/>
            </a:solidFill>
            <a:ln w="12700" algn="ctr">
              <a:solidFill>
                <a:schemeClr val="tx1"/>
              </a:solidFill>
              <a:round/>
              <a:headEnd/>
              <a:tailEnd/>
            </a:ln>
          </p:spPr>
          <p:txBody>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a:p>
              <a:pPr eaLnBrk="1" hangingPunct="1">
                <a:spcBef>
                  <a:spcPct val="0"/>
                </a:spcBef>
                <a:buFontTx/>
                <a:buNone/>
              </a:pPr>
              <a:endParaRPr lang="en-US" altLang="en-US" sz="1800">
                <a:solidFill>
                  <a:schemeClr val="bg1"/>
                </a:solidFill>
                <a:latin typeface="Arial" panose="020B0604020202020204" pitchFamily="34" charset="0"/>
                <a:ea typeface="ヒラギノ角ゴ ProN W3" charset="-128"/>
                <a:sym typeface="Arial" panose="020B0604020202020204" pitchFamily="34" charset="0"/>
              </a:endParaRPr>
            </a:p>
          </p:txBody>
        </p:sp>
      </p:grpSp>
      <p:pic>
        <p:nvPicPr>
          <p:cNvPr id="17412" name="Picture 5">
            <a:extLst>
              <a:ext uri="{FF2B5EF4-FFF2-40B4-BE49-F238E27FC236}">
                <a16:creationId xmlns:a16="http://schemas.microsoft.com/office/drawing/2014/main" id="{92135A19-981F-4FD7-9F6C-7B5DE986B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6138" y="1684338"/>
            <a:ext cx="2825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0FDD9209-EFD8-4704-8B5D-E665ADD97BB7}"/>
              </a:ext>
            </a:extLst>
          </p:cNvPr>
          <p:cNvSpPr txBox="1">
            <a:spLocks noChangeArrowheads="1"/>
          </p:cNvSpPr>
          <p:nvPr/>
        </p:nvSpPr>
        <p:spPr bwMode="auto">
          <a:xfrm>
            <a:off x="5926138" y="2116138"/>
            <a:ext cx="29845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har char="–"/>
              <a:defRPr sz="22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ea typeface="ＭＳ Ｐゴシック" panose="020B0600070205080204" pitchFamily="34" charset="-128"/>
              </a:defRPr>
            </a:lvl9pPr>
          </a:lstStyle>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Hello</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World!</a:t>
            </a:r>
          </a:p>
          <a:p>
            <a:pPr eaLnBrk="1" hangingPunct="1">
              <a:spcBef>
                <a:spcPct val="0"/>
              </a:spcBef>
              <a:buFontTx/>
              <a:buNone/>
            </a:pPr>
            <a:endPar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endParaRP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Hello</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World!</a:t>
            </a:r>
          </a:p>
          <a:p>
            <a:pPr eaLnBrk="1" hangingPunct="1">
              <a:spcBef>
                <a:spcPct val="0"/>
              </a:spcBef>
              <a:buFontTx/>
              <a:buNone/>
            </a:pPr>
            <a:endPar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endParaRP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Hello</a:t>
            </a:r>
          </a:p>
          <a:p>
            <a:pPr eaLnBrk="1" hangingPunct="1">
              <a:spcBef>
                <a:spcPct val="0"/>
              </a:spcBef>
              <a:buFontTx/>
              <a:buNone/>
            </a:pPr>
            <a:r>
              <a:rPr lang="en-US" altLang="en-US" sz="2000">
                <a:solidFill>
                  <a:schemeClr val="bg1"/>
                </a:solidFill>
                <a:latin typeface="Courier New" panose="02070309020205020404" pitchFamily="49" charset="0"/>
                <a:ea typeface="ヒラギノ角ゴ ProN W3" charset="-128"/>
                <a:cs typeface="Courier New" panose="02070309020205020404" pitchFamily="49" charset="0"/>
                <a:sym typeface="Arial" panose="020B0604020202020204" pitchFamily="34" charset="0"/>
              </a:rPr>
              <a:t>World!</a:t>
            </a:r>
          </a:p>
        </p:txBody>
      </p:sp>
      <p:graphicFrame>
        <p:nvGraphicFramePr>
          <p:cNvPr id="9" name="Group 4">
            <a:extLst>
              <a:ext uri="{FF2B5EF4-FFF2-40B4-BE49-F238E27FC236}">
                <a16:creationId xmlns:a16="http://schemas.microsoft.com/office/drawing/2014/main" id="{E67CC37E-93B1-4B87-BF28-2250F2A4A65F}"/>
              </a:ext>
            </a:extLst>
          </p:cNvPr>
          <p:cNvGraphicFramePr>
            <a:graphicFrameLocks noGrp="1"/>
          </p:cNvGraphicFramePr>
          <p:nvPr>
            <p:extLst>
              <p:ext uri="{D42A27DB-BD31-4B8C-83A1-F6EECF244321}">
                <p14:modId xmlns:p14="http://schemas.microsoft.com/office/powerpoint/2010/main" val="1781276955"/>
              </p:ext>
            </p:extLst>
          </p:nvPr>
        </p:nvGraphicFramePr>
        <p:xfrm>
          <a:off x="457200" y="1447800"/>
          <a:ext cx="4800600" cy="4329113"/>
        </p:xfrm>
        <a:graphic>
          <a:graphicData uri="http://schemas.openxmlformats.org/drawingml/2006/table">
            <a:tbl>
              <a:tblPr/>
              <a:tblGrid>
                <a:gridCol w="3810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tblGrid>
              <a:tr h="387736">
                <a:tc gridSpan="2">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dirty="0">
                          <a:ln>
                            <a:noFill/>
                          </a:ln>
                          <a:solidFill>
                            <a:schemeClr val="bg1"/>
                          </a:solidFill>
                          <a:effectLst/>
                          <a:latin typeface="Tahoma" panose="020B0604030504040204" pitchFamily="34" charset="0"/>
                          <a:ea typeface="ＭＳ Ｐゴシック" panose="020B0600070205080204" pitchFamily="34" charset="-128"/>
                        </a:rPr>
                        <a:t>hello.py</a:t>
                      </a:r>
                    </a:p>
                  </a:txBody>
                  <a:tcPr marL="41477" marR="41477" marT="41455" marB="41455" horzOverflow="overflow">
                    <a:lnL w="76200" cap="flat" cmpd="sng" algn="ctr">
                      <a:solidFill>
                        <a:srgbClr val="CC6600"/>
                      </a:solidFill>
                      <a:prstDash val="solid"/>
                      <a:round/>
                      <a:headEnd type="none" w="med" len="med"/>
                      <a:tailEnd type="none" w="med" len="med"/>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CC6600"/>
                    </a:solidFill>
                  </a:tcPr>
                </a:tc>
                <a:tc hMerge="1">
                  <a:txBody>
                    <a:bodyPr/>
                    <a:lstStyle/>
                    <a:p>
                      <a:endParaRPr lang="en-US"/>
                    </a:p>
                  </a:txBody>
                  <a:tcPr/>
                </a:tc>
                <a:extLst>
                  <a:ext uri="{0D108BD9-81ED-4DB2-BD59-A6C34878D82A}">
                    <a16:rowId xmlns:a16="http://schemas.microsoft.com/office/drawing/2014/main" val="10000"/>
                  </a:ext>
                </a:extLst>
              </a:tr>
              <a:tr h="3941377">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r" defTabSz="457200" rtl="0" eaLnBrk="1" fontAlgn="base" latinLnBrk="0" hangingPunct="1">
                        <a:lnSpc>
                          <a:spcPct val="87000"/>
                        </a:lnSpc>
                        <a:spcBef>
                          <a:spcPct val="20000"/>
                        </a:spcBef>
                        <a:spcAft>
                          <a:spcPct val="0"/>
                        </a:spcAft>
                        <a:buClrTx/>
                        <a:buSzTx/>
                        <a:buFontTx/>
                        <a:buNone/>
                        <a:tabLst/>
                      </a:pPr>
                      <a:endParaRPr kumimoji="0" lang="en-US" altLang="en-US" sz="2000" b="1" i="0" u="none" strike="noStrike" cap="none" normalizeH="0" baseline="0" dirty="0">
                        <a:ln>
                          <a:noFill/>
                        </a:ln>
                        <a:solidFill>
                          <a:schemeClr val="bg1"/>
                        </a:solidFill>
                        <a:effectLst/>
                        <a:latin typeface="Courier New" panose="02070309020205020404" pitchFamily="49" charset="0"/>
                        <a:ea typeface="ＭＳ Ｐゴシック" panose="020B0600070205080204" pitchFamily="34" charset="-128"/>
                      </a:endParaRPr>
                    </a:p>
                  </a:txBody>
                  <a:tcPr marL="41477" marR="82954" marT="207275" marB="207275" horzOverflow="overflow">
                    <a:lnL w="76200" cap="flat" cmpd="sng" algn="ctr">
                      <a:solidFill>
                        <a:srgbClr val="CC6600"/>
                      </a:solidFill>
                      <a:prstDash val="solid"/>
                      <a:round/>
                      <a:headEnd type="none" w="med" len="med"/>
                      <a:tailEnd type="none" w="med" len="med"/>
                    </a:lnL>
                    <a:lnR>
                      <a:noFill/>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rgbClr val="5784A3"/>
                    </a:solidFill>
                  </a:tcPr>
                </a:tc>
                <a:tc>
                  <a:txBody>
                    <a:bodyPr/>
                    <a:lstStyle>
                      <a:lvl1pPr marL="106363"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1pPr>
                      <a:lvl2pPr marL="37931725" indent="-37474525" defTabSz="457200" eaLnBrk="0" hangingPunct="0">
                        <a:spcBef>
                          <a:spcPct val="20000"/>
                        </a:spcBef>
                        <a:defRPr sz="2000">
                          <a:solidFill>
                            <a:schemeClr val="tx1"/>
                          </a:solidFill>
                          <a:latin typeface="Tahoma" panose="020B0604030504040204" pitchFamily="34" charset="0"/>
                          <a:ea typeface="ＭＳ Ｐゴシック" panose="020B0600070205080204" pitchFamily="34" charset="-128"/>
                        </a:defRPr>
                      </a:lvl2pPr>
                      <a:lvl3pPr eaLnBrk="0" hangingPunct="0">
                        <a:spcBef>
                          <a:spcPct val="20000"/>
                        </a:spcBef>
                        <a:defRPr>
                          <a:solidFill>
                            <a:schemeClr val="tx1"/>
                          </a:solidFill>
                          <a:latin typeface="Tahoma" panose="020B0604030504040204" pitchFamily="34" charset="0"/>
                          <a:ea typeface="ＭＳ Ｐゴシック" panose="020B0600070205080204" pitchFamily="34" charset="-128"/>
                        </a:defRPr>
                      </a:lvl3pPr>
                      <a:lvl4pPr eaLnBrk="0" hangingPunct="0">
                        <a:spcBef>
                          <a:spcPct val="20000"/>
                        </a:spcBef>
                        <a:defRPr>
                          <a:solidFill>
                            <a:schemeClr val="tx1"/>
                          </a:solidFill>
                          <a:latin typeface="Tahoma" panose="020B0604030504040204" pitchFamily="34" charset="0"/>
                          <a:ea typeface="ＭＳ Ｐゴシック" panose="020B0600070205080204" pitchFamily="34" charset="-128"/>
                        </a:defRPr>
                      </a:lvl4pPr>
                      <a:lvl5pPr eaLnBrk="0" hangingPunct="0">
                        <a:spcBef>
                          <a:spcPct val="20000"/>
                        </a:spcBef>
                        <a:defRPr>
                          <a:solidFill>
                            <a:schemeClr val="tx1"/>
                          </a:solidFill>
                          <a:latin typeface="Tahoma" panose="020B0604030504040204" pitchFamily="34" charset="0"/>
                          <a:ea typeface="ＭＳ Ｐゴシック" panose="020B0600070205080204" pitchFamily="34" charset="-128"/>
                        </a:defRPr>
                      </a:lvl5pPr>
                      <a:lvl6pPr marL="4572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6pPr>
                      <a:lvl7pPr marL="9144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7pPr>
                      <a:lvl8pPr marL="13716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8pPr>
                      <a:lvl9pPr marL="1828800" eaLnBrk="0" fontAlgn="base" hangingPunct="0">
                        <a:spcBef>
                          <a:spcPct val="20000"/>
                        </a:spcBef>
                        <a:spcAft>
                          <a:spcPct val="0"/>
                        </a:spcAft>
                        <a:defRPr>
                          <a:solidFill>
                            <a:schemeClr val="tx1"/>
                          </a:solidFill>
                          <a:latin typeface="Tahoma" panose="020B0604030504040204" pitchFamily="34" charset="0"/>
                          <a:ea typeface="ＭＳ Ｐゴシック" panose="020B0600070205080204" pitchFamily="34" charset="-128"/>
                        </a:defRPr>
                      </a:lvl9pPr>
                    </a:lstStyle>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1" i="0" u="none" strike="noStrike" cap="none" normalizeH="0" baseline="0" dirty="0">
                          <a:ln>
                            <a:noFill/>
                          </a:ln>
                          <a:solidFill>
                            <a:srgbClr val="FFC000"/>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rgbClr val="0070C0"/>
                          </a:solidFill>
                          <a:effectLst/>
                          <a:latin typeface="+mn-lt"/>
                          <a:ea typeface="ＭＳ Ｐゴシック" panose="020B0600070205080204" pitchFamily="34" charset="-128"/>
                        </a:rPr>
                        <a:t>say_hello</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print(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"Hello"</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print(</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"World!\n"</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def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a:ln>
                            <a:noFill/>
                          </a:ln>
                          <a:solidFill>
                            <a:srgbClr val="0070C0"/>
                          </a:solidFill>
                          <a:effectLst/>
                          <a:latin typeface="+mn-lt"/>
                          <a:ea typeface="ＭＳ Ｐゴシック" panose="020B0600070205080204" pitchFamily="34" charset="-128"/>
                        </a:rPr>
                        <a:t>main</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say_hello</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say_hello</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a:t>
                      </a:r>
                      <a:r>
                        <a:rPr kumimoji="0" lang="en-US" altLang="en-US" sz="2000" b="0" i="0" u="none" strike="noStrike" cap="none" normalizeH="0" baseline="0" dirty="0" err="1">
                          <a:ln>
                            <a:noFill/>
                          </a:ln>
                          <a:solidFill>
                            <a:schemeClr val="tx1"/>
                          </a:solidFill>
                          <a:effectLst/>
                          <a:latin typeface="+mn-lt"/>
                          <a:ea typeface="ＭＳ Ｐゴシック" panose="020B0600070205080204" pitchFamily="34" charset="-128"/>
                        </a:rPr>
                        <a:t>say_hello</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endParaRP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rgbClr val="FFC000"/>
                          </a:solidFill>
                          <a:effectLst/>
                          <a:latin typeface="+mn-lt"/>
                          <a:ea typeface="ＭＳ Ｐゴシック" panose="020B0600070205080204" pitchFamily="34" charset="-128"/>
                        </a:rPr>
                        <a:t>if</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__name__ == </a:t>
                      </a:r>
                      <a:r>
                        <a:rPr kumimoji="0" lang="en-US" altLang="en-US" sz="2000" b="0" i="0" u="none" strike="noStrike" cap="none" normalizeH="0" baseline="0" dirty="0">
                          <a:ln>
                            <a:noFill/>
                          </a:ln>
                          <a:solidFill>
                            <a:srgbClr val="008000"/>
                          </a:solidFill>
                          <a:effectLst/>
                          <a:latin typeface="+mn-lt"/>
                          <a:ea typeface="ＭＳ Ｐゴシック" panose="020B0600070205080204" pitchFamily="34" charset="-128"/>
                        </a:rPr>
                        <a:t>"__main__"</a:t>
                      </a: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a:t>
                      </a:r>
                    </a:p>
                    <a:p>
                      <a:pPr marL="106363" marR="0" lvl="0" indent="0" algn="l" defTabSz="457200" rtl="0" eaLnBrk="1" fontAlgn="base" latinLnBrk="0" hangingPunct="1">
                        <a:lnSpc>
                          <a:spcPct val="87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n-lt"/>
                          <a:ea typeface="ＭＳ Ｐゴシック" panose="020B0600070205080204" pitchFamily="34" charset="-128"/>
                        </a:rPr>
                        <a:t>    main()</a:t>
                      </a:r>
                      <a:endParaRPr kumimoji="0" lang="en-US" altLang="en-US" sz="2000" b="0" i="0" u="none" strike="noStrike" kern="1200" cap="none" normalizeH="0" baseline="0" dirty="0">
                        <a:ln>
                          <a:noFill/>
                        </a:ln>
                        <a:solidFill>
                          <a:schemeClr val="tx1"/>
                        </a:solidFill>
                        <a:effectLst/>
                        <a:latin typeface="Tahoma" panose="020B0604030504040204" pitchFamily="34" charset="0"/>
                        <a:ea typeface="ＭＳ Ｐゴシック" panose="020B0600070205080204" pitchFamily="34" charset="-128"/>
                        <a:cs typeface="+mn-cs"/>
                      </a:endParaRPr>
                    </a:p>
                  </a:txBody>
                  <a:tcPr marL="41477" marR="165909" marT="207275" marB="207275" horzOverflow="overflow">
                    <a:lnL>
                      <a:noFill/>
                    </a:lnL>
                    <a:lnR w="76200" cap="flat" cmpd="sng" algn="ctr">
                      <a:solidFill>
                        <a:srgbClr val="CC6600"/>
                      </a:solidFill>
                      <a:prstDash val="solid"/>
                      <a:round/>
                      <a:headEnd type="none" w="med" len="med"/>
                      <a:tailEnd type="none" w="med" len="med"/>
                    </a:lnR>
                    <a:lnT w="76200" cap="flat" cmpd="sng" algn="ctr">
                      <a:solidFill>
                        <a:srgbClr val="CC6600"/>
                      </a:solidFill>
                      <a:prstDash val="solid"/>
                      <a:round/>
                      <a:headEnd type="none" w="med" len="med"/>
                      <a:tailEnd type="none" w="med" len="med"/>
                    </a:lnT>
                    <a:lnB w="76200" cap="flat" cmpd="sng" algn="ctr">
                      <a:solidFill>
                        <a:srgbClr val="CC66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iterate type="lt">
                                    <p:tmAbs val="100"/>
                                  </p:iterate>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par>
                          <p:cTn id="7" fill="hold" nodeType="afterGroup">
                            <p:stCondLst>
                              <p:cond delay="401"/>
                            </p:stCondLst>
                            <p:childTnLst>
                              <p:par>
                                <p:cTn id="8" presetID="1" presetClass="entr" presetSubtype="0" fill="hold" nodeType="afterEffect">
                                  <p:stCondLst>
                                    <p:cond delay="0"/>
                                  </p:stCondLst>
                                  <p:iterate type="lt">
                                    <p:tmAbs val="100"/>
                                  </p:iterate>
                                  <p:childTnLst>
                                    <p:set>
                                      <p:cBhvr>
                                        <p:cTn id="9"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iterate type="lt">
                                    <p:tmAbs val="100"/>
                                  </p:iterate>
                                  <p:childTnLst>
                                    <p:set>
                                      <p:cBhvr>
                                        <p:cTn id="13" dur="1" fill="hold">
                                          <p:stCondLst>
                                            <p:cond delay="0"/>
                                          </p:stCondLst>
                                        </p:cTn>
                                        <p:tgtEl>
                                          <p:spTgt spid="8">
                                            <p:txEl>
                                              <p:pRg st="3" end="3"/>
                                            </p:txEl>
                                          </p:spTgt>
                                        </p:tgtEl>
                                        <p:attrNameLst>
                                          <p:attrName>style.visibility</p:attrName>
                                        </p:attrNameLst>
                                      </p:cBhvr>
                                      <p:to>
                                        <p:strVal val="visible"/>
                                      </p:to>
                                    </p:set>
                                  </p:childTnLst>
                                </p:cTn>
                              </p:par>
                            </p:childTnLst>
                          </p:cTn>
                        </p:par>
                        <p:par>
                          <p:cTn id="14" fill="hold" nodeType="afterGroup">
                            <p:stCondLst>
                              <p:cond delay="401"/>
                            </p:stCondLst>
                            <p:childTnLst>
                              <p:par>
                                <p:cTn id="15" presetID="1" presetClass="entr" presetSubtype="0" fill="hold" nodeType="afterEffect">
                                  <p:stCondLst>
                                    <p:cond delay="0"/>
                                  </p:stCondLst>
                                  <p:iterate type="lt">
                                    <p:tmAbs val="100"/>
                                  </p:iterate>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iterate type="lt">
                                    <p:tmAbs val="100"/>
                                  </p:iterate>
                                  <p:childTnLst>
                                    <p:set>
                                      <p:cBhvr>
                                        <p:cTn id="20" dur="1" fill="hold">
                                          <p:stCondLst>
                                            <p:cond delay="0"/>
                                          </p:stCondLst>
                                        </p:cTn>
                                        <p:tgtEl>
                                          <p:spTgt spid="8">
                                            <p:txEl>
                                              <p:pRg st="6" end="6"/>
                                            </p:txEl>
                                          </p:spTgt>
                                        </p:tgtEl>
                                        <p:attrNameLst>
                                          <p:attrName>style.visibility</p:attrName>
                                        </p:attrNameLst>
                                      </p:cBhvr>
                                      <p:to>
                                        <p:strVal val="visible"/>
                                      </p:to>
                                    </p:set>
                                  </p:childTnLst>
                                </p:cTn>
                              </p:par>
                            </p:childTnLst>
                          </p:cTn>
                        </p:par>
                        <p:par>
                          <p:cTn id="21" fill="hold" nodeType="afterGroup">
                            <p:stCondLst>
                              <p:cond delay="401"/>
                            </p:stCondLst>
                            <p:childTnLst>
                              <p:par>
                                <p:cTn id="22" presetID="1" presetClass="entr" presetSubtype="0" fill="hold" nodeType="afterEffect">
                                  <p:stCondLst>
                                    <p:cond delay="0"/>
                                  </p:stCondLst>
                                  <p:iterate type="lt">
                                    <p:tmAbs val="100"/>
                                  </p:iterate>
                                  <p:childTnLst>
                                    <p:set>
                                      <p:cBhvr>
                                        <p:cTn id="23"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3701</TotalTime>
  <Words>3877</Words>
  <Application>Microsoft Office PowerPoint</Application>
  <PresentationFormat>On-screen Show (4:3)</PresentationFormat>
  <Paragraphs>761</Paragraphs>
  <Slides>31</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Andale Mono</vt:lpstr>
      <vt:lpstr>Arial</vt:lpstr>
      <vt:lpstr>Courier New</vt:lpstr>
      <vt:lpstr>Tahoma</vt:lpstr>
      <vt:lpstr>Verdana</vt:lpstr>
      <vt:lpstr>Wingdings</vt:lpstr>
      <vt:lpstr>Wingdings 2</vt:lpstr>
      <vt:lpstr>Default Design</vt:lpstr>
      <vt:lpstr>PowerPoint Presentation</vt:lpstr>
      <vt:lpstr>Functions</vt:lpstr>
      <vt:lpstr>Functions</vt:lpstr>
      <vt:lpstr>Benefits</vt:lpstr>
      <vt:lpstr>Declaring a Function</vt:lpstr>
      <vt:lpstr>Declaring a Function</vt:lpstr>
      <vt:lpstr>Declaring a Function</vt:lpstr>
      <vt:lpstr>Using a Function</vt:lpstr>
      <vt:lpstr>Structure of a Program</vt:lpstr>
      <vt:lpstr>Execution Flow</vt:lpstr>
      <vt:lpstr>The Call Stack</vt:lpstr>
      <vt:lpstr>The Call Stack</vt:lpstr>
      <vt:lpstr>Parameters</vt:lpstr>
      <vt:lpstr>Void</vt:lpstr>
      <vt:lpstr>Return</vt:lpstr>
      <vt:lpstr>Return</vt:lpstr>
      <vt:lpstr>Return</vt:lpstr>
      <vt:lpstr>NoneType</vt:lpstr>
      <vt:lpstr>Scope</vt:lpstr>
      <vt:lpstr>Local Variables</vt:lpstr>
      <vt:lpstr>Scope</vt:lpstr>
      <vt:lpstr>Scope</vt:lpstr>
      <vt:lpstr>Scope</vt:lpstr>
      <vt:lpstr>Scope</vt:lpstr>
      <vt:lpstr>Global Variables</vt:lpstr>
      <vt:lpstr>Default Parameter Values</vt:lpstr>
      <vt:lpstr>Parameter Keywords</vt:lpstr>
      <vt:lpstr>Print Revisited</vt:lpstr>
      <vt:lpstr>Compound Operators</vt:lpstr>
      <vt:lpstr>Math commands</vt:lpstr>
      <vt:lpstr>Summary </vt:lpstr>
    </vt:vector>
  </TitlesOfParts>
  <Company>University of Washington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Parth</cp:lastModifiedBy>
  <cp:revision>226</cp:revision>
  <dcterms:created xsi:type="dcterms:W3CDTF">2008-10-14T02:31:59Z</dcterms:created>
  <dcterms:modified xsi:type="dcterms:W3CDTF">2023-09-21T22:23:10Z</dcterms:modified>
</cp:coreProperties>
</file>