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328" r:id="rId3"/>
    <p:sldId id="295" r:id="rId4"/>
    <p:sldId id="324" r:id="rId5"/>
    <p:sldId id="329" r:id="rId6"/>
    <p:sldId id="325" r:id="rId7"/>
    <p:sldId id="331" r:id="rId8"/>
    <p:sldId id="326" r:id="rId9"/>
    <p:sldId id="333" r:id="rId10"/>
    <p:sldId id="334" r:id="rId11"/>
    <p:sldId id="335" r:id="rId12"/>
    <p:sldId id="296" r:id="rId13"/>
    <p:sldId id="337" r:id="rId14"/>
    <p:sldId id="336" r:id="rId15"/>
    <p:sldId id="338" r:id="rId16"/>
    <p:sldId id="339" r:id="rId17"/>
    <p:sldId id="340" r:id="rId18"/>
    <p:sldId id="341" r:id="rId19"/>
    <p:sldId id="342" r:id="rId20"/>
    <p:sldId id="348" r:id="rId21"/>
    <p:sldId id="343" r:id="rId22"/>
    <p:sldId id="347" r:id="rId23"/>
    <p:sldId id="344" r:id="rId24"/>
    <p:sldId id="345" r:id="rId25"/>
    <p:sldId id="346" r:id="rId26"/>
    <p:sldId id="349" r:id="rId27"/>
    <p:sldId id="290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yce Hulett" initials="BH" lastIdx="1" clrIdx="0">
    <p:extLst>
      <p:ext uri="{19B8F6BF-5375-455C-9EA6-DF929625EA0E}">
        <p15:presenceInfo xmlns:p15="http://schemas.microsoft.com/office/powerpoint/2012/main" userId="4af8c386488815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8CBD"/>
    <a:srgbClr val="5293C6"/>
    <a:srgbClr val="5496C9"/>
    <a:srgbClr val="BBE0E3"/>
    <a:srgbClr val="427BA9"/>
    <a:srgbClr val="5192C4"/>
    <a:srgbClr val="FFFFFF"/>
    <a:srgbClr val="4F8EC0"/>
    <a:srgbClr val="008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9482" autoAdjust="0"/>
  </p:normalViewPr>
  <p:slideViewPr>
    <p:cSldViewPr>
      <p:cViewPr varScale="1">
        <p:scale>
          <a:sx n="69" d="100"/>
          <a:sy n="69" d="100"/>
        </p:scale>
        <p:origin x="228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A100C31-D624-4DAC-A0E5-AF620F36015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7AEFEF7-EC3C-473D-B08F-C500B784643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EEE0E08-C294-425A-9659-F5CF0AC7126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61D2913-F0F3-44AD-BF23-529D6540F2A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6271A8A3-E2C5-4A58-B615-53271CE9E3D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3EDE6CF4-DA60-46A7-9E61-BF17021AE7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fld id="{F8F48761-F53F-4E5E-881D-D1C58EBB607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PowerPoint covers how to make decisions in your programs. 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Sequential, selection, and iteration are the three basic forms of </a:t>
            </a:r>
            <a:r>
              <a:rPr lang="en-US" b="1" i="0" dirty="0">
                <a:solidFill>
                  <a:srgbClr val="000000"/>
                </a:solidFill>
                <a:effectLst/>
                <a:latin typeface="ProximaNova"/>
              </a:rPr>
              <a:t>control structures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. They could be mixed and matched in every way to solve a problem.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The default </a:t>
            </a:r>
            <a:r>
              <a:rPr lang="en-US" b="1" i="0" dirty="0">
                <a:solidFill>
                  <a:srgbClr val="000000"/>
                </a:solidFill>
                <a:effectLst/>
                <a:latin typeface="ProximaNova"/>
              </a:rPr>
              <a:t>control structure 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is sequential, which means that statements are executed line by line throughout the order in which they appear.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The selection </a:t>
            </a:r>
            <a:r>
              <a:rPr lang="en-US" b="1" i="0" dirty="0">
                <a:solidFill>
                  <a:srgbClr val="000000"/>
                </a:solidFill>
                <a:effectLst/>
                <a:latin typeface="ProximaNova"/>
              </a:rPr>
              <a:t>control structure </a:t>
            </a:r>
            <a:r>
              <a:rPr lang="en-US" b="0" i="0" dirty="0">
                <a:solidFill>
                  <a:srgbClr val="000000"/>
                </a:solidFill>
                <a:effectLst/>
                <a:latin typeface="ProximaNova"/>
              </a:rPr>
              <a:t>allows us to make decisions.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48761-F53F-4E5E-881D-D1C58EBB6075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4963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48761-F53F-4E5E-881D-D1C58EBB6075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64727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E4D0D0C4-AD1B-48B5-A4BD-2038888507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92F62A5-D7CB-4207-8852-6A181C91ED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EA2C02A8-8970-4F98-8FA7-9E69B9F27C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837F0A6-5643-4C91-9171-18C7BA96CAD4}" type="slidenum">
              <a:rPr lang="en-US" altLang="en-US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7977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A compound expression specifies a combination of other expressions.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48761-F53F-4E5E-881D-D1C58EBB6075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0644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48761-F53F-4E5E-881D-D1C58EBB6075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9621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E4D0D0C4-AD1B-48B5-A4BD-2038888507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92F62A5-D7CB-4207-8852-6A181C91ED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Many programming languages treat non-zero numbers as True.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The expression a &gt; 0 and 10 is equivalent to saying a is greater than zero and ten is not zero ( a &gt; 10 and True).</a:t>
            </a: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Python uses short-circuit evaluation which means it stops the execution of the Boolean expression if the result is known.</a:t>
            </a:r>
          </a:p>
          <a:p>
            <a:r>
              <a:rPr lang="en-US" altLang="en-US" sz="1200" dirty="0">
                <a:ea typeface="ＭＳ Ｐゴシック" panose="020B0600070205080204" pitchFamily="34" charset="-128"/>
              </a:rPr>
              <a:t>    a &gt; 0 </a:t>
            </a:r>
            <a:r>
              <a:rPr lang="en-US" altLang="en-US" sz="1200" dirty="0">
                <a:solidFill>
                  <a:srgbClr val="FFC000"/>
                </a:solidFill>
                <a:ea typeface="ＭＳ Ｐゴシック" panose="020B0600070205080204" pitchFamily="34" charset="-128"/>
              </a:rPr>
              <a:t>and</a:t>
            </a:r>
            <a:r>
              <a:rPr lang="en-US" altLang="en-US" sz="1200" dirty="0">
                <a:ea typeface="ＭＳ Ｐゴシック" panose="020B0600070205080204" pitchFamily="34" charset="-128"/>
              </a:rPr>
              <a:t> a &lt; 10 </a:t>
            </a:r>
            <a:r>
              <a:rPr lang="en-US" altLang="en-US" sz="1200" dirty="0">
                <a:solidFill>
                  <a:srgbClr val="FFC000"/>
                </a:solidFill>
                <a:ea typeface="ＭＳ Ｐゴシック" panose="020B0600070205080204" pitchFamily="34" charset="-128"/>
              </a:rPr>
              <a:t>and </a:t>
            </a:r>
            <a:r>
              <a:rPr lang="en-US" altLang="en-US" sz="1200" dirty="0">
                <a:ea typeface="ＭＳ Ｐゴシック" panose="020B0600070205080204" pitchFamily="34" charset="-128"/>
              </a:rPr>
              <a:t>a != 4 </a:t>
            </a:r>
            <a:r>
              <a:rPr lang="en-US" altLang="en-US" sz="1200" dirty="0">
                <a:solidFill>
                  <a:srgbClr val="FFC000"/>
                </a:solidFill>
                <a:ea typeface="ＭＳ Ｐゴシック" panose="020B0600070205080204" pitchFamily="34" charset="-128"/>
              </a:rPr>
              <a:t>and</a:t>
            </a:r>
            <a:r>
              <a:rPr lang="en-US" altLang="en-US" sz="1200" dirty="0">
                <a:ea typeface="ＭＳ Ｐゴシック" panose="020B0600070205080204" pitchFamily="34" charset="-128"/>
              </a:rPr>
              <a:t> a != 5</a:t>
            </a:r>
          </a:p>
          <a:p>
            <a:r>
              <a:rPr lang="en-US" altLang="en-US" sz="1200" dirty="0">
                <a:latin typeface="Arial" panose="020B0604020202020204" pitchFamily="34" charset="0"/>
                <a:ea typeface="ＭＳ Ｐゴシック" panose="020B0600070205080204" pitchFamily="34" charset="-128"/>
              </a:rPr>
              <a:t>  20 &gt; 0 and 20 is not less than 10 so Python stops here because the output is False regardless of the rest of the expression.</a:t>
            </a: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EA2C02A8-8970-4F98-8FA7-9E69B9F27C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837F0A6-5643-4C91-9171-18C7BA96CAD4}" type="slidenum">
              <a:rPr lang="en-US" altLang="en-US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6465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48761-F53F-4E5E-881D-D1C58EBB6075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3067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E4D0D0C4-AD1B-48B5-A4BD-2038888507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92F62A5-D7CB-4207-8852-6A181C91ED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a or b or c or d or e of f or g</a:t>
            </a:r>
          </a:p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It only takes one operand above for the compound expression to be True. Python will stop when it finds the first one that is True..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EA2C02A8-8970-4F98-8FA7-9E69B9F27C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837F0A6-5643-4C91-9171-18C7BA96CAD4}" type="slidenum">
              <a:rPr lang="en-US" altLang="en-US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56654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opposite of &gt; is &lt;=.</a:t>
            </a:r>
          </a:p>
          <a:p>
            <a:r>
              <a:rPr lang="en-US" dirty="0"/>
              <a:t>The opposite of == is !=.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48761-F53F-4E5E-881D-D1C58EBB6075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25156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E4D0D0C4-AD1B-48B5-A4BD-2038888507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92F62A5-D7CB-4207-8852-6A181C91ED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DeMorgan's law</a:t>
            </a:r>
          </a:p>
          <a:p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not(A and B) is equivalent to not A or not B</a:t>
            </a:r>
          </a:p>
          <a:p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not(A or B) is equivalent to not A and not B</a:t>
            </a:r>
          </a:p>
          <a:p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notice how the operator switched from and to or and or to and</a:t>
            </a:r>
          </a:p>
          <a:p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this should make sense as to why but can be proven easily with a truth table</a:t>
            </a:r>
          </a:p>
          <a:p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not(A and B) has the same output as not A or not B</a:t>
            </a:r>
          </a:p>
          <a:p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 | B | A and B | not(A and B) | not A | not B | not A or not B</a:t>
            </a:r>
          </a:p>
          <a:p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1   1        1                   0             0           0             0</a:t>
            </a:r>
          </a:p>
          <a:p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1   0        0                   1             0           1             1</a:t>
            </a:r>
          </a:p>
          <a:p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0   1        0                   1             1           0             1</a:t>
            </a:r>
          </a:p>
          <a:p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0   0        0                   1             1           1             1</a:t>
            </a:r>
          </a:p>
          <a:p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EA2C02A8-8970-4F98-8FA7-9E69B9F27C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837F0A6-5643-4C91-9171-18C7BA96CAD4}" type="slidenum">
              <a:rPr lang="en-US" altLang="en-US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08669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truth table above illustrates DeMorgan’s law.</a:t>
            </a:r>
          </a:p>
          <a:p>
            <a:endParaRPr lang="en-US" dirty="0"/>
          </a:p>
          <a:p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not(A and B) is equivalent to not A or not B</a:t>
            </a:r>
          </a:p>
          <a:p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not(A or B) is equivalent to not A and not B</a:t>
            </a:r>
          </a:p>
          <a:p>
            <a:endParaRPr lang="en-US" dirty="0"/>
          </a:p>
          <a:p>
            <a:r>
              <a:rPr lang="en-US" dirty="0"/>
              <a:t>1 represents True</a:t>
            </a:r>
          </a:p>
          <a:p>
            <a:r>
              <a:rPr lang="en-US" dirty="0"/>
              <a:t>0 represents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48761-F53F-4E5E-881D-D1C58EBB6075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6734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flowchart is a graphical representation of the different paths of execution of your program. It visually shows the algorithm and must have a defined start and finish.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48761-F53F-4E5E-881D-D1C58EBB6075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41217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48761-F53F-4E5E-881D-D1C58EBB6075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4808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E4D0D0C4-AD1B-48B5-A4BD-2038888507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92F62A5-D7CB-4207-8852-6A181C91ED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EA2C02A8-8970-4F98-8FA7-9E69B9F27C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837F0A6-5643-4C91-9171-18C7BA96CAD4}" type="slidenum">
              <a:rPr lang="en-US" altLang="en-US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65498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E4D0D0C4-AD1B-48B5-A4BD-2038888507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92F62A5-D7CB-4207-8852-6A181C91ED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EA2C02A8-8970-4F98-8FA7-9E69B9F27C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837F0A6-5643-4C91-9171-18C7BA96CAD4}" type="slidenum">
              <a:rPr lang="en-US" altLang="en-US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90349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E4D0D0C4-AD1B-48B5-A4BD-2038888507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92F62A5-D7CB-4207-8852-6A181C91ED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EA2C02A8-8970-4F98-8FA7-9E69B9F27C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837F0A6-5643-4C91-9171-18C7BA96CAD4}" type="slidenum">
              <a:rPr lang="en-US" altLang="en-US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881724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E4D0D0C4-AD1B-48B5-A4BD-2038888507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92F62A5-D7CB-4207-8852-6A181C91ED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1200" dirty="0">
                <a:ea typeface="ＭＳ Ｐゴシック" panose="020B0600070205080204" pitchFamily="34" charset="-128"/>
              </a:rPr>
              <a:t>and has higher precedence so use parentheses when grouping or’s with and’s</a:t>
            </a:r>
          </a:p>
          <a:p>
            <a:pPr marL="0" indent="0" eaLnBrk="1" hangingPunct="1">
              <a:buFontTx/>
              <a:buNone/>
            </a:pPr>
            <a:endParaRPr lang="en-US" altLang="en-US" sz="12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1200" dirty="0">
                <a:ea typeface="ＭＳ Ｐゴシック" panose="020B0600070205080204" pitchFamily="34" charset="-128"/>
              </a:rPr>
              <a:t>you may use parentheses to break a long expression into multiple lines</a:t>
            </a:r>
          </a:p>
          <a:p>
            <a:pPr marL="0" indent="0" eaLnBrk="1" hangingPunct="1">
              <a:buFontTx/>
              <a:buNone/>
            </a:pPr>
            <a:endParaRPr lang="en-US" altLang="en-US" sz="12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FontTx/>
              <a:buNone/>
            </a:pPr>
            <a:endParaRPr lang="en-US" altLang="en-US" sz="12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1200" dirty="0">
                <a:ea typeface="ＭＳ Ｐゴシック" panose="020B0600070205080204" pitchFamily="34" charset="-128"/>
              </a:rPr>
              <a:t>The first if in this example is incorrect. It’s equivalent to:</a:t>
            </a:r>
          </a:p>
          <a:p>
            <a:pPr marL="0" indent="0" eaLnBrk="1" hangingPunct="1">
              <a:buFontTx/>
              <a:buNone/>
            </a:pPr>
            <a:endParaRPr lang="en-US" altLang="en-US" sz="12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1200" dirty="0">
                <a:solidFill>
                  <a:srgbClr val="FFC000"/>
                </a:solidFill>
                <a:ea typeface="ＭＳ Ｐゴシック" panose="020B0600070205080204" pitchFamily="34" charset="-128"/>
              </a:rPr>
              <a:t>if</a:t>
            </a:r>
            <a:r>
              <a:rPr lang="en-US" altLang="en-US" sz="1200" dirty="0">
                <a:ea typeface="ＭＳ Ｐゴシック" panose="020B0600070205080204" pitchFamily="34" charset="-128"/>
              </a:rPr>
              <a:t> day == </a:t>
            </a:r>
            <a:r>
              <a:rPr lang="en-US" altLang="en-US" sz="12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"Monday" </a:t>
            </a:r>
            <a:r>
              <a:rPr lang="en-US" altLang="en-US" sz="1200" dirty="0">
                <a:solidFill>
                  <a:srgbClr val="FFC000"/>
                </a:solidFill>
                <a:ea typeface="ＭＳ Ｐゴシック" panose="020B0600070205080204" pitchFamily="34" charset="-128"/>
              </a:rPr>
              <a:t>or</a:t>
            </a:r>
            <a:r>
              <a:rPr lang="en-US" altLang="en-US" sz="1200" dirty="0">
                <a:ea typeface="ＭＳ Ｐゴシック" panose="020B0600070205080204" pitchFamily="34" charset="-128"/>
              </a:rPr>
              <a:t> day == </a:t>
            </a:r>
            <a:r>
              <a:rPr lang="en-US" altLang="en-US" sz="12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"Wednesday“ </a:t>
            </a:r>
            <a:r>
              <a:rPr lang="en-US" altLang="en-US" sz="1200" dirty="0">
                <a:solidFill>
                  <a:srgbClr val="FFC000"/>
                </a:solidFill>
                <a:ea typeface="ＭＳ Ｐゴシック" panose="020B0600070205080204" pitchFamily="34" charset="-128"/>
              </a:rPr>
              <a:t>or</a:t>
            </a:r>
            <a:r>
              <a:rPr lang="en-US" altLang="en-US" sz="1200" dirty="0">
                <a:ea typeface="ＭＳ Ｐゴシック" panose="020B0600070205080204" pitchFamily="34" charset="-128"/>
              </a:rPr>
              <a:t> day == </a:t>
            </a:r>
            <a:r>
              <a:rPr lang="en-US" altLang="en-US" sz="12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"Saturday" </a:t>
            </a:r>
            <a:r>
              <a:rPr lang="en-US" altLang="en-US" sz="1200" dirty="0">
                <a:solidFill>
                  <a:srgbClr val="FFC000"/>
                </a:solidFill>
                <a:ea typeface="ＭＳ Ｐゴシック" panose="020B0600070205080204" pitchFamily="34" charset="-128"/>
              </a:rPr>
              <a:t>or</a:t>
            </a:r>
            <a:r>
              <a:rPr lang="en-US" altLang="en-US" sz="1200" dirty="0">
                <a:ea typeface="ＭＳ Ｐゴシック" panose="020B0600070205080204" pitchFamily="34" charset="-128"/>
              </a:rPr>
              <a:t> (day == </a:t>
            </a:r>
            <a:r>
              <a:rPr lang="en-US" altLang="en-US" sz="1200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"Sunday“ </a:t>
            </a:r>
            <a:r>
              <a:rPr lang="en-US" altLang="en-US" sz="1200" dirty="0">
                <a:solidFill>
                  <a:srgbClr val="FFC000"/>
                </a:solidFill>
                <a:ea typeface="ＭＳ Ｐゴシック" panose="020B0600070205080204" pitchFamily="34" charset="-128"/>
              </a:rPr>
              <a:t>and</a:t>
            </a:r>
            <a:r>
              <a:rPr lang="en-US" altLang="en-US" sz="1200" dirty="0">
                <a:ea typeface="ＭＳ Ｐゴシック" panose="020B0600070205080204" pitchFamily="34" charset="-128"/>
              </a:rPr>
              <a:t> hour &gt;= 8 </a:t>
            </a:r>
            <a:r>
              <a:rPr lang="en-US" altLang="en-US" sz="1200" dirty="0">
                <a:solidFill>
                  <a:srgbClr val="FFC000"/>
                </a:solidFill>
                <a:ea typeface="ＭＳ Ｐゴシック" panose="020B0600070205080204" pitchFamily="34" charset="-128"/>
              </a:rPr>
              <a:t>and</a:t>
            </a:r>
            <a:r>
              <a:rPr lang="en-US" altLang="en-US" sz="1200" dirty="0">
                <a:ea typeface="ＭＳ Ｐゴシック" panose="020B0600070205080204" pitchFamily="34" charset="-128"/>
              </a:rPr>
              <a:t> hour &lt;= 20):</a:t>
            </a:r>
          </a:p>
          <a:p>
            <a:pPr marL="0" indent="0" eaLnBrk="1" hangingPunct="1">
              <a:buFontTx/>
              <a:buNone/>
            </a:pPr>
            <a:endParaRPr lang="en-US" altLang="en-US" sz="12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1200" dirty="0">
                <a:ea typeface="ＭＳ Ｐゴシック" panose="020B0600070205080204" pitchFamily="34" charset="-128"/>
              </a:rPr>
              <a:t>- This states the pool is open all day Monday, Wednesday, Saturday and from 8 to 20 on Sundays.</a:t>
            </a:r>
          </a:p>
          <a:p>
            <a:pPr marL="0" indent="0" eaLnBrk="1" hangingPunct="1">
              <a:buFontTx/>
              <a:buNone/>
            </a:pPr>
            <a:endParaRPr lang="en-US" altLang="en-US" sz="12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FontTx/>
              <a:buNone/>
            </a:pPr>
            <a:endParaRPr lang="en-US" altLang="en-US" sz="12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FontTx/>
              <a:buNone/>
            </a:pPr>
            <a:endParaRPr lang="en-US" altLang="en-US" sz="1200" dirty="0">
              <a:ea typeface="ＭＳ Ｐゴシック" panose="020B0600070205080204" pitchFamily="34" charset="-128"/>
            </a:endParaRPr>
          </a:p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EA2C02A8-8970-4F98-8FA7-9E69B9F27C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837F0A6-5643-4C91-9171-18C7BA96CAD4}" type="slidenum">
              <a:rPr lang="en-US" altLang="en-US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22574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48761-F53F-4E5E-881D-D1C58EBB6075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61845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F48761-F53F-4E5E-881D-D1C58EBB6075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20848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E4D0D0C4-AD1B-48B5-A4BD-2038888507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92F62A5-D7CB-4207-8852-6A181C91ED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EA2C02A8-8970-4F98-8FA7-9E69B9F27C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837F0A6-5643-4C91-9171-18C7BA96CAD4}" type="slidenum">
              <a:rPr lang="en-US" altLang="en-US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E4D0D0C4-AD1B-48B5-A4BD-2038888507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92F62A5-D7CB-4207-8852-6A181C91ED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EA2C02A8-8970-4F98-8FA7-9E69B9F27C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837F0A6-5643-4C91-9171-18C7BA96CAD4}" type="slidenum">
              <a:rPr lang="en-US" altLang="en-US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8237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AD17DFD5-3422-44AC-8439-5D879FE994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6F5FE0B2-EE22-4066-89F2-4344B8F41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28859204-3CF3-409A-817C-2D0AFFC249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19F26F7-4790-4F1F-84F7-49DA160316B4}" type="slidenum">
              <a:rPr lang="en-US" altLang="en-US"/>
              <a:pPr/>
              <a:t>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E4D0D0C4-AD1B-48B5-A4BD-2038888507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92F62A5-D7CB-4207-8852-6A181C91ED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EA2C02A8-8970-4F98-8FA7-9E69B9F27C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837F0A6-5643-4C91-9171-18C7BA96CAD4}" type="slidenum">
              <a:rPr lang="en-US" altLang="en-US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1924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52553EDF-E2A9-44FC-AF85-6E5F52FF49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0FE6328A-4BCF-401C-8681-63C9C1FD5D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ECDC5F1B-FC9A-487E-9CC5-EBE4050DA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AB8AD1B-4894-47AB-942B-C63DF3AD6E08}" type="slidenum">
              <a:rPr lang="en-US" altLang="en-US"/>
              <a:pPr/>
              <a:t>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E4D0D0C4-AD1B-48B5-A4BD-2038888507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992F62A5-D7CB-4207-8852-6A181C91ED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EA2C02A8-8970-4F98-8FA7-9E69B9F27C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837F0A6-5643-4C91-9171-18C7BA96CAD4}" type="slidenum">
              <a:rPr lang="en-US" altLang="en-US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20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5438D9CA-1636-4117-A0B6-D8817FD1EB2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39065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ndale Mono"/>
              <a:buNone/>
              <a:defRPr/>
            </a:pPr>
            <a:endParaRPr lang="en-US" altLang="en-US" dirty="0">
              <a:latin typeface="Tahoma" panose="020B0604030504040204" pitchFamily="34" charset="0"/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1AEE1FD3-D3CA-4C80-AF8C-B528CA1603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0527" r="5743" b="15790"/>
          <a:stretch>
            <a:fillRect/>
          </a:stretch>
        </p:blipFill>
        <p:spPr bwMode="auto">
          <a:xfrm>
            <a:off x="2057400" y="1447800"/>
            <a:ext cx="4953000" cy="150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99664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8911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0"/>
            <a:ext cx="21717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3627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4728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4484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3993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267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267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2879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6272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746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87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0675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678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3">
            <a:extLst>
              <a:ext uri="{FF2B5EF4-FFF2-40B4-BE49-F238E27FC236}">
                <a16:creationId xmlns:a16="http://schemas.microsoft.com/office/drawing/2014/main" id="{0B8D63FB-3B89-4559-8258-6C4B99C1B2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106680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1432" tIns="45716" rIns="91432" bIns="45716" anchor="ctr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3000"/>
              </a:lnSpc>
              <a:buClr>
                <a:srgbClr val="000000"/>
              </a:buClr>
              <a:buSzPct val="100000"/>
              <a:buFont typeface="Andale Mono"/>
              <a:buNone/>
              <a:defRPr/>
            </a:pPr>
            <a:endParaRPr lang="en-US" altLang="en-US" dirty="0">
              <a:latin typeface="Tahoma" panose="020B0604030504040204" pitchFamily="34" charset="0"/>
            </a:endParaRP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331D0179-1016-40D3-BE6B-0980B1C803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3D51D30B-DE03-4E2E-B65A-0A99207731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95400"/>
            <a:ext cx="86868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">
            <a:extLst>
              <a:ext uri="{FF2B5EF4-FFF2-40B4-BE49-F238E27FC236}">
                <a16:creationId xmlns:a16="http://schemas.microsoft.com/office/drawing/2014/main" id="{B96BD4CB-CCB3-41AB-9875-7482251CC9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0527" r="5743" b="15790"/>
          <a:stretch>
            <a:fillRect/>
          </a:stretch>
        </p:blipFill>
        <p:spPr bwMode="auto">
          <a:xfrm>
            <a:off x="0" y="6096000"/>
            <a:ext cx="2447925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515E16-EF7D-4428-8134-A89510F51A31}"/>
              </a:ext>
            </a:extLst>
          </p:cNvPr>
          <p:cNvSpPr txBox="1">
            <a:spLocks noGrp="1"/>
          </p:cNvSpPr>
          <p:nvPr userDrawn="1"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ts val="500"/>
              </a:spcBef>
              <a:buClr>
                <a:srgbClr val="800080"/>
              </a:buClr>
              <a:buSzPct val="55000"/>
              <a:buFont typeface="Wingdings" panose="05000000000000000000" pitchFamily="2" charset="2"/>
              <a:buNone/>
            </a:pPr>
            <a:fld id="{9026B42F-0620-4B15-98E0-FBE5A234E5BF}" type="slidenum">
              <a:rPr lang="en-US" altLang="en-US" sz="1200">
                <a:solidFill>
                  <a:srgbClr val="424242"/>
                </a:solidFill>
                <a:latin typeface="Verdana" panose="020B0604030504040204" pitchFamily="34" charset="0"/>
                <a:cs typeface="Times New Roman" panose="02020603050405020304" pitchFamily="18" charset="0"/>
              </a:rPr>
              <a:pPr algn="r" eaLnBrk="1" hangingPunct="1">
                <a:spcBef>
                  <a:spcPts val="500"/>
                </a:spcBef>
                <a:buClr>
                  <a:srgbClr val="800080"/>
                </a:buClr>
                <a:buSzPct val="55000"/>
                <a:buFont typeface="Wingdings" panose="05000000000000000000" pitchFamily="2" charset="2"/>
                <a:buNone/>
              </a:pPr>
              <a:t>‹#›</a:t>
            </a:fld>
            <a:endParaRPr lang="en-US" altLang="en-US" sz="1200" dirty="0">
              <a:solidFill>
                <a:srgbClr val="424242"/>
              </a:solidFill>
              <a:latin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ＭＳ Ｐゴシック" pitchFamily="-65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65" charset="0"/>
          <a:ea typeface="ＭＳ Ｐゴシック" pitchFamily="-65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65" charset="0"/>
          <a:ea typeface="ＭＳ Ｐゴシック" pitchFamily="-65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65" charset="0"/>
          <a:ea typeface="ＭＳ Ｐゴシック" pitchFamily="-65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65" charset="0"/>
          <a:ea typeface="ＭＳ Ｐゴシック" pitchFamily="-65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65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65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65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itchFamily="-65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  <a:ea typeface="ＭＳ Ｐゴシック" pitchFamily="-65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65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65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909216-CC85-4879-858A-2199FFD98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209800"/>
            <a:ext cx="7658100" cy="3324225"/>
          </a:xfrm>
          <a:prstGeom prst="rect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D66F2F3B-3761-499D-9E08-6DD8C5C25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1913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rIns="13208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-65" charset="0"/>
                <a:ea typeface="ＭＳ Ｐゴシック" pitchFamily="-65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-65" charset="0"/>
                <a:ea typeface="ＭＳ Ｐゴシック" pitchFamily="-65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-65" charset="0"/>
                <a:ea typeface="ＭＳ Ｐゴシック" pitchFamily="-65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-65" charset="0"/>
                <a:ea typeface="ＭＳ Ｐゴシック" pitchFamily="-65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-65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-65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-65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Tahoma" pitchFamily="-65" charset="0"/>
              </a:defRPr>
            </a:lvl9pPr>
          </a:lstStyle>
          <a:p>
            <a:pPr eaLnBrk="1" hangingPunct="1">
              <a:defRPr/>
            </a:pPr>
            <a:r>
              <a:rPr lang="en-US" altLang="en-US" sz="4000" kern="0" dirty="0"/>
              <a:t>Conditionals/Logical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D0A619-D28A-4549-9D96-BF4B831F4E37}"/>
              </a:ext>
            </a:extLst>
          </p:cNvPr>
          <p:cNvSpPr txBox="1"/>
          <p:nvPr/>
        </p:nvSpPr>
        <p:spPr>
          <a:xfrm>
            <a:off x="1620837" y="1824336"/>
            <a:ext cx="1552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Selection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3E9363-DA17-48B2-A545-B2E6F3274CFC}"/>
              </a:ext>
            </a:extLst>
          </p:cNvPr>
          <p:cNvSpPr txBox="1"/>
          <p:nvPr/>
        </p:nvSpPr>
        <p:spPr>
          <a:xfrm>
            <a:off x="4592637" y="1824335"/>
            <a:ext cx="1398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Iteration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E8D2C-7220-4CDB-A47A-5553CE1E7D4B}"/>
              </a:ext>
            </a:extLst>
          </p:cNvPr>
          <p:cNvSpPr txBox="1"/>
          <p:nvPr/>
        </p:nvSpPr>
        <p:spPr>
          <a:xfrm>
            <a:off x="6591254" y="1824335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Sequence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AC8CEE0-155F-4F70-B354-A0CBE4445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Nesting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8B87E04-FBF1-4654-88DF-941D4D138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7261" y="1447800"/>
            <a:ext cx="3657600" cy="3810000"/>
          </a:xfrm>
        </p:spPr>
        <p:txBody>
          <a:bodyPr/>
          <a:lstStyle/>
          <a:p>
            <a:pPr eaLnBrk="1" hangingPunct="1">
              <a:defRPr/>
            </a:pPr>
            <a:r>
              <a:rPr lang="en-US" sz="2200" b="1" dirty="0"/>
              <a:t>Nesting</a:t>
            </a:r>
            <a:r>
              <a:rPr lang="en-US" sz="2200" dirty="0"/>
              <a:t> occurs anytime a control structure is inside another control structure.</a:t>
            </a:r>
          </a:p>
          <a:p>
            <a:pPr eaLnBrk="1" hangingPunct="1">
              <a:defRPr/>
            </a:pPr>
            <a:r>
              <a:rPr lang="en-US" altLang="en-US" sz="2200" dirty="0"/>
              <a:t>Very powerful and useful if done correctly.</a:t>
            </a:r>
            <a:r>
              <a:rPr lang="en-US" altLang="en-US" sz="2200" i="1" dirty="0"/>
              <a:t>	</a:t>
            </a:r>
          </a:p>
          <a:p>
            <a:pPr eaLnBrk="1" hangingPunct="1">
              <a:defRPr/>
            </a:pPr>
            <a:r>
              <a:rPr lang="en-US" altLang="en-US" sz="2200" dirty="0"/>
              <a:t>Can become very difficult to read, understand and debug.</a:t>
            </a:r>
          </a:p>
          <a:p>
            <a:pPr eaLnBrk="1" hangingPunct="1">
              <a:defRPr/>
            </a:pPr>
            <a:r>
              <a:rPr lang="en-US" altLang="en-US" sz="2200" dirty="0"/>
              <a:t>Flatter is better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2F62EA-4124-4ACF-A0BC-1602817F5ACA}"/>
              </a:ext>
            </a:extLst>
          </p:cNvPr>
          <p:cNvSpPr txBox="1"/>
          <p:nvPr/>
        </p:nvSpPr>
        <p:spPr>
          <a:xfrm>
            <a:off x="4732976" y="1992664"/>
            <a:ext cx="6719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354EE4-CABD-4FD3-A128-CEAF13D3790F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5848347" y="1393967"/>
            <a:ext cx="0" cy="6634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94422DCC-24C2-43F4-BE4F-94922710F6AB}"/>
              </a:ext>
            </a:extLst>
          </p:cNvPr>
          <p:cNvSpPr/>
          <p:nvPr/>
        </p:nvSpPr>
        <p:spPr>
          <a:xfrm>
            <a:off x="5410200" y="2057400"/>
            <a:ext cx="876293" cy="685800"/>
          </a:xfrm>
          <a:prstGeom prst="diamond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E07CF8-2A67-4C70-A55A-41DB2ACC7A75}"/>
              </a:ext>
            </a:extLst>
          </p:cNvPr>
          <p:cNvCxnSpPr>
            <a:cxnSpLocks/>
          </p:cNvCxnSpPr>
          <p:nvPr/>
        </p:nvCxnSpPr>
        <p:spPr>
          <a:xfrm flipH="1">
            <a:off x="5848344" y="5724650"/>
            <a:ext cx="1" cy="535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82E9BAE-4B8F-49DD-BA93-282207A4C698}"/>
              </a:ext>
            </a:extLst>
          </p:cNvPr>
          <p:cNvSpPr txBox="1"/>
          <p:nvPr/>
        </p:nvSpPr>
        <p:spPr>
          <a:xfrm>
            <a:off x="6582794" y="1992664"/>
            <a:ext cx="58221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21" name="Straight Arrow Connector 40">
            <a:extLst>
              <a:ext uri="{FF2B5EF4-FFF2-40B4-BE49-F238E27FC236}">
                <a16:creationId xmlns:a16="http://schemas.microsoft.com/office/drawing/2014/main" id="{12D2A202-4651-42CB-BD71-EA70B41E0893}"/>
              </a:ext>
            </a:extLst>
          </p:cNvPr>
          <p:cNvCxnSpPr>
            <a:cxnSpLocks/>
          </p:cNvCxnSpPr>
          <p:nvPr/>
        </p:nvCxnSpPr>
        <p:spPr>
          <a:xfrm>
            <a:off x="6286493" y="2405436"/>
            <a:ext cx="1316657" cy="547509"/>
          </a:xfrm>
          <a:prstGeom prst="bentConnector3">
            <a:avLst>
              <a:gd name="adj1" fmla="val 9982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40">
            <a:extLst>
              <a:ext uri="{FF2B5EF4-FFF2-40B4-BE49-F238E27FC236}">
                <a16:creationId xmlns:a16="http://schemas.microsoft.com/office/drawing/2014/main" id="{3C65B09B-630A-40D4-A095-0DC760E13E02}"/>
              </a:ext>
            </a:extLst>
          </p:cNvPr>
          <p:cNvCxnSpPr>
            <a:cxnSpLocks/>
          </p:cNvCxnSpPr>
          <p:nvPr/>
        </p:nvCxnSpPr>
        <p:spPr>
          <a:xfrm>
            <a:off x="4518565" y="2399014"/>
            <a:ext cx="798384" cy="416579"/>
          </a:xfrm>
          <a:prstGeom prst="bentConnector3">
            <a:avLst>
              <a:gd name="adj1" fmla="val 99573"/>
            </a:avLst>
          </a:prstGeom>
          <a:ln w="3810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40">
            <a:extLst>
              <a:ext uri="{FF2B5EF4-FFF2-40B4-BE49-F238E27FC236}">
                <a16:creationId xmlns:a16="http://schemas.microsoft.com/office/drawing/2014/main" id="{A9CB47F5-CAC8-46FB-B95B-2B7C2917468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63422" y="3930078"/>
            <a:ext cx="2360024" cy="1209820"/>
          </a:xfrm>
          <a:prstGeom prst="bentConnector3">
            <a:avLst>
              <a:gd name="adj1" fmla="val 9927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7BD8F7B-3372-4DD9-97BE-34D51700011A}"/>
              </a:ext>
            </a:extLst>
          </p:cNvPr>
          <p:cNvSpPr txBox="1"/>
          <p:nvPr/>
        </p:nvSpPr>
        <p:spPr>
          <a:xfrm>
            <a:off x="6487781" y="2960693"/>
            <a:ext cx="6719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C19661A2-D4EA-4B9F-85B1-68DCA751DEE4}"/>
              </a:ext>
            </a:extLst>
          </p:cNvPr>
          <p:cNvSpPr/>
          <p:nvPr/>
        </p:nvSpPr>
        <p:spPr>
          <a:xfrm>
            <a:off x="7165005" y="3025429"/>
            <a:ext cx="876293" cy="685800"/>
          </a:xfrm>
          <a:prstGeom prst="diamond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1F91A34-B7BC-4E53-88C2-9D6862F255BB}"/>
              </a:ext>
            </a:extLst>
          </p:cNvPr>
          <p:cNvSpPr/>
          <p:nvPr/>
        </p:nvSpPr>
        <p:spPr>
          <a:xfrm>
            <a:off x="8554071" y="3871951"/>
            <a:ext cx="510210" cy="393654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1AD7ED-08DE-451E-8527-683886034274}"/>
              </a:ext>
            </a:extLst>
          </p:cNvPr>
          <p:cNvSpPr txBox="1"/>
          <p:nvPr/>
        </p:nvSpPr>
        <p:spPr>
          <a:xfrm>
            <a:off x="8053093" y="2960693"/>
            <a:ext cx="58221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47" name="Straight Arrow Connector 40">
            <a:extLst>
              <a:ext uri="{FF2B5EF4-FFF2-40B4-BE49-F238E27FC236}">
                <a16:creationId xmlns:a16="http://schemas.microsoft.com/office/drawing/2014/main" id="{6AD69383-9D47-4E5E-B947-01FF5087D488}"/>
              </a:ext>
            </a:extLst>
          </p:cNvPr>
          <p:cNvCxnSpPr>
            <a:cxnSpLocks/>
          </p:cNvCxnSpPr>
          <p:nvPr/>
        </p:nvCxnSpPr>
        <p:spPr>
          <a:xfrm>
            <a:off x="8010792" y="3367043"/>
            <a:ext cx="798384" cy="416579"/>
          </a:xfrm>
          <a:prstGeom prst="bentConnector3">
            <a:avLst>
              <a:gd name="adj1" fmla="val 9957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0">
            <a:extLst>
              <a:ext uri="{FF2B5EF4-FFF2-40B4-BE49-F238E27FC236}">
                <a16:creationId xmlns:a16="http://schemas.microsoft.com/office/drawing/2014/main" id="{78827B64-EEA0-4100-96B8-A2AD06C565C9}"/>
              </a:ext>
            </a:extLst>
          </p:cNvPr>
          <p:cNvCxnSpPr>
            <a:cxnSpLocks/>
          </p:cNvCxnSpPr>
          <p:nvPr/>
        </p:nvCxnSpPr>
        <p:spPr>
          <a:xfrm rot="10800000" flipV="1">
            <a:off x="7603152" y="4323005"/>
            <a:ext cx="1209821" cy="491633"/>
          </a:xfrm>
          <a:prstGeom prst="bentConnector3">
            <a:avLst>
              <a:gd name="adj1" fmla="val -191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0">
            <a:extLst>
              <a:ext uri="{FF2B5EF4-FFF2-40B4-BE49-F238E27FC236}">
                <a16:creationId xmlns:a16="http://schemas.microsoft.com/office/drawing/2014/main" id="{B2BA4B2C-0AB5-4315-956F-67FD07E62C83}"/>
              </a:ext>
            </a:extLst>
          </p:cNvPr>
          <p:cNvCxnSpPr>
            <a:cxnSpLocks/>
          </p:cNvCxnSpPr>
          <p:nvPr/>
        </p:nvCxnSpPr>
        <p:spPr>
          <a:xfrm>
            <a:off x="6273370" y="3367043"/>
            <a:ext cx="798384" cy="416579"/>
          </a:xfrm>
          <a:prstGeom prst="bentConnector3">
            <a:avLst>
              <a:gd name="adj1" fmla="val 99573"/>
            </a:avLst>
          </a:prstGeom>
          <a:ln w="3810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0">
            <a:extLst>
              <a:ext uri="{FF2B5EF4-FFF2-40B4-BE49-F238E27FC236}">
                <a16:creationId xmlns:a16="http://schemas.microsoft.com/office/drawing/2014/main" id="{B24F6B42-FE2A-4CD7-9C00-833CA981F04C}"/>
              </a:ext>
            </a:extLst>
          </p:cNvPr>
          <p:cNvCxnSpPr>
            <a:cxnSpLocks/>
          </p:cNvCxnSpPr>
          <p:nvPr/>
        </p:nvCxnSpPr>
        <p:spPr>
          <a:xfrm>
            <a:off x="6393329" y="4323005"/>
            <a:ext cx="1209821" cy="491633"/>
          </a:xfrm>
          <a:prstGeom prst="bentConnector3">
            <a:avLst>
              <a:gd name="adj1" fmla="val -191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9B6282F-27B6-49D9-B2A3-52F89F649A5E}"/>
              </a:ext>
            </a:extLst>
          </p:cNvPr>
          <p:cNvSpPr/>
          <p:nvPr/>
        </p:nvSpPr>
        <p:spPr>
          <a:xfrm>
            <a:off x="6138224" y="3854384"/>
            <a:ext cx="510210" cy="393654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BBF5D6F-2499-4E61-A100-D7ECBF390515}"/>
              </a:ext>
            </a:extLst>
          </p:cNvPr>
          <p:cNvSpPr/>
          <p:nvPr/>
        </p:nvSpPr>
        <p:spPr>
          <a:xfrm>
            <a:off x="4389292" y="2880710"/>
            <a:ext cx="510210" cy="393654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Arrow Connector 40">
            <a:extLst>
              <a:ext uri="{FF2B5EF4-FFF2-40B4-BE49-F238E27FC236}">
                <a16:creationId xmlns:a16="http://schemas.microsoft.com/office/drawing/2014/main" id="{D194270C-EF49-4285-A940-07633BB0E528}"/>
              </a:ext>
            </a:extLst>
          </p:cNvPr>
          <p:cNvCxnSpPr>
            <a:cxnSpLocks/>
          </p:cNvCxnSpPr>
          <p:nvPr/>
        </p:nvCxnSpPr>
        <p:spPr>
          <a:xfrm rot="10800000" flipV="1">
            <a:off x="5848345" y="4862388"/>
            <a:ext cx="1743485" cy="852612"/>
          </a:xfrm>
          <a:prstGeom prst="bentConnector3">
            <a:avLst>
              <a:gd name="adj1" fmla="val -99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78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ED39914-940B-4112-A5DB-2508F1E51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Nesting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2AF5CAF3-D71E-4B6F-9163-AF4E0713E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097233"/>
              </p:ext>
            </p:extLst>
          </p:nvPr>
        </p:nvGraphicFramePr>
        <p:xfrm>
          <a:off x="447675" y="1371600"/>
          <a:ext cx="8229600" cy="4398894"/>
        </p:xfrm>
        <a:graphic>
          <a:graphicData uri="http://schemas.openxmlformats.org/drawingml/2006/table">
            <a:tbl>
              <a:tblPr/>
              <a:tblGrid>
                <a:gridCol w="653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76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686">
                <a:tc gridSpan="2"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nesting.py</a:t>
                      </a:r>
                    </a:p>
                  </a:txBody>
                  <a:tcPr marL="41477" marR="41477" marT="41455" marB="41455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8489"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10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11</a:t>
                      </a:r>
                    </a:p>
                  </a:txBody>
                  <a:tcPr marL="41477" marR="82954" marT="207272" marB="207272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grade = </a:t>
                      </a: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int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input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"Enter grade: "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))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absences = </a:t>
                      </a: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int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input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"Enter absences: "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))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endParaRPr lang="en-US" altLang="en-US" sz="2000" dirty="0">
                        <a:ea typeface="ＭＳ Ｐゴシック" panose="020B0600070205080204" pitchFamily="34" charset="-128"/>
                      </a:endParaRP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if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grade &gt;= 80: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   </a:t>
                      </a: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if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absences &lt;= 3: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       </a:t>
                      </a: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print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"Exempt from final."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)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   </a:t>
                      </a: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else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: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       </a:t>
                      </a: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print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"Must have 3 or less absences to exempt the final."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)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else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: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   </a:t>
                      </a: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print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"Must have a B at minimum to exempt the final."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)</a:t>
                      </a:r>
                    </a:p>
                  </a:txBody>
                  <a:tcPr marL="41477" marR="165909" marT="207272" marB="207272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755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9982822-20A5-489B-8A69-025C40338E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Comparison Operators</a:t>
            </a:r>
          </a:p>
        </p:txBody>
      </p:sp>
      <p:graphicFrame>
        <p:nvGraphicFramePr>
          <p:cNvPr id="6" name="Group 26">
            <a:extLst>
              <a:ext uri="{FF2B5EF4-FFF2-40B4-BE49-F238E27FC236}">
                <a16:creationId xmlns:a16="http://schemas.microsoft.com/office/drawing/2014/main" id="{A94BD402-AFC2-4C39-88DE-DC88B9DCC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275176"/>
              </p:ext>
            </p:extLst>
          </p:nvPr>
        </p:nvGraphicFramePr>
        <p:xfrm>
          <a:off x="779462" y="1600200"/>
          <a:ext cx="7585075" cy="234649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1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Operator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Meaning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Example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Result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==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equals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1 + 1 == 2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True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!=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not equals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3.2 != 2.5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True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&lt;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less than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10 &lt; 5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False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&gt;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greater than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10 &gt; 5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True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1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&lt;=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less than or equal to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126 &lt;= 100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False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18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&gt;=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greater than or equal to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5.0 &gt;= 5.0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True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9982822-20A5-489B-8A69-025C40338E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Logical Operators</a:t>
            </a:r>
          </a:p>
        </p:txBody>
      </p:sp>
      <p:graphicFrame>
        <p:nvGraphicFramePr>
          <p:cNvPr id="5" name="Group 69">
            <a:extLst>
              <a:ext uri="{FF2B5EF4-FFF2-40B4-BE49-F238E27FC236}">
                <a16:creationId xmlns:a16="http://schemas.microsoft.com/office/drawing/2014/main" id="{A1BB72C1-F89C-402E-AB1E-05370EA9D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342182"/>
              </p:ext>
            </p:extLst>
          </p:nvPr>
        </p:nvGraphicFramePr>
        <p:xfrm>
          <a:off x="1600200" y="1371600"/>
          <a:ext cx="5564188" cy="1714500"/>
        </p:xfrm>
        <a:graphic>
          <a:graphicData uri="http://schemas.openxmlformats.org/drawingml/2006/table">
            <a:tbl>
              <a:tblPr/>
              <a:tblGrid>
                <a:gridCol w="1652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Operator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(2 == 3) and (-1 &lt; 5)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(2 == 3) or  (-1 &lt; 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not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not (2 == 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True ^ 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213634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2D9EA2FA-81F7-43BE-B205-2FA76DC51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352800"/>
            <a:ext cx="7467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>
              <a:defRPr/>
            </a:pPr>
            <a:r>
              <a:rPr lang="en-US" sz="2200" b="1" kern="0" dirty="0"/>
              <a:t>Logical operators </a:t>
            </a:r>
            <a:r>
              <a:rPr lang="en-US" sz="2200" kern="0" dirty="0"/>
              <a:t>combine 2 or more Boolean expressions into a compound expression.</a:t>
            </a:r>
          </a:p>
          <a:p>
            <a:pPr eaLnBrk="1" hangingPunct="1">
              <a:defRPr/>
            </a:pPr>
            <a:r>
              <a:rPr lang="en-US" altLang="en-US" sz="2200" kern="0" dirty="0"/>
              <a:t>Can be used to create very complex expressions.</a:t>
            </a:r>
          </a:p>
          <a:p>
            <a:pPr eaLnBrk="1" hangingPunct="1">
              <a:defRPr/>
            </a:pPr>
            <a:r>
              <a:rPr lang="en-US" altLang="en-US" sz="2200" kern="0" dirty="0"/>
              <a:t>Precedence matters </a:t>
            </a:r>
          </a:p>
          <a:p>
            <a:pPr eaLnBrk="1" hangingPunct="1">
              <a:defRPr/>
            </a:pPr>
            <a:r>
              <a:rPr lang="en-US" altLang="en-US" sz="2200" kern="0" dirty="0"/>
              <a:t>Highest to lowest:</a:t>
            </a:r>
          </a:p>
          <a:p>
            <a:pPr lvl="1" eaLnBrk="1" hangingPunct="1">
              <a:defRPr/>
            </a:pPr>
            <a:r>
              <a:rPr lang="en-US" altLang="en-US" sz="2000" kern="0" dirty="0"/>
              <a:t>parentheses, not, and, ^, or</a:t>
            </a:r>
          </a:p>
        </p:txBody>
      </p:sp>
    </p:spTree>
    <p:extLst>
      <p:ext uri="{BB962C8B-B14F-4D97-AF65-F5344CB8AC3E}">
        <p14:creationId xmlns:p14="http://schemas.microsoft.com/office/powerpoint/2010/main" val="212401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AC8CEE0-155F-4F70-B354-A0CBE4445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and Operator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8B87E04-FBF1-4654-88DF-941D4D138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3749062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200" dirty="0"/>
              <a:t>Logic circuit / Engineering symbol</a:t>
            </a:r>
          </a:p>
          <a:p>
            <a:pPr eaLnBrk="1" hangingPunct="1">
              <a:defRPr/>
            </a:pPr>
            <a:r>
              <a:rPr lang="en-US" sz="2200" dirty="0"/>
              <a:t>Truth table – shows all possible combinations of inputs and outputs</a:t>
            </a:r>
          </a:p>
          <a:p>
            <a:pPr eaLnBrk="1" hangingPunct="1">
              <a:defRPr/>
            </a:pPr>
            <a:r>
              <a:rPr lang="en-US" sz="2200" dirty="0"/>
              <a:t>and takes two Boolean expressions as operands</a:t>
            </a:r>
          </a:p>
          <a:p>
            <a:pPr eaLnBrk="1" hangingPunct="1">
              <a:defRPr/>
            </a:pPr>
            <a:r>
              <a:rPr lang="en-US" sz="2200" dirty="0"/>
              <a:t>Output is True only if both expressions are True and False otherwise</a:t>
            </a:r>
          </a:p>
          <a:p>
            <a:pPr eaLnBrk="1" hangingPunct="1">
              <a:defRPr/>
            </a:pPr>
            <a:r>
              <a:rPr lang="en-US" sz="2200" dirty="0"/>
              <a:t>Simplifies nested control structures (if inside an if is an and)</a:t>
            </a:r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70F88AC0-972C-4B31-A7BB-BF9FCC2B58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59425" y="1752600"/>
            <a:ext cx="762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8E1DA3BB-4B2F-429F-A945-DDA00D2FCC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59425" y="2057400"/>
            <a:ext cx="762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D8E52E5A-AC8E-4E7C-A7AA-0F3944CD99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2250" y="189482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F3DFFBA9-0555-4BF1-A215-40D7D0ADB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225" y="1371600"/>
            <a:ext cx="3994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C1952380-164E-4599-A86F-B04B3D7C4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225" y="1828800"/>
            <a:ext cx="396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0E67F2CE-E4D6-46A6-AF3C-B8CD5E119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8050" y="1619250"/>
            <a:ext cx="3914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ahoma" panose="020B0604030504040204" pitchFamily="34" charset="0"/>
              </a:rPr>
              <a:t>Y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7C9E00E7-24C8-40F2-9614-AB45CA7A8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825" y="2667000"/>
            <a:ext cx="211628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ahoma" panose="020B0604030504040204" pitchFamily="34" charset="0"/>
              </a:rPr>
              <a:t>Y = A and B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E4867A1-530C-41D5-B6D3-F3F75B827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036682"/>
              </p:ext>
            </p:extLst>
          </p:nvPr>
        </p:nvGraphicFramePr>
        <p:xfrm>
          <a:off x="4953000" y="3303590"/>
          <a:ext cx="3987801" cy="2717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267">
                  <a:extLst>
                    <a:ext uri="{9D8B030D-6E8A-4147-A177-3AD203B41FA5}">
                      <a16:colId xmlns:a16="http://schemas.microsoft.com/office/drawing/2014/main" val="3380755317"/>
                    </a:ext>
                  </a:extLst>
                </a:gridCol>
                <a:gridCol w="1329267">
                  <a:extLst>
                    <a:ext uri="{9D8B030D-6E8A-4147-A177-3AD203B41FA5}">
                      <a16:colId xmlns:a16="http://schemas.microsoft.com/office/drawing/2014/main" val="205456742"/>
                    </a:ext>
                  </a:extLst>
                </a:gridCol>
                <a:gridCol w="1329267">
                  <a:extLst>
                    <a:ext uri="{9D8B030D-6E8A-4147-A177-3AD203B41FA5}">
                      <a16:colId xmlns:a16="http://schemas.microsoft.com/office/drawing/2014/main" val="1449150133"/>
                    </a:ext>
                  </a:extLst>
                </a:gridCol>
              </a:tblGrid>
              <a:tr h="5435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solidFill>
                      <a:srgbClr val="4D8C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>
                    <a:solidFill>
                      <a:srgbClr val="4D8C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B</a:t>
                      </a:r>
                    </a:p>
                  </a:txBody>
                  <a:tcPr anchor="ctr">
                    <a:solidFill>
                      <a:srgbClr val="4D8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573663"/>
                  </a:ext>
                </a:extLst>
              </a:tr>
              <a:tr h="5435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42262"/>
                  </a:ext>
                </a:extLst>
              </a:tr>
              <a:tr h="5435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1466860"/>
                  </a:ext>
                </a:extLst>
              </a:tr>
              <a:tr h="5435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401052"/>
                  </a:ext>
                </a:extLst>
              </a:tr>
              <a:tr h="5435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775137"/>
                  </a:ext>
                </a:extLst>
              </a:tr>
            </a:tbl>
          </a:graphicData>
        </a:graphic>
      </p:graphicFrame>
      <p:sp>
        <p:nvSpPr>
          <p:cNvPr id="3" name="Flowchart: Delay 2">
            <a:extLst>
              <a:ext uri="{FF2B5EF4-FFF2-40B4-BE49-F238E27FC236}">
                <a16:creationId xmlns:a16="http://schemas.microsoft.com/office/drawing/2014/main" id="{4037305D-2656-4CB6-9071-77F4125EAB8D}"/>
              </a:ext>
            </a:extLst>
          </p:cNvPr>
          <p:cNvSpPr/>
          <p:nvPr/>
        </p:nvSpPr>
        <p:spPr>
          <a:xfrm>
            <a:off x="6321425" y="1429520"/>
            <a:ext cx="1520825" cy="881390"/>
          </a:xfrm>
          <a:prstGeom prst="flowChartDelay">
            <a:avLst/>
          </a:prstGeom>
          <a:solidFill>
            <a:srgbClr val="5192C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86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ED39914-940B-4112-A5DB-2508F1E51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and Operator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2AF5CAF3-D71E-4B6F-9163-AF4E0713E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101734"/>
              </p:ext>
            </p:extLst>
          </p:nvPr>
        </p:nvGraphicFramePr>
        <p:xfrm>
          <a:off x="228600" y="1676401"/>
          <a:ext cx="6019800" cy="3360288"/>
        </p:xfrm>
        <a:graphic>
          <a:graphicData uri="http://schemas.openxmlformats.org/drawingml/2006/table">
            <a:tbl>
              <a:tblPr/>
              <a:tblGrid>
                <a:gridCol w="477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262">
                <a:tc gridSpan="2"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logical_operators.py</a:t>
                      </a:r>
                    </a:p>
                  </a:txBody>
                  <a:tcPr marL="41477" marR="41477" marT="41455" marB="41455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1137"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marL="41477" marR="82954" marT="207272" marB="207272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a = 20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print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(a &gt; 0 </a:t>
                      </a: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and 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a &lt; 10)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print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(a &gt; 0 </a:t>
                      </a: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and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10)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print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(bool(10))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endParaRPr lang="en-US" altLang="en-US" sz="2000" dirty="0">
                        <a:ea typeface="ＭＳ Ｐゴシック" panose="020B0600070205080204" pitchFamily="34" charset="-128"/>
                      </a:endParaRP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print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(a &gt; 0 </a:t>
                      </a: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and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a &lt; 10 </a:t>
                      </a: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and 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a != 4 </a:t>
                      </a: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and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a != 5)</a:t>
                      </a:r>
                    </a:p>
                  </a:txBody>
                  <a:tcPr marL="41477" marR="165909" marT="207272" marB="207272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15">
            <a:extLst>
              <a:ext uri="{FF2B5EF4-FFF2-40B4-BE49-F238E27FC236}">
                <a16:creationId xmlns:a16="http://schemas.microsoft.com/office/drawing/2014/main" id="{A33D3660-FC71-447B-9E0E-4BED534BC54B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1905000"/>
            <a:ext cx="2431473" cy="2133600"/>
            <a:chOff x="4758792" y="3951135"/>
            <a:chExt cx="3657600" cy="1832317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B84922AC-E47E-4F5D-914C-F68534374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8792" y="3951135"/>
              <a:ext cx="3657600" cy="360674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   C:\Windows\py.exe</a:t>
              </a:r>
            </a:p>
          </p:txBody>
        </p:sp>
        <p:sp>
          <p:nvSpPr>
            <p:cNvPr id="7" name="Rectangle 20">
              <a:extLst>
                <a:ext uri="{FF2B5EF4-FFF2-40B4-BE49-F238E27FC236}">
                  <a16:creationId xmlns:a16="http://schemas.microsoft.com/office/drawing/2014/main" id="{40D180D5-15FA-44CA-89FA-0A00CAE4D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8792" y="4311809"/>
              <a:ext cx="3657600" cy="1471643"/>
            </a:xfrm>
            <a:prstGeom prst="rect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>
                <a:solidFill>
                  <a:schemeClr val="bg1"/>
                </a:solidFill>
              </a:endParaRPr>
            </a:p>
            <a:p>
              <a:pPr eaLnBrk="1" hangingPunct="1"/>
              <a:endParaRPr lang="en-US" altLang="en-US" dirty="0">
                <a:solidFill>
                  <a:schemeClr val="bg1"/>
                </a:solidFill>
              </a:endParaRPr>
            </a:p>
            <a:p>
              <a:pPr eaLnBrk="1" hangingPunct="1"/>
              <a:endParaRPr lang="en-US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Picture 5">
            <a:extLst>
              <a:ext uri="{FF2B5EF4-FFF2-40B4-BE49-F238E27FC236}">
                <a16:creationId xmlns:a16="http://schemas.microsoft.com/office/drawing/2014/main" id="{C3FDAB90-8157-4BC1-BB25-91427E003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1931988"/>
            <a:ext cx="282575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729CE-C785-4A75-8E42-EE05F532B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76475"/>
            <a:ext cx="166947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bg1"/>
                </a:solidFill>
              </a:rPr>
              <a:t>False</a:t>
            </a:r>
          </a:p>
          <a:p>
            <a:pPr eaLnBrk="1" hangingPunct="1"/>
            <a:r>
              <a:rPr lang="en-US" altLang="en-US" sz="2000" dirty="0">
                <a:solidFill>
                  <a:schemeClr val="bg1"/>
                </a:solidFill>
              </a:rPr>
              <a:t>True</a:t>
            </a:r>
          </a:p>
          <a:p>
            <a:pPr eaLnBrk="1" hangingPunct="1"/>
            <a:r>
              <a:rPr lang="en-US" altLang="en-US" sz="2000" dirty="0">
                <a:solidFill>
                  <a:schemeClr val="bg1"/>
                </a:solidFill>
              </a:rPr>
              <a:t>True</a:t>
            </a:r>
          </a:p>
          <a:p>
            <a:pPr eaLnBrk="1" hangingPunct="1"/>
            <a:r>
              <a:rPr lang="en-US" altLang="en-US" sz="2000" dirty="0">
                <a:solidFill>
                  <a:schemeClr val="bg1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64116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AC8CEE0-155F-4F70-B354-A0CBE4445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or Operator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8B87E04-FBF1-4654-88DF-941D4D138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3749062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200" dirty="0"/>
              <a:t>Logic circuit / Engineering symbol</a:t>
            </a:r>
          </a:p>
          <a:p>
            <a:pPr eaLnBrk="1" hangingPunct="1">
              <a:defRPr/>
            </a:pPr>
            <a:r>
              <a:rPr lang="en-US" sz="2200" dirty="0"/>
              <a:t>Truth table – shows all possible combinations of inputs and outputs</a:t>
            </a:r>
          </a:p>
          <a:p>
            <a:pPr eaLnBrk="1" hangingPunct="1">
              <a:defRPr/>
            </a:pPr>
            <a:r>
              <a:rPr lang="en-US" sz="2200" dirty="0"/>
              <a:t>or takes two Boolean expressions as operands</a:t>
            </a:r>
          </a:p>
          <a:p>
            <a:pPr eaLnBrk="1" hangingPunct="1">
              <a:defRPr/>
            </a:pPr>
            <a:r>
              <a:rPr lang="en-US" sz="2200" dirty="0"/>
              <a:t>Output is True if any expression is True and False otherwise</a:t>
            </a:r>
          </a:p>
          <a:p>
            <a:pPr eaLnBrk="1" hangingPunct="1">
              <a:defRPr/>
            </a:pPr>
            <a:r>
              <a:rPr lang="en-US" sz="2200" dirty="0"/>
              <a:t>Simplifies nested control structures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D8E52E5A-AC8E-4E7C-A7AA-0F3944CD99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0307" y="1894820"/>
            <a:ext cx="877743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F3DFFBA9-0555-4BF1-A215-40D7D0ADB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225" y="1371600"/>
            <a:ext cx="3994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C1952380-164E-4599-A86F-B04B3D7C4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225" y="1828800"/>
            <a:ext cx="396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0E67F2CE-E4D6-46A6-AF3C-B8CD5E119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8050" y="1619250"/>
            <a:ext cx="3914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ahoma" panose="020B0604030504040204" pitchFamily="34" charset="0"/>
              </a:rPr>
              <a:t>Y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7C9E00E7-24C8-40F2-9614-AB45CA7A8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825" y="2667000"/>
            <a:ext cx="1853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ahoma" panose="020B0604030504040204" pitchFamily="34" charset="0"/>
              </a:rPr>
              <a:t>Y = A or B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E4867A1-530C-41D5-B6D3-F3F75B827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803424"/>
              </p:ext>
            </p:extLst>
          </p:nvPr>
        </p:nvGraphicFramePr>
        <p:xfrm>
          <a:off x="4953000" y="3303590"/>
          <a:ext cx="3987801" cy="2717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267">
                  <a:extLst>
                    <a:ext uri="{9D8B030D-6E8A-4147-A177-3AD203B41FA5}">
                      <a16:colId xmlns:a16="http://schemas.microsoft.com/office/drawing/2014/main" val="3380755317"/>
                    </a:ext>
                  </a:extLst>
                </a:gridCol>
                <a:gridCol w="1329267">
                  <a:extLst>
                    <a:ext uri="{9D8B030D-6E8A-4147-A177-3AD203B41FA5}">
                      <a16:colId xmlns:a16="http://schemas.microsoft.com/office/drawing/2014/main" val="205456742"/>
                    </a:ext>
                  </a:extLst>
                </a:gridCol>
                <a:gridCol w="1329267">
                  <a:extLst>
                    <a:ext uri="{9D8B030D-6E8A-4147-A177-3AD203B41FA5}">
                      <a16:colId xmlns:a16="http://schemas.microsoft.com/office/drawing/2014/main" val="1449150133"/>
                    </a:ext>
                  </a:extLst>
                </a:gridCol>
              </a:tblGrid>
              <a:tr h="5435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solidFill>
                      <a:srgbClr val="4D8C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>
                    <a:solidFill>
                      <a:srgbClr val="4D8C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or B</a:t>
                      </a:r>
                    </a:p>
                  </a:txBody>
                  <a:tcPr anchor="ctr">
                    <a:solidFill>
                      <a:srgbClr val="4D8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573663"/>
                  </a:ext>
                </a:extLst>
              </a:tr>
              <a:tr h="5435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42262"/>
                  </a:ext>
                </a:extLst>
              </a:tr>
              <a:tr h="5435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1466860"/>
                  </a:ext>
                </a:extLst>
              </a:tr>
              <a:tr h="5435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401052"/>
                  </a:ext>
                </a:extLst>
              </a:tr>
              <a:tr h="5435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775137"/>
                  </a:ext>
                </a:extLst>
              </a:tr>
            </a:tbl>
          </a:graphicData>
        </a:graphic>
      </p:graphicFrame>
      <p:sp>
        <p:nvSpPr>
          <p:cNvPr id="4" name="Line 5">
            <a:extLst>
              <a:ext uri="{FF2B5EF4-FFF2-40B4-BE49-F238E27FC236}">
                <a16:creationId xmlns:a16="http://schemas.microsoft.com/office/drawing/2014/main" id="{70F88AC0-972C-4B31-A7BB-BF9FCC2B58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59424" y="1752599"/>
            <a:ext cx="1008927" cy="1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8E1DA3BB-4B2F-429F-A945-DDA00D2FCC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59424" y="2057399"/>
            <a:ext cx="1017495" cy="1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" name="AutoShape 43">
            <a:extLst>
              <a:ext uri="{FF2B5EF4-FFF2-40B4-BE49-F238E27FC236}">
                <a16:creationId xmlns:a16="http://schemas.microsoft.com/office/drawing/2014/main" id="{6AC89145-ED9B-4811-A5D0-7A89D83C9BC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199652" y="1427630"/>
            <a:ext cx="1295400" cy="914400"/>
          </a:xfrm>
          <a:prstGeom prst="flowChartOnlineStorage">
            <a:avLst/>
          </a:prstGeom>
          <a:solidFill>
            <a:srgbClr val="5192C4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800" dirty="0">
              <a:latin typeface="Tahoma" panose="020B0604030504040204" pitchFamily="34" charset="0"/>
            </a:endParaRPr>
          </a:p>
        </p:txBody>
      </p:sp>
      <p:sp>
        <p:nvSpPr>
          <p:cNvPr id="25" name="Oval 44">
            <a:extLst>
              <a:ext uri="{FF2B5EF4-FFF2-40B4-BE49-F238E27FC236}">
                <a16:creationId xmlns:a16="http://schemas.microsoft.com/office/drawing/2014/main" id="{E58C60B5-E595-4937-B624-CC7A8BA52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4452" y="1427630"/>
            <a:ext cx="1371600" cy="914400"/>
          </a:xfrm>
          <a:prstGeom prst="ellipse">
            <a:avLst/>
          </a:prstGeom>
          <a:solidFill>
            <a:srgbClr val="5192C4"/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8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26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ED39914-940B-4112-A5DB-2508F1E51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or Operator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2AF5CAF3-D71E-4B6F-9163-AF4E0713E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581791"/>
              </p:ext>
            </p:extLst>
          </p:nvPr>
        </p:nvGraphicFramePr>
        <p:xfrm>
          <a:off x="228600" y="1676401"/>
          <a:ext cx="6019800" cy="3360288"/>
        </p:xfrm>
        <a:graphic>
          <a:graphicData uri="http://schemas.openxmlformats.org/drawingml/2006/table">
            <a:tbl>
              <a:tblPr/>
              <a:tblGrid>
                <a:gridCol w="477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20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262">
                <a:tc gridSpan="2"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logical_operators.py</a:t>
                      </a:r>
                    </a:p>
                  </a:txBody>
                  <a:tcPr marL="41477" marR="41477" marT="41455" marB="41455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1137"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8</a:t>
                      </a:r>
                    </a:p>
                  </a:txBody>
                  <a:tcPr marL="41477" marR="82954" marT="207272" marB="207272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weather = 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"sunny"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temp = 33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if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temp &lt; 50 </a:t>
                      </a: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or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weather == 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"rain"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: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   </a:t>
                      </a: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print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"Wear a jacket"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)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endParaRPr lang="pt-BR" altLang="en-US" sz="2000" dirty="0">
                        <a:ea typeface="ＭＳ Ｐゴシック" panose="020B0600070205080204" pitchFamily="34" charset="-128"/>
                      </a:endParaRP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pt-BR" altLang="en-US" sz="2000" dirty="0">
                          <a:ea typeface="ＭＳ Ｐゴシック" panose="020B0600070205080204" pitchFamily="34" charset="-128"/>
                        </a:rPr>
                        <a:t>n = 111201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pt-BR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print</a:t>
                      </a:r>
                      <a:r>
                        <a:rPr lang="pt-BR" altLang="en-US" sz="2000" dirty="0">
                          <a:ea typeface="ＭＳ Ｐゴシック" panose="020B0600070205080204" pitchFamily="34" charset="-128"/>
                        </a:rPr>
                        <a:t>(n % 2 == 0 </a:t>
                      </a:r>
                      <a:r>
                        <a:rPr lang="pt-BR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or</a:t>
                      </a:r>
                      <a:r>
                        <a:rPr lang="pt-BR" altLang="en-US" sz="2000" dirty="0">
                          <a:ea typeface="ＭＳ Ｐゴシック" panose="020B0600070205080204" pitchFamily="34" charset="-128"/>
                        </a:rPr>
                        <a:t> n % 3 == 0)</a:t>
                      </a:r>
                      <a:endParaRPr lang="en-US" altLang="en-US" sz="2000" dirty="0">
                        <a:ea typeface="ＭＳ Ｐゴシック" panose="020B0600070205080204" pitchFamily="34" charset="-128"/>
                      </a:endParaRPr>
                    </a:p>
                  </a:txBody>
                  <a:tcPr marL="41477" marR="165909" marT="207272" marB="207272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15">
            <a:extLst>
              <a:ext uri="{FF2B5EF4-FFF2-40B4-BE49-F238E27FC236}">
                <a16:creationId xmlns:a16="http://schemas.microsoft.com/office/drawing/2014/main" id="{A33D3660-FC71-447B-9E0E-4BED534BC54B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1905000"/>
            <a:ext cx="2431473" cy="2133600"/>
            <a:chOff x="4758792" y="3951135"/>
            <a:chExt cx="3657600" cy="1832317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B84922AC-E47E-4F5D-914C-F68534374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8792" y="3951135"/>
              <a:ext cx="3657600" cy="360674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   C:\Windows\py.exe</a:t>
              </a:r>
            </a:p>
          </p:txBody>
        </p:sp>
        <p:sp>
          <p:nvSpPr>
            <p:cNvPr id="7" name="Rectangle 20">
              <a:extLst>
                <a:ext uri="{FF2B5EF4-FFF2-40B4-BE49-F238E27FC236}">
                  <a16:creationId xmlns:a16="http://schemas.microsoft.com/office/drawing/2014/main" id="{40D180D5-15FA-44CA-89FA-0A00CAE4D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8792" y="4311809"/>
              <a:ext cx="3657600" cy="1471643"/>
            </a:xfrm>
            <a:prstGeom prst="rect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>
                <a:solidFill>
                  <a:schemeClr val="bg1"/>
                </a:solidFill>
              </a:endParaRPr>
            </a:p>
            <a:p>
              <a:pPr eaLnBrk="1" hangingPunct="1"/>
              <a:endParaRPr lang="en-US" altLang="en-US" dirty="0">
                <a:solidFill>
                  <a:schemeClr val="bg1"/>
                </a:solidFill>
              </a:endParaRPr>
            </a:p>
            <a:p>
              <a:pPr eaLnBrk="1" hangingPunct="1"/>
              <a:endParaRPr lang="en-US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Picture 5">
            <a:extLst>
              <a:ext uri="{FF2B5EF4-FFF2-40B4-BE49-F238E27FC236}">
                <a16:creationId xmlns:a16="http://schemas.microsoft.com/office/drawing/2014/main" id="{C3FDAB90-8157-4BC1-BB25-91427E003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1931988"/>
            <a:ext cx="282575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729CE-C785-4A75-8E42-EE05F532B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76475"/>
            <a:ext cx="2286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bg1"/>
                </a:solidFill>
              </a:rPr>
              <a:t>Wear a jacket</a:t>
            </a:r>
          </a:p>
          <a:p>
            <a:pPr eaLnBrk="1" hangingPunct="1"/>
            <a:r>
              <a:rPr lang="en-US" altLang="en-US" sz="2000" dirty="0">
                <a:solidFill>
                  <a:schemeClr val="bg1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61104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AC8CEE0-155F-4F70-B354-A0CBE4445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not Operator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8B87E04-FBF1-4654-88DF-941D4D138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3749062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200" dirty="0"/>
              <a:t>Logic circuit / Engineering symbol</a:t>
            </a:r>
          </a:p>
          <a:p>
            <a:pPr eaLnBrk="1" hangingPunct="1">
              <a:defRPr/>
            </a:pPr>
            <a:r>
              <a:rPr lang="en-US" sz="2200" dirty="0"/>
              <a:t>Truth table – shows all possible combinations of inputs and outputs</a:t>
            </a:r>
          </a:p>
          <a:p>
            <a:pPr eaLnBrk="1" hangingPunct="1">
              <a:defRPr/>
            </a:pPr>
            <a:r>
              <a:rPr lang="en-US" sz="2200" dirty="0"/>
              <a:t>not takes one Boolean expression and reverses the value</a:t>
            </a:r>
          </a:p>
          <a:p>
            <a:pPr eaLnBrk="1" hangingPunct="1">
              <a:defRPr/>
            </a:pPr>
            <a:r>
              <a:rPr lang="en-US" sz="2200" dirty="0"/>
              <a:t>True becomes False and False becomes True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E4867A1-530C-41D5-B6D3-F3F75B827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139892"/>
              </p:ext>
            </p:extLst>
          </p:nvPr>
        </p:nvGraphicFramePr>
        <p:xfrm>
          <a:off x="4953000" y="3303590"/>
          <a:ext cx="2658534" cy="1630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267">
                  <a:extLst>
                    <a:ext uri="{9D8B030D-6E8A-4147-A177-3AD203B41FA5}">
                      <a16:colId xmlns:a16="http://schemas.microsoft.com/office/drawing/2014/main" val="3380755317"/>
                    </a:ext>
                  </a:extLst>
                </a:gridCol>
                <a:gridCol w="1329267">
                  <a:extLst>
                    <a:ext uri="{9D8B030D-6E8A-4147-A177-3AD203B41FA5}">
                      <a16:colId xmlns:a16="http://schemas.microsoft.com/office/drawing/2014/main" val="205456742"/>
                    </a:ext>
                  </a:extLst>
                </a:gridCol>
              </a:tblGrid>
              <a:tr h="5435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solidFill>
                      <a:srgbClr val="4D8CB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</a:t>
                      </a:r>
                    </a:p>
                  </a:txBody>
                  <a:tcPr anchor="ctr">
                    <a:solidFill>
                      <a:srgbClr val="4D8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573663"/>
                  </a:ext>
                </a:extLst>
              </a:tr>
              <a:tr h="5435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42262"/>
                  </a:ext>
                </a:extLst>
              </a:tr>
              <a:tr h="5435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1466860"/>
                  </a:ext>
                </a:extLst>
              </a:tr>
            </a:tbl>
          </a:graphicData>
        </a:graphic>
      </p:graphicFrame>
      <p:sp>
        <p:nvSpPr>
          <p:cNvPr id="14" name="Line 4">
            <a:extLst>
              <a:ext uri="{FF2B5EF4-FFF2-40B4-BE49-F238E27FC236}">
                <a16:creationId xmlns:a16="http://schemas.microsoft.com/office/drawing/2014/main" id="{E727B92C-5658-4188-ADF2-7DEC32D6A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2075" y="1668136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5CC2CFCA-9157-436D-9454-5A206008F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0" y="1404470"/>
            <a:ext cx="3914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ahoma" panose="020B0604030504040204" pitchFamily="34" charset="0"/>
              </a:rPr>
              <a:t>Y</a:t>
            </a: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B5EF995D-2C1A-4188-B96A-4618BFA24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9268" y="2520816"/>
            <a:ext cx="18325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ahoma" panose="020B0604030504040204" pitchFamily="34" charset="0"/>
              </a:rPr>
              <a:t>Y = not A </a:t>
            </a:r>
          </a:p>
        </p:txBody>
      </p:sp>
      <p:sp>
        <p:nvSpPr>
          <p:cNvPr id="20" name="Line 28">
            <a:extLst>
              <a:ext uri="{FF2B5EF4-FFF2-40B4-BE49-F238E27FC236}">
                <a16:creationId xmlns:a16="http://schemas.microsoft.com/office/drawing/2014/main" id="{40926539-2F3E-4927-91F5-5AD22BB31E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07075" y="1668136"/>
            <a:ext cx="762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1" name="Text Box 29">
            <a:extLst>
              <a:ext uri="{FF2B5EF4-FFF2-40B4-BE49-F238E27FC236}">
                <a16:creationId xmlns:a16="http://schemas.microsoft.com/office/drawing/2014/main" id="{34FA4124-1D1E-43EB-BE65-78308EBA0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181" y="1404471"/>
            <a:ext cx="3994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0AB1CC15-A2F8-429E-9D60-AE07D83FFA07}"/>
              </a:ext>
            </a:extLst>
          </p:cNvPr>
          <p:cNvSpPr/>
          <p:nvPr/>
        </p:nvSpPr>
        <p:spPr>
          <a:xfrm rot="5400000">
            <a:off x="6569075" y="1143000"/>
            <a:ext cx="898525" cy="990598"/>
          </a:xfrm>
          <a:prstGeom prst="triangle">
            <a:avLst/>
          </a:prstGeom>
          <a:solidFill>
            <a:srgbClr val="5192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6CBE394-563E-4022-BDEA-8BDB9E99F21F}"/>
              </a:ext>
            </a:extLst>
          </p:cNvPr>
          <p:cNvSpPr/>
          <p:nvPr/>
        </p:nvSpPr>
        <p:spPr>
          <a:xfrm>
            <a:off x="7438050" y="1508918"/>
            <a:ext cx="274025" cy="258762"/>
          </a:xfrm>
          <a:prstGeom prst="ellipse">
            <a:avLst/>
          </a:prstGeom>
          <a:solidFill>
            <a:srgbClr val="5192C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6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ED39914-940B-4112-A5DB-2508F1E51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not Operator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2AF5CAF3-D71E-4B6F-9163-AF4E0713E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426723"/>
              </p:ext>
            </p:extLst>
          </p:nvPr>
        </p:nvGraphicFramePr>
        <p:xfrm>
          <a:off x="266700" y="1537848"/>
          <a:ext cx="8610600" cy="3034152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775">
                <a:tc gridSpan="2"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logical_operators.py</a:t>
                      </a:r>
                    </a:p>
                  </a:txBody>
                  <a:tcPr marL="41477" marR="41477" marT="41455" marB="41455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824"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7</a:t>
                      </a:r>
                    </a:p>
                  </a:txBody>
                  <a:tcPr marL="41477" marR="82954" marT="207272" marB="207272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day = </a:t>
                      </a: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input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"Enter day of week: "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)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is_weekend = day == 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"Saturday" </a:t>
                      </a: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or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day == 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"Sunday"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is_weekday = </a:t>
                      </a: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not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is_weekend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if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is_weekday: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   </a:t>
                      </a: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print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"Can't play golf:("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)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print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(is_weekend == (</a:t>
                      </a: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not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(day != 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"Saturday"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and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day != 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"Sunday"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)))</a:t>
                      </a:r>
                    </a:p>
                  </a:txBody>
                  <a:tcPr marL="41477" marR="165909" marT="207272" marB="207272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15">
            <a:extLst>
              <a:ext uri="{FF2B5EF4-FFF2-40B4-BE49-F238E27FC236}">
                <a16:creationId xmlns:a16="http://schemas.microsoft.com/office/drawing/2014/main" id="{A33D3660-FC71-447B-9E0E-4BED534BC54B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4810125"/>
            <a:ext cx="3505200" cy="1600200"/>
            <a:chOff x="4758792" y="3951135"/>
            <a:chExt cx="3657600" cy="1832317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B84922AC-E47E-4F5D-914C-F68534374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8792" y="3951135"/>
              <a:ext cx="3657600" cy="360674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     C:\Windows\py.exe</a:t>
              </a:r>
            </a:p>
          </p:txBody>
        </p:sp>
        <p:sp>
          <p:nvSpPr>
            <p:cNvPr id="7" name="Rectangle 20">
              <a:extLst>
                <a:ext uri="{FF2B5EF4-FFF2-40B4-BE49-F238E27FC236}">
                  <a16:creationId xmlns:a16="http://schemas.microsoft.com/office/drawing/2014/main" id="{40D180D5-15FA-44CA-89FA-0A00CAE4D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8792" y="4311809"/>
              <a:ext cx="3657600" cy="1471643"/>
            </a:xfrm>
            <a:prstGeom prst="rect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>
                <a:solidFill>
                  <a:schemeClr val="bg1"/>
                </a:solidFill>
              </a:endParaRPr>
            </a:p>
            <a:p>
              <a:pPr eaLnBrk="1" hangingPunct="1"/>
              <a:endParaRPr lang="en-US" altLang="en-US" dirty="0">
                <a:solidFill>
                  <a:schemeClr val="bg1"/>
                </a:solidFill>
              </a:endParaRPr>
            </a:p>
            <a:p>
              <a:pPr eaLnBrk="1" hangingPunct="1"/>
              <a:endParaRPr lang="en-US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Picture 5">
            <a:extLst>
              <a:ext uri="{FF2B5EF4-FFF2-40B4-BE49-F238E27FC236}">
                <a16:creationId xmlns:a16="http://schemas.microsoft.com/office/drawing/2014/main" id="{C3FDAB90-8157-4BC1-BB25-91427E003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475" y="4837113"/>
            <a:ext cx="407359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729CE-C785-4A75-8E42-EE05F532B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599" y="5181600"/>
            <a:ext cx="3295487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bg1"/>
                </a:solidFill>
              </a:rPr>
              <a:t>Enter day of week: </a:t>
            </a:r>
          </a:p>
          <a:p>
            <a:pPr eaLnBrk="1" hangingPunct="1"/>
            <a:r>
              <a:rPr lang="en-US" altLang="en-US" sz="2000" dirty="0">
                <a:solidFill>
                  <a:schemeClr val="bg1"/>
                </a:solidFill>
              </a:rPr>
              <a:t>Can’t play golf :(</a:t>
            </a:r>
          </a:p>
          <a:p>
            <a:pPr eaLnBrk="1" hangingPunct="1"/>
            <a:r>
              <a:rPr lang="en-US" altLang="en-US" sz="2000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4BD4B4-619F-4AD8-8CE8-4B65EA53D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181600"/>
            <a:ext cx="1295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bg1"/>
                </a:solidFill>
              </a:rPr>
              <a:t>Monday</a:t>
            </a:r>
          </a:p>
        </p:txBody>
      </p:sp>
    </p:spTree>
    <p:extLst>
      <p:ext uri="{BB962C8B-B14F-4D97-AF65-F5344CB8AC3E}">
        <p14:creationId xmlns:p14="http://schemas.microsoft.com/office/powerpoint/2010/main" val="8984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27C25-53CC-4F2F-9143-7F13B420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FB2288-3408-448B-82A6-18BAF7739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138754"/>
              </p:ext>
            </p:extLst>
          </p:nvPr>
        </p:nvGraphicFramePr>
        <p:xfrm>
          <a:off x="685800" y="1524000"/>
          <a:ext cx="8001000" cy="4394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2608875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3329469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817932760"/>
                    </a:ext>
                  </a:extLst>
                </a:gridCol>
              </a:tblGrid>
              <a:tr h="51996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Symbol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9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92C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Function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9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060171"/>
                  </a:ext>
                </a:extLst>
              </a:tr>
              <a:tr h="7748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Start/End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 oval represents the start/end point (terminator)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800475"/>
                  </a:ext>
                </a:extLst>
              </a:tr>
              <a:tr h="7748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Arrows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Shows the direction of flow and connects the relationships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959120"/>
                  </a:ext>
                </a:extLst>
              </a:tr>
              <a:tr h="7748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Input/Output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parallelogram represents either an input or output operation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499926"/>
                  </a:ext>
                </a:extLst>
              </a:tr>
              <a:tr h="7748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 instruction/command or process to be executed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63742"/>
                  </a:ext>
                </a:extLst>
              </a:tr>
              <a:tr h="77484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kite represents a branch, the decision is either yes or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033933"/>
                  </a:ext>
                </a:extLst>
              </a:tr>
            </a:tbl>
          </a:graphicData>
        </a:graphic>
      </p:graphicFrame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B8CF9A26-0796-4CD6-8C55-EEEDAAE9B22A}"/>
              </a:ext>
            </a:extLst>
          </p:cNvPr>
          <p:cNvSpPr/>
          <p:nvPr/>
        </p:nvSpPr>
        <p:spPr>
          <a:xfrm>
            <a:off x="1219200" y="2184400"/>
            <a:ext cx="1524000" cy="457200"/>
          </a:xfrm>
          <a:prstGeom prst="flowChartAlternateProcess">
            <a:avLst/>
          </a:prstGeom>
          <a:solidFill>
            <a:srgbClr val="FFFF00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04D7F39E-CC46-4DF9-BFA0-7C002930C4BC}"/>
              </a:ext>
            </a:extLst>
          </p:cNvPr>
          <p:cNvSpPr/>
          <p:nvPr/>
        </p:nvSpPr>
        <p:spPr>
          <a:xfrm>
            <a:off x="1219200" y="3708400"/>
            <a:ext cx="1524000" cy="457200"/>
          </a:xfrm>
          <a:prstGeom prst="flowChartInputOutpu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4C2E4BB1-3965-437A-8BAD-E914A0063F96}"/>
              </a:ext>
            </a:extLst>
          </p:cNvPr>
          <p:cNvSpPr/>
          <p:nvPr/>
        </p:nvSpPr>
        <p:spPr>
          <a:xfrm>
            <a:off x="1219200" y="4546600"/>
            <a:ext cx="1524000" cy="457200"/>
          </a:xfrm>
          <a:prstGeom prst="flowChartProcess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C5319AFC-61BA-4AB1-A575-0B55F8F87C82}"/>
              </a:ext>
            </a:extLst>
          </p:cNvPr>
          <p:cNvSpPr/>
          <p:nvPr/>
        </p:nvSpPr>
        <p:spPr>
          <a:xfrm>
            <a:off x="1219200" y="5232400"/>
            <a:ext cx="1524000" cy="457200"/>
          </a:xfrm>
          <a:prstGeom prst="flowChartDecisi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6B7A32-80FE-4126-8DAC-0DCC95C0D9A1}"/>
              </a:ext>
            </a:extLst>
          </p:cNvPr>
          <p:cNvCxnSpPr>
            <a:cxnSpLocks/>
          </p:cNvCxnSpPr>
          <p:nvPr/>
        </p:nvCxnSpPr>
        <p:spPr>
          <a:xfrm>
            <a:off x="1225973" y="3204319"/>
            <a:ext cx="13648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65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9982822-20A5-489B-8A69-025C40338E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not Operator</a:t>
            </a:r>
          </a:p>
        </p:txBody>
      </p:sp>
      <p:graphicFrame>
        <p:nvGraphicFramePr>
          <p:cNvPr id="5" name="Group 69">
            <a:extLst>
              <a:ext uri="{FF2B5EF4-FFF2-40B4-BE49-F238E27FC236}">
                <a16:creationId xmlns:a16="http://schemas.microsoft.com/office/drawing/2014/main" id="{A1BB72C1-F89C-402E-AB1E-05370EA9D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427802"/>
              </p:ext>
            </p:extLst>
          </p:nvPr>
        </p:nvGraphicFramePr>
        <p:xfrm>
          <a:off x="1714499" y="1435954"/>
          <a:ext cx="5715000" cy="1714500"/>
        </p:xfrm>
        <a:graphic>
          <a:graphicData uri="http://schemas.openxmlformats.org/drawingml/2006/table">
            <a:tbl>
              <a:tblPr/>
              <a:tblGrid>
                <a:gridCol w="2857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574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Example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Equivalency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not(a == b)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a !=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  not(a &lt; 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a &gt;=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not(a and 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not a or not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not(a or 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not a and not 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213634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B8E463A-D8EC-4291-B35A-D486E0CF89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325658"/>
              </p:ext>
            </p:extLst>
          </p:nvPr>
        </p:nvGraphicFramePr>
        <p:xfrm>
          <a:off x="533400" y="3429000"/>
          <a:ext cx="83058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11707854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75596437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79286186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4509749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91752968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3980367889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val="1770017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5496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5496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and B</a:t>
                      </a:r>
                    </a:p>
                  </a:txBody>
                  <a:tcPr>
                    <a:solidFill>
                      <a:srgbClr val="5496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not(A and B)</a:t>
                      </a:r>
                    </a:p>
                  </a:txBody>
                  <a:tcPr>
                    <a:solidFill>
                      <a:srgbClr val="5496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not(A)</a:t>
                      </a:r>
                    </a:p>
                  </a:txBody>
                  <a:tcPr>
                    <a:solidFill>
                      <a:srgbClr val="5496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not(B)</a:t>
                      </a:r>
                    </a:p>
                  </a:txBody>
                  <a:tcPr>
                    <a:solidFill>
                      <a:srgbClr val="5496C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A or not B</a:t>
                      </a:r>
                    </a:p>
                  </a:txBody>
                  <a:tcPr>
                    <a:solidFill>
                      <a:srgbClr val="5496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89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695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47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623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078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914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AC8CEE0-155F-4F70-B354-A0CBE4445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^ Operator (xor)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8B87E04-FBF1-4654-88DF-941D4D138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0999" y="1371600"/>
            <a:ext cx="4069227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200" dirty="0"/>
              <a:t>^ takes two Boolean expressions as operands</a:t>
            </a:r>
          </a:p>
          <a:p>
            <a:pPr eaLnBrk="1" hangingPunct="1">
              <a:defRPr/>
            </a:pPr>
            <a:r>
              <a:rPr lang="en-US" sz="2200" dirty="0"/>
              <a:t>Output is True if only 1 expression is True (not both) and False otherwise</a:t>
            </a:r>
          </a:p>
          <a:p>
            <a:pPr eaLnBrk="1" hangingPunct="1">
              <a:defRPr/>
            </a:pPr>
            <a:r>
              <a:rPr lang="en-US" sz="2200" dirty="0"/>
              <a:t>Equivalent to:</a:t>
            </a:r>
          </a:p>
          <a:p>
            <a:pPr marL="0" indent="0" eaLnBrk="1" hangingPunct="1">
              <a:buNone/>
              <a:defRPr/>
            </a:pPr>
            <a:r>
              <a:rPr lang="en-US" sz="2200" dirty="0"/>
              <a:t>      A and not B or not A and B</a:t>
            </a:r>
          </a:p>
          <a:p>
            <a:pPr marL="0" indent="0" eaLnBrk="1" hangingPunct="1">
              <a:buNone/>
              <a:defRPr/>
            </a:pPr>
            <a:r>
              <a:rPr lang="en-US" sz="2200" dirty="0"/>
              <a:t>      (A or B) and not (A and B)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D8E52E5A-AC8E-4E7C-A7AA-0F3944CD99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0307" y="1894820"/>
            <a:ext cx="877743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F3DFFBA9-0555-4BF1-A215-40D7D0ADB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225" y="1371600"/>
            <a:ext cx="3994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C1952380-164E-4599-A86F-B04B3D7C4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225" y="1828800"/>
            <a:ext cx="396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0E67F2CE-E4D6-46A6-AF3C-B8CD5E119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8050" y="1619250"/>
            <a:ext cx="3914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ahoma" panose="020B0604030504040204" pitchFamily="34" charset="0"/>
              </a:rPr>
              <a:t>Y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7C9E00E7-24C8-40F2-9614-AB45CA7A8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0825" y="2667000"/>
            <a:ext cx="17892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ahoma" panose="020B0604030504040204" pitchFamily="34" charset="0"/>
              </a:rPr>
              <a:t>Y = A ^ B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E4867A1-530C-41D5-B6D3-F3F75B827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8559367"/>
              </p:ext>
            </p:extLst>
          </p:nvPr>
        </p:nvGraphicFramePr>
        <p:xfrm>
          <a:off x="4953000" y="3303590"/>
          <a:ext cx="3987801" cy="2717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267">
                  <a:extLst>
                    <a:ext uri="{9D8B030D-6E8A-4147-A177-3AD203B41FA5}">
                      <a16:colId xmlns:a16="http://schemas.microsoft.com/office/drawing/2014/main" val="3380755317"/>
                    </a:ext>
                  </a:extLst>
                </a:gridCol>
                <a:gridCol w="1329267">
                  <a:extLst>
                    <a:ext uri="{9D8B030D-6E8A-4147-A177-3AD203B41FA5}">
                      <a16:colId xmlns:a16="http://schemas.microsoft.com/office/drawing/2014/main" val="205456742"/>
                    </a:ext>
                  </a:extLst>
                </a:gridCol>
                <a:gridCol w="1329267">
                  <a:extLst>
                    <a:ext uri="{9D8B030D-6E8A-4147-A177-3AD203B41FA5}">
                      <a16:colId xmlns:a16="http://schemas.microsoft.com/office/drawing/2014/main" val="1449150133"/>
                    </a:ext>
                  </a:extLst>
                </a:gridCol>
              </a:tblGrid>
              <a:tr h="5435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>
                    <a:solidFill>
                      <a:srgbClr val="5293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>
                    <a:solidFill>
                      <a:srgbClr val="5293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^ B</a:t>
                      </a:r>
                    </a:p>
                  </a:txBody>
                  <a:tcPr anchor="ctr">
                    <a:solidFill>
                      <a:srgbClr val="5293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573663"/>
                  </a:ext>
                </a:extLst>
              </a:tr>
              <a:tr h="5435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842262"/>
                  </a:ext>
                </a:extLst>
              </a:tr>
              <a:tr h="5435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1466860"/>
                  </a:ext>
                </a:extLst>
              </a:tr>
              <a:tr h="5435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401052"/>
                  </a:ext>
                </a:extLst>
              </a:tr>
              <a:tr h="54355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775137"/>
                  </a:ext>
                </a:extLst>
              </a:tr>
            </a:tbl>
          </a:graphicData>
        </a:graphic>
      </p:graphicFrame>
      <p:sp>
        <p:nvSpPr>
          <p:cNvPr id="4" name="Line 5">
            <a:extLst>
              <a:ext uri="{FF2B5EF4-FFF2-40B4-BE49-F238E27FC236}">
                <a16:creationId xmlns:a16="http://schemas.microsoft.com/office/drawing/2014/main" id="{70F88AC0-972C-4B31-A7BB-BF9FCC2B58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59424" y="1752599"/>
            <a:ext cx="1008927" cy="1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8E1DA3BB-4B2F-429F-A945-DDA00D2FCC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59424" y="2057399"/>
            <a:ext cx="1017495" cy="1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4" name="AutoShape 43">
            <a:extLst>
              <a:ext uri="{FF2B5EF4-FFF2-40B4-BE49-F238E27FC236}">
                <a16:creationId xmlns:a16="http://schemas.microsoft.com/office/drawing/2014/main" id="{6AC89145-ED9B-4811-A5D0-7A89D83C9BC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199652" y="1427630"/>
            <a:ext cx="1295400" cy="914400"/>
          </a:xfrm>
          <a:prstGeom prst="flowChartOnlineStorage">
            <a:avLst/>
          </a:prstGeom>
          <a:solidFill>
            <a:srgbClr val="5192C4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800" dirty="0">
              <a:latin typeface="Tahoma" panose="020B0604030504040204" pitchFamily="34" charset="0"/>
            </a:endParaRPr>
          </a:p>
        </p:txBody>
      </p:sp>
      <p:sp>
        <p:nvSpPr>
          <p:cNvPr id="25" name="Oval 44">
            <a:extLst>
              <a:ext uri="{FF2B5EF4-FFF2-40B4-BE49-F238E27FC236}">
                <a16:creationId xmlns:a16="http://schemas.microsoft.com/office/drawing/2014/main" id="{E58C60B5-E595-4937-B624-CC7A8BA52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4452" y="1427630"/>
            <a:ext cx="1371600" cy="914400"/>
          </a:xfrm>
          <a:prstGeom prst="ellipse">
            <a:avLst/>
          </a:prstGeom>
          <a:solidFill>
            <a:srgbClr val="5192C4"/>
          </a:solidFill>
          <a:ln w="12700">
            <a:noFill/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800" dirty="0">
              <a:latin typeface="Tahoma" panose="020B0604030504040204" pitchFamily="34" charset="0"/>
            </a:endParaRPr>
          </a:p>
        </p:txBody>
      </p:sp>
      <p:sp>
        <p:nvSpPr>
          <p:cNvPr id="14" name="AutoShape 44">
            <a:extLst>
              <a:ext uri="{FF2B5EF4-FFF2-40B4-BE49-F238E27FC236}">
                <a16:creationId xmlns:a16="http://schemas.microsoft.com/office/drawing/2014/main" id="{2C89D170-19D0-4681-BC4B-8F187DE0D0A4}"/>
              </a:ext>
            </a:extLst>
          </p:cNvPr>
          <p:cNvSpPr>
            <a:spLocks/>
          </p:cNvSpPr>
          <p:nvPr/>
        </p:nvSpPr>
        <p:spPr bwMode="auto">
          <a:xfrm>
            <a:off x="5940584" y="1447800"/>
            <a:ext cx="152400" cy="914400"/>
          </a:xfrm>
          <a:prstGeom prst="rightBracket">
            <a:avLst>
              <a:gd name="adj" fmla="val 50000"/>
            </a:avLst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800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99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ED39914-940B-4112-A5DB-2508F1E51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Logical operators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2AF5CAF3-D71E-4B6F-9163-AF4E0713E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233524"/>
              </p:ext>
            </p:extLst>
          </p:nvPr>
        </p:nvGraphicFramePr>
        <p:xfrm>
          <a:off x="223837" y="1295400"/>
          <a:ext cx="8696326" cy="4764654"/>
        </p:xfrm>
        <a:graphic>
          <a:graphicData uri="http://schemas.openxmlformats.org/drawingml/2006/table">
            <a:tbl>
              <a:tblPr/>
              <a:tblGrid>
                <a:gridCol w="3905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686">
                <a:tc gridSpan="2"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nesting.py</a:t>
                      </a:r>
                    </a:p>
                  </a:txBody>
                  <a:tcPr marL="41477" marR="41477" marT="41455" marB="41455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8489"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marL="41477" marR="82954" marT="207272" marB="207272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grade = </a:t>
                      </a: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int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input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"Enter grade: "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))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absences = </a:t>
                      </a: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int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input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"Enter absences: "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))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endParaRPr lang="en-US" altLang="en-US" sz="2000" dirty="0">
                        <a:ea typeface="ＭＳ Ｐゴシック" panose="020B0600070205080204" pitchFamily="34" charset="-128"/>
                      </a:endParaRP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if </a:t>
                      </a:r>
                      <a:r>
                        <a:rPr lang="en-US" altLang="en-US" sz="2000" dirty="0">
                          <a:solidFill>
                            <a:schemeClr val="tx1"/>
                          </a:solidFill>
                          <a:ea typeface="ＭＳ Ｐゴシック" panose="020B0600070205080204" pitchFamily="34" charset="-128"/>
                        </a:rPr>
                        <a:t>grade &gt;= 80 </a:t>
                      </a: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and</a:t>
                      </a:r>
                      <a:r>
                        <a:rPr lang="en-US" altLang="en-US" sz="2000" dirty="0">
                          <a:solidFill>
                            <a:schemeClr val="tx1"/>
                          </a:solidFill>
                          <a:ea typeface="ＭＳ Ｐゴシック" panose="020B0600070205080204" pitchFamily="34" charset="-128"/>
                        </a:rPr>
                        <a:t> absences &lt;= 3: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solidFill>
                            <a:schemeClr val="tx1"/>
                          </a:solidFill>
                          <a:ea typeface="ＭＳ Ｐゴシック" panose="020B0600070205080204" pitchFamily="34" charset="-128"/>
                        </a:rPr>
                        <a:t>    </a:t>
                      </a: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print</a:t>
                      </a:r>
                      <a:r>
                        <a:rPr lang="en-US" altLang="en-US" sz="2000" dirty="0">
                          <a:solidFill>
                            <a:schemeClr val="tx1"/>
                          </a:solidFill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"Exempt from final."</a:t>
                      </a:r>
                      <a:r>
                        <a:rPr lang="en-US" altLang="en-US" sz="2000" dirty="0">
                          <a:solidFill>
                            <a:schemeClr val="tx1"/>
                          </a:solidFill>
                          <a:ea typeface="ＭＳ Ｐゴシック" panose="020B0600070205080204" pitchFamily="34" charset="-128"/>
                        </a:rPr>
                        <a:t>)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elif</a:t>
                      </a:r>
                      <a:r>
                        <a:rPr lang="en-US" altLang="en-US" sz="2000" dirty="0">
                          <a:solidFill>
                            <a:schemeClr val="tx1"/>
                          </a:solidFill>
                          <a:ea typeface="ＭＳ Ｐゴシック" panose="020B0600070205080204" pitchFamily="34" charset="-128"/>
                        </a:rPr>
                        <a:t> grade &lt; 80 </a:t>
                      </a: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and</a:t>
                      </a:r>
                      <a:r>
                        <a:rPr lang="en-US" altLang="en-US" sz="2000" dirty="0">
                          <a:solidFill>
                            <a:schemeClr val="tx1"/>
                          </a:solidFill>
                          <a:ea typeface="ＭＳ Ｐゴシック" panose="020B0600070205080204" pitchFamily="34" charset="-128"/>
                        </a:rPr>
                        <a:t> absences &gt; 3: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solidFill>
                            <a:schemeClr val="tx1"/>
                          </a:solidFill>
                          <a:ea typeface="ＭＳ Ｐゴシック" panose="020B0600070205080204" pitchFamily="34" charset="-128"/>
                        </a:rPr>
                        <a:t>    </a:t>
                      </a: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print</a:t>
                      </a:r>
                      <a:r>
                        <a:rPr lang="en-US" altLang="en-US" sz="2000" dirty="0">
                          <a:solidFill>
                            <a:schemeClr val="tx1"/>
                          </a:solidFill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"Too many absences and grade too low to exempt the final."</a:t>
                      </a:r>
                      <a:r>
                        <a:rPr lang="en-US" altLang="en-US" sz="2000" dirty="0">
                          <a:solidFill>
                            <a:schemeClr val="tx1"/>
                          </a:solidFill>
                          <a:ea typeface="ＭＳ Ｐゴシック" panose="020B0600070205080204" pitchFamily="34" charset="-128"/>
                        </a:rPr>
                        <a:t>)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elif</a:t>
                      </a:r>
                      <a:r>
                        <a:rPr lang="en-US" altLang="en-US" sz="2000" dirty="0">
                          <a:solidFill>
                            <a:schemeClr val="tx1"/>
                          </a:solidFill>
                          <a:ea typeface="ＭＳ Ｐゴシック" panose="020B0600070205080204" pitchFamily="34" charset="-128"/>
                        </a:rPr>
                        <a:t> grade &lt; 80: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solidFill>
                            <a:schemeClr val="tx1"/>
                          </a:solidFill>
                          <a:ea typeface="ＭＳ Ｐゴシック" panose="020B0600070205080204" pitchFamily="34" charset="-128"/>
                        </a:rPr>
                        <a:t>    </a:t>
                      </a: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print</a:t>
                      </a:r>
                      <a:r>
                        <a:rPr lang="en-US" altLang="en-US" sz="2000" dirty="0">
                          <a:solidFill>
                            <a:schemeClr val="tx1"/>
                          </a:solidFill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"Must have a B at minimum to exempt the final."</a:t>
                      </a:r>
                      <a:r>
                        <a:rPr lang="en-US" altLang="en-US" sz="2000" dirty="0">
                          <a:solidFill>
                            <a:schemeClr val="tx1"/>
                          </a:solidFill>
                          <a:ea typeface="ＭＳ Ｐゴシック" panose="020B0600070205080204" pitchFamily="34" charset="-128"/>
                        </a:rPr>
                        <a:t>)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else</a:t>
                      </a:r>
                      <a:r>
                        <a:rPr lang="en-US" altLang="en-US" sz="2000" dirty="0">
                          <a:solidFill>
                            <a:schemeClr val="tx1"/>
                          </a:solidFill>
                          <a:ea typeface="ＭＳ Ｐゴシック" panose="020B0600070205080204" pitchFamily="34" charset="-128"/>
                        </a:rPr>
                        <a:t>: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solidFill>
                            <a:schemeClr val="tx1"/>
                          </a:solidFill>
                          <a:ea typeface="ＭＳ Ｐゴシック" panose="020B0600070205080204" pitchFamily="34" charset="-128"/>
                        </a:rPr>
                        <a:t>    </a:t>
                      </a: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print</a:t>
                      </a:r>
                      <a:r>
                        <a:rPr lang="en-US" altLang="en-US" sz="2000" dirty="0">
                          <a:solidFill>
                            <a:schemeClr val="tx1"/>
                          </a:solidFill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"Must have 3 or less absences to exempt the final."</a:t>
                      </a:r>
                      <a:r>
                        <a:rPr lang="en-US" altLang="en-US" sz="2000" dirty="0">
                          <a:solidFill>
                            <a:schemeClr val="tx1"/>
                          </a:solidFill>
                          <a:ea typeface="ＭＳ Ｐゴシック" panose="020B0600070205080204" pitchFamily="34" charset="-128"/>
                        </a:rPr>
                        <a:t>)</a:t>
                      </a:r>
                    </a:p>
                  </a:txBody>
                  <a:tcPr marL="41477" marR="165909" marT="207272" marB="207272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499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ED39914-940B-4112-A5DB-2508F1E51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Boolean Zen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2AF5CAF3-D71E-4B6F-9163-AF4E0713E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737253"/>
              </p:ext>
            </p:extLst>
          </p:nvPr>
        </p:nvGraphicFramePr>
        <p:xfrm>
          <a:off x="381000" y="1295400"/>
          <a:ext cx="5925549" cy="4764654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262">
                <a:tc gridSpan="2"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extras.py</a:t>
                      </a:r>
                    </a:p>
                  </a:txBody>
                  <a:tcPr marL="41477" marR="41477" marT="41455" marB="41455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1137"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marL="41477" marR="82954" marT="207272" marB="207272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def </a:t>
                      </a:r>
                      <a:r>
                        <a:rPr lang="en-US" altLang="en-US" sz="2000" dirty="0">
                          <a:solidFill>
                            <a:srgbClr val="0070C0"/>
                          </a:solidFill>
                          <a:ea typeface="ＭＳ Ｐゴシック" panose="020B0600070205080204" pitchFamily="34" charset="-128"/>
                        </a:rPr>
                        <a:t>is_a_bigger_than_b_wrong_way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(a, b):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    if 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a &gt; b: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       </a:t>
                      </a: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return True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   </a:t>
                      </a: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else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: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       </a:t>
                      </a: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return False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endParaRPr lang="en-US" altLang="en-US" sz="2000" dirty="0">
                        <a:ea typeface="ＭＳ Ｐゴシック" panose="020B0600070205080204" pitchFamily="34" charset="-128"/>
                      </a:endParaRP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def </a:t>
                      </a:r>
                      <a:r>
                        <a:rPr lang="en-US" altLang="en-US" sz="2000" dirty="0">
                          <a:solidFill>
                            <a:srgbClr val="0070C0"/>
                          </a:solidFill>
                          <a:ea typeface="ＭＳ Ｐゴシック" panose="020B0600070205080204" pitchFamily="34" charset="-128"/>
                        </a:rPr>
                        <a:t>is_a_bigger_than_b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(a, b):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   </a:t>
                      </a: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return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a &gt; b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endParaRPr lang="en-US" altLang="en-US" sz="2000" dirty="0">
                        <a:ea typeface="ＭＳ Ｐゴシック" panose="020B0600070205080204" pitchFamily="34" charset="-128"/>
                      </a:endParaRP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print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(is_a_bigger_than_b_wrong_way(4,2))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print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(is_a_bigger_than_b(4,2))</a:t>
                      </a:r>
                    </a:p>
                  </a:txBody>
                  <a:tcPr marL="41477" marR="165909" marT="207272" marB="207272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15">
            <a:extLst>
              <a:ext uri="{FF2B5EF4-FFF2-40B4-BE49-F238E27FC236}">
                <a16:creationId xmlns:a16="http://schemas.microsoft.com/office/drawing/2014/main" id="{A33D3660-FC71-447B-9E0E-4BED534BC54B}"/>
              </a:ext>
            </a:extLst>
          </p:cNvPr>
          <p:cNvGrpSpPr>
            <a:grpSpLocks/>
          </p:cNvGrpSpPr>
          <p:nvPr/>
        </p:nvGrpSpPr>
        <p:grpSpPr bwMode="auto">
          <a:xfrm>
            <a:off x="6629401" y="1905000"/>
            <a:ext cx="2362199" cy="2133600"/>
            <a:chOff x="4758792" y="3951135"/>
            <a:chExt cx="3657600" cy="1832317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B84922AC-E47E-4F5D-914C-F68534374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8792" y="3951135"/>
              <a:ext cx="3657600" cy="360674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   C:\Windows\py.exe</a:t>
              </a:r>
            </a:p>
          </p:txBody>
        </p:sp>
        <p:sp>
          <p:nvSpPr>
            <p:cNvPr id="7" name="Rectangle 20">
              <a:extLst>
                <a:ext uri="{FF2B5EF4-FFF2-40B4-BE49-F238E27FC236}">
                  <a16:creationId xmlns:a16="http://schemas.microsoft.com/office/drawing/2014/main" id="{40D180D5-15FA-44CA-89FA-0A00CAE4D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8792" y="4311809"/>
              <a:ext cx="3657600" cy="1471643"/>
            </a:xfrm>
            <a:prstGeom prst="rect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>
                <a:solidFill>
                  <a:schemeClr val="bg1"/>
                </a:solidFill>
              </a:endParaRPr>
            </a:p>
            <a:p>
              <a:pPr eaLnBrk="1" hangingPunct="1"/>
              <a:endParaRPr lang="en-US" altLang="en-US" dirty="0">
                <a:solidFill>
                  <a:schemeClr val="bg1"/>
                </a:solidFill>
              </a:endParaRPr>
            </a:p>
            <a:p>
              <a:pPr eaLnBrk="1" hangingPunct="1"/>
              <a:endParaRPr lang="en-US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Picture 5">
            <a:extLst>
              <a:ext uri="{FF2B5EF4-FFF2-40B4-BE49-F238E27FC236}">
                <a16:creationId xmlns:a16="http://schemas.microsoft.com/office/drawing/2014/main" id="{C3FDAB90-8157-4BC1-BB25-91427E003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1931988"/>
            <a:ext cx="282575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729CE-C785-4A75-8E42-EE05F532B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76475"/>
            <a:ext cx="2286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bg1"/>
                </a:solidFill>
              </a:rPr>
              <a:t>True</a:t>
            </a:r>
          </a:p>
          <a:p>
            <a:pPr eaLnBrk="1" hangingPunct="1"/>
            <a:r>
              <a:rPr lang="en-US" altLang="en-US" sz="2000" dirty="0">
                <a:solidFill>
                  <a:schemeClr val="bg1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35231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ED39914-940B-4112-A5DB-2508F1E51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Boolean Zen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2AF5CAF3-D71E-4B6F-9163-AF4E0713E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168934"/>
              </p:ext>
            </p:extLst>
          </p:nvPr>
        </p:nvGraphicFramePr>
        <p:xfrm>
          <a:off x="381000" y="1295400"/>
          <a:ext cx="5925549" cy="4398894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262">
                <a:tc gridSpan="2"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extras.py</a:t>
                      </a:r>
                    </a:p>
                  </a:txBody>
                  <a:tcPr marL="41477" marR="41477" marT="41455" marB="41455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1137"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marL="41477" marR="82954" marT="207272" marB="207272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flag = </a:t>
                      </a: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True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if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flag == </a:t>
                      </a: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True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: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   </a:t>
                      </a: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print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"wrong way"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)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if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flag: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   </a:t>
                      </a: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print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"right way"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)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flag = </a:t>
                      </a: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False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if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flag == </a:t>
                      </a: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False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: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   </a:t>
                      </a: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print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"wrong way"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)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if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</a:t>
                      </a: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not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flag: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   </a:t>
                      </a: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print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"right way"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)</a:t>
                      </a:r>
                    </a:p>
                  </a:txBody>
                  <a:tcPr marL="41477" marR="165909" marT="207272" marB="207272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15">
            <a:extLst>
              <a:ext uri="{FF2B5EF4-FFF2-40B4-BE49-F238E27FC236}">
                <a16:creationId xmlns:a16="http://schemas.microsoft.com/office/drawing/2014/main" id="{A33D3660-FC71-447B-9E0E-4BED534BC54B}"/>
              </a:ext>
            </a:extLst>
          </p:cNvPr>
          <p:cNvGrpSpPr>
            <a:grpSpLocks/>
          </p:cNvGrpSpPr>
          <p:nvPr/>
        </p:nvGrpSpPr>
        <p:grpSpPr bwMode="auto">
          <a:xfrm>
            <a:off x="6629401" y="1905000"/>
            <a:ext cx="2362199" cy="2133600"/>
            <a:chOff x="4758792" y="3951135"/>
            <a:chExt cx="3657600" cy="1832317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B84922AC-E47E-4F5D-914C-F68534374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8792" y="3951135"/>
              <a:ext cx="3657600" cy="360674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   C:\Windows\py.exe</a:t>
              </a:r>
            </a:p>
          </p:txBody>
        </p:sp>
        <p:sp>
          <p:nvSpPr>
            <p:cNvPr id="7" name="Rectangle 20">
              <a:extLst>
                <a:ext uri="{FF2B5EF4-FFF2-40B4-BE49-F238E27FC236}">
                  <a16:creationId xmlns:a16="http://schemas.microsoft.com/office/drawing/2014/main" id="{40D180D5-15FA-44CA-89FA-0A00CAE4D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8792" y="4311809"/>
              <a:ext cx="3657600" cy="1471643"/>
            </a:xfrm>
            <a:prstGeom prst="rect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>
                <a:solidFill>
                  <a:schemeClr val="bg1"/>
                </a:solidFill>
              </a:endParaRPr>
            </a:p>
            <a:p>
              <a:pPr eaLnBrk="1" hangingPunct="1"/>
              <a:endParaRPr lang="en-US" altLang="en-US" dirty="0">
                <a:solidFill>
                  <a:schemeClr val="bg1"/>
                </a:solidFill>
              </a:endParaRPr>
            </a:p>
            <a:p>
              <a:pPr eaLnBrk="1" hangingPunct="1"/>
              <a:endParaRPr lang="en-US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Picture 5">
            <a:extLst>
              <a:ext uri="{FF2B5EF4-FFF2-40B4-BE49-F238E27FC236}">
                <a16:creationId xmlns:a16="http://schemas.microsoft.com/office/drawing/2014/main" id="{C3FDAB90-8157-4BC1-BB25-91427E003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1931988"/>
            <a:ext cx="282575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729CE-C785-4A75-8E42-EE05F532B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76475"/>
            <a:ext cx="2286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bg1"/>
                </a:solidFill>
              </a:rPr>
              <a:t>wrong way</a:t>
            </a:r>
          </a:p>
          <a:p>
            <a:pPr eaLnBrk="1" hangingPunct="1"/>
            <a:r>
              <a:rPr lang="en-US" altLang="en-US" sz="2000" dirty="0">
                <a:solidFill>
                  <a:schemeClr val="bg1"/>
                </a:solidFill>
              </a:rPr>
              <a:t>right way</a:t>
            </a:r>
          </a:p>
          <a:p>
            <a:pPr eaLnBrk="1" hangingPunct="1"/>
            <a:r>
              <a:rPr lang="en-US" altLang="en-US" sz="2000" dirty="0">
                <a:solidFill>
                  <a:schemeClr val="bg1"/>
                </a:solidFill>
              </a:rPr>
              <a:t>wrong way</a:t>
            </a:r>
          </a:p>
          <a:p>
            <a:pPr eaLnBrk="1" hangingPunct="1"/>
            <a:r>
              <a:rPr lang="en-US" altLang="en-US" sz="2000" dirty="0">
                <a:solidFill>
                  <a:schemeClr val="bg1"/>
                </a:solidFill>
              </a:rPr>
              <a:t>right way</a:t>
            </a:r>
          </a:p>
        </p:txBody>
      </p:sp>
    </p:spTree>
    <p:extLst>
      <p:ext uri="{BB962C8B-B14F-4D97-AF65-F5344CB8AC3E}">
        <p14:creationId xmlns:p14="http://schemas.microsoft.com/office/powerpoint/2010/main" val="209884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ED39914-940B-4112-A5DB-2508F1E51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Precedence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2AF5CAF3-D71E-4B6F-9163-AF4E0713E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385053"/>
              </p:ext>
            </p:extLst>
          </p:nvPr>
        </p:nvGraphicFramePr>
        <p:xfrm>
          <a:off x="381000" y="1295401"/>
          <a:ext cx="5925549" cy="4764654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6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116">
                <a:tc gridSpan="2"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extras.py</a:t>
                      </a:r>
                    </a:p>
                  </a:txBody>
                  <a:tcPr marL="41477" marR="41477" marT="41455" marB="41455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4283"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marL="41477" marR="82954" marT="207272" marB="207272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day = 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"Monday"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hour = 3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if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(day == 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"Monday" </a:t>
                      </a: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or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day == 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"Wednesday"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 </a:t>
                      </a: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or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day == 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"Saturday" </a:t>
                      </a: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or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day == 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"Sunday"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 </a:t>
                      </a: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and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hour &gt;= 8 </a:t>
                      </a: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and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hour &lt;= 20):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   </a:t>
                      </a: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print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"Pool open!"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)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hour = 9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if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((day == 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"Monday" </a:t>
                      </a: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or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day == 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"Wednesday"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 </a:t>
                      </a: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or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day == 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"Saturday" </a:t>
                      </a: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or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day == 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"Sunday"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)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 </a:t>
                      </a: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and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hour &gt;= 8 </a:t>
                      </a: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and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hour &lt;= 20):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   </a:t>
                      </a: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print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"Pool open!"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)</a:t>
                      </a:r>
                    </a:p>
                  </a:txBody>
                  <a:tcPr marL="41477" marR="165909" marT="207272" marB="207272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15">
            <a:extLst>
              <a:ext uri="{FF2B5EF4-FFF2-40B4-BE49-F238E27FC236}">
                <a16:creationId xmlns:a16="http://schemas.microsoft.com/office/drawing/2014/main" id="{A33D3660-FC71-447B-9E0E-4BED534BC54B}"/>
              </a:ext>
            </a:extLst>
          </p:cNvPr>
          <p:cNvGrpSpPr>
            <a:grpSpLocks/>
          </p:cNvGrpSpPr>
          <p:nvPr/>
        </p:nvGrpSpPr>
        <p:grpSpPr bwMode="auto">
          <a:xfrm>
            <a:off x="6629401" y="1905000"/>
            <a:ext cx="2362199" cy="1828800"/>
            <a:chOff x="4758792" y="3951135"/>
            <a:chExt cx="3657600" cy="1832317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B84922AC-E47E-4F5D-914C-F68534374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8792" y="3951135"/>
              <a:ext cx="3657600" cy="360674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   C:\Windows\py.exe</a:t>
              </a:r>
            </a:p>
          </p:txBody>
        </p:sp>
        <p:sp>
          <p:nvSpPr>
            <p:cNvPr id="7" name="Rectangle 20">
              <a:extLst>
                <a:ext uri="{FF2B5EF4-FFF2-40B4-BE49-F238E27FC236}">
                  <a16:creationId xmlns:a16="http://schemas.microsoft.com/office/drawing/2014/main" id="{40D180D5-15FA-44CA-89FA-0A00CAE4D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8792" y="4311809"/>
              <a:ext cx="3657600" cy="1471643"/>
            </a:xfrm>
            <a:prstGeom prst="rect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>
                <a:solidFill>
                  <a:schemeClr val="bg1"/>
                </a:solidFill>
              </a:endParaRPr>
            </a:p>
            <a:p>
              <a:pPr eaLnBrk="1" hangingPunct="1"/>
              <a:endParaRPr lang="en-US" altLang="en-US" dirty="0">
                <a:solidFill>
                  <a:schemeClr val="bg1"/>
                </a:solidFill>
              </a:endParaRPr>
            </a:p>
            <a:p>
              <a:pPr eaLnBrk="1" hangingPunct="1"/>
              <a:endParaRPr lang="en-US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Picture 5">
            <a:extLst>
              <a:ext uri="{FF2B5EF4-FFF2-40B4-BE49-F238E27FC236}">
                <a16:creationId xmlns:a16="http://schemas.microsoft.com/office/drawing/2014/main" id="{C3FDAB90-8157-4BC1-BB25-91427E003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5275" y="1931988"/>
            <a:ext cx="282575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729CE-C785-4A75-8E42-EE05F532B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76475"/>
            <a:ext cx="2286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bg1"/>
                </a:solidFill>
              </a:rPr>
              <a:t>Pool open</a:t>
            </a:r>
          </a:p>
          <a:p>
            <a:pPr eaLnBrk="1" hangingPunct="1"/>
            <a:r>
              <a:rPr lang="en-US" altLang="en-US" sz="2000" dirty="0">
                <a:solidFill>
                  <a:schemeClr val="bg1"/>
                </a:solidFill>
              </a:rPr>
              <a:t>Pool open</a:t>
            </a:r>
          </a:p>
        </p:txBody>
      </p:sp>
    </p:spTree>
    <p:extLst>
      <p:ext uri="{BB962C8B-B14F-4D97-AF65-F5344CB8AC3E}">
        <p14:creationId xmlns:p14="http://schemas.microsoft.com/office/powerpoint/2010/main" val="36521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9982822-20A5-489B-8A69-025C40338E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Truthy and Falsy</a:t>
            </a:r>
          </a:p>
        </p:txBody>
      </p:sp>
      <p:graphicFrame>
        <p:nvGraphicFramePr>
          <p:cNvPr id="5" name="Group 69">
            <a:extLst>
              <a:ext uri="{FF2B5EF4-FFF2-40B4-BE49-F238E27FC236}">
                <a16:creationId xmlns:a16="http://schemas.microsoft.com/office/drawing/2014/main" id="{A1BB72C1-F89C-402E-AB1E-05370EA9DB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351609"/>
              </p:ext>
            </p:extLst>
          </p:nvPr>
        </p:nvGraphicFramePr>
        <p:xfrm>
          <a:off x="5181602" y="1295400"/>
          <a:ext cx="2895600" cy="17145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Falsy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bool(0)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bool(0.0)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bool('')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bool(None)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213634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2D9EA2FA-81F7-43BE-B205-2FA76DC51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153064"/>
            <a:ext cx="7467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eaLnBrk="1" hangingPunct="1">
              <a:defRPr/>
            </a:pPr>
            <a:r>
              <a:rPr lang="en-US" altLang="en-US" sz="2200" kern="0" dirty="0"/>
              <a:t>Individual values can evaluate to True or False</a:t>
            </a:r>
          </a:p>
          <a:p>
            <a:pPr eaLnBrk="1" hangingPunct="1">
              <a:defRPr/>
            </a:pPr>
            <a:r>
              <a:rPr lang="en-US" altLang="en-US" sz="2200" kern="0" dirty="0"/>
              <a:t>Truthy values include:</a:t>
            </a:r>
          </a:p>
          <a:p>
            <a:pPr lvl="1" eaLnBrk="1" hangingPunct="1">
              <a:defRPr/>
            </a:pPr>
            <a:r>
              <a:rPr lang="en-US" altLang="en-US" sz="2000" kern="0" dirty="0"/>
              <a:t>Numeric values that are not zero </a:t>
            </a:r>
          </a:p>
          <a:p>
            <a:pPr lvl="1" eaLnBrk="1" hangingPunct="1">
              <a:defRPr/>
            </a:pPr>
            <a:r>
              <a:rPr lang="en-US" altLang="en-US" sz="2000" kern="0" dirty="0"/>
              <a:t>Non-empty sequences(strings, lists, tuples, sets)</a:t>
            </a:r>
          </a:p>
          <a:p>
            <a:pPr eaLnBrk="1" hangingPunct="1">
              <a:defRPr/>
            </a:pPr>
            <a:r>
              <a:rPr lang="en-US" altLang="en-US" sz="2200" kern="0" dirty="0"/>
              <a:t>Falsy values include:</a:t>
            </a:r>
          </a:p>
          <a:p>
            <a:pPr lvl="1" eaLnBrk="1" hangingPunct="1">
              <a:defRPr/>
            </a:pPr>
            <a:r>
              <a:rPr lang="en-US" altLang="en-US" sz="2000" kern="0" dirty="0"/>
              <a:t>Empty sequences(strings, lists, tuples, sets, range(0))</a:t>
            </a:r>
          </a:p>
          <a:p>
            <a:pPr lvl="1" eaLnBrk="1" hangingPunct="1">
              <a:defRPr/>
            </a:pPr>
            <a:r>
              <a:rPr lang="en-US" altLang="en-US" sz="2000" kern="0" dirty="0"/>
              <a:t>Zero of any numeric type(0, 0.0, 0j)</a:t>
            </a:r>
          </a:p>
          <a:p>
            <a:pPr lvl="1" eaLnBrk="1" hangingPunct="1">
              <a:defRPr/>
            </a:pPr>
            <a:r>
              <a:rPr lang="en-US" altLang="en-US" sz="2000" kern="0" dirty="0"/>
              <a:t>Constants (None, False)</a:t>
            </a:r>
          </a:p>
        </p:txBody>
      </p:sp>
      <p:graphicFrame>
        <p:nvGraphicFramePr>
          <p:cNvPr id="6" name="Group 69">
            <a:extLst>
              <a:ext uri="{FF2B5EF4-FFF2-40B4-BE49-F238E27FC236}">
                <a16:creationId xmlns:a16="http://schemas.microsoft.com/office/drawing/2014/main" id="{8338C277-7C99-4504-826D-7C9053716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569537"/>
              </p:ext>
            </p:extLst>
          </p:nvPr>
        </p:nvGraphicFramePr>
        <p:xfrm>
          <a:off x="1066800" y="1295400"/>
          <a:ext cx="2895600" cy="17145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Truthy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-128"/>
                        </a:rPr>
                        <a:t>Result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bool(5)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bool(1.3)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bool([1,2])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bool('cs')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-128"/>
                        </a:rPr>
                        <a:t>True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213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57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5" name="Group 1">
            <a:extLst>
              <a:ext uri="{FF2B5EF4-FFF2-40B4-BE49-F238E27FC236}">
                <a16:creationId xmlns:a16="http://schemas.microsoft.com/office/drawing/2014/main" id="{9E6758E8-F0AD-40D5-9BD4-6487176FB61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1066800"/>
            <a:chOff x="0" y="0"/>
            <a:chExt cx="5760" cy="672"/>
          </a:xfrm>
        </p:grpSpPr>
        <p:sp>
          <p:nvSpPr>
            <p:cNvPr id="23560" name="AutoShape 2">
              <a:extLst>
                <a:ext uri="{FF2B5EF4-FFF2-40B4-BE49-F238E27FC236}">
                  <a16:creationId xmlns:a16="http://schemas.microsoft.com/office/drawing/2014/main" id="{5D3F62BC-38A0-4645-972B-C6B091650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760" cy="672"/>
            </a:xfrm>
            <a:prstGeom prst="roundRect">
              <a:avLst>
                <a:gd name="adj" fmla="val 111"/>
              </a:avLst>
            </a:prstGeom>
            <a:gradFill rotWithShape="0">
              <a:gsLst>
                <a:gs pos="0">
                  <a:srgbClr val="244E72"/>
                </a:gs>
                <a:gs pos="100000">
                  <a:srgbClr val="5A9FD4"/>
                </a:gs>
              </a:gsLst>
              <a:lin ang="45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31888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589088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46288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03488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60688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17888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75088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endParaRPr>
            </a:p>
          </p:txBody>
        </p:sp>
        <p:sp>
          <p:nvSpPr>
            <p:cNvPr id="23561" name="Rectangle 3">
              <a:extLst>
                <a:ext uri="{FF2B5EF4-FFF2-40B4-BE49-F238E27FC236}">
                  <a16:creationId xmlns:a16="http://schemas.microsoft.com/office/drawing/2014/main" id="{C61838FD-160B-4220-AD82-0618475F0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5759" cy="6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31888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589088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46288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03488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60688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17888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75088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 dirty="0"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endParaRPr>
            </a:p>
          </p:txBody>
        </p:sp>
      </p:grpSp>
      <p:pic>
        <p:nvPicPr>
          <p:cNvPr id="23556" name="Picture 4">
            <a:extLst>
              <a:ext uri="{FF2B5EF4-FFF2-40B4-BE49-F238E27FC236}">
                <a16:creationId xmlns:a16="http://schemas.microsoft.com/office/drawing/2014/main" id="{963C509E-7898-4171-A584-20200FD32A4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48" t="10526" r="5743" b="15790"/>
          <a:stretch>
            <a:fillRect/>
          </a:stretch>
        </p:blipFill>
        <p:spPr bwMode="auto">
          <a:xfrm>
            <a:off x="0" y="6096000"/>
            <a:ext cx="2447925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5">
            <a:extLst>
              <a:ext uri="{FF2B5EF4-FFF2-40B4-BE49-F238E27FC236}">
                <a16:creationId xmlns:a16="http://schemas.microsoft.com/office/drawing/2014/main" id="{08115116-F9F2-4E4A-92F3-3C55A43733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rIns="132080"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Summary	</a:t>
            </a:r>
          </a:p>
        </p:txBody>
      </p:sp>
      <p:sp>
        <p:nvSpPr>
          <p:cNvPr id="23558" name="Rectangle 3">
            <a:extLst>
              <a:ext uri="{FF2B5EF4-FFF2-40B4-BE49-F238E27FC236}">
                <a16:creationId xmlns:a16="http://schemas.microsoft.com/office/drawing/2014/main" id="{0108FD8B-2AF5-423A-952F-2484D97C2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1577975"/>
            <a:ext cx="7681913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bIns="50800"/>
          <a:lstStyle>
            <a:lvl1pPr marL="382588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31838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31888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5890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46288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03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60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178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750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lnSpc>
                <a:spcPct val="57000"/>
              </a:lnSpc>
              <a:spcBef>
                <a:spcPts val="500"/>
              </a:spcBef>
              <a:buFontTx/>
              <a:buNone/>
            </a:pPr>
            <a:endParaRPr lang="en-US" altLang="en-US" b="1" i="1" dirty="0">
              <a:sym typeface="Tahoma" panose="020B0604030504040204" pitchFamily="34" charset="0"/>
            </a:endParaRPr>
          </a:p>
        </p:txBody>
      </p:sp>
      <p:sp>
        <p:nvSpPr>
          <p:cNvPr id="23559" name="Rectangle 3">
            <a:extLst>
              <a:ext uri="{FF2B5EF4-FFF2-40B4-BE49-F238E27FC236}">
                <a16:creationId xmlns:a16="http://schemas.microsoft.com/office/drawing/2014/main" id="{75C68FAC-F9FE-47E6-9656-473B241CC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1503363"/>
            <a:ext cx="810895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0800" tIns="50800" bIns="50800"/>
          <a:lstStyle>
            <a:lvl1pPr marL="382588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31838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31888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5890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46288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03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60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178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750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Font typeface="Wingdings 2" panose="05020102010507070707" pitchFamily="18" charset="2"/>
              <a:buChar char=""/>
            </a:pPr>
            <a:r>
              <a:rPr lang="en-US" altLang="en-US" dirty="0">
                <a:sym typeface="Tahoma" panose="020B0604030504040204" pitchFamily="34" charset="0"/>
              </a:rPr>
              <a:t>Conditionals/Branching/Selection/Decision structure</a:t>
            </a:r>
          </a:p>
          <a:p>
            <a:pPr lvl="1" eaLnBrk="1" hangingPunct="1">
              <a:spcBef>
                <a:spcPts val="600"/>
              </a:spcBef>
              <a:buFont typeface="Wingdings 2" panose="05020102010507070707" pitchFamily="18" charset="2"/>
              <a:buChar char=""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  <a:sym typeface="Tahoma" panose="020B0604030504040204" pitchFamily="34" charset="0"/>
              </a:rPr>
              <a:t>if</a:t>
            </a:r>
          </a:p>
          <a:p>
            <a:pPr lvl="1" eaLnBrk="1" hangingPunct="1">
              <a:spcBef>
                <a:spcPts val="600"/>
              </a:spcBef>
              <a:buFont typeface="Wingdings 2" panose="05020102010507070707" pitchFamily="18" charset="2"/>
              <a:buChar char=""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  <a:sym typeface="Tahoma" panose="020B0604030504040204" pitchFamily="34" charset="0"/>
              </a:rPr>
              <a:t>if/else</a:t>
            </a:r>
          </a:p>
          <a:p>
            <a:pPr lvl="1" eaLnBrk="1" hangingPunct="1">
              <a:spcBef>
                <a:spcPts val="600"/>
              </a:spcBef>
              <a:buFont typeface="Wingdings 2" panose="05020102010507070707" pitchFamily="18" charset="2"/>
              <a:buChar char=""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  <a:sym typeface="Tahoma" panose="020B0604030504040204" pitchFamily="34" charset="0"/>
              </a:rPr>
              <a:t>if/elif/else</a:t>
            </a:r>
          </a:p>
          <a:p>
            <a:pPr eaLnBrk="1" hangingPunct="1">
              <a:spcBef>
                <a:spcPts val="600"/>
              </a:spcBef>
              <a:buFont typeface="Wingdings 2" panose="05020102010507070707" pitchFamily="18" charset="2"/>
              <a:buChar char=""/>
            </a:pPr>
            <a:r>
              <a:rPr lang="en-US" altLang="en-US" dirty="0">
                <a:sym typeface="Tahoma" panose="020B0604030504040204" pitchFamily="34" charset="0"/>
              </a:rPr>
              <a:t>Logical operators</a:t>
            </a:r>
          </a:p>
          <a:p>
            <a:pPr lvl="1" eaLnBrk="1" hangingPunct="1">
              <a:spcBef>
                <a:spcPts val="600"/>
              </a:spcBef>
              <a:buFont typeface="Wingdings 2" panose="05020102010507070707" pitchFamily="18" charset="2"/>
              <a:buChar char=""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  <a:sym typeface="Tahoma" panose="020B0604030504040204" pitchFamily="34" charset="0"/>
              </a:rPr>
              <a:t>not, and, ^, or</a:t>
            </a:r>
          </a:p>
          <a:p>
            <a:pPr lvl="1" eaLnBrk="1" hangingPunct="1">
              <a:spcBef>
                <a:spcPts val="600"/>
              </a:spcBef>
              <a:buFont typeface="Wingdings 2" panose="05020102010507070707" pitchFamily="18" charset="2"/>
              <a:buChar char=""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  <a:sym typeface="Tahoma" panose="020B0604030504040204" pitchFamily="34" charset="0"/>
              </a:rPr>
              <a:t>precedence</a:t>
            </a:r>
          </a:p>
          <a:p>
            <a:pPr lvl="1" eaLnBrk="1" hangingPunct="1">
              <a:spcBef>
                <a:spcPts val="600"/>
              </a:spcBef>
              <a:buFont typeface="Wingdings 2" panose="05020102010507070707" pitchFamily="18" charset="2"/>
              <a:buChar char=""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  <a:sym typeface="Tahoma" panose="020B0604030504040204" pitchFamily="34" charset="0"/>
              </a:rPr>
              <a:t>boolean logic</a:t>
            </a:r>
            <a:endParaRPr lang="en-US" altLang="en-US" dirty="0">
              <a:sym typeface="Tahoma" panose="020B0604030504040204" pitchFamily="34" charset="0"/>
            </a:endParaRPr>
          </a:p>
          <a:p>
            <a:pPr eaLnBrk="1" hangingPunct="1">
              <a:spcBef>
                <a:spcPts val="600"/>
              </a:spcBef>
              <a:buFont typeface="Wingdings 2" panose="05020102010507070707" pitchFamily="18" charset="2"/>
              <a:buChar char=""/>
            </a:pPr>
            <a:r>
              <a:rPr lang="en-US" altLang="en-US" dirty="0">
                <a:sym typeface="Tahoma" panose="020B0604030504040204" pitchFamily="34" charset="0"/>
              </a:rPr>
              <a:t>Boolean Zen</a:t>
            </a:r>
          </a:p>
          <a:p>
            <a:pPr eaLnBrk="1" hangingPunct="1">
              <a:spcBef>
                <a:spcPts val="600"/>
              </a:spcBef>
              <a:buFont typeface="Wingdings 2" panose="05020102010507070707" pitchFamily="18" charset="2"/>
              <a:buChar char=""/>
            </a:pPr>
            <a:r>
              <a:rPr lang="en-US" altLang="en-US" dirty="0">
                <a:sym typeface="Tahoma" panose="020B0604030504040204" pitchFamily="34" charset="0"/>
              </a:rPr>
              <a:t>Truthy and Falsy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  <a:sym typeface="Tahoma" panose="020B0604030504040204" pitchFamily="34" charset="0"/>
            </a:endParaRPr>
          </a:p>
          <a:p>
            <a:pPr marL="39688" indent="0" eaLnBrk="1" hangingPunct="1">
              <a:spcBef>
                <a:spcPts val="600"/>
              </a:spcBef>
              <a:buNone/>
            </a:pPr>
            <a:endParaRPr lang="en-US" altLang="en-US" dirty="0">
              <a:sym typeface="Tahoma" panose="020B0604030504040204" pitchFamily="34" charset="0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AC8CEE0-155F-4F70-B354-A0CBE44458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if statement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8B87E04-FBF1-4654-88DF-941D4D1382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467600" cy="4953000"/>
          </a:xfrm>
        </p:spPr>
        <p:txBody>
          <a:bodyPr/>
          <a:lstStyle/>
          <a:p>
            <a:pPr eaLnBrk="1" hangingPunct="1">
              <a:defRPr/>
            </a:pPr>
            <a:r>
              <a:rPr lang="en-US" sz="2200" dirty="0"/>
              <a:t>A </a:t>
            </a:r>
            <a:r>
              <a:rPr lang="en-US" sz="2200" b="1" dirty="0"/>
              <a:t>branch</a:t>
            </a:r>
            <a:r>
              <a:rPr lang="en-US" sz="2200" dirty="0"/>
              <a:t> is an instruction in a computer program that can cause a computer to begin executing a different instruction sequence and thus deviate from its default behavior of executing instructions in order.</a:t>
            </a:r>
          </a:p>
          <a:p>
            <a:pPr eaLnBrk="1" hangingPunct="1">
              <a:defRPr/>
            </a:pPr>
            <a:r>
              <a:rPr lang="en-US" altLang="en-US" sz="2200" dirty="0"/>
              <a:t>Also referred to as conditional, selection or decision structure</a:t>
            </a:r>
          </a:p>
          <a:p>
            <a:pPr eaLnBrk="1" hangingPunct="1">
              <a:defRPr/>
            </a:pPr>
            <a:r>
              <a:rPr lang="en-US" altLang="en-US" sz="2200" dirty="0"/>
              <a:t>Format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200" dirty="0"/>
              <a:t>	</a:t>
            </a:r>
            <a:r>
              <a:rPr lang="en-US" altLang="en-US" sz="2200" i="1" dirty="0"/>
              <a:t>if condition: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200" i="1" dirty="0"/>
              <a:t>		[statement]+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altLang="en-US" sz="2200" i="1" dirty="0"/>
              <a:t>		</a:t>
            </a:r>
          </a:p>
          <a:p>
            <a:pPr eaLnBrk="1" hangingPunct="1">
              <a:defRPr/>
            </a:pPr>
            <a:r>
              <a:rPr lang="en-US" altLang="en-US" sz="2200" dirty="0"/>
              <a:t>The condition can be true or false and must be followed by a colon.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ED39914-940B-4112-A5DB-2508F1E51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if statement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D55E021-DDC1-41CC-88CE-1E6C63BB9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6775" y="2003179"/>
            <a:ext cx="3810000" cy="3319352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200" i="1" dirty="0">
                <a:ea typeface="ＭＳ Ｐゴシック" panose="020B0600070205080204" pitchFamily="34" charset="-128"/>
              </a:rPr>
              <a:t>if condition:</a:t>
            </a:r>
          </a:p>
          <a:p>
            <a:pPr marL="0" indent="0" eaLnBrk="1" hangingPunct="1">
              <a:buFontTx/>
              <a:buNone/>
            </a:pPr>
            <a:r>
              <a:rPr lang="en-US" altLang="en-US" sz="2200" i="1" dirty="0">
                <a:ea typeface="ＭＳ Ｐゴシック" panose="020B0600070205080204" pitchFamily="34" charset="-128"/>
              </a:rPr>
              <a:t>    [statement]+</a:t>
            </a:r>
          </a:p>
          <a:p>
            <a:pPr marL="0" indent="0" eaLnBrk="1" hangingPunct="1">
              <a:buFontTx/>
              <a:buNone/>
            </a:pPr>
            <a:endParaRPr lang="en-US" altLang="en-US" sz="2200" i="1" dirty="0"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If the condition is true, the block statements are executed. </a:t>
            </a:r>
          </a:p>
          <a:p>
            <a:pPr marL="0" indent="0" eaLnBrk="1" hangingPunct="1">
              <a:buFontTx/>
              <a:buNone/>
            </a:pPr>
            <a:endParaRPr lang="en-US" altLang="en-US" sz="2000" dirty="0">
              <a:cs typeface="Courier New" panose="02070309020205020404" pitchFamily="49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000" dirty="0">
                <a:cs typeface="Courier New" panose="02070309020205020404" pitchFamily="49" charset="0"/>
              </a:rPr>
              <a:t>If the condition is false, the block statements are skipped.</a:t>
            </a:r>
          </a:p>
          <a:p>
            <a:pPr marL="0" indent="0" eaLnBrk="1" hangingPunct="1">
              <a:buFontTx/>
              <a:buNone/>
            </a:pPr>
            <a:endParaRPr lang="en-US" altLang="en-US" sz="2200" dirty="0">
              <a:ea typeface="ＭＳ Ｐゴシック" panose="020B0600070205080204" pitchFamily="34" charset="-128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D1B74D6-BE1F-460C-824E-D57B1888975F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6034364" y="1957892"/>
            <a:ext cx="676" cy="7114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Diamond 4">
            <a:extLst>
              <a:ext uri="{FF2B5EF4-FFF2-40B4-BE49-F238E27FC236}">
                <a16:creationId xmlns:a16="http://schemas.microsoft.com/office/drawing/2014/main" id="{52699717-76AD-424C-855C-932CF0D67FB5}"/>
              </a:ext>
            </a:extLst>
          </p:cNvPr>
          <p:cNvSpPr/>
          <p:nvPr/>
        </p:nvSpPr>
        <p:spPr>
          <a:xfrm>
            <a:off x="5562600" y="2669301"/>
            <a:ext cx="943528" cy="685800"/>
          </a:xfrm>
          <a:prstGeom prst="diamond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09CA620-4D01-4F7C-83DC-6648068CB98D}"/>
              </a:ext>
            </a:extLst>
          </p:cNvPr>
          <p:cNvCxnSpPr>
            <a:cxnSpLocks/>
          </p:cNvCxnSpPr>
          <p:nvPr/>
        </p:nvCxnSpPr>
        <p:spPr>
          <a:xfrm>
            <a:off x="6034364" y="3355101"/>
            <a:ext cx="0" cy="1600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8A89A18-3C85-4FAC-90D1-630124D3A8AA}"/>
              </a:ext>
            </a:extLst>
          </p:cNvPr>
          <p:cNvSpPr/>
          <p:nvPr/>
        </p:nvSpPr>
        <p:spPr>
          <a:xfrm>
            <a:off x="6900450" y="3457034"/>
            <a:ext cx="781051" cy="509844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6B6F4-864A-4BAC-9A0B-A2D126C9DB39}"/>
              </a:ext>
            </a:extLst>
          </p:cNvPr>
          <p:cNvSpPr txBox="1"/>
          <p:nvPr/>
        </p:nvSpPr>
        <p:spPr>
          <a:xfrm>
            <a:off x="6506127" y="267904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9" name="Straight Arrow Connector 40">
            <a:extLst>
              <a:ext uri="{FF2B5EF4-FFF2-40B4-BE49-F238E27FC236}">
                <a16:creationId xmlns:a16="http://schemas.microsoft.com/office/drawing/2014/main" id="{AC714999-588E-4685-B9DD-4A4E7B8CF492}"/>
              </a:ext>
            </a:extLst>
          </p:cNvPr>
          <p:cNvCxnSpPr>
            <a:cxnSpLocks/>
          </p:cNvCxnSpPr>
          <p:nvPr/>
        </p:nvCxnSpPr>
        <p:spPr>
          <a:xfrm>
            <a:off x="6475621" y="3010915"/>
            <a:ext cx="798384" cy="416579"/>
          </a:xfrm>
          <a:prstGeom prst="bentConnector3">
            <a:avLst>
              <a:gd name="adj1" fmla="val 9957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40">
            <a:extLst>
              <a:ext uri="{FF2B5EF4-FFF2-40B4-BE49-F238E27FC236}">
                <a16:creationId xmlns:a16="http://schemas.microsoft.com/office/drawing/2014/main" id="{E92E565F-30D7-4BEB-A6A1-E6DCE5A4DF6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250489" y="3966878"/>
            <a:ext cx="1027312" cy="453244"/>
          </a:xfrm>
          <a:prstGeom prst="bentConnector3">
            <a:avLst>
              <a:gd name="adj1" fmla="val -48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A1EDE5-0776-4866-8825-87F3D52C872E}"/>
              </a:ext>
            </a:extLst>
          </p:cNvPr>
          <p:cNvSpPr txBox="1"/>
          <p:nvPr/>
        </p:nvSpPr>
        <p:spPr>
          <a:xfrm>
            <a:off x="5393030" y="346200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ED39914-940B-4112-A5DB-2508F1E51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if statement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2AF5CAF3-D71E-4B6F-9163-AF4E0713E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818409"/>
              </p:ext>
            </p:extLst>
          </p:nvPr>
        </p:nvGraphicFramePr>
        <p:xfrm>
          <a:off x="228600" y="1676400"/>
          <a:ext cx="5638800" cy="3686424"/>
        </p:xfrm>
        <a:graphic>
          <a:graphicData uri="http://schemas.openxmlformats.org/drawingml/2006/table">
            <a:tbl>
              <a:tblPr/>
              <a:tblGrid>
                <a:gridCol w="447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1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686">
                <a:tc gridSpan="2"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branching.py</a:t>
                      </a:r>
                    </a:p>
                  </a:txBody>
                  <a:tcPr marL="41477" marR="41477" marT="41455" marB="41455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8489"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9</a:t>
                      </a:r>
                    </a:p>
                  </a:txBody>
                  <a:tcPr marL="41477" marR="82954" marT="207272" marB="207272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grade = </a:t>
                      </a: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int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input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"Enter your test grade: "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))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if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grade &lt; 70: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   </a:t>
                      </a: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print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"A "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+ </a:t>
                      </a: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str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(grade) + 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 is really low."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)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   </a:t>
                      </a: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print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"You need to study more."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)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   </a:t>
                      </a: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print</a:t>
                      </a:r>
                      <a:r>
                        <a:rPr lang="en-US" altLang="en-US" sz="2000" dirty="0">
                          <a:solidFill>
                            <a:schemeClr val="tx1"/>
                          </a:solidFill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"And retake the test!"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)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endParaRPr lang="en-US" altLang="en-US" sz="2000" dirty="0">
                        <a:ea typeface="ＭＳ Ｐゴシック" panose="020B0600070205080204" pitchFamily="34" charset="-128"/>
                      </a:endParaRP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print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"Control resumes here"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)</a:t>
                      </a:r>
                    </a:p>
                  </a:txBody>
                  <a:tcPr marL="41477" marR="165909" marT="207272" marB="207272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15">
            <a:extLst>
              <a:ext uri="{FF2B5EF4-FFF2-40B4-BE49-F238E27FC236}">
                <a16:creationId xmlns:a16="http://schemas.microsoft.com/office/drawing/2014/main" id="{A33D3660-FC71-447B-9E0E-4BED534BC54B}"/>
              </a:ext>
            </a:extLst>
          </p:cNvPr>
          <p:cNvGrpSpPr>
            <a:grpSpLocks/>
          </p:cNvGrpSpPr>
          <p:nvPr/>
        </p:nvGrpSpPr>
        <p:grpSpPr bwMode="auto">
          <a:xfrm>
            <a:off x="6026727" y="1676400"/>
            <a:ext cx="2971800" cy="2133600"/>
            <a:chOff x="4758792" y="3951135"/>
            <a:chExt cx="3657600" cy="1832317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B84922AC-E47E-4F5D-914C-F68534374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8792" y="3951135"/>
              <a:ext cx="3657600" cy="360674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   C:\Windows\py.exe</a:t>
              </a:r>
            </a:p>
          </p:txBody>
        </p:sp>
        <p:sp>
          <p:nvSpPr>
            <p:cNvPr id="7" name="Rectangle 20">
              <a:extLst>
                <a:ext uri="{FF2B5EF4-FFF2-40B4-BE49-F238E27FC236}">
                  <a16:creationId xmlns:a16="http://schemas.microsoft.com/office/drawing/2014/main" id="{40D180D5-15FA-44CA-89FA-0A00CAE4D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8792" y="4311809"/>
              <a:ext cx="3657600" cy="1471643"/>
            </a:xfrm>
            <a:prstGeom prst="rect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>
                <a:solidFill>
                  <a:schemeClr val="bg1"/>
                </a:solidFill>
              </a:endParaRPr>
            </a:p>
            <a:p>
              <a:pPr eaLnBrk="1" hangingPunct="1"/>
              <a:endParaRPr lang="en-US" altLang="en-US" dirty="0">
                <a:solidFill>
                  <a:schemeClr val="bg1"/>
                </a:solidFill>
              </a:endParaRPr>
            </a:p>
            <a:p>
              <a:pPr eaLnBrk="1" hangingPunct="1"/>
              <a:endParaRPr lang="en-US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Picture 5">
            <a:extLst>
              <a:ext uri="{FF2B5EF4-FFF2-40B4-BE49-F238E27FC236}">
                <a16:creationId xmlns:a16="http://schemas.microsoft.com/office/drawing/2014/main" id="{C3FDAB90-8157-4BC1-BB25-91427E003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602" y="1703388"/>
            <a:ext cx="282575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729CE-C785-4A75-8E42-EE05F532B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6727" y="2047875"/>
            <a:ext cx="29845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bg1"/>
                </a:solidFill>
              </a:rPr>
              <a:t>Enter your test grade:</a:t>
            </a:r>
          </a:p>
          <a:p>
            <a:pPr eaLnBrk="1" hangingPunct="1"/>
            <a:r>
              <a:rPr lang="en-US" altLang="en-US" sz="2000" dirty="0">
                <a:solidFill>
                  <a:schemeClr val="bg1"/>
                </a:solidFill>
              </a:rPr>
              <a:t>A 61 is really low.</a:t>
            </a:r>
          </a:p>
          <a:p>
            <a:pPr eaLnBrk="1" hangingPunct="1"/>
            <a:r>
              <a:rPr lang="en-US" altLang="en-US" sz="2000" dirty="0">
                <a:solidFill>
                  <a:schemeClr val="bg1"/>
                </a:solidFill>
              </a:rPr>
              <a:t>You need to study more.</a:t>
            </a:r>
          </a:p>
          <a:p>
            <a:pPr eaLnBrk="1" hangingPunct="1"/>
            <a:r>
              <a:rPr lang="en-US" altLang="en-US" sz="2000" dirty="0">
                <a:solidFill>
                  <a:schemeClr val="bg1"/>
                </a:solidFill>
              </a:rPr>
              <a:t>And retake the test!</a:t>
            </a:r>
          </a:p>
          <a:p>
            <a:pPr eaLnBrk="1" hangingPunct="1"/>
            <a:r>
              <a:rPr lang="en-US" altLang="en-US" sz="2000" dirty="0">
                <a:solidFill>
                  <a:schemeClr val="bg1"/>
                </a:solidFill>
              </a:rPr>
              <a:t>Control resumes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61880-A4C6-49BE-9C0D-7CF1720F2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6745" y="2061375"/>
            <a:ext cx="53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bg1"/>
                </a:solidFill>
              </a:rPr>
              <a:t>61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368FDA-1CA1-4F2F-9228-DEDAAF1C3F60}"/>
              </a:ext>
            </a:extLst>
          </p:cNvPr>
          <p:cNvGrpSpPr>
            <a:grpSpLocks/>
          </p:cNvGrpSpPr>
          <p:nvPr/>
        </p:nvGrpSpPr>
        <p:grpSpPr bwMode="auto">
          <a:xfrm>
            <a:off x="6026727" y="4050566"/>
            <a:ext cx="2971800" cy="1342776"/>
            <a:chOff x="4758792" y="3951135"/>
            <a:chExt cx="3657600" cy="1311386"/>
          </a:xfrm>
        </p:grpSpPr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B6ABF899-2703-44F6-ABB9-E393FC83A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8792" y="3951135"/>
              <a:ext cx="3657600" cy="360674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   C:\Windows\py.exe</a:t>
              </a:r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BE2A585E-98A0-495A-AF88-4B338858E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8792" y="4311809"/>
              <a:ext cx="3657600" cy="950712"/>
            </a:xfrm>
            <a:prstGeom prst="rect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>
                <a:solidFill>
                  <a:schemeClr val="bg1"/>
                </a:solidFill>
              </a:endParaRPr>
            </a:p>
            <a:p>
              <a:pPr eaLnBrk="1" hangingPunct="1"/>
              <a:endParaRPr lang="en-US" altLang="en-US" dirty="0">
                <a:solidFill>
                  <a:schemeClr val="bg1"/>
                </a:solidFill>
              </a:endParaRPr>
            </a:p>
            <a:p>
              <a:pPr eaLnBrk="1" hangingPunct="1"/>
              <a:endParaRPr lang="en-US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19" name="Picture 5">
            <a:extLst>
              <a:ext uri="{FF2B5EF4-FFF2-40B4-BE49-F238E27FC236}">
                <a16:creationId xmlns:a16="http://schemas.microsoft.com/office/drawing/2014/main" id="{494F00C3-E26D-4C72-A425-5DFACA380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602" y="4077553"/>
            <a:ext cx="282575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C49DBE9-8664-4481-BE85-76AB23586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6727" y="4422040"/>
            <a:ext cx="29845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bg1"/>
                </a:solidFill>
              </a:rPr>
              <a:t>Enter your test grade:</a:t>
            </a:r>
          </a:p>
          <a:p>
            <a:pPr eaLnBrk="1" hangingPunct="1"/>
            <a:r>
              <a:rPr lang="en-US" altLang="en-US" sz="2000" dirty="0">
                <a:solidFill>
                  <a:schemeClr val="bg1"/>
                </a:solidFill>
              </a:rPr>
              <a:t>Control resumes here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468F2D-16A4-440A-AA3A-C48240EDB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6745" y="4435540"/>
            <a:ext cx="53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bg1"/>
                </a:solidFill>
              </a:rPr>
              <a:t>92</a:t>
            </a:r>
          </a:p>
        </p:txBody>
      </p:sp>
    </p:spTree>
    <p:extLst>
      <p:ext uri="{BB962C8B-B14F-4D97-AF65-F5344CB8AC3E}">
        <p14:creationId xmlns:p14="http://schemas.microsoft.com/office/powerpoint/2010/main" val="3788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1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202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69AA7C8-E283-4EB2-B71E-A1A18AFA89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if else structure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BF4C181-79ED-43C7-902B-96E2A6181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9594" y="1505292"/>
            <a:ext cx="4191000" cy="46482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200" i="1" dirty="0">
                <a:ea typeface="ＭＳ Ｐゴシック" panose="020B0600070205080204" pitchFamily="34" charset="-128"/>
              </a:rPr>
              <a:t>if condition:</a:t>
            </a:r>
          </a:p>
          <a:p>
            <a:pPr marL="0" indent="0" eaLnBrk="1" hangingPunct="1">
              <a:buFontTx/>
              <a:buNone/>
            </a:pPr>
            <a:r>
              <a:rPr lang="en-US" altLang="en-US" sz="2200" i="1" dirty="0">
                <a:ea typeface="ＭＳ Ｐゴシック" panose="020B0600070205080204" pitchFamily="34" charset="-128"/>
              </a:rPr>
              <a:t>    [statement]+</a:t>
            </a:r>
          </a:p>
          <a:p>
            <a:pPr marL="0" indent="0" eaLnBrk="1" hangingPunct="1">
              <a:buFontTx/>
              <a:buNone/>
            </a:pPr>
            <a:r>
              <a:rPr lang="en-US" altLang="en-US" sz="2200" i="1" dirty="0">
                <a:ea typeface="ＭＳ Ｐゴシック" panose="020B0600070205080204" pitchFamily="34" charset="-128"/>
              </a:rPr>
              <a:t>else:</a:t>
            </a:r>
          </a:p>
          <a:p>
            <a:pPr marL="0" indent="0" eaLnBrk="1" hangingPunct="1">
              <a:buFontTx/>
              <a:buNone/>
            </a:pPr>
            <a:r>
              <a:rPr lang="en-US" altLang="en-US" sz="2200" i="1" dirty="0">
                <a:ea typeface="ＭＳ Ｐゴシック" panose="020B0600070205080204" pitchFamily="34" charset="-128"/>
              </a:rPr>
              <a:t>    [statement]+</a:t>
            </a:r>
          </a:p>
          <a:p>
            <a:pPr marL="0" indent="0" eaLnBrk="1" hangingPunct="1">
              <a:buFontTx/>
              <a:buNone/>
            </a:pPr>
            <a:endParaRPr lang="en-US" altLang="en-US" sz="22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Two distinct paths of execution with 2 statement blocks. </a:t>
            </a:r>
          </a:p>
          <a:p>
            <a:pPr marL="0" indent="0" eaLnBrk="1" hangingPunct="1">
              <a:buFontTx/>
              <a:buNone/>
            </a:pPr>
            <a:endParaRPr lang="en-US" altLang="en-US" sz="22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Pay attention to the formatting. Indentation must be consistent, or a syntax error will occur.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E10BE-5C10-467F-9AA1-92EC9AAA10EE}"/>
              </a:ext>
            </a:extLst>
          </p:cNvPr>
          <p:cNvSpPr txBox="1"/>
          <p:nvPr/>
        </p:nvSpPr>
        <p:spPr>
          <a:xfrm>
            <a:off x="5875976" y="2221264"/>
            <a:ext cx="6719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1E33180-E115-4836-AC79-EF491A8AD1B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991347" y="1622567"/>
            <a:ext cx="0" cy="6634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Diamond 5">
            <a:extLst>
              <a:ext uri="{FF2B5EF4-FFF2-40B4-BE49-F238E27FC236}">
                <a16:creationId xmlns:a16="http://schemas.microsoft.com/office/drawing/2014/main" id="{921E9A30-0244-41FC-997E-B1B062BC617D}"/>
              </a:ext>
            </a:extLst>
          </p:cNvPr>
          <p:cNvSpPr/>
          <p:nvPr/>
        </p:nvSpPr>
        <p:spPr>
          <a:xfrm>
            <a:off x="6553200" y="2286000"/>
            <a:ext cx="876293" cy="685800"/>
          </a:xfrm>
          <a:prstGeom prst="diamond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3C25819-2E8B-4D5A-8810-BFE36D8758BF}"/>
              </a:ext>
            </a:extLst>
          </p:cNvPr>
          <p:cNvCxnSpPr>
            <a:cxnSpLocks/>
          </p:cNvCxnSpPr>
          <p:nvPr/>
        </p:nvCxnSpPr>
        <p:spPr>
          <a:xfrm flipH="1">
            <a:off x="6991345" y="4075209"/>
            <a:ext cx="1" cy="5351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4D9FE7D-D676-4C1E-9C69-19FCCC956B42}"/>
              </a:ext>
            </a:extLst>
          </p:cNvPr>
          <p:cNvSpPr/>
          <p:nvPr/>
        </p:nvSpPr>
        <p:spPr>
          <a:xfrm>
            <a:off x="7823816" y="3073733"/>
            <a:ext cx="781051" cy="509844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29097-AC64-4BE2-BCD6-B728F65D3D59}"/>
              </a:ext>
            </a:extLst>
          </p:cNvPr>
          <p:cNvSpPr txBox="1"/>
          <p:nvPr/>
        </p:nvSpPr>
        <p:spPr>
          <a:xfrm>
            <a:off x="7441288" y="2221264"/>
            <a:ext cx="582211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10" name="Straight Arrow Connector 40">
            <a:extLst>
              <a:ext uri="{FF2B5EF4-FFF2-40B4-BE49-F238E27FC236}">
                <a16:creationId xmlns:a16="http://schemas.microsoft.com/office/drawing/2014/main" id="{EE37BE1D-B620-4F1E-835E-BACB4103CB4E}"/>
              </a:ext>
            </a:extLst>
          </p:cNvPr>
          <p:cNvCxnSpPr>
            <a:cxnSpLocks/>
          </p:cNvCxnSpPr>
          <p:nvPr/>
        </p:nvCxnSpPr>
        <p:spPr>
          <a:xfrm>
            <a:off x="7398987" y="2627614"/>
            <a:ext cx="798384" cy="416579"/>
          </a:xfrm>
          <a:prstGeom prst="bentConnector3">
            <a:avLst>
              <a:gd name="adj1" fmla="val 9957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40">
            <a:extLst>
              <a:ext uri="{FF2B5EF4-FFF2-40B4-BE49-F238E27FC236}">
                <a16:creationId xmlns:a16="http://schemas.microsoft.com/office/drawing/2014/main" id="{C5022A36-B298-4FFC-BBFD-3B753687719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91347" y="3583576"/>
            <a:ext cx="1209821" cy="491633"/>
          </a:xfrm>
          <a:prstGeom prst="bentConnector3">
            <a:avLst>
              <a:gd name="adj1" fmla="val -191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40">
            <a:extLst>
              <a:ext uri="{FF2B5EF4-FFF2-40B4-BE49-F238E27FC236}">
                <a16:creationId xmlns:a16="http://schemas.microsoft.com/office/drawing/2014/main" id="{58B834C3-9CB2-48B7-B80E-0310B9A1341E}"/>
              </a:ext>
            </a:extLst>
          </p:cNvPr>
          <p:cNvCxnSpPr>
            <a:cxnSpLocks/>
          </p:cNvCxnSpPr>
          <p:nvPr/>
        </p:nvCxnSpPr>
        <p:spPr>
          <a:xfrm>
            <a:off x="5661565" y="2627614"/>
            <a:ext cx="798384" cy="416579"/>
          </a:xfrm>
          <a:prstGeom prst="bentConnector3">
            <a:avLst>
              <a:gd name="adj1" fmla="val 99573"/>
            </a:avLst>
          </a:prstGeom>
          <a:ln w="38100">
            <a:solidFill>
              <a:schemeClr val="tx1"/>
            </a:solidFill>
            <a:tailEnd type="triangle"/>
          </a:ln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40">
            <a:extLst>
              <a:ext uri="{FF2B5EF4-FFF2-40B4-BE49-F238E27FC236}">
                <a16:creationId xmlns:a16="http://schemas.microsoft.com/office/drawing/2014/main" id="{034A0997-C14B-4664-8E32-CD9283FF6089}"/>
              </a:ext>
            </a:extLst>
          </p:cNvPr>
          <p:cNvCxnSpPr>
            <a:cxnSpLocks/>
          </p:cNvCxnSpPr>
          <p:nvPr/>
        </p:nvCxnSpPr>
        <p:spPr>
          <a:xfrm>
            <a:off x="5781524" y="3583576"/>
            <a:ext cx="1209821" cy="491633"/>
          </a:xfrm>
          <a:prstGeom prst="bentConnector3">
            <a:avLst>
              <a:gd name="adj1" fmla="val -191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2DD3ABD-1E62-4B95-B50C-13A9184F87D1}"/>
              </a:ext>
            </a:extLst>
          </p:cNvPr>
          <p:cNvSpPr/>
          <p:nvPr/>
        </p:nvSpPr>
        <p:spPr>
          <a:xfrm>
            <a:off x="5390998" y="3056860"/>
            <a:ext cx="781051" cy="509844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ED39914-940B-4112-A5DB-2508F1E51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if else statement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2AF5CAF3-D71E-4B6F-9163-AF4E0713E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982548"/>
              </p:ext>
            </p:extLst>
          </p:nvPr>
        </p:nvGraphicFramePr>
        <p:xfrm>
          <a:off x="228600" y="1676400"/>
          <a:ext cx="5638800" cy="3686424"/>
        </p:xfrm>
        <a:graphic>
          <a:graphicData uri="http://schemas.openxmlformats.org/drawingml/2006/table">
            <a:tbl>
              <a:tblPr/>
              <a:tblGrid>
                <a:gridCol w="4475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1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686">
                <a:tc gridSpan="2"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branching.py</a:t>
                      </a:r>
                    </a:p>
                  </a:txBody>
                  <a:tcPr marL="41477" marR="41477" marT="41455" marB="41455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8489"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  <a:ea typeface="ＭＳ Ｐゴシック" panose="020B0600070205080204" pitchFamily="34" charset="-128"/>
                        </a:rPr>
                        <a:t>9</a:t>
                      </a:r>
                    </a:p>
                  </a:txBody>
                  <a:tcPr marL="41477" marR="82954" marT="207272" marB="207272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grade = </a:t>
                      </a: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int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input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"Enter your test grade: "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))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if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grade &lt; 70: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   </a:t>
                      </a: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print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"Failed"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)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else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: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   </a:t>
                      </a: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print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"Passed"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)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endParaRPr lang="en-US" altLang="en-US" sz="2000" dirty="0">
                        <a:ea typeface="ＭＳ Ｐゴシック" panose="020B0600070205080204" pitchFamily="34" charset="-128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print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“\nControl resumes here"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)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endParaRPr lang="en-US" altLang="en-US" sz="2000" dirty="0">
                        <a:ea typeface="ＭＳ Ｐゴシック" panose="020B0600070205080204" pitchFamily="34" charset="-128"/>
                      </a:endParaRPr>
                    </a:p>
                  </a:txBody>
                  <a:tcPr marL="41477" marR="165909" marT="207272" marB="207272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15">
            <a:extLst>
              <a:ext uri="{FF2B5EF4-FFF2-40B4-BE49-F238E27FC236}">
                <a16:creationId xmlns:a16="http://schemas.microsoft.com/office/drawing/2014/main" id="{A33D3660-FC71-447B-9E0E-4BED534BC54B}"/>
              </a:ext>
            </a:extLst>
          </p:cNvPr>
          <p:cNvGrpSpPr>
            <a:grpSpLocks/>
          </p:cNvGrpSpPr>
          <p:nvPr/>
        </p:nvGrpSpPr>
        <p:grpSpPr bwMode="auto">
          <a:xfrm>
            <a:off x="6026727" y="1676400"/>
            <a:ext cx="2971800" cy="2133600"/>
            <a:chOff x="4758792" y="3951135"/>
            <a:chExt cx="3657600" cy="1832317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B84922AC-E47E-4F5D-914C-F68534374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8792" y="3951135"/>
              <a:ext cx="3657600" cy="360674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   C:\Windows\py.exe</a:t>
              </a:r>
            </a:p>
          </p:txBody>
        </p:sp>
        <p:sp>
          <p:nvSpPr>
            <p:cNvPr id="7" name="Rectangle 20">
              <a:extLst>
                <a:ext uri="{FF2B5EF4-FFF2-40B4-BE49-F238E27FC236}">
                  <a16:creationId xmlns:a16="http://schemas.microsoft.com/office/drawing/2014/main" id="{40D180D5-15FA-44CA-89FA-0A00CAE4D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8792" y="4311809"/>
              <a:ext cx="3657600" cy="1471643"/>
            </a:xfrm>
            <a:prstGeom prst="rect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>
                <a:solidFill>
                  <a:schemeClr val="bg1"/>
                </a:solidFill>
              </a:endParaRPr>
            </a:p>
            <a:p>
              <a:pPr eaLnBrk="1" hangingPunct="1"/>
              <a:endParaRPr lang="en-US" altLang="en-US" dirty="0">
                <a:solidFill>
                  <a:schemeClr val="bg1"/>
                </a:solidFill>
              </a:endParaRPr>
            </a:p>
            <a:p>
              <a:pPr eaLnBrk="1" hangingPunct="1"/>
              <a:endParaRPr lang="en-US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Picture 5">
            <a:extLst>
              <a:ext uri="{FF2B5EF4-FFF2-40B4-BE49-F238E27FC236}">
                <a16:creationId xmlns:a16="http://schemas.microsoft.com/office/drawing/2014/main" id="{C3FDAB90-8157-4BC1-BB25-91427E003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602" y="1703388"/>
            <a:ext cx="282575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729CE-C785-4A75-8E42-EE05F532B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6727" y="2047875"/>
            <a:ext cx="29845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bg1"/>
                </a:solidFill>
              </a:rPr>
              <a:t>Enter your test grade:</a:t>
            </a:r>
          </a:p>
          <a:p>
            <a:pPr eaLnBrk="1" hangingPunct="1"/>
            <a:r>
              <a:rPr lang="en-US" altLang="en-US" sz="2000" dirty="0">
                <a:solidFill>
                  <a:schemeClr val="bg1"/>
                </a:solidFill>
              </a:rPr>
              <a:t>Passed</a:t>
            </a:r>
          </a:p>
          <a:p>
            <a:pPr eaLnBrk="1" hangingPunct="1"/>
            <a:endParaRPr lang="en-US" altLang="en-US" sz="2000" dirty="0">
              <a:solidFill>
                <a:schemeClr val="bg1"/>
              </a:solidFill>
            </a:endParaRPr>
          </a:p>
          <a:p>
            <a:pPr eaLnBrk="1" hangingPunct="1"/>
            <a:r>
              <a:rPr lang="en-US" altLang="en-US" sz="2000" dirty="0">
                <a:solidFill>
                  <a:schemeClr val="bg1"/>
                </a:solidFill>
              </a:rPr>
              <a:t>Control resumes here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61880-A4C6-49BE-9C0D-7CF1720F2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6745" y="2061375"/>
            <a:ext cx="53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bg1"/>
                </a:solidFill>
              </a:rPr>
              <a:t>88</a:t>
            </a:r>
          </a:p>
        </p:txBody>
      </p:sp>
    </p:spTree>
    <p:extLst>
      <p:ext uri="{BB962C8B-B14F-4D97-AF65-F5344CB8AC3E}">
        <p14:creationId xmlns:p14="http://schemas.microsoft.com/office/powerpoint/2010/main" val="306701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B6AF62D7-58C1-47A8-85CB-CF56FD37D0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if-elif-else structure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97FBEB9-5B82-4BF0-9263-C78BD8874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5367597" cy="4419600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200" i="1" dirty="0">
                <a:ea typeface="ＭＳ Ｐゴシック" panose="020B0600070205080204" pitchFamily="34" charset="-128"/>
              </a:rPr>
              <a:t>if condition:</a:t>
            </a:r>
          </a:p>
          <a:p>
            <a:pPr marL="0" indent="0" eaLnBrk="1" hangingPunct="1">
              <a:buFontTx/>
              <a:buNone/>
            </a:pPr>
            <a:r>
              <a:rPr lang="en-US" altLang="en-US" sz="2200" i="1" dirty="0">
                <a:ea typeface="ＭＳ Ｐゴシック" panose="020B0600070205080204" pitchFamily="34" charset="-128"/>
              </a:rPr>
              <a:t>    statements</a:t>
            </a:r>
          </a:p>
          <a:p>
            <a:pPr marL="0" indent="0" eaLnBrk="1" hangingPunct="1">
              <a:buFontTx/>
              <a:buNone/>
            </a:pPr>
            <a:r>
              <a:rPr lang="en-US" altLang="en-US" sz="2200" i="1" dirty="0">
                <a:ea typeface="ＭＳ Ｐゴシック" panose="020B0600070205080204" pitchFamily="34" charset="-128"/>
              </a:rPr>
              <a:t>elif condition:	</a:t>
            </a:r>
          </a:p>
          <a:p>
            <a:pPr marL="0" indent="0" eaLnBrk="1" hangingPunct="1">
              <a:buFontTx/>
              <a:buNone/>
            </a:pPr>
            <a:r>
              <a:rPr lang="en-US" altLang="en-US" sz="2200" i="1" dirty="0">
                <a:ea typeface="ＭＳ Ｐゴシック" panose="020B0600070205080204" pitchFamily="34" charset="-128"/>
              </a:rPr>
              <a:t>    statements</a:t>
            </a:r>
          </a:p>
          <a:p>
            <a:pPr marL="0" indent="0" eaLnBrk="1" hangingPunct="1">
              <a:buFontTx/>
              <a:buNone/>
            </a:pPr>
            <a:r>
              <a:rPr lang="en-US" altLang="en-US" sz="2200" i="1" dirty="0">
                <a:ea typeface="ＭＳ Ｐゴシック" panose="020B0600070205080204" pitchFamily="34" charset="-128"/>
              </a:rPr>
              <a:t>elif condition:</a:t>
            </a:r>
          </a:p>
          <a:p>
            <a:pPr marL="0" indent="0" eaLnBrk="1" hangingPunct="1">
              <a:buFontTx/>
              <a:buNone/>
            </a:pPr>
            <a:r>
              <a:rPr lang="en-US" altLang="en-US" sz="2200" i="1" dirty="0">
                <a:ea typeface="ＭＳ Ｐゴシック" panose="020B0600070205080204" pitchFamily="34" charset="-128"/>
              </a:rPr>
              <a:t>    statements</a:t>
            </a:r>
          </a:p>
          <a:p>
            <a:pPr marL="0" indent="0" eaLnBrk="1" hangingPunct="1">
              <a:buFontTx/>
              <a:buNone/>
            </a:pPr>
            <a:r>
              <a:rPr lang="en-US" altLang="en-US" sz="2200" i="1" dirty="0">
                <a:ea typeface="ＭＳ Ｐゴシック" panose="020B0600070205080204" pitchFamily="34" charset="-128"/>
              </a:rPr>
              <a:t>else:	</a:t>
            </a:r>
          </a:p>
          <a:p>
            <a:pPr marL="0" indent="0" eaLnBrk="1" hangingPunct="1">
              <a:buFontTx/>
              <a:buNone/>
            </a:pPr>
            <a:r>
              <a:rPr lang="en-US" altLang="en-US" sz="2200" i="1" dirty="0">
                <a:ea typeface="ＭＳ Ｐゴシック" panose="020B0600070205080204" pitchFamily="34" charset="-128"/>
              </a:rPr>
              <a:t>    statements</a:t>
            </a:r>
          </a:p>
          <a:p>
            <a:pPr marL="0" indent="0" eaLnBrk="1" hangingPunct="1">
              <a:buFontTx/>
              <a:buNone/>
            </a:pPr>
            <a:endParaRPr lang="en-US" altLang="en-US" sz="2200" i="1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Multiple elif clauses are allowed.</a:t>
            </a:r>
          </a:p>
          <a:p>
            <a:pPr eaLnBrk="1" hangingPunct="1"/>
            <a:r>
              <a:rPr lang="en-US" altLang="en-US" sz="2200" dirty="0">
                <a:ea typeface="ＭＳ Ｐゴシック" panose="020B0600070205080204" pitchFamily="34" charset="-128"/>
              </a:rPr>
              <a:t>else clause is optional.</a:t>
            </a:r>
            <a:endParaRPr lang="en-US" altLang="en-US" sz="2200" i="1" dirty="0">
              <a:ea typeface="ＭＳ Ｐゴシック" panose="020B0600070205080204" pitchFamily="34" charset="-128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C148C8F-CB56-4AE7-B8F6-165BC312938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439373" y="1380968"/>
            <a:ext cx="0" cy="291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Diamond 4">
            <a:extLst>
              <a:ext uri="{FF2B5EF4-FFF2-40B4-BE49-F238E27FC236}">
                <a16:creationId xmlns:a16="http://schemas.microsoft.com/office/drawing/2014/main" id="{6B165514-3400-424A-B84F-F810EED11B29}"/>
              </a:ext>
            </a:extLst>
          </p:cNvPr>
          <p:cNvSpPr/>
          <p:nvPr/>
        </p:nvSpPr>
        <p:spPr>
          <a:xfrm>
            <a:off x="4193151" y="1672008"/>
            <a:ext cx="492444" cy="416579"/>
          </a:xfrm>
          <a:prstGeom prst="diamond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3D8535-61DE-40DB-A6F6-6C2DA0B9A4F9}"/>
              </a:ext>
            </a:extLst>
          </p:cNvPr>
          <p:cNvCxnSpPr>
            <a:cxnSpLocks/>
          </p:cNvCxnSpPr>
          <p:nvPr/>
        </p:nvCxnSpPr>
        <p:spPr>
          <a:xfrm>
            <a:off x="4440322" y="2088587"/>
            <a:ext cx="0" cy="295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E3E7139-8104-468B-B94F-AC8C926815F9}"/>
              </a:ext>
            </a:extLst>
          </p:cNvPr>
          <p:cNvSpPr/>
          <p:nvPr/>
        </p:nvSpPr>
        <p:spPr>
          <a:xfrm>
            <a:off x="5286259" y="1724260"/>
            <a:ext cx="558652" cy="312074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BC01DE-C0FE-48FB-9564-6D0EA3824D98}"/>
              </a:ext>
            </a:extLst>
          </p:cNvPr>
          <p:cNvSpPr txBox="1"/>
          <p:nvPr/>
        </p:nvSpPr>
        <p:spPr>
          <a:xfrm>
            <a:off x="4739499" y="1510965"/>
            <a:ext cx="60024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B8F6C3-1D98-4938-84FC-3C58E5E67FAC}"/>
              </a:ext>
            </a:extLst>
          </p:cNvPr>
          <p:cNvCxnSpPr>
            <a:cxnSpLocks/>
          </p:cNvCxnSpPr>
          <p:nvPr/>
        </p:nvCxnSpPr>
        <p:spPr>
          <a:xfrm>
            <a:off x="4686012" y="1880297"/>
            <a:ext cx="6002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Diamond 9">
            <a:extLst>
              <a:ext uri="{FF2B5EF4-FFF2-40B4-BE49-F238E27FC236}">
                <a16:creationId xmlns:a16="http://schemas.microsoft.com/office/drawing/2014/main" id="{65834548-96F4-4750-A2F1-E524F5773849}"/>
              </a:ext>
            </a:extLst>
          </p:cNvPr>
          <p:cNvSpPr/>
          <p:nvPr/>
        </p:nvSpPr>
        <p:spPr>
          <a:xfrm>
            <a:off x="4193151" y="2379552"/>
            <a:ext cx="492444" cy="416579"/>
          </a:xfrm>
          <a:prstGeom prst="diamond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056CE8-C350-49A2-9C28-39A935C48945}"/>
              </a:ext>
            </a:extLst>
          </p:cNvPr>
          <p:cNvCxnSpPr>
            <a:cxnSpLocks/>
          </p:cNvCxnSpPr>
          <p:nvPr/>
        </p:nvCxnSpPr>
        <p:spPr>
          <a:xfrm>
            <a:off x="4440322" y="2796131"/>
            <a:ext cx="0" cy="295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BED823F-5AC8-49A2-B95E-FC4725E0F8F1}"/>
              </a:ext>
            </a:extLst>
          </p:cNvPr>
          <p:cNvSpPr/>
          <p:nvPr/>
        </p:nvSpPr>
        <p:spPr>
          <a:xfrm>
            <a:off x="5286259" y="2431804"/>
            <a:ext cx="558652" cy="312074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7E00C1-B9EE-4CB2-9037-EE74A7BCCCB6}"/>
              </a:ext>
            </a:extLst>
          </p:cNvPr>
          <p:cNvSpPr txBox="1"/>
          <p:nvPr/>
        </p:nvSpPr>
        <p:spPr>
          <a:xfrm>
            <a:off x="4724400" y="2209800"/>
            <a:ext cx="6002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1811F6-88D3-456D-8424-1437134C9479}"/>
              </a:ext>
            </a:extLst>
          </p:cNvPr>
          <p:cNvCxnSpPr>
            <a:cxnSpLocks/>
          </p:cNvCxnSpPr>
          <p:nvPr/>
        </p:nvCxnSpPr>
        <p:spPr>
          <a:xfrm>
            <a:off x="4686012" y="2587841"/>
            <a:ext cx="6002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Diamond 14">
            <a:extLst>
              <a:ext uri="{FF2B5EF4-FFF2-40B4-BE49-F238E27FC236}">
                <a16:creationId xmlns:a16="http://schemas.microsoft.com/office/drawing/2014/main" id="{18564786-F054-40F4-8D16-7780619632DE}"/>
              </a:ext>
            </a:extLst>
          </p:cNvPr>
          <p:cNvSpPr/>
          <p:nvPr/>
        </p:nvSpPr>
        <p:spPr>
          <a:xfrm>
            <a:off x="4193151" y="3111814"/>
            <a:ext cx="492444" cy="416579"/>
          </a:xfrm>
          <a:prstGeom prst="diamond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4F9DCF-14B3-4A73-B5D6-6CA9FD437B2A}"/>
              </a:ext>
            </a:extLst>
          </p:cNvPr>
          <p:cNvCxnSpPr>
            <a:cxnSpLocks/>
          </p:cNvCxnSpPr>
          <p:nvPr/>
        </p:nvCxnSpPr>
        <p:spPr>
          <a:xfrm>
            <a:off x="4440322" y="3528393"/>
            <a:ext cx="0" cy="2953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7F717C4-6628-4FBA-906C-4C5A5F84376C}"/>
              </a:ext>
            </a:extLst>
          </p:cNvPr>
          <p:cNvSpPr/>
          <p:nvPr/>
        </p:nvSpPr>
        <p:spPr>
          <a:xfrm>
            <a:off x="5286259" y="3164066"/>
            <a:ext cx="558652" cy="312074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495ECE-F30A-404D-934B-0CAD1B70120E}"/>
              </a:ext>
            </a:extLst>
          </p:cNvPr>
          <p:cNvSpPr txBox="1"/>
          <p:nvPr/>
        </p:nvSpPr>
        <p:spPr>
          <a:xfrm>
            <a:off x="4682839" y="2979400"/>
            <a:ext cx="67009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BBCE15-EDD1-4715-BE29-F35712420D4D}"/>
              </a:ext>
            </a:extLst>
          </p:cNvPr>
          <p:cNvCxnSpPr>
            <a:cxnSpLocks/>
          </p:cNvCxnSpPr>
          <p:nvPr/>
        </p:nvCxnSpPr>
        <p:spPr>
          <a:xfrm>
            <a:off x="4686012" y="3320103"/>
            <a:ext cx="6002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3F946E9-E69A-4B9E-8109-B1951451933E}"/>
              </a:ext>
            </a:extLst>
          </p:cNvPr>
          <p:cNvSpPr/>
          <p:nvPr/>
        </p:nvSpPr>
        <p:spPr>
          <a:xfrm>
            <a:off x="4219645" y="3840884"/>
            <a:ext cx="439455" cy="274775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78346C-C9FA-4575-AC2F-F372A049865E}"/>
              </a:ext>
            </a:extLst>
          </p:cNvPr>
          <p:cNvCxnSpPr>
            <a:cxnSpLocks/>
          </p:cNvCxnSpPr>
          <p:nvPr/>
        </p:nvCxnSpPr>
        <p:spPr>
          <a:xfrm>
            <a:off x="5840477" y="2587841"/>
            <a:ext cx="8028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469BA3-B9D7-4EAF-A3BB-0F672788E38E}"/>
              </a:ext>
            </a:extLst>
          </p:cNvPr>
          <p:cNvCxnSpPr>
            <a:cxnSpLocks/>
          </p:cNvCxnSpPr>
          <p:nvPr/>
        </p:nvCxnSpPr>
        <p:spPr>
          <a:xfrm flipV="1">
            <a:off x="5840476" y="3305023"/>
            <a:ext cx="802819" cy="15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1C7C94C-0BBD-4935-A31A-24281189C84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844911" y="1880297"/>
            <a:ext cx="798384" cy="2327464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CCF146-49D3-48E5-92D9-232892187E3B}"/>
              </a:ext>
            </a:extLst>
          </p:cNvPr>
          <p:cNvCxnSpPr>
            <a:cxnSpLocks/>
          </p:cNvCxnSpPr>
          <p:nvPr/>
        </p:nvCxnSpPr>
        <p:spPr>
          <a:xfrm>
            <a:off x="4459883" y="4115659"/>
            <a:ext cx="0" cy="4998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8D8BE413-2C3F-4B12-B053-1D49377F1CC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44915" y="4192405"/>
            <a:ext cx="2098380" cy="173167"/>
          </a:xfrm>
          <a:prstGeom prst="bentConnector3">
            <a:avLst>
              <a:gd name="adj1" fmla="val -8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ED39914-940B-4112-A5DB-2508F1E51B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if-elif-else structure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2AF5CAF3-D71E-4B6F-9163-AF4E0713E3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841841"/>
              </p:ext>
            </p:extLst>
          </p:nvPr>
        </p:nvGraphicFramePr>
        <p:xfrm>
          <a:off x="269009" y="1295400"/>
          <a:ext cx="5638800" cy="4764654"/>
        </p:xfrm>
        <a:graphic>
          <a:graphicData uri="http://schemas.openxmlformats.org/drawingml/2006/table">
            <a:tbl>
              <a:tblPr/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7686">
                <a:tc gridSpan="2"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  <a:ea typeface="ＭＳ Ｐゴシック" panose="020B0600070205080204" pitchFamily="34" charset="-128"/>
                        </a:rPr>
                        <a:t>if_elif_else.py</a:t>
                      </a:r>
                    </a:p>
                  </a:txBody>
                  <a:tcPr marL="41477" marR="41477" marT="41455" marB="41455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98489"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  <a:ea typeface="ＭＳ Ｐゴシック" panose="020B0600070205080204" pitchFamily="34" charset="-128"/>
                      </a:endParaRPr>
                    </a:p>
                  </a:txBody>
                  <a:tcPr marL="41477" marR="82954" marT="207272" marB="207272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grade = </a:t>
                      </a: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int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input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"Enter your test grade: "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))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if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grade &gt;= 90: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    </a:t>
                      </a: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print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"A"</a:t>
                      </a:r>
                      <a:r>
                        <a:rPr lang="en-US" altLang="en-US" sz="2000" dirty="0">
                          <a:ea typeface="ＭＳ Ｐゴシック" panose="020B0600070205080204" pitchFamily="34" charset="-128"/>
                        </a:rPr>
                        <a:t>)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elif </a:t>
                      </a:r>
                      <a:r>
                        <a:rPr lang="en-US" altLang="en-US" sz="2000" dirty="0">
                          <a:solidFill>
                            <a:schemeClr val="tx1"/>
                          </a:solidFill>
                          <a:ea typeface="ＭＳ Ｐゴシック" panose="020B0600070205080204" pitchFamily="34" charset="-128"/>
                        </a:rPr>
                        <a:t>grade &gt;= 80: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solidFill>
                            <a:schemeClr val="tx1"/>
                          </a:solidFill>
                          <a:ea typeface="ＭＳ Ｐゴシック" panose="020B0600070205080204" pitchFamily="34" charset="-128"/>
                        </a:rPr>
                        <a:t>    </a:t>
                      </a: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print</a:t>
                      </a:r>
                      <a:r>
                        <a:rPr lang="en-US" altLang="en-US" sz="2000" dirty="0">
                          <a:solidFill>
                            <a:schemeClr val="tx1"/>
                          </a:solidFill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"B"</a:t>
                      </a:r>
                      <a:r>
                        <a:rPr lang="en-US" altLang="en-US" sz="2000" dirty="0">
                          <a:solidFill>
                            <a:schemeClr val="tx1"/>
                          </a:solidFill>
                          <a:ea typeface="ＭＳ Ｐゴシック" panose="020B0600070205080204" pitchFamily="34" charset="-128"/>
                        </a:rPr>
                        <a:t>)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elif</a:t>
                      </a:r>
                      <a:r>
                        <a:rPr lang="en-US" altLang="en-US" sz="2000" dirty="0">
                          <a:solidFill>
                            <a:schemeClr val="tx1"/>
                          </a:solidFill>
                          <a:ea typeface="ＭＳ Ｐゴシック" panose="020B0600070205080204" pitchFamily="34" charset="-128"/>
                        </a:rPr>
                        <a:t> grade &gt;= 70: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solidFill>
                            <a:schemeClr val="tx1"/>
                          </a:solidFill>
                          <a:ea typeface="ＭＳ Ｐゴシック" panose="020B0600070205080204" pitchFamily="34" charset="-128"/>
                        </a:rPr>
                        <a:t>    </a:t>
                      </a: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print</a:t>
                      </a:r>
                      <a:r>
                        <a:rPr lang="en-US" altLang="en-US" sz="2000" dirty="0">
                          <a:solidFill>
                            <a:schemeClr val="tx1"/>
                          </a:solidFill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"C"</a:t>
                      </a:r>
                      <a:r>
                        <a:rPr lang="en-US" altLang="en-US" sz="2000" dirty="0">
                          <a:solidFill>
                            <a:schemeClr val="tx1"/>
                          </a:solidFill>
                          <a:ea typeface="ＭＳ Ｐゴシック" panose="020B0600070205080204" pitchFamily="34" charset="-128"/>
                        </a:rPr>
                        <a:t>)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elif</a:t>
                      </a:r>
                      <a:r>
                        <a:rPr lang="en-US" altLang="en-US" sz="2000" dirty="0">
                          <a:solidFill>
                            <a:schemeClr val="tx1"/>
                          </a:solidFill>
                          <a:ea typeface="ＭＳ Ｐゴシック" panose="020B0600070205080204" pitchFamily="34" charset="-128"/>
                        </a:rPr>
                        <a:t> grade &gt;= 60: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solidFill>
                            <a:schemeClr val="tx1"/>
                          </a:solidFill>
                          <a:ea typeface="ＭＳ Ｐゴシック" panose="020B0600070205080204" pitchFamily="34" charset="-128"/>
                        </a:rPr>
                        <a:t>    </a:t>
                      </a: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print</a:t>
                      </a:r>
                      <a:r>
                        <a:rPr lang="en-US" altLang="en-US" sz="2000" dirty="0">
                          <a:solidFill>
                            <a:schemeClr val="tx1"/>
                          </a:solidFill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"D"</a:t>
                      </a:r>
                      <a:r>
                        <a:rPr lang="en-US" altLang="en-US" sz="2000" dirty="0">
                          <a:solidFill>
                            <a:schemeClr val="tx1"/>
                          </a:solidFill>
                          <a:ea typeface="ＭＳ Ｐゴシック" panose="020B0600070205080204" pitchFamily="34" charset="-128"/>
                        </a:rPr>
                        <a:t>)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solidFill>
                            <a:srgbClr val="FFC000"/>
                          </a:solidFill>
                          <a:ea typeface="ＭＳ Ｐゴシック" panose="020B0600070205080204" pitchFamily="34" charset="-128"/>
                        </a:rPr>
                        <a:t>else</a:t>
                      </a:r>
                      <a:r>
                        <a:rPr lang="en-US" altLang="en-US" sz="2000" dirty="0">
                          <a:solidFill>
                            <a:schemeClr val="tx1"/>
                          </a:solidFill>
                          <a:ea typeface="ＭＳ Ｐゴシック" panose="020B0600070205080204" pitchFamily="34" charset="-128"/>
                        </a:rPr>
                        <a:t>:</a:t>
                      </a:r>
                    </a:p>
                    <a:p>
                      <a:pPr marL="0" indent="0" eaLnBrk="1" hangingPunct="1">
                        <a:buFontTx/>
                        <a:buNone/>
                      </a:pPr>
                      <a:r>
                        <a:rPr lang="en-US" altLang="en-US" sz="2000" dirty="0">
                          <a:solidFill>
                            <a:schemeClr val="tx1"/>
                          </a:solidFill>
                          <a:ea typeface="ＭＳ Ｐゴシック" panose="020B0600070205080204" pitchFamily="34" charset="-128"/>
                        </a:rPr>
                        <a:t>    </a:t>
                      </a:r>
                      <a:r>
                        <a:rPr lang="en-US" altLang="en-US" sz="2000" dirty="0">
                          <a:solidFill>
                            <a:srgbClr val="7030A0"/>
                          </a:solidFill>
                          <a:ea typeface="ＭＳ Ｐゴシック" panose="020B0600070205080204" pitchFamily="34" charset="-128"/>
                        </a:rPr>
                        <a:t>print</a:t>
                      </a:r>
                      <a:r>
                        <a:rPr lang="en-US" altLang="en-US" sz="2000" dirty="0">
                          <a:solidFill>
                            <a:schemeClr val="tx1"/>
                          </a:solidFill>
                          <a:ea typeface="ＭＳ Ｐゴシック" panose="020B0600070205080204" pitchFamily="34" charset="-128"/>
                        </a:rPr>
                        <a:t>(</a:t>
                      </a:r>
                      <a:r>
                        <a:rPr lang="en-US" altLang="en-US" sz="2000" dirty="0">
                          <a:solidFill>
                            <a:srgbClr val="00B050"/>
                          </a:solidFill>
                          <a:ea typeface="ＭＳ Ｐゴシック" panose="020B0600070205080204" pitchFamily="34" charset="-128"/>
                        </a:rPr>
                        <a:t>"F"</a:t>
                      </a:r>
                      <a:r>
                        <a:rPr lang="en-US" altLang="en-US" sz="2000" dirty="0">
                          <a:solidFill>
                            <a:schemeClr val="tx1"/>
                          </a:solidFill>
                          <a:ea typeface="ＭＳ Ｐゴシック" panose="020B0600070205080204" pitchFamily="34" charset="-128"/>
                        </a:rPr>
                        <a:t>)</a:t>
                      </a:r>
                    </a:p>
                  </a:txBody>
                  <a:tcPr marL="41477" marR="165909" marT="207272" marB="207272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" name="Group 15">
            <a:extLst>
              <a:ext uri="{FF2B5EF4-FFF2-40B4-BE49-F238E27FC236}">
                <a16:creationId xmlns:a16="http://schemas.microsoft.com/office/drawing/2014/main" id="{A33D3660-FC71-447B-9E0E-4BED534BC54B}"/>
              </a:ext>
            </a:extLst>
          </p:cNvPr>
          <p:cNvGrpSpPr>
            <a:grpSpLocks/>
          </p:cNvGrpSpPr>
          <p:nvPr/>
        </p:nvGrpSpPr>
        <p:grpSpPr bwMode="auto">
          <a:xfrm>
            <a:off x="6026727" y="1676400"/>
            <a:ext cx="2971800" cy="2133600"/>
            <a:chOff x="4758792" y="3951135"/>
            <a:chExt cx="3657600" cy="1832317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B84922AC-E47E-4F5D-914C-F68534374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8792" y="3951135"/>
              <a:ext cx="3657600" cy="360674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dirty="0"/>
                <a:t>   C:\Windows\py.exe</a:t>
              </a:r>
            </a:p>
          </p:txBody>
        </p:sp>
        <p:sp>
          <p:nvSpPr>
            <p:cNvPr id="7" name="Rectangle 20">
              <a:extLst>
                <a:ext uri="{FF2B5EF4-FFF2-40B4-BE49-F238E27FC236}">
                  <a16:creationId xmlns:a16="http://schemas.microsoft.com/office/drawing/2014/main" id="{40D180D5-15FA-44CA-89FA-0A00CAE4D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8792" y="4311809"/>
              <a:ext cx="3657600" cy="1471643"/>
            </a:xfrm>
            <a:prstGeom prst="rect">
              <a:avLst/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1pPr>
              <a:lvl2pPr marL="742950" indent="-28575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2pPr>
              <a:lvl3pPr marL="11430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3pPr>
              <a:lvl4pPr marL="16002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4pPr>
              <a:lvl5pPr marL="2057400" indent="-228600"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000000"/>
                  </a:solidFill>
                  <a:latin typeface="Arial" panose="020B0604020202020204" pitchFamily="34" charset="0"/>
                  <a:ea typeface="ヒラギノ角ゴ ProN W3" charset="-128"/>
                  <a:sym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dirty="0">
                <a:solidFill>
                  <a:schemeClr val="bg1"/>
                </a:solidFill>
              </a:endParaRPr>
            </a:p>
            <a:p>
              <a:pPr eaLnBrk="1" hangingPunct="1"/>
              <a:endParaRPr lang="en-US" altLang="en-US" dirty="0">
                <a:solidFill>
                  <a:schemeClr val="bg1"/>
                </a:solidFill>
              </a:endParaRPr>
            </a:p>
            <a:p>
              <a:pPr eaLnBrk="1" hangingPunct="1"/>
              <a:endParaRPr lang="en-US" altLang="en-US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Picture 5">
            <a:extLst>
              <a:ext uri="{FF2B5EF4-FFF2-40B4-BE49-F238E27FC236}">
                <a16:creationId xmlns:a16="http://schemas.microsoft.com/office/drawing/2014/main" id="{C3FDAB90-8157-4BC1-BB25-91427E003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602" y="1703388"/>
            <a:ext cx="282575" cy="27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729CE-C785-4A75-8E42-EE05F532B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6727" y="2047875"/>
            <a:ext cx="29845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bg1"/>
                </a:solidFill>
              </a:rPr>
              <a:t>Enter your test grade:</a:t>
            </a:r>
          </a:p>
          <a:p>
            <a:pPr eaLnBrk="1" hangingPunct="1"/>
            <a:r>
              <a:rPr lang="en-US" altLang="en-US" sz="20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161880-A4C6-49BE-9C0D-7CF1720F2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6745" y="2061375"/>
            <a:ext cx="533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1pPr>
            <a:lvl2pPr marL="742950" indent="-28575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2pPr>
            <a:lvl3pPr marL="11430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3pPr>
            <a:lvl4pPr marL="16002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4pPr>
            <a:lvl5pPr marL="2057400" indent="-228600"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Arial" panose="020B0604020202020204" pitchFamily="34" charset="0"/>
                <a:ea typeface="ヒラギノ角ゴ ProN W3" charset="-128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chemeClr val="bg1"/>
                </a:solidFill>
              </a:rPr>
              <a:t>79</a:t>
            </a:r>
          </a:p>
        </p:txBody>
      </p:sp>
    </p:spTree>
    <p:extLst>
      <p:ext uri="{BB962C8B-B14F-4D97-AF65-F5344CB8AC3E}">
        <p14:creationId xmlns:p14="http://schemas.microsoft.com/office/powerpoint/2010/main" val="36944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4046</TotalTime>
  <Words>2478</Words>
  <Application>Microsoft Office PowerPoint</Application>
  <PresentationFormat>On-screen Show (4:3)</PresentationFormat>
  <Paragraphs>594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Andale Mono</vt:lpstr>
      <vt:lpstr>Arial</vt:lpstr>
      <vt:lpstr>Courier New</vt:lpstr>
      <vt:lpstr>Helvetica Neue</vt:lpstr>
      <vt:lpstr>ProximaNova</vt:lpstr>
      <vt:lpstr>Tahoma</vt:lpstr>
      <vt:lpstr>Verdana</vt:lpstr>
      <vt:lpstr>Wingdings</vt:lpstr>
      <vt:lpstr>Wingdings 2</vt:lpstr>
      <vt:lpstr>Default Design</vt:lpstr>
      <vt:lpstr>PowerPoint Presentation</vt:lpstr>
      <vt:lpstr>Flowcharts</vt:lpstr>
      <vt:lpstr>if statement</vt:lpstr>
      <vt:lpstr>if statement</vt:lpstr>
      <vt:lpstr>if statement</vt:lpstr>
      <vt:lpstr>if else structure</vt:lpstr>
      <vt:lpstr>if else statement</vt:lpstr>
      <vt:lpstr>if-elif-else structure</vt:lpstr>
      <vt:lpstr>if-elif-else structure</vt:lpstr>
      <vt:lpstr>Nesting</vt:lpstr>
      <vt:lpstr>Nesting</vt:lpstr>
      <vt:lpstr>Comparison Operators</vt:lpstr>
      <vt:lpstr>Logical Operators</vt:lpstr>
      <vt:lpstr>and Operator</vt:lpstr>
      <vt:lpstr>and Operator</vt:lpstr>
      <vt:lpstr>or Operator</vt:lpstr>
      <vt:lpstr>or Operator</vt:lpstr>
      <vt:lpstr>not Operator</vt:lpstr>
      <vt:lpstr>not Operator</vt:lpstr>
      <vt:lpstr>not Operator</vt:lpstr>
      <vt:lpstr>^ Operator (xor)</vt:lpstr>
      <vt:lpstr>Logical operators</vt:lpstr>
      <vt:lpstr>Boolean Zen</vt:lpstr>
      <vt:lpstr>Boolean Zen</vt:lpstr>
      <vt:lpstr>Precedence</vt:lpstr>
      <vt:lpstr>Truthy and Falsy</vt:lpstr>
      <vt:lpstr>Summary 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Python</cp:keywords>
  <dc:description>Slides used in the University of Washington's CSE 142 Python sessions.</dc:description>
  <cp:lastModifiedBy>Bryce Hulett</cp:lastModifiedBy>
  <cp:revision>263</cp:revision>
  <dcterms:created xsi:type="dcterms:W3CDTF">2008-10-14T02:31:59Z</dcterms:created>
  <dcterms:modified xsi:type="dcterms:W3CDTF">2022-12-13T16:09:18Z</dcterms:modified>
</cp:coreProperties>
</file>