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71" r:id="rId5"/>
    <p:sldId id="289" r:id="rId6"/>
    <p:sldId id="273" r:id="rId7"/>
    <p:sldId id="274" r:id="rId8"/>
    <p:sldId id="260" r:id="rId9"/>
    <p:sldId id="278" r:id="rId10"/>
    <p:sldId id="264" r:id="rId11"/>
    <p:sldId id="265" r:id="rId12"/>
    <p:sldId id="277" r:id="rId13"/>
    <p:sldId id="279" r:id="rId14"/>
    <p:sldId id="280" r:id="rId15"/>
    <p:sldId id="281" r:id="rId16"/>
    <p:sldId id="282" r:id="rId17"/>
    <p:sldId id="285" r:id="rId18"/>
    <p:sldId id="284" r:id="rId19"/>
    <p:sldId id="290" r:id="rId20"/>
    <p:sldId id="283" r:id="rId21"/>
    <p:sldId id="263" r:id="rId22"/>
    <p:sldId id="272" r:id="rId23"/>
    <p:sldId id="261" r:id="rId24"/>
    <p:sldId id="288" r:id="rId25"/>
    <p:sldId id="262" r:id="rId26"/>
    <p:sldId id="275" r:id="rId27"/>
    <p:sldId id="276" r:id="rId28"/>
    <p:sldId id="270" r:id="rId29"/>
    <p:sldId id="287"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6E6E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16" autoAdjust="0"/>
  </p:normalViewPr>
  <p:slideViewPr>
    <p:cSldViewPr>
      <p:cViewPr varScale="1">
        <p:scale>
          <a:sx n="77" d="100"/>
          <a:sy n="77" d="100"/>
        </p:scale>
        <p:origin x="260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8DB4B86-E428-454E-B39F-CA9AF48A0A2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5123" name="Rectangle 3">
            <a:extLst>
              <a:ext uri="{FF2B5EF4-FFF2-40B4-BE49-F238E27FC236}">
                <a16:creationId xmlns:a16="http://schemas.microsoft.com/office/drawing/2014/main" id="{0B9F767F-7B6D-4F6B-BC22-4C47BCCE36E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id="{D1DDD7B6-0839-44CE-ADDA-039348270C5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A2E1B04C-3386-4759-81C4-3F444FD925F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a:extLst>
              <a:ext uri="{FF2B5EF4-FFF2-40B4-BE49-F238E27FC236}">
                <a16:creationId xmlns:a16="http://schemas.microsoft.com/office/drawing/2014/main" id="{712BDA19-391E-4AA1-8560-0A26EEDF19B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127" name="Rectangle 7">
            <a:extLst>
              <a:ext uri="{FF2B5EF4-FFF2-40B4-BE49-F238E27FC236}">
                <a16:creationId xmlns:a16="http://schemas.microsoft.com/office/drawing/2014/main" id="{EED36960-17A3-4D0A-87AB-AB704950768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A0060A4-43FF-4ED9-A011-9B7CBA6B48EB}"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4D5A7722-A152-46B4-BCA3-E4047B182AEE}"/>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BE647FE4-FBEC-4EF7-842D-BDC610695C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Welcome to programming in Python! You’ll be learning how to code computer programs to solve various problems this semester.</a:t>
            </a:r>
          </a:p>
        </p:txBody>
      </p:sp>
      <p:sp>
        <p:nvSpPr>
          <p:cNvPr id="5124" name="Slide Number Placeholder 3">
            <a:extLst>
              <a:ext uri="{FF2B5EF4-FFF2-40B4-BE49-F238E27FC236}">
                <a16:creationId xmlns:a16="http://schemas.microsoft.com/office/drawing/2014/main" id="{6BF09599-F790-4A89-B9E3-321EB603A4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4A1C831-E1B1-4CA3-93CA-AD781A202CDF}"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AD62D59-0ABE-4948-94A4-0C32DE2D470C}"/>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B2A719EB-033B-419F-BB00-69714DC812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Comments are completely ignored when the program executes. </a:t>
            </a:r>
          </a:p>
          <a:p>
            <a:endParaRPr lang="en-US" altLang="en-US" dirty="0">
              <a:latin typeface="Arial" panose="020B0604020202020204" pitchFamily="34" charset="0"/>
            </a:endParaRPr>
          </a:p>
          <a:p>
            <a:r>
              <a:rPr lang="en-US" altLang="en-US" dirty="0">
                <a:latin typeface="Arial" panose="020B0604020202020204" pitchFamily="34" charset="0"/>
              </a:rPr>
              <a:t>Comments should make the code more understandable to someone reading the code. </a:t>
            </a:r>
          </a:p>
          <a:p>
            <a:endParaRPr lang="en-US" altLang="en-US" dirty="0">
              <a:latin typeface="Arial" panose="020B0604020202020204" pitchFamily="34" charset="0"/>
            </a:endParaRPr>
          </a:p>
          <a:p>
            <a:r>
              <a:rPr lang="en-US" altLang="en-US" dirty="0">
                <a:latin typeface="Arial" panose="020B0604020202020204" pitchFamily="34" charset="0"/>
              </a:rPr>
              <a:t>Add comments where you feel an explanation would be helpful.</a:t>
            </a:r>
          </a:p>
        </p:txBody>
      </p:sp>
      <p:sp>
        <p:nvSpPr>
          <p:cNvPr id="33796" name="Slide Number Placeholder 3">
            <a:extLst>
              <a:ext uri="{FF2B5EF4-FFF2-40B4-BE49-F238E27FC236}">
                <a16:creationId xmlns:a16="http://schemas.microsoft.com/office/drawing/2014/main" id="{15A594AF-A2E5-4364-AFAD-EC8CB592E1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5861F05-531F-40A0-93CE-6D72EB15C6A1}" type="slidenum">
              <a:rPr lang="en-US" altLang="en-US" smtClean="0"/>
              <a:pPr/>
              <a:t>11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A8F1A9E4-EF47-4ECD-AEB6-558EE7352D02}"/>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32EE31F1-4381-4AB6-A8F8-B05C23B57E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From PEP 8</a:t>
            </a:r>
          </a:p>
          <a:p>
            <a:r>
              <a:rPr lang="en-US" altLang="en-US" dirty="0">
                <a:latin typeface="Arial" panose="020B0604020202020204" pitchFamily="34" charset="0"/>
              </a:rPr>
              <a:t>The preferred way of wrapping long lines is by using Python's implied line continuation inside parentheses, brackets and braces. If necessary, you can add an extra pair of parentheses around an expression, but sometimes using a backslash looks better. Make sure to indent the continued line appropriately. The preferred place to break around a binary operator is </a:t>
            </a:r>
            <a:r>
              <a:rPr lang="en-US" altLang="en-US" i="1" dirty="0">
                <a:latin typeface="Arial" panose="020B0604020202020204" pitchFamily="34" charset="0"/>
              </a:rPr>
              <a:t>after</a:t>
            </a:r>
            <a:r>
              <a:rPr lang="en-US" altLang="en-US" dirty="0">
                <a:latin typeface="Arial" panose="020B0604020202020204" pitchFamily="34" charset="0"/>
              </a:rPr>
              <a:t> the operator, not before it.</a:t>
            </a:r>
          </a:p>
          <a:p>
            <a:endParaRPr lang="en-US" altLang="en-US" dirty="0">
              <a:latin typeface="Arial" panose="020B0604020202020204" pitchFamily="34" charset="0"/>
            </a:endParaRPr>
          </a:p>
          <a:p>
            <a:r>
              <a:rPr lang="en-US" altLang="en-US" dirty="0">
                <a:latin typeface="Arial" panose="020B0604020202020204" pitchFamily="34" charset="0"/>
              </a:rPr>
              <a:t>When you use print() with multiple parameters, it will automatically insert a space between each string value.</a:t>
            </a:r>
          </a:p>
        </p:txBody>
      </p:sp>
      <p:sp>
        <p:nvSpPr>
          <p:cNvPr id="41988" name="Slide Number Placeholder 3">
            <a:extLst>
              <a:ext uri="{FF2B5EF4-FFF2-40B4-BE49-F238E27FC236}">
                <a16:creationId xmlns:a16="http://schemas.microsoft.com/office/drawing/2014/main" id="{F1333CD1-3153-405F-B6FB-6271AC5F86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A8C7CE5-7A92-444D-9AFC-519AB1DAAA36}" type="slidenum">
              <a:rPr lang="en-US" altLang="en-US" smtClean="0"/>
              <a:pPr/>
              <a:t>16</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C70C9769-3D4E-433D-855E-61C510CC85F5}"/>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555E9703-A35C-4D9C-9C04-E0D7EA3088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 If you don't want any separator at all, use sep=""  or ‘’ with nothing between the quotes. </a:t>
            </a:r>
          </a:p>
          <a:p>
            <a:endParaRPr lang="en-US" altLang="en-US">
              <a:latin typeface="Arial" panose="020B0604020202020204" pitchFamily="34" charset="0"/>
            </a:endParaRPr>
          </a:p>
          <a:p>
            <a:r>
              <a:rPr lang="en-US" altLang="en-US">
                <a:latin typeface="Arial" panose="020B0604020202020204" pitchFamily="34" charset="0"/>
              </a:rPr>
              <a:t>“” is an empty string.</a:t>
            </a:r>
          </a:p>
        </p:txBody>
      </p:sp>
      <p:sp>
        <p:nvSpPr>
          <p:cNvPr id="46084" name="Slide Number Placeholder 3">
            <a:extLst>
              <a:ext uri="{FF2B5EF4-FFF2-40B4-BE49-F238E27FC236}">
                <a16:creationId xmlns:a16="http://schemas.microsoft.com/office/drawing/2014/main" id="{72532132-27C7-4A2F-AC51-301F27501F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91ACE03-FA18-42EA-8506-1F394D7AFE1D}" type="slidenum">
              <a:rPr lang="en-US" altLang="en-US" smtClean="0"/>
              <a:pPr/>
              <a:t>17</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1FF9FAB2-86A8-4E1A-834F-62B51ABA8A9D}"/>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82C74040-3996-493A-BB90-8F258BC9F0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empty String in Python has no characters and two quotation marks next to each other like “”.</a:t>
            </a:r>
          </a:p>
          <a:p>
            <a:endParaRPr lang="en-US" altLang="en-US">
              <a:latin typeface="Arial" panose="020B0604020202020204" pitchFamily="34" charset="0"/>
            </a:endParaRPr>
          </a:p>
          <a:p>
            <a:r>
              <a:rPr lang="en-US" altLang="en-US">
                <a:latin typeface="Arial" panose="020B0604020202020204" pitchFamily="34" charset="0"/>
              </a:rPr>
              <a:t>You can set end = “” to the empty string so stay on the same line.</a:t>
            </a:r>
          </a:p>
          <a:p>
            <a:endParaRPr lang="en-US" altLang="en-US">
              <a:latin typeface="Arial" panose="020B0604020202020204" pitchFamily="34" charset="0"/>
            </a:endParaRPr>
          </a:p>
          <a:p>
            <a:r>
              <a:rPr lang="en-US" altLang="en-US">
                <a:latin typeface="Arial" panose="020B0604020202020204" pitchFamily="34" charset="0"/>
              </a:rPr>
              <a:t>print(“1+”, end = “”)</a:t>
            </a:r>
          </a:p>
          <a:p>
            <a:r>
              <a:rPr lang="en-US" altLang="en-US">
                <a:latin typeface="Arial" panose="020B0604020202020204" pitchFamily="34" charset="0"/>
              </a:rPr>
              <a:t>print(“2 == 3”)</a:t>
            </a:r>
          </a:p>
          <a:p>
            <a:endParaRPr lang="en-US" altLang="en-US">
              <a:latin typeface="Arial" panose="020B0604020202020204" pitchFamily="34" charset="0"/>
            </a:endParaRPr>
          </a:p>
          <a:p>
            <a:r>
              <a:rPr lang="en-US" altLang="en-US">
                <a:latin typeface="Arial" panose="020B0604020202020204" pitchFamily="34" charset="0"/>
              </a:rPr>
              <a:t>Outputs</a:t>
            </a:r>
          </a:p>
          <a:p>
            <a:r>
              <a:rPr lang="en-US" altLang="en-US">
                <a:latin typeface="Arial" panose="020B0604020202020204" pitchFamily="34" charset="0"/>
              </a:rPr>
              <a:t>1+2 == 3</a:t>
            </a:r>
          </a:p>
        </p:txBody>
      </p:sp>
      <p:sp>
        <p:nvSpPr>
          <p:cNvPr id="44036" name="Slide Number Placeholder 3">
            <a:extLst>
              <a:ext uri="{FF2B5EF4-FFF2-40B4-BE49-F238E27FC236}">
                <a16:creationId xmlns:a16="http://schemas.microsoft.com/office/drawing/2014/main" id="{D37E5335-2111-44DC-B1CB-D030D536EE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0E1577-C7C2-4CDB-9139-A33F657B4697}" type="slidenum">
              <a:rPr lang="en-US" altLang="en-US" smtClean="0"/>
              <a:pPr/>
              <a:t>18</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77ACD18D-7DA3-4DA4-AE4A-01B549C10529}"/>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CBE19B02-9F95-4C7E-B0CD-6935D7DA87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You can pass in multiple arguments to the print() function, and it will automatically convert them to strings and join them together with a separator and end-of-line character.</a:t>
            </a:r>
          </a:p>
        </p:txBody>
      </p:sp>
      <p:sp>
        <p:nvSpPr>
          <p:cNvPr id="48132" name="Slide Number Placeholder 3">
            <a:extLst>
              <a:ext uri="{FF2B5EF4-FFF2-40B4-BE49-F238E27FC236}">
                <a16:creationId xmlns:a16="http://schemas.microsoft.com/office/drawing/2014/main" id="{F1510CC0-B768-478F-9BDC-CAF71DDAA3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6EDAD4-59C0-4C10-8247-06700E3FEE05}" type="slidenum">
              <a:rPr lang="en-US" altLang="en-US" smtClean="0"/>
              <a:pPr/>
              <a:t>19</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51453B4A-A3ED-43BE-811B-BA62F5EE5EFF}"/>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859F3F57-3BDB-4F76-9C22-78DFA68389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line continuation character \ is a backslash at the end of a line which indicates to continue the statement to the next line ignoring the new line character (\n when you hit “Enter”).</a:t>
            </a:r>
          </a:p>
          <a:p>
            <a:endParaRPr lang="en-US" altLang="en-US">
              <a:latin typeface="Arial" panose="020B0604020202020204" pitchFamily="34" charset="0"/>
            </a:endParaRPr>
          </a:p>
          <a:p>
            <a:r>
              <a:rPr lang="en-US" altLang="en-US">
                <a:latin typeface="Arial" panose="020B0604020202020204" pitchFamily="34" charset="0"/>
              </a:rPr>
              <a:t>It may be used to explicitly join 2 or more lines.</a:t>
            </a:r>
          </a:p>
          <a:p>
            <a:endParaRPr lang="en-US" altLang="en-US">
              <a:latin typeface="Arial" panose="020B0604020202020204" pitchFamily="34" charset="0"/>
            </a:endParaRPr>
          </a:p>
          <a:p>
            <a:r>
              <a:rPr lang="en-US" altLang="en-US">
                <a:latin typeface="Arial" panose="020B0604020202020204" pitchFamily="34" charset="0"/>
              </a:rPr>
              <a:t>Python documentation: https://docs.python.org/3/reference/lexical_analysis.html#explicit-line-joining</a:t>
            </a:r>
          </a:p>
        </p:txBody>
      </p:sp>
      <p:sp>
        <p:nvSpPr>
          <p:cNvPr id="50180" name="Slide Number Placeholder 3">
            <a:extLst>
              <a:ext uri="{FF2B5EF4-FFF2-40B4-BE49-F238E27FC236}">
                <a16:creationId xmlns:a16="http://schemas.microsoft.com/office/drawing/2014/main" id="{40237325-016E-4DE0-A6CF-49EBA37D1B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8907153-B1A8-4F19-BB03-9B314A2349FC}" type="slidenum">
              <a:rPr lang="en-US" altLang="en-US" smtClean="0"/>
              <a:pPr/>
              <a:t>20</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111D45E6-5051-42FA-BA2A-E3136274D376}"/>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7FC44B37-F632-4A60-B2DC-B28343BC3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CA51D88F-7B17-472D-B322-DEADA0B52C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7F427E4-0607-4AE5-AFBB-0DC61BFD2959}" type="slidenum">
              <a:rPr lang="en-US" altLang="en-US" smtClean="0"/>
              <a:pPr/>
              <a:t>24</a:t>
            </a:fld>
            <a:endParaRPr lang="en-US" altLang="en-US"/>
          </a:p>
        </p:txBody>
      </p:sp>
    </p:spTree>
    <p:extLst>
      <p:ext uri="{BB962C8B-B14F-4D97-AF65-F5344CB8AC3E}">
        <p14:creationId xmlns:p14="http://schemas.microsoft.com/office/powerpoint/2010/main" val="3452358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5C2ECCFB-18B5-4529-B665-8D69954AFD9D}"/>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6C7FAA81-5732-4805-AAC1-5826C4BF0F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An IDE or Integrated Development Environment is an application that lets you code inside a graphical interface. You don’t have to use the command line and a separate text editor.</a:t>
            </a:r>
          </a:p>
          <a:p>
            <a:endParaRPr lang="en-US" altLang="en-US">
              <a:latin typeface="Arial" panose="020B0604020202020204" pitchFamily="34" charset="0"/>
            </a:endParaRPr>
          </a:p>
          <a:p>
            <a:r>
              <a:rPr lang="en-US" altLang="en-US">
                <a:latin typeface="Arial" panose="020B0604020202020204" pitchFamily="34" charset="0"/>
              </a:rPr>
              <a:t>Python comes with an easy-to-use IDE called IDLE and there are many more that can be downloaded. Try searching best Python IDE.</a:t>
            </a:r>
          </a:p>
        </p:txBody>
      </p:sp>
      <p:sp>
        <p:nvSpPr>
          <p:cNvPr id="25604" name="Slide Number Placeholder 3">
            <a:extLst>
              <a:ext uri="{FF2B5EF4-FFF2-40B4-BE49-F238E27FC236}">
                <a16:creationId xmlns:a16="http://schemas.microsoft.com/office/drawing/2014/main" id="{A7B8A772-4A0F-43FB-BFDB-497BD3837E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C455B9-4BD1-484E-8D4D-98892175E9E7}" type="slidenum">
              <a:rPr lang="en-US" altLang="en-US" smtClean="0"/>
              <a:pPr/>
              <a:t>25</a:t>
            </a:fld>
            <a:endParaRPr lang="en-US" altLang="en-US"/>
          </a:p>
        </p:txBody>
      </p:sp>
    </p:spTree>
    <p:extLst>
      <p:ext uri="{BB962C8B-B14F-4D97-AF65-F5344CB8AC3E}">
        <p14:creationId xmlns:p14="http://schemas.microsoft.com/office/powerpoint/2010/main" val="2811600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E6228FE5-07C8-4D2A-BF42-EF38268760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56C6B68-CBA6-41E8-8AC1-6D857AAADCA8}" type="slidenum">
              <a:rPr lang="en-US" altLang="en-US" smtClean="0"/>
              <a:pPr>
                <a:spcBef>
                  <a:spcPct val="0"/>
                </a:spcBef>
              </a:pPr>
              <a:t>28</a:t>
            </a:fld>
            <a:endParaRPr lang="en-US" altLang="en-US"/>
          </a:p>
        </p:txBody>
      </p:sp>
      <p:sp>
        <p:nvSpPr>
          <p:cNvPr id="29699" name="Rectangle 2">
            <a:extLst>
              <a:ext uri="{FF2B5EF4-FFF2-40B4-BE49-F238E27FC236}">
                <a16:creationId xmlns:a16="http://schemas.microsoft.com/office/drawing/2014/main" id="{F41FD0B7-4399-4573-9847-97D1D27CD9BA}"/>
              </a:ext>
            </a:extLst>
          </p:cNvPr>
          <p:cNvSpPr>
            <a:spLocks noRot="1" noChangeArrowheads="1" noTextEdit="1"/>
          </p:cNvSpPr>
          <p:nvPr>
            <p:ph type="sldImg"/>
          </p:nvPr>
        </p:nvSpPr>
        <p:spPr>
          <a:xfrm>
            <a:off x="1144588" y="693738"/>
            <a:ext cx="4565650" cy="3425825"/>
          </a:xfrm>
          <a:ln/>
        </p:spPr>
      </p:sp>
      <p:sp>
        <p:nvSpPr>
          <p:cNvPr id="29700" name="Rectangle 3">
            <a:extLst>
              <a:ext uri="{FF2B5EF4-FFF2-40B4-BE49-F238E27FC236}">
                <a16:creationId xmlns:a16="http://schemas.microsoft.com/office/drawing/2014/main" id="{2F30151C-6435-4554-BDC3-550503E0D82E}"/>
              </a:ext>
            </a:extLst>
          </p:cNvPr>
          <p:cNvSpPr>
            <a:spLocks noGrp="1" noChangeArrowheads="1"/>
          </p:cNvSpPr>
          <p:nvPr>
            <p:ph type="body" idx="1"/>
          </p:nvPr>
        </p:nvSpPr>
        <p:spPr>
          <a:xfrm>
            <a:off x="685800" y="4341813"/>
            <a:ext cx="5484813"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There are many text editors and IDE’s for Python. Both allow you to write code. A text editor allows you, as the name suggests, to edit text.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An IDE will have a text editor with a set of tools that all work together. An IDE allows programmers to run/execute the code, debug, and much more.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 few text editors: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Sublime Text</a:t>
            </a:r>
          </a:p>
          <a:p>
            <a:pPr eaLnBrk="1" hangingPunct="1"/>
            <a:r>
              <a:rPr lang="en-US" altLang="en-US" dirty="0">
                <a:latin typeface="Arial" panose="020B0604020202020204" pitchFamily="34" charset="0"/>
              </a:rPr>
              <a:t>Notepad++</a:t>
            </a:r>
          </a:p>
          <a:p>
            <a:pPr eaLnBrk="1" hangingPunct="1"/>
            <a:r>
              <a:rPr lang="en-US" altLang="en-US" dirty="0">
                <a:latin typeface="Arial" panose="020B0604020202020204" pitchFamily="34" charset="0"/>
              </a:rPr>
              <a:t>Vim</a:t>
            </a:r>
          </a:p>
          <a:p>
            <a:pPr eaLnBrk="1" hangingPunct="1"/>
            <a:r>
              <a:rPr lang="en-US" altLang="en-US" dirty="0">
                <a:latin typeface="Arial" panose="020B0604020202020204" pitchFamily="34" charset="0"/>
              </a:rPr>
              <a:t>Emacs</a:t>
            </a:r>
          </a:p>
          <a:p>
            <a:pPr eaLnBrk="1" hangingPunct="1"/>
            <a:r>
              <a:rPr lang="en-US" altLang="en-US" dirty="0">
                <a:latin typeface="Arial" panose="020B0604020202020204" pitchFamily="34" charset="0"/>
              </a:rPr>
              <a:t>Atom (lightweight IDE)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IDE’s:</a:t>
            </a:r>
          </a:p>
          <a:p>
            <a:pPr eaLnBrk="1" hangingPunct="1"/>
            <a:endParaRPr lang="en-US" altLang="en-US" dirty="0">
              <a:latin typeface="Arial" panose="020B0604020202020204" pitchFamily="34" charset="0"/>
            </a:endParaRPr>
          </a:p>
          <a:p>
            <a:pPr eaLnBrk="1" hangingPunct="1"/>
            <a:r>
              <a:rPr lang="en-US" altLang="en-US" dirty="0" err="1">
                <a:latin typeface="Arial" panose="020B0604020202020204" pitchFamily="34" charset="0"/>
              </a:rPr>
              <a:t>Sypder</a:t>
            </a:r>
            <a:endParaRPr lang="en-US" altLang="en-US" dirty="0">
              <a:latin typeface="Arial" panose="020B0604020202020204" pitchFamily="34" charset="0"/>
            </a:endParaRPr>
          </a:p>
          <a:p>
            <a:pPr eaLnBrk="1" hangingPunct="1"/>
            <a:r>
              <a:rPr lang="en-US" altLang="en-US" dirty="0">
                <a:latin typeface="Arial" panose="020B0604020202020204" pitchFamily="34" charset="0"/>
              </a:rPr>
              <a:t>Wing</a:t>
            </a:r>
          </a:p>
          <a:p>
            <a:pPr eaLnBrk="1" hangingPunct="1"/>
            <a:r>
              <a:rPr lang="en-US" altLang="en-US" dirty="0" err="1">
                <a:latin typeface="Arial" panose="020B0604020202020204" pitchFamily="34" charset="0"/>
              </a:rPr>
              <a:t>PyDev</a:t>
            </a:r>
            <a:endParaRPr lang="en-US" altLang="en-US" dirty="0">
              <a:latin typeface="Arial" panose="020B0604020202020204" pitchFamily="34" charset="0"/>
            </a:endParaRPr>
          </a:p>
          <a:p>
            <a:pPr eaLnBrk="1" hangingPunct="1"/>
            <a:r>
              <a:rPr lang="en-US" altLang="en-US" dirty="0">
                <a:latin typeface="Arial" panose="020B0604020202020204" pitchFamily="34" charset="0"/>
              </a:rPr>
              <a:t>PyCharm</a:t>
            </a:r>
          </a:p>
          <a:p>
            <a:pPr eaLnBrk="1" hangingPunct="1"/>
            <a:r>
              <a:rPr lang="en-US" altLang="en-US" dirty="0" err="1">
                <a:latin typeface="Arial" panose="020B0604020202020204" pitchFamily="34" charset="0"/>
              </a:rPr>
              <a:t>Thonny</a:t>
            </a:r>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493710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55BCF4EF-BF5C-437C-AC91-9A9412C786D5}"/>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1F150AB4-B55D-4C85-94A7-9D9B0FBB5A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4276" name="Slide Number Placeholder 3">
            <a:extLst>
              <a:ext uri="{FF2B5EF4-FFF2-40B4-BE49-F238E27FC236}">
                <a16:creationId xmlns:a16="http://schemas.microsoft.com/office/drawing/2014/main" id="{B636385A-E4F4-46EA-AA0B-AB6E526502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14D5C6-01C7-4498-A79F-555965563DA4}" type="slidenum">
              <a:rPr lang="en-US" altLang="en-US" smtClean="0"/>
              <a:pPr/>
              <a:t>29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6D2C5AB9-BE14-417F-9439-F0A54E8DB1AB}"/>
              </a:ext>
            </a:extLst>
          </p:cNvPr>
          <p:cNvSpPr>
            <a:spLocks noGrp="1" noRot="1" noChangeAspect="1" noChangeArrowheads="1" noTextEdit="1"/>
          </p:cNvSpPr>
          <p:nvPr>
            <p:ph type="sldImg"/>
          </p:nvPr>
        </p:nvSpPr>
        <p:spPr>
          <a:ln/>
        </p:spPr>
      </p:sp>
      <p:sp>
        <p:nvSpPr>
          <p:cNvPr id="7171" name="Notes Placeholder 2">
            <a:extLst>
              <a:ext uri="{FF2B5EF4-FFF2-40B4-BE49-F238E27FC236}">
                <a16:creationId xmlns:a16="http://schemas.microsoft.com/office/drawing/2014/main" id="{13328740-F574-4CF1-AB60-E5AA50CF61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From the man himself:</a:t>
            </a:r>
          </a:p>
          <a:p>
            <a:endParaRPr lang="en-US" altLang="en-US" dirty="0">
              <a:latin typeface="Arial" panose="020B0604020202020204" pitchFamily="34" charset="0"/>
            </a:endParaRPr>
          </a:p>
          <a:p>
            <a:r>
              <a:rPr lang="en-US" altLang="en-US" dirty="0">
                <a:latin typeface="Arial" panose="020B0604020202020204" pitchFamily="34" charset="0"/>
              </a:rPr>
              <a:t>"Over six years ago, in December 1989, I was looking for a "hobby" programming project that would keep me occupied during the week around Christmas. My office (a government-run research lab in Amsterdam) would be closed, but I had a home computer, and not much else on my hands. I decided to write an interpreter for the new scripting language I had been thinking about lately... I chose Python as a working title for the project, being in a slightly irreverent mood (and a big fan of Monty Python's Flying Circus).“</a:t>
            </a:r>
          </a:p>
          <a:p>
            <a:endParaRPr lang="en-US" altLang="en-US" dirty="0">
              <a:latin typeface="Arial" panose="020B0604020202020204" pitchFamily="34" charset="0"/>
            </a:endParaRPr>
          </a:p>
          <a:p>
            <a:r>
              <a:rPr lang="en-US" altLang="en-US" i="1" dirty="0">
                <a:latin typeface="Arial" panose="020B0604020202020204" pitchFamily="34" charset="0"/>
              </a:rPr>
              <a:t>From the forward of "Programming Python" (1st ed.) by Mark Lutz, published by O'Reilly</a:t>
            </a: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dirty="0">
                <a:latin typeface="Arial" panose="020B0604020202020204" pitchFamily="34" charset="0"/>
              </a:rPr>
              <a:t>It has evolved over the years but remains a simple language that appeals to a wide audience.</a:t>
            </a:r>
          </a:p>
          <a:p>
            <a:endParaRPr lang="en-US" altLang="en-US" dirty="0">
              <a:latin typeface="Arial" panose="020B0604020202020204" pitchFamily="34" charset="0"/>
            </a:endParaRPr>
          </a:p>
          <a:p>
            <a:r>
              <a:rPr lang="en-US" altLang="en-US" dirty="0">
                <a:latin typeface="Arial" panose="020B0604020202020204" pitchFamily="34" charset="0"/>
              </a:rPr>
              <a:t>And it supports multiple programming paradigms including procedural, object-oriented and functional programming.</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7172" name="Slide Number Placeholder 3">
            <a:extLst>
              <a:ext uri="{FF2B5EF4-FFF2-40B4-BE49-F238E27FC236}">
                <a16:creationId xmlns:a16="http://schemas.microsoft.com/office/drawing/2014/main" id="{EFF9B470-2274-49DC-AC4D-F7EE8B93D7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941DE60-7272-4C69-AD67-A24FBA279687}" type="slidenum">
              <a:rPr lang="en-US" altLang="en-US" smtClean="0"/>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75F0B89-EB24-45A5-9BAE-E445BCFB2C09}"/>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F6976EC6-260A-4951-8F59-E4090E7036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Python is cross-platform (runs of multiple platforms), open-source and free to download.</a:t>
            </a:r>
          </a:p>
          <a:p>
            <a:endParaRPr lang="en-US" altLang="en-US">
              <a:latin typeface="Arial" panose="020B0604020202020204" pitchFamily="34" charset="0"/>
            </a:endParaRPr>
          </a:p>
          <a:p>
            <a:r>
              <a:rPr lang="en-US" altLang="en-US">
                <a:latin typeface="Arial" panose="020B0604020202020204" pitchFamily="34" charset="0"/>
              </a:rPr>
              <a:t>Python underwent a major release in 2008 with Python 3 which we’ll be using in this course. Python 3 is not backwards compatible and will not work with earlier versions. And code in Python 2 (and earlier) will not work in 3.0 and beyond.</a:t>
            </a:r>
          </a:p>
          <a:p>
            <a:endParaRPr lang="en-US" altLang="en-US">
              <a:latin typeface="Arial" panose="020B0604020202020204" pitchFamily="34" charset="0"/>
            </a:endParaRPr>
          </a:p>
          <a:p>
            <a:r>
              <a:rPr lang="en-US" altLang="en-US">
                <a:latin typeface="Arial" panose="020B0604020202020204" pitchFamily="34" charset="0"/>
              </a:rPr>
              <a:t>Python is maintained by the Python Software Foundation. Please go to https://www.python.org/ and roam the site.</a:t>
            </a:r>
          </a:p>
        </p:txBody>
      </p:sp>
      <p:sp>
        <p:nvSpPr>
          <p:cNvPr id="9220" name="Slide Number Placeholder 3">
            <a:extLst>
              <a:ext uri="{FF2B5EF4-FFF2-40B4-BE49-F238E27FC236}">
                <a16:creationId xmlns:a16="http://schemas.microsoft.com/office/drawing/2014/main" id="{203677BB-956D-4361-8522-D763267F80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89A2A2-EE48-4EE1-9F87-736F25B1AA95}" type="slidenum">
              <a:rPr lang="en-US" altLang="en-US" smtClean="0"/>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8C5BA4D-2DBF-4D92-A57C-4A1F74A7ED43}"/>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94470978-C5D4-4761-A5FE-5DFAA4EA8A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268" name="Slide Number Placeholder 3">
            <a:extLst>
              <a:ext uri="{FF2B5EF4-FFF2-40B4-BE49-F238E27FC236}">
                <a16:creationId xmlns:a16="http://schemas.microsoft.com/office/drawing/2014/main" id="{514373F0-1656-49B0-8687-37F4291F8E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BD69BC6-7382-4A0E-B774-57421FB04450}" type="slidenum">
              <a:rPr lang="en-US" altLang="en-US" smtClean="0"/>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EE15DCEF-F419-4D5D-8F22-A4625F400516}"/>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4712F927-7607-400C-9901-8C60477693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"High-level language" refers to the higher level of abstraction from machine language. Rather than dealing with registers, memory addresses and call stacks, high-level languages deal with variables, arrays, objects, complex arithmetic or </a:t>
            </a:r>
            <a:r>
              <a:rPr lang="en-US" altLang="en-US" dirty="0" err="1">
                <a:latin typeface="Arial" panose="020B0604020202020204" pitchFamily="34" charset="0"/>
              </a:rPr>
              <a:t>boolean</a:t>
            </a:r>
            <a:r>
              <a:rPr lang="en-US" altLang="en-US" dirty="0">
                <a:latin typeface="Arial" panose="020B0604020202020204" pitchFamily="34" charset="0"/>
              </a:rPr>
              <a:t> expressions, subroutines and functions, loops, threads, locks, and other abstract computer science concepts, with a focus on usability over optimal program efficiency. Unlike low-level assembly languages, high-level languages have few, if any, language elements that translate directly into a machine's native opcodes.” - Wikipedia</a:t>
            </a:r>
          </a:p>
        </p:txBody>
      </p:sp>
      <p:sp>
        <p:nvSpPr>
          <p:cNvPr id="13316" name="Slide Number Placeholder 3">
            <a:extLst>
              <a:ext uri="{FF2B5EF4-FFF2-40B4-BE49-F238E27FC236}">
                <a16:creationId xmlns:a16="http://schemas.microsoft.com/office/drawing/2014/main" id="{8FB325FC-21F2-4F6D-B49C-4461B557D4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3EA88CB-335E-47E5-8B85-93A9AD2E6F3B}" type="slidenum">
              <a:rPr lang="en-US" altLang="en-US" smtClean="0"/>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DC43821-4425-44A2-B00E-C592DF80A6A7}"/>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DDDB1329-FA74-4AE7-AA5F-184926F0F8B9}"/>
              </a:ext>
            </a:extLst>
          </p:cNvPr>
          <p:cNvSpPr>
            <a:spLocks noGrp="1"/>
          </p:cNvSpPr>
          <p:nvPr>
            <p:ph type="body" idx="1"/>
          </p:nvPr>
        </p:nvSpPr>
        <p:spPr/>
        <p:txBody>
          <a:bodyPr/>
          <a:lstStyle/>
          <a:p>
            <a:pPr>
              <a:defRPr/>
            </a:pPr>
            <a:r>
              <a:rPr lang="en-US" altLang="en-US" u="sng" dirty="0"/>
              <a:t>Major Hardware Components that make up a Computer</a:t>
            </a:r>
          </a:p>
          <a:p>
            <a:pPr>
              <a:defRPr/>
            </a:pPr>
            <a:endParaRPr lang="en-US" altLang="en-US" u="sng" dirty="0"/>
          </a:p>
          <a:p>
            <a:pPr>
              <a:defRPr/>
            </a:pPr>
            <a:r>
              <a:rPr lang="en-US" altLang="en-US" u="sng" dirty="0"/>
              <a:t>Central processing unit (CPU)</a:t>
            </a:r>
            <a:r>
              <a:rPr lang="en-US" altLang="en-US" dirty="0"/>
              <a:t>: the part of the computer that actually runs programs</a:t>
            </a:r>
          </a:p>
          <a:p>
            <a:pPr>
              <a:defRPr/>
            </a:pPr>
            <a:endParaRPr lang="en-US" dirty="0"/>
          </a:p>
          <a:p>
            <a:pPr>
              <a:defRPr/>
            </a:pPr>
            <a:r>
              <a:rPr lang="en-US" altLang="en-US" u="sng" dirty="0"/>
              <a:t>Main memory</a:t>
            </a:r>
            <a:r>
              <a:rPr lang="en-US" altLang="en-US" dirty="0"/>
              <a:t>: where computer stores a program while program is running, and data used by the program</a:t>
            </a:r>
          </a:p>
          <a:p>
            <a:pPr marL="171450" indent="-171450">
              <a:buFontTx/>
              <a:buChar char="-"/>
              <a:defRPr/>
            </a:pPr>
            <a:r>
              <a:rPr lang="en-US" altLang="en-US" dirty="0"/>
              <a:t>Known as </a:t>
            </a:r>
            <a:r>
              <a:rPr lang="en-US" altLang="en-US" i="1" dirty="0"/>
              <a:t>Random Access Memory</a:t>
            </a:r>
            <a:r>
              <a:rPr lang="en-US" altLang="en-US" dirty="0"/>
              <a:t> or </a:t>
            </a:r>
            <a:r>
              <a:rPr lang="en-US" altLang="en-US" i="1" dirty="0"/>
              <a:t>RAM</a:t>
            </a:r>
          </a:p>
          <a:p>
            <a:pPr marL="171450" indent="-171450">
              <a:buFontTx/>
              <a:buChar char="-"/>
              <a:defRPr/>
            </a:pPr>
            <a:r>
              <a:rPr lang="en-US" altLang="en-US" dirty="0"/>
              <a:t>CPU is able to quickly access data in RAM</a:t>
            </a:r>
          </a:p>
          <a:p>
            <a:pPr marL="171450" indent="-171450">
              <a:buFontTx/>
              <a:buChar char="-"/>
              <a:defRPr/>
            </a:pPr>
            <a:r>
              <a:rPr lang="en-US" altLang="en-US" dirty="0"/>
              <a:t>Volatile memory used for temporary storage while program is running</a:t>
            </a:r>
          </a:p>
          <a:p>
            <a:pPr marL="171450" indent="-171450">
              <a:buFontTx/>
              <a:buChar char="-"/>
              <a:defRPr/>
            </a:pPr>
            <a:r>
              <a:rPr lang="en-US" altLang="en-US" dirty="0"/>
              <a:t>Contents are erased when computer is off</a:t>
            </a:r>
            <a:endParaRPr lang="he-IL" altLang="en-US" dirty="0"/>
          </a:p>
          <a:p>
            <a:pPr>
              <a:defRPr/>
            </a:pPr>
            <a:endParaRPr lang="en-US" dirty="0"/>
          </a:p>
          <a:p>
            <a:pPr>
              <a:defRPr/>
            </a:pPr>
            <a:r>
              <a:rPr lang="en-US" altLang="en-US" u="sng" dirty="0"/>
              <a:t>Secondary storage</a:t>
            </a:r>
            <a:r>
              <a:rPr lang="en-US" altLang="en-US" dirty="0"/>
              <a:t>: can hold data for long periods of time</a:t>
            </a:r>
          </a:p>
          <a:p>
            <a:pPr marL="171450" indent="-171450">
              <a:buFontTx/>
              <a:buChar char="-"/>
              <a:defRPr/>
            </a:pPr>
            <a:r>
              <a:rPr lang="en-US" altLang="en-US" dirty="0"/>
              <a:t>Programs normally stored here and loaded to main memory when needed</a:t>
            </a:r>
          </a:p>
          <a:p>
            <a:pPr marL="171450" indent="-171450">
              <a:buFontTx/>
              <a:buChar char="-"/>
              <a:defRPr/>
            </a:pPr>
            <a:r>
              <a:rPr lang="en-US" altLang="en-US" dirty="0"/>
              <a:t>Disk drive: magnetically encodes data onto a spinning circular disk</a:t>
            </a:r>
          </a:p>
          <a:p>
            <a:pPr marL="171450" indent="-171450">
              <a:buFontTx/>
              <a:buChar char="-"/>
              <a:defRPr/>
            </a:pPr>
            <a:r>
              <a:rPr lang="en-US" altLang="en-US" dirty="0"/>
              <a:t>Solid state drive: faster than disk drive, no moving parts, stores data in solid state memory</a:t>
            </a:r>
          </a:p>
          <a:p>
            <a:pPr marL="171450" indent="-171450">
              <a:buFontTx/>
              <a:buChar char="-"/>
              <a:defRPr/>
            </a:pPr>
            <a:r>
              <a:rPr lang="en-US" altLang="en-US" dirty="0"/>
              <a:t>Flash memory: portable, no physical disk</a:t>
            </a:r>
          </a:p>
          <a:p>
            <a:pPr marL="171450" indent="-171450">
              <a:buFontTx/>
              <a:buChar char="-"/>
              <a:defRPr/>
            </a:pPr>
            <a:r>
              <a:rPr lang="en-US" altLang="en-US" dirty="0"/>
              <a:t>Optical devices: data encoded optically</a:t>
            </a:r>
          </a:p>
          <a:p>
            <a:pPr marL="171450" indent="-171450">
              <a:buFontTx/>
              <a:buChar char="-"/>
              <a:defRPr/>
            </a:pPr>
            <a:endParaRPr lang="en-US" altLang="en-US" dirty="0"/>
          </a:p>
          <a:p>
            <a:pPr>
              <a:defRPr/>
            </a:pPr>
            <a:r>
              <a:rPr lang="en-US" altLang="en-US" u="sng" dirty="0"/>
              <a:t>Input device</a:t>
            </a:r>
            <a:r>
              <a:rPr lang="en-US" altLang="en-US" dirty="0"/>
              <a:t>: component that collect data</a:t>
            </a:r>
          </a:p>
          <a:p>
            <a:pPr marL="171450" indent="-171450">
              <a:buFontTx/>
              <a:buChar char="-"/>
              <a:defRPr/>
            </a:pPr>
            <a:r>
              <a:rPr lang="en-US" altLang="en-US" dirty="0"/>
              <a:t>keyboard, mouse, touchscreen, scanner, camera</a:t>
            </a:r>
          </a:p>
          <a:p>
            <a:pPr marL="171450" indent="-171450">
              <a:buFontTx/>
              <a:buChar char="-"/>
              <a:defRPr/>
            </a:pPr>
            <a:endParaRPr lang="en-US" altLang="en-US" dirty="0"/>
          </a:p>
          <a:p>
            <a:pPr>
              <a:defRPr/>
            </a:pPr>
            <a:r>
              <a:rPr lang="en-US" altLang="en-US" u="sng" dirty="0"/>
              <a:t>Output device</a:t>
            </a:r>
            <a:r>
              <a:rPr lang="en-US" altLang="en-US" dirty="0"/>
              <a:t>: formats and presents output</a:t>
            </a:r>
          </a:p>
          <a:p>
            <a:pPr>
              <a:defRPr/>
            </a:pPr>
            <a:r>
              <a:rPr lang="en-US" altLang="en-US" dirty="0"/>
              <a:t>- video display, printer</a:t>
            </a:r>
          </a:p>
          <a:p>
            <a:pPr>
              <a:defRPr/>
            </a:pPr>
            <a:endParaRPr lang="en-US" altLang="en-US" dirty="0"/>
          </a:p>
          <a:p>
            <a:pPr>
              <a:defRPr/>
            </a:pPr>
            <a:endParaRPr lang="en-US" dirty="0"/>
          </a:p>
        </p:txBody>
      </p:sp>
      <p:sp>
        <p:nvSpPr>
          <p:cNvPr id="15364" name="Slide Number Placeholder 3">
            <a:extLst>
              <a:ext uri="{FF2B5EF4-FFF2-40B4-BE49-F238E27FC236}">
                <a16:creationId xmlns:a16="http://schemas.microsoft.com/office/drawing/2014/main" id="{909B1B9E-269D-4226-8F13-D3F37A5A68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0D6970A-45AA-4985-8FAD-E85CC129E88B}" type="slidenum">
              <a:rPr lang="en-US" altLang="en-US" smtClean="0"/>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B644B4E0-ED3D-4AC0-8B0B-A60BA2956C94}"/>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7487B92E-A53E-4786-9587-227EFCF130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Python programs start as source code in files that typically end in “.</a:t>
            </a:r>
            <a:r>
              <a:rPr lang="en-US" altLang="en-US" dirty="0" err="1">
                <a:latin typeface="Arial" panose="020B0604020202020204" pitchFamily="34" charset="0"/>
              </a:rPr>
              <a:t>py</a:t>
            </a:r>
            <a:r>
              <a:rPr lang="en-US" altLang="en-US" dirty="0">
                <a:latin typeface="Arial" panose="020B0604020202020204" pitchFamily="34" charset="0"/>
              </a:rPr>
              <a:t>”.  The source code contains the code that makes up the program. To run or execute the program, Python uses an interpreter program to read the source files and convert it to machine commands. This happens on the fly or as the program is running.</a:t>
            </a:r>
          </a:p>
        </p:txBody>
      </p:sp>
      <p:sp>
        <p:nvSpPr>
          <p:cNvPr id="18436" name="Slide Number Placeholder 3">
            <a:extLst>
              <a:ext uri="{FF2B5EF4-FFF2-40B4-BE49-F238E27FC236}">
                <a16:creationId xmlns:a16="http://schemas.microsoft.com/office/drawing/2014/main" id="{960CBB29-833D-4505-8080-F8B649F6D8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F8AE50-82DC-47C1-818A-7F9BBEE27AFC}" type="slidenum">
              <a:rPr lang="en-US" altLang="en-US" smtClean="0"/>
              <a:pPr/>
              <a:t>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ED354BB8-9F4D-48D1-A42F-4C167A4EF020}"/>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4C32299B-6E9C-4577-83FB-E7A927B925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Strings store sequences of characters and can hold 1 character like “y”, short phrases like “look”, very long sentences or paragraphs, and can be empty like “”. In Python a String is always enclosed or surrounded by a matched set of single quotes ‘example’ or double quotes “example”.</a:t>
            </a:r>
          </a:p>
          <a:p>
            <a:endParaRPr lang="en-US" altLang="en-US">
              <a:latin typeface="Arial" panose="020B0604020202020204" pitchFamily="34" charset="0"/>
            </a:endParaRPr>
          </a:p>
          <a:p>
            <a:r>
              <a:rPr lang="en-US" altLang="en-US">
                <a:latin typeface="Arial" panose="020B0604020202020204" pitchFamily="34" charset="0"/>
              </a:rPr>
              <a:t>Python supports many operators and operands for joining objects. This is just like math! 3 * 5 is legal, but 3   5 is not. </a:t>
            </a:r>
          </a:p>
          <a:p>
            <a:endParaRPr lang="en-US" altLang="en-US">
              <a:latin typeface="Arial" panose="020B0604020202020204" pitchFamily="34" charset="0"/>
            </a:endParaRPr>
          </a:p>
          <a:p>
            <a:r>
              <a:rPr lang="en-US" altLang="en-US">
                <a:latin typeface="Arial" panose="020B0604020202020204" pitchFamily="34" charset="0"/>
              </a:rPr>
              <a:t>You must have an operator between two operands. Python supports adding String objects (called concatenation) with the + operator.</a:t>
            </a:r>
          </a:p>
          <a:p>
            <a:r>
              <a:rPr lang="en-US" altLang="en-US">
                <a:latin typeface="Arial" panose="020B0604020202020204" pitchFamily="34" charset="0"/>
              </a:rPr>
              <a:t>“This is a ” + “legal” + “ String.”</a:t>
            </a:r>
          </a:p>
        </p:txBody>
      </p:sp>
      <p:sp>
        <p:nvSpPr>
          <p:cNvPr id="36868" name="Slide Number Placeholder 3">
            <a:extLst>
              <a:ext uri="{FF2B5EF4-FFF2-40B4-BE49-F238E27FC236}">
                <a16:creationId xmlns:a16="http://schemas.microsoft.com/office/drawing/2014/main" id="{5FD338A5-225C-4977-ACCB-2F7FDFCF04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FD03987-5504-43EE-962A-BC56D333E557}" type="slidenum">
              <a:rPr lang="en-US" altLang="en-US" smtClean="0"/>
              <a:pPr/>
              <a:t>9</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016D60E1-59F4-4EB7-BDD1-E9F78BEB587B}"/>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6DD94EE1-11A5-491C-95D0-B8E558C4E8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Python programs are coded as a sequence of statements (lines of code). </a:t>
            </a:r>
          </a:p>
          <a:p>
            <a:r>
              <a:rPr lang="en-US" altLang="en-US" dirty="0">
                <a:latin typeface="Arial" panose="020B0604020202020204" pitchFamily="34" charset="0"/>
              </a:rPr>
              <a:t>Each statement is on one line of code. </a:t>
            </a:r>
          </a:p>
          <a:p>
            <a:r>
              <a:rPr lang="en-US" altLang="en-US" dirty="0">
                <a:latin typeface="Arial" panose="020B0604020202020204" pitchFamily="34" charset="0"/>
              </a:rPr>
              <a:t>Python knows this because you hit the enter key at the end of a line. </a:t>
            </a:r>
          </a:p>
          <a:p>
            <a:r>
              <a:rPr lang="en-US" altLang="en-US" dirty="0">
                <a:latin typeface="Arial" panose="020B0604020202020204" pitchFamily="34" charset="0"/>
              </a:rPr>
              <a:t>The program will run one statement at a time starting at the top by default and moving down.</a:t>
            </a:r>
          </a:p>
          <a:p>
            <a:endParaRPr lang="en-US" altLang="en-US" dirty="0">
              <a:latin typeface="Arial" panose="020B0604020202020204" pitchFamily="34" charset="0"/>
            </a:endParaRPr>
          </a:p>
          <a:p>
            <a:r>
              <a:rPr lang="en-US" altLang="en-US" dirty="0">
                <a:latin typeface="Arial" panose="020B0604020202020204" pitchFamily="34" charset="0"/>
              </a:rPr>
              <a:t>print() is a function that is built into Python. </a:t>
            </a:r>
          </a:p>
          <a:p>
            <a:r>
              <a:rPr lang="en-US" altLang="en-US" dirty="0">
                <a:latin typeface="Arial" panose="020B0604020202020204" pitchFamily="34" charset="0"/>
              </a:rPr>
              <a:t>A function is a block of code that performs some task. </a:t>
            </a:r>
          </a:p>
          <a:p>
            <a:r>
              <a:rPr lang="en-US" altLang="en-US" dirty="0">
                <a:latin typeface="Arial" panose="020B0604020202020204" pitchFamily="34" charset="0"/>
              </a:rPr>
              <a:t>We’ll be coding our own functions soon but for now we’ll be calling or invoking functions that are a part of the Python language. </a:t>
            </a:r>
          </a:p>
          <a:p>
            <a:r>
              <a:rPr lang="en-US" altLang="en-US" dirty="0">
                <a:latin typeface="Arial" panose="020B0604020202020204" pitchFamily="34" charset="0"/>
              </a:rPr>
              <a:t>print() lets you send output to the console window.</a:t>
            </a:r>
          </a:p>
        </p:txBody>
      </p:sp>
      <p:sp>
        <p:nvSpPr>
          <p:cNvPr id="31748" name="Slide Number Placeholder 3">
            <a:extLst>
              <a:ext uri="{FF2B5EF4-FFF2-40B4-BE49-F238E27FC236}">
                <a16:creationId xmlns:a16="http://schemas.microsoft.com/office/drawing/2014/main" id="{488F4FF0-856A-4006-AA91-BD956DD8B4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2DC7DD5-3BE2-48F8-9BB1-8D58A1DD2D8B}" type="slidenum">
              <a:rPr lang="en-US" altLang="en-US" smtClean="0"/>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A383A3C9-56B9-438D-ADE3-1EC8EEC2525E}"/>
              </a:ext>
            </a:extLst>
          </p:cNvPr>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457200"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100000"/>
              <a:buFont typeface="Andale Mono" charset="0"/>
              <a:buNone/>
              <a:defRPr/>
            </a:pPr>
            <a:endParaRPr lang="en-US" altLang="en-US" sz="1800" dirty="0">
              <a:latin typeface="Tahoma" panose="020B0604030504040204" pitchFamily="34" charset="0"/>
              <a:cs typeface="Arial" panose="020B0604020202020204" pitchFamily="34" charset="0"/>
            </a:endParaRPr>
          </a:p>
        </p:txBody>
      </p:sp>
      <p:pic>
        <p:nvPicPr>
          <p:cNvPr id="5" name="Picture 1">
            <a:extLst>
              <a:ext uri="{FF2B5EF4-FFF2-40B4-BE49-F238E27FC236}">
                <a16:creationId xmlns:a16="http://schemas.microsoft.com/office/drawing/2014/main" id="{A7E3CB8E-DB17-45E5-BBAF-AF5A1E7BA3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2450" t="10527" r="5743" b="15790"/>
          <a:stretch>
            <a:fillRect/>
          </a:stretch>
        </p:blipFill>
        <p:spPr bwMode="auto">
          <a:xfrm>
            <a:off x="2057400" y="1447800"/>
            <a:ext cx="495300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5" name="Rectangle 3"/>
          <p:cNvSpPr>
            <a:spLocks noGrp="1" noChangeArrowheads="1"/>
          </p:cNvSpPr>
          <p:nvPr>
            <p:ph type="ctrTitle"/>
          </p:nvPr>
        </p:nvSpPr>
        <p:spPr>
          <a:xfrm>
            <a:off x="685800" y="2644775"/>
            <a:ext cx="7772400" cy="1470025"/>
          </a:xfrm>
        </p:spPr>
        <p:txBody>
          <a:bodyPr/>
          <a:lstStyle>
            <a:lvl1pPr>
              <a:defRPr>
                <a:solidFill>
                  <a:schemeClr val="tx1"/>
                </a:solidFill>
              </a:defRPr>
            </a:lvl1pPr>
          </a:lstStyle>
          <a:p>
            <a:r>
              <a:rPr lang="en-US"/>
              <a:t>Click to edit title style</a:t>
            </a:r>
          </a:p>
        </p:txBody>
      </p:sp>
      <p:sp>
        <p:nvSpPr>
          <p:cNvPr id="18436" name="Rectangle 4"/>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303949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559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0"/>
            <a:ext cx="21717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3627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057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162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6799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954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954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517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619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988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410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1971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605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a:extLst>
              <a:ext uri="{FF2B5EF4-FFF2-40B4-BE49-F238E27FC236}">
                <a16:creationId xmlns:a16="http://schemas.microsoft.com/office/drawing/2014/main" id="{85AD9338-009E-429A-ACD5-E8CDA16F45FC}"/>
              </a:ext>
            </a:extLst>
          </p:cNvPr>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457200"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100000"/>
              <a:buFont typeface="Andale Mono" charset="0"/>
              <a:buNone/>
              <a:defRPr/>
            </a:pPr>
            <a:endParaRPr lang="en-US" altLang="en-US" sz="1800" dirty="0">
              <a:latin typeface="Tahoma" panose="020B0604030504040204" pitchFamily="34" charset="0"/>
              <a:cs typeface="Arial" panose="020B0604020202020204" pitchFamily="34" charset="0"/>
            </a:endParaRPr>
          </a:p>
        </p:txBody>
      </p:sp>
      <p:sp>
        <p:nvSpPr>
          <p:cNvPr id="1027" name="Rectangle 2">
            <a:extLst>
              <a:ext uri="{FF2B5EF4-FFF2-40B4-BE49-F238E27FC236}">
                <a16:creationId xmlns:a16="http://schemas.microsoft.com/office/drawing/2014/main" id="{EB65969A-3A06-459B-A72A-19E999AD2727}"/>
              </a:ext>
            </a:extLst>
          </p:cNvPr>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8" name="Rectangle 3">
            <a:extLst>
              <a:ext uri="{FF2B5EF4-FFF2-40B4-BE49-F238E27FC236}">
                <a16:creationId xmlns:a16="http://schemas.microsoft.com/office/drawing/2014/main" id="{EE4BD2EF-D274-4ED6-8200-3BBB086EB9D3}"/>
              </a:ext>
            </a:extLst>
          </p:cNvPr>
          <p:cNvSpPr>
            <a:spLocks noGrp="1" noChangeArrowheads="1"/>
          </p:cNvSpPr>
          <p:nvPr>
            <p:ph type="body" idx="1"/>
          </p:nvPr>
        </p:nvSpPr>
        <p:spPr bwMode="auto">
          <a:xfrm>
            <a:off x="304800" y="12954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1">
            <a:extLst>
              <a:ext uri="{FF2B5EF4-FFF2-40B4-BE49-F238E27FC236}">
                <a16:creationId xmlns:a16="http://schemas.microsoft.com/office/drawing/2014/main" id="{EB8AF7C2-6922-4BD0-A22B-E0AFDA48FC8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2450" t="10527"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Slide Number Placeholder 3">
            <a:extLst>
              <a:ext uri="{FF2B5EF4-FFF2-40B4-BE49-F238E27FC236}">
                <a16:creationId xmlns:a16="http://schemas.microsoft.com/office/drawing/2014/main" id="{009F0623-CA7D-4F63-A661-ADC200C8AD0C}"/>
              </a:ext>
            </a:extLst>
          </p:cNvPr>
          <p:cNvSpPr txBox="1">
            <a:spLocks noGrp="1"/>
          </p:cNvSpPr>
          <p:nvPr userDrawn="1"/>
        </p:nvSpPr>
        <p:spPr>
          <a:xfrm>
            <a:off x="8229600" y="6356350"/>
            <a:ext cx="762000" cy="365125"/>
          </a:xfrm>
          <a:prstGeom prst="rect">
            <a:avLst/>
          </a:prstGeom>
          <a:noFill/>
        </p:spPr>
        <p:txBody>
          <a:bodyPr lIns="0" tIns="0" rIns="0" bIns="0" anchor="b"/>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ts val="500"/>
              </a:spcBef>
              <a:defRPr/>
            </a:pPr>
            <a:fld id="{61527A87-91F9-4F8A-9C8F-0C946AFFA064}" type="slidenum">
              <a:rPr lang="en-US" altLang="en-US" sz="1200" smtClean="0">
                <a:solidFill>
                  <a:srgbClr val="424242"/>
                </a:solidFill>
                <a:latin typeface="Verdana" panose="020B0604030504040204" pitchFamily="34" charset="0"/>
              </a:rPr>
              <a:pPr algn="r" eaLnBrk="1" hangingPunct="1">
                <a:spcBef>
                  <a:spcPts val="500"/>
                </a:spcBef>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ctr" rtl="0" eaLnBrk="0" fontAlgn="base" hangingPunct="0">
        <a:spcBef>
          <a:spcPct val="0"/>
        </a:spcBef>
        <a:spcAft>
          <a:spcPct val="0"/>
        </a:spcAft>
        <a:defRPr sz="4400" b="1">
          <a:solidFill>
            <a:schemeClr val="bg1"/>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b="1">
          <a:solidFill>
            <a:schemeClr val="bg1"/>
          </a:solidFill>
          <a:latin typeface="Tahoma" pitchFamily="34" charset="0"/>
          <a:ea typeface="ＭＳ Ｐゴシック" panose="020B0600070205080204" pitchFamily="34" charset="-128"/>
        </a:defRPr>
      </a:lvl2pPr>
      <a:lvl3pPr algn="ctr" rtl="0" eaLnBrk="0" fontAlgn="base" hangingPunct="0">
        <a:spcBef>
          <a:spcPct val="0"/>
        </a:spcBef>
        <a:spcAft>
          <a:spcPct val="0"/>
        </a:spcAft>
        <a:defRPr sz="4400" b="1">
          <a:solidFill>
            <a:schemeClr val="bg1"/>
          </a:solidFill>
          <a:latin typeface="Tahoma" pitchFamily="34" charset="0"/>
          <a:ea typeface="ＭＳ Ｐゴシック" panose="020B0600070205080204" pitchFamily="34" charset="-128"/>
        </a:defRPr>
      </a:lvl3pPr>
      <a:lvl4pPr algn="ctr" rtl="0" eaLnBrk="0" fontAlgn="base" hangingPunct="0">
        <a:spcBef>
          <a:spcPct val="0"/>
        </a:spcBef>
        <a:spcAft>
          <a:spcPct val="0"/>
        </a:spcAft>
        <a:defRPr sz="4400" b="1">
          <a:solidFill>
            <a:schemeClr val="bg1"/>
          </a:solidFill>
          <a:latin typeface="Tahoma" pitchFamily="34" charset="0"/>
          <a:ea typeface="ＭＳ Ｐゴシック" panose="020B0600070205080204" pitchFamily="34" charset="-128"/>
        </a:defRPr>
      </a:lvl4pPr>
      <a:lvl5pPr algn="ctr" rtl="0" eaLnBrk="0" fontAlgn="base" hangingPunct="0">
        <a:spcBef>
          <a:spcPct val="0"/>
        </a:spcBef>
        <a:spcAft>
          <a:spcPct val="0"/>
        </a:spcAft>
        <a:defRPr sz="4400" b="1">
          <a:solidFill>
            <a:schemeClr val="bg1"/>
          </a:solidFill>
          <a:latin typeface="Tahoma" pitchFamily="34" charset="0"/>
          <a:ea typeface="ＭＳ Ｐゴシック" panose="020B0600070205080204" pitchFamily="34" charset="-128"/>
        </a:defRPr>
      </a:lvl5pPr>
      <a:lvl6pPr marL="457200" algn="ctr" rtl="0" fontAlgn="base">
        <a:spcBef>
          <a:spcPct val="0"/>
        </a:spcBef>
        <a:spcAft>
          <a:spcPct val="0"/>
        </a:spcAft>
        <a:defRPr sz="4400" b="1">
          <a:solidFill>
            <a:schemeClr val="bg1"/>
          </a:solidFill>
          <a:latin typeface="Tahoma" pitchFamily="34" charset="0"/>
        </a:defRPr>
      </a:lvl6pPr>
      <a:lvl7pPr marL="914400" algn="ctr" rtl="0" fontAlgn="base">
        <a:spcBef>
          <a:spcPct val="0"/>
        </a:spcBef>
        <a:spcAft>
          <a:spcPct val="0"/>
        </a:spcAft>
        <a:defRPr sz="4400" b="1">
          <a:solidFill>
            <a:schemeClr val="bg1"/>
          </a:solidFill>
          <a:latin typeface="Tahoma" pitchFamily="34" charset="0"/>
        </a:defRPr>
      </a:lvl7pPr>
      <a:lvl8pPr marL="1371600" algn="ctr" rtl="0" fontAlgn="base">
        <a:spcBef>
          <a:spcPct val="0"/>
        </a:spcBef>
        <a:spcAft>
          <a:spcPct val="0"/>
        </a:spcAft>
        <a:defRPr sz="4400" b="1">
          <a:solidFill>
            <a:schemeClr val="bg1"/>
          </a:solidFill>
          <a:latin typeface="Tahoma" pitchFamily="34" charset="0"/>
        </a:defRPr>
      </a:lvl8pPr>
      <a:lvl9pPr marL="1828800" algn="ctr" rtl="0" fontAlgn="base">
        <a:spcBef>
          <a:spcPct val="0"/>
        </a:spcBef>
        <a:spcAft>
          <a:spcPct val="0"/>
        </a:spcAft>
        <a:defRPr sz="4400" b="1">
          <a:solidFill>
            <a:schemeClr val="bg1"/>
          </a:solidFill>
          <a:latin typeface="Tahoma"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a:extLst>
              <a:ext uri="{FF2B5EF4-FFF2-40B4-BE49-F238E27FC236}">
                <a16:creationId xmlns:a16="http://schemas.microsoft.com/office/drawing/2014/main" id="{038A530A-60D5-422A-9722-B2C725ACBE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47800"/>
            <a:ext cx="5478463"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EE12C40A-7073-4EF4-AF16-DE5D687B3A40}"/>
              </a:ext>
            </a:extLst>
          </p:cNvPr>
          <p:cNvSpPr txBox="1">
            <a:spLocks noChangeArrowheads="1"/>
          </p:cNvSpPr>
          <p:nvPr/>
        </p:nvSpPr>
        <p:spPr bwMode="auto">
          <a:xfrm>
            <a:off x="457200" y="0"/>
            <a:ext cx="8229600" cy="1143000"/>
          </a:xfrm>
          <a:prstGeom prst="rect">
            <a:avLst/>
          </a:prstGeom>
          <a:noFill/>
          <a:ln>
            <a:noFill/>
          </a:ln>
        </p:spPr>
        <p:txBody>
          <a:bodyPr anchor="ctr"/>
          <a:lstStyle>
            <a:lvl1pPr algn="ctr" rtl="0" eaLnBrk="0" fontAlgn="base" hangingPunct="0">
              <a:spcBef>
                <a:spcPct val="0"/>
              </a:spcBef>
              <a:spcAft>
                <a:spcPct val="0"/>
              </a:spcAft>
              <a:defRPr sz="4400" b="1">
                <a:solidFill>
                  <a:schemeClr val="tx1"/>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b="1">
                <a:solidFill>
                  <a:schemeClr val="bg1"/>
                </a:solidFill>
                <a:latin typeface="Tahoma" pitchFamily="34" charset="0"/>
                <a:ea typeface="ＭＳ Ｐゴシック" panose="020B0600070205080204" pitchFamily="34" charset="-128"/>
              </a:defRPr>
            </a:lvl2pPr>
            <a:lvl3pPr algn="ctr" rtl="0" eaLnBrk="0" fontAlgn="base" hangingPunct="0">
              <a:spcBef>
                <a:spcPct val="0"/>
              </a:spcBef>
              <a:spcAft>
                <a:spcPct val="0"/>
              </a:spcAft>
              <a:defRPr sz="4400" b="1">
                <a:solidFill>
                  <a:schemeClr val="bg1"/>
                </a:solidFill>
                <a:latin typeface="Tahoma" pitchFamily="34" charset="0"/>
                <a:ea typeface="ＭＳ Ｐゴシック" panose="020B0600070205080204" pitchFamily="34" charset="-128"/>
              </a:defRPr>
            </a:lvl3pPr>
            <a:lvl4pPr algn="ctr" rtl="0" eaLnBrk="0" fontAlgn="base" hangingPunct="0">
              <a:spcBef>
                <a:spcPct val="0"/>
              </a:spcBef>
              <a:spcAft>
                <a:spcPct val="0"/>
              </a:spcAft>
              <a:defRPr sz="4400" b="1">
                <a:solidFill>
                  <a:schemeClr val="bg1"/>
                </a:solidFill>
                <a:latin typeface="Tahoma" pitchFamily="34" charset="0"/>
                <a:ea typeface="ＭＳ Ｐゴシック" panose="020B0600070205080204" pitchFamily="34" charset="-128"/>
              </a:defRPr>
            </a:lvl4pPr>
            <a:lvl5pPr algn="ctr" rtl="0" eaLnBrk="0" fontAlgn="base" hangingPunct="0">
              <a:spcBef>
                <a:spcPct val="0"/>
              </a:spcBef>
              <a:spcAft>
                <a:spcPct val="0"/>
              </a:spcAft>
              <a:defRPr sz="4400" b="1">
                <a:solidFill>
                  <a:schemeClr val="bg1"/>
                </a:solidFill>
                <a:latin typeface="Tahoma" pitchFamily="34" charset="0"/>
                <a:ea typeface="ＭＳ Ｐゴシック" panose="020B0600070205080204" pitchFamily="34" charset="-128"/>
              </a:defRPr>
            </a:lvl5pPr>
            <a:lvl6pPr marL="457200" algn="ctr" rtl="0" fontAlgn="base">
              <a:spcBef>
                <a:spcPct val="0"/>
              </a:spcBef>
              <a:spcAft>
                <a:spcPct val="0"/>
              </a:spcAft>
              <a:defRPr sz="4400" b="1">
                <a:solidFill>
                  <a:schemeClr val="bg1"/>
                </a:solidFill>
                <a:latin typeface="Tahoma" pitchFamily="34" charset="0"/>
              </a:defRPr>
            </a:lvl6pPr>
            <a:lvl7pPr marL="914400" algn="ctr" rtl="0" fontAlgn="base">
              <a:spcBef>
                <a:spcPct val="0"/>
              </a:spcBef>
              <a:spcAft>
                <a:spcPct val="0"/>
              </a:spcAft>
              <a:defRPr sz="4400" b="1">
                <a:solidFill>
                  <a:schemeClr val="bg1"/>
                </a:solidFill>
                <a:latin typeface="Tahoma" pitchFamily="34" charset="0"/>
              </a:defRPr>
            </a:lvl7pPr>
            <a:lvl8pPr marL="1371600" algn="ctr" rtl="0" fontAlgn="base">
              <a:spcBef>
                <a:spcPct val="0"/>
              </a:spcBef>
              <a:spcAft>
                <a:spcPct val="0"/>
              </a:spcAft>
              <a:defRPr sz="4400" b="1">
                <a:solidFill>
                  <a:schemeClr val="bg1"/>
                </a:solidFill>
                <a:latin typeface="Tahoma" pitchFamily="34" charset="0"/>
              </a:defRPr>
            </a:lvl8pPr>
            <a:lvl9pPr marL="1828800" algn="ctr" rtl="0" fontAlgn="base">
              <a:spcBef>
                <a:spcPct val="0"/>
              </a:spcBef>
              <a:spcAft>
                <a:spcPct val="0"/>
              </a:spcAft>
              <a:defRPr sz="4400" b="1">
                <a:solidFill>
                  <a:schemeClr val="bg1"/>
                </a:solidFill>
                <a:latin typeface="Tahoma" pitchFamily="34" charset="0"/>
              </a:defRPr>
            </a:lvl9pPr>
          </a:lstStyle>
          <a:p>
            <a:pPr eaLnBrk="1" hangingPunct="1">
              <a:defRPr/>
            </a:pPr>
            <a:r>
              <a:rPr lang="en-US" altLang="en-US" sz="4800" kern="0" dirty="0">
                <a:solidFill>
                  <a:schemeClr val="bg1"/>
                </a:solidFill>
              </a:rPr>
              <a:t>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CAA2B05-9B0B-4199-8267-E21AB16EC782}"/>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rPr>
              <a:t>print</a:t>
            </a:r>
            <a:r>
              <a:rPr lang="en-US" altLang="en-US"/>
              <a:t> Statement</a:t>
            </a:r>
          </a:p>
        </p:txBody>
      </p:sp>
      <p:graphicFrame>
        <p:nvGraphicFramePr>
          <p:cNvPr id="44036" name="Group 4">
            <a:extLst>
              <a:ext uri="{FF2B5EF4-FFF2-40B4-BE49-F238E27FC236}">
                <a16:creationId xmlns:a16="http://schemas.microsoft.com/office/drawing/2014/main" id="{1B13754B-D37B-4E53-A2D0-7634BED89F79}"/>
              </a:ext>
            </a:extLst>
          </p:cNvPr>
          <p:cNvGraphicFramePr>
            <a:graphicFrameLocks noGrp="1"/>
          </p:cNvGraphicFramePr>
          <p:nvPr/>
        </p:nvGraphicFramePr>
        <p:xfrm>
          <a:off x="228600" y="1770063"/>
          <a:ext cx="4876800" cy="1930404"/>
        </p:xfrm>
        <a:graphic>
          <a:graphicData uri="http://schemas.openxmlformats.org/drawingml/2006/table">
            <a:tbl>
              <a:tblPr/>
              <a:tblGrid>
                <a:gridCol w="3810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387731">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print.py</a:t>
                      </a:r>
                    </a:p>
                  </a:txBody>
                  <a:tcPr marL="41477" marR="41477" marT="41466" marB="41466"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1542669">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txBody>
                  <a:tcPr marL="41477" marR="82954" marT="207329" marB="207329"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rPr>
                        <a:t>Hello, world!</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rPr>
                        <a:t>This program produces</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r>
                        <a:rPr kumimoji="0" lang="en-US" altLang="en-US" sz="1800" b="0"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rPr>
                        <a:t>'four lines of output'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p>
                  </a:txBody>
                  <a:tcPr marL="41477" marR="165909" marT="207329" marB="207329"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30732" name="Group 15">
            <a:extLst>
              <a:ext uri="{FF2B5EF4-FFF2-40B4-BE49-F238E27FC236}">
                <a16:creationId xmlns:a16="http://schemas.microsoft.com/office/drawing/2014/main" id="{8FBE8A35-851B-47C0-857D-32C8C43E17E4}"/>
              </a:ext>
            </a:extLst>
          </p:cNvPr>
          <p:cNvGrpSpPr>
            <a:grpSpLocks/>
          </p:cNvGrpSpPr>
          <p:nvPr/>
        </p:nvGrpSpPr>
        <p:grpSpPr bwMode="auto">
          <a:xfrm>
            <a:off x="5562600" y="1770063"/>
            <a:ext cx="3352800" cy="1930400"/>
            <a:chOff x="4758792" y="3951135"/>
            <a:chExt cx="3657600" cy="1832317"/>
          </a:xfrm>
        </p:grpSpPr>
        <p:sp>
          <p:nvSpPr>
            <p:cNvPr id="30735" name="Rectangle 6">
              <a:extLst>
                <a:ext uri="{FF2B5EF4-FFF2-40B4-BE49-F238E27FC236}">
                  <a16:creationId xmlns:a16="http://schemas.microsoft.com/office/drawing/2014/main" id="{20024D32-1E4E-423C-B052-4BB17DB7DF97}"/>
                </a:ext>
              </a:extLst>
            </p:cNvPr>
            <p:cNvSpPr>
              <a:spLocks noChangeArrowheads="1"/>
            </p:cNvSpPr>
            <p:nvPr/>
          </p:nvSpPr>
          <p:spPr bwMode="auto">
            <a:xfrm>
              <a:off x="4758792" y="3951135"/>
              <a:ext cx="3657600" cy="360674"/>
            </a:xfrm>
            <a:prstGeom prst="rect">
              <a:avLst/>
            </a:prstGeom>
            <a:solidFill>
              <a:schemeClr val="bg1"/>
            </a:solidFill>
            <a:ln w="12700" algn="ctr">
              <a:solidFill>
                <a:srgbClr val="000000"/>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800">
                  <a:solidFill>
                    <a:srgbClr val="000000"/>
                  </a:solidFill>
                  <a:latin typeface="Arial" panose="020B0604020202020204" pitchFamily="34" charset="0"/>
                  <a:ea typeface="ヒラギノ角ゴ ProN W3"/>
                  <a:cs typeface="ヒラギノ角ゴ ProN W3"/>
                  <a:sym typeface="Arial" panose="020B0604020202020204" pitchFamily="34" charset="0"/>
                </a:rPr>
                <a:t>   C:\Windows\py.exe</a:t>
              </a:r>
            </a:p>
          </p:txBody>
        </p:sp>
        <p:sp>
          <p:nvSpPr>
            <p:cNvPr id="30736" name="Rectangle 20">
              <a:extLst>
                <a:ext uri="{FF2B5EF4-FFF2-40B4-BE49-F238E27FC236}">
                  <a16:creationId xmlns:a16="http://schemas.microsoft.com/office/drawing/2014/main" id="{D7931FA3-045F-4F59-9339-B460732365C2}"/>
                </a:ext>
              </a:extLst>
            </p:cNvPr>
            <p:cNvSpPr>
              <a:spLocks noChangeArrowheads="1"/>
            </p:cNvSpPr>
            <p:nvPr/>
          </p:nvSpPr>
          <p:spPr bwMode="auto">
            <a:xfrm>
              <a:off x="4758792" y="4311809"/>
              <a:ext cx="3657600" cy="1471643"/>
            </a:xfrm>
            <a:prstGeom prst="rect">
              <a:avLst/>
            </a:prstGeom>
            <a:solidFill>
              <a:schemeClr val="tx1"/>
            </a:solidFill>
            <a:ln w="12700" algn="ctr">
              <a:solidFill>
                <a:schemeClr val="tx1"/>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bg1"/>
                </a:solidFill>
                <a:latin typeface="Arial" panose="020B0604020202020204" pitchFamily="34" charset="0"/>
                <a:ea typeface="ヒラギノ角ゴ ProN W3"/>
                <a:cs typeface="ヒラギノ角ゴ ProN W3"/>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a:cs typeface="ヒラギノ角ゴ ProN W3"/>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a:cs typeface="ヒラギノ角ゴ ProN W3"/>
                <a:sym typeface="Arial" panose="020B0604020202020204" pitchFamily="34" charset="0"/>
              </a:endParaRPr>
            </a:p>
          </p:txBody>
        </p:sp>
      </p:grpSp>
      <p:pic>
        <p:nvPicPr>
          <p:cNvPr id="30733" name="Picture 5">
            <a:extLst>
              <a:ext uri="{FF2B5EF4-FFF2-40B4-BE49-F238E27FC236}">
                <a16:creationId xmlns:a16="http://schemas.microsoft.com/office/drawing/2014/main" id="{65D4B09B-972C-4D9F-B2B5-543F2FB5F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475" y="1797050"/>
            <a:ext cx="4826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09AFB6B2-5EE6-4D57-B4B6-D266FA1209E4}"/>
              </a:ext>
            </a:extLst>
          </p:cNvPr>
          <p:cNvSpPr txBox="1">
            <a:spLocks noChangeArrowheads="1"/>
          </p:cNvSpPr>
          <p:nvPr/>
        </p:nvSpPr>
        <p:spPr bwMode="auto">
          <a:xfrm>
            <a:off x="5448300" y="2193925"/>
            <a:ext cx="35814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6363" defTabSz="457200">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defTabSz="45720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defTabSz="4572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defTabSz="4572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defTabSz="4572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87000"/>
              </a:lnSpc>
              <a:buFontTx/>
              <a:buNone/>
            </a:pPr>
            <a:r>
              <a:rPr lang="en-US" altLang="en-US" sz="2000">
                <a:solidFill>
                  <a:schemeClr val="bg1"/>
                </a:solidFill>
                <a:latin typeface="Arial" panose="020B0604020202020204" pitchFamily="34" charset="0"/>
                <a:cs typeface="Arial" panose="020B0604020202020204" pitchFamily="34" charset="0"/>
                <a:sym typeface="Arial" panose="020B0604020202020204" pitchFamily="34" charset="0"/>
              </a:rPr>
              <a:t>Hello, world!</a:t>
            </a:r>
          </a:p>
          <a:p>
            <a:pPr eaLnBrk="1" hangingPunct="1">
              <a:lnSpc>
                <a:spcPct val="87000"/>
              </a:lnSpc>
              <a:buFontTx/>
              <a:buNone/>
            </a:pPr>
            <a:endParaRPr lang="en-US" altLang="en-US" sz="2000">
              <a:solidFill>
                <a:schemeClr val="bg1"/>
              </a:solidFill>
              <a:latin typeface="Arial" panose="020B0604020202020204" pitchFamily="34" charset="0"/>
              <a:cs typeface="Arial" panose="020B0604020202020204" pitchFamily="34" charset="0"/>
              <a:sym typeface="Arial" panose="020B0604020202020204" pitchFamily="34" charset="0"/>
            </a:endParaRPr>
          </a:p>
          <a:p>
            <a:pPr eaLnBrk="1" hangingPunct="1">
              <a:lnSpc>
                <a:spcPct val="87000"/>
              </a:lnSpc>
              <a:buFontTx/>
              <a:buNone/>
            </a:pPr>
            <a:r>
              <a:rPr lang="en-US" altLang="en-US" sz="2000">
                <a:solidFill>
                  <a:schemeClr val="bg1"/>
                </a:solidFill>
                <a:latin typeface="Arial" panose="020B0604020202020204" pitchFamily="34" charset="0"/>
                <a:cs typeface="Arial" panose="020B0604020202020204" pitchFamily="34" charset="0"/>
                <a:sym typeface="Arial" panose="020B0604020202020204" pitchFamily="34" charset="0"/>
              </a:rPr>
              <a:t>This program produces</a:t>
            </a:r>
          </a:p>
          <a:p>
            <a:pPr eaLnBrk="1" hangingPunct="1">
              <a:lnSpc>
                <a:spcPct val="87000"/>
              </a:lnSpc>
              <a:buFontTx/>
              <a:buNone/>
            </a:pPr>
            <a:r>
              <a:rPr lang="en-US" altLang="en-US" sz="2000">
                <a:solidFill>
                  <a:schemeClr val="bg1"/>
                </a:solidFill>
                <a:latin typeface="Arial" panose="020B0604020202020204" pitchFamily="34" charset="0"/>
                <a:cs typeface="Arial" panose="020B0604020202020204" pitchFamily="34" charset="0"/>
                <a:sym typeface="Arial" panose="020B0604020202020204" pitchFamily="34" charset="0"/>
              </a:rPr>
              <a:t>four lines of 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par>
                          <p:cTn id="7" fill="hold" nodeType="afterGroup">
                            <p:stCondLst>
                              <p:cond delay="551"/>
                            </p:stCondLst>
                            <p:childTnLst>
                              <p:par>
                                <p:cTn id="8" presetID="1" presetClass="entr" presetSubtype="0" fill="hold" nodeType="afterEffect">
                                  <p:stCondLst>
                                    <p:cond delay="0"/>
                                  </p:stCondLst>
                                  <p:iterate type="lt">
                                    <p:tmAbs val="50"/>
                                  </p:iterate>
                                  <p:childTnLst>
                                    <p:set>
                                      <p:cBhvr>
                                        <p:cTn id="9" dur="1" fill="hold">
                                          <p:stCondLst>
                                            <p:cond delay="0"/>
                                          </p:stCondLst>
                                        </p:cTn>
                                        <p:tgtEl>
                                          <p:spTgt spid="10">
                                            <p:txEl>
                                              <p:pRg st="2" end="2"/>
                                            </p:txEl>
                                          </p:spTgt>
                                        </p:tgtEl>
                                        <p:attrNameLst>
                                          <p:attrName>style.visibility</p:attrName>
                                        </p:attrNameLst>
                                      </p:cBhvr>
                                      <p:to>
                                        <p:strVal val="visible"/>
                                      </p:to>
                                    </p:set>
                                  </p:childTnLst>
                                </p:cTn>
                              </p:par>
                            </p:childTnLst>
                          </p:cTn>
                        </p:par>
                        <p:par>
                          <p:cTn id="10" fill="hold" nodeType="afterGroup">
                            <p:stCondLst>
                              <p:cond delay="1452"/>
                            </p:stCondLst>
                            <p:childTnLst>
                              <p:par>
                                <p:cTn id="11" presetID="1" presetClass="entr" presetSubtype="0" fill="hold" nodeType="afterEffect">
                                  <p:stCondLst>
                                    <p:cond delay="0"/>
                                  </p:stCondLst>
                                  <p:iterate type="lt">
                                    <p:tmAbs val="50"/>
                                  </p:iterate>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3FE8C29-57E2-4F38-A0F0-1BFB1B6AAEF2}"/>
              </a:ext>
            </a:extLst>
          </p:cNvPr>
          <p:cNvSpPr>
            <a:spLocks noGrp="1" noChangeArrowheads="1"/>
          </p:cNvSpPr>
          <p:nvPr>
            <p:ph type="title"/>
          </p:nvPr>
        </p:nvSpPr>
        <p:spPr/>
        <p:txBody>
          <a:bodyPr/>
          <a:lstStyle/>
          <a:p>
            <a:pPr eaLnBrk="1" hangingPunct="1"/>
            <a:r>
              <a:rPr lang="en-US" altLang="en-US"/>
              <a:t>Comments</a:t>
            </a:r>
          </a:p>
        </p:txBody>
      </p:sp>
      <p:sp>
        <p:nvSpPr>
          <p:cNvPr id="29699" name="Rectangle 3">
            <a:extLst>
              <a:ext uri="{FF2B5EF4-FFF2-40B4-BE49-F238E27FC236}">
                <a16:creationId xmlns:a16="http://schemas.microsoft.com/office/drawing/2014/main" id="{D0E140C8-BC98-4C96-A215-57928CCE1290}"/>
              </a:ext>
            </a:extLst>
          </p:cNvPr>
          <p:cNvSpPr>
            <a:spLocks noGrp="1" noChangeArrowheads="1"/>
          </p:cNvSpPr>
          <p:nvPr>
            <p:ph type="body" idx="1"/>
          </p:nvPr>
        </p:nvSpPr>
        <p:spPr/>
        <p:txBody>
          <a:bodyPr/>
          <a:lstStyle/>
          <a:p>
            <a:pPr marL="430213" indent="-323850" defTabSz="457200" eaLnBrk="1" hangingPunct="1">
              <a:tabLst>
                <a:tab pos="3657600" algn="l"/>
              </a:tabLst>
              <a:defRPr/>
            </a:pPr>
            <a:r>
              <a:rPr lang="en-US" altLang="en-US" dirty="0"/>
              <a:t>Syntax:</a:t>
            </a:r>
          </a:p>
          <a:p>
            <a:pPr marL="106363" indent="0" defTabSz="457200" eaLnBrk="1" hangingPunct="1">
              <a:buFontTx/>
              <a:buNone/>
              <a:tabLst>
                <a:tab pos="3657600" algn="l"/>
              </a:tabLst>
              <a:defRPr/>
            </a:pPr>
            <a:r>
              <a:rPr lang="en-US" altLang="en-US" b="1" dirty="0">
                <a:solidFill>
                  <a:srgbClr val="FF0000"/>
                </a:solidFill>
                <a:latin typeface="Courier New" panose="02070309020205020404" pitchFamily="49" charset="0"/>
              </a:rPr>
              <a:t># </a:t>
            </a:r>
            <a:r>
              <a:rPr lang="en-US" altLang="en-US" b="1" dirty="0">
                <a:solidFill>
                  <a:srgbClr val="FF0000"/>
                </a:solidFill>
              </a:rPr>
              <a:t>comment text (one line)</a:t>
            </a:r>
            <a:endParaRPr lang="en-US" altLang="en-US" sz="800" b="1" dirty="0">
              <a:solidFill>
                <a:srgbClr val="FF0000"/>
              </a:solidFill>
            </a:endParaRPr>
          </a:p>
        </p:txBody>
      </p:sp>
      <p:graphicFrame>
        <p:nvGraphicFramePr>
          <p:cNvPr id="45060" name="Group 4">
            <a:extLst>
              <a:ext uri="{FF2B5EF4-FFF2-40B4-BE49-F238E27FC236}">
                <a16:creationId xmlns:a16="http://schemas.microsoft.com/office/drawing/2014/main" id="{54ECE4D4-22CC-4AF5-A3DE-797499C72CCF}"/>
              </a:ext>
            </a:extLst>
          </p:cNvPr>
          <p:cNvGraphicFramePr>
            <a:graphicFrameLocks noGrp="1"/>
          </p:cNvGraphicFramePr>
          <p:nvPr/>
        </p:nvGraphicFramePr>
        <p:xfrm>
          <a:off x="609600" y="2667000"/>
          <a:ext cx="8077200" cy="2359072"/>
        </p:xfrm>
        <a:graphic>
          <a:graphicData uri="http://schemas.openxmlformats.org/drawingml/2006/table">
            <a:tbl>
              <a:tblPr/>
              <a:tblGrid>
                <a:gridCol w="459520">
                  <a:extLst>
                    <a:ext uri="{9D8B030D-6E8A-4147-A177-3AD203B41FA5}">
                      <a16:colId xmlns:a16="http://schemas.microsoft.com/office/drawing/2014/main" val="20000"/>
                    </a:ext>
                  </a:extLst>
                </a:gridCol>
                <a:gridCol w="7617680">
                  <a:extLst>
                    <a:ext uri="{9D8B030D-6E8A-4147-A177-3AD203B41FA5}">
                      <a16:colId xmlns:a16="http://schemas.microsoft.com/office/drawing/2014/main" val="20001"/>
                    </a:ext>
                  </a:extLst>
                </a:gridCol>
              </a:tblGrid>
              <a:tr h="387624">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comments.py</a:t>
                      </a:r>
                    </a:p>
                  </a:txBody>
                  <a:tcPr marL="41477" marR="41477" marT="41416" marB="41416"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1971401">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5</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6</a:t>
                      </a:r>
                    </a:p>
                  </a:txBody>
                  <a:tcPr marL="41477" marR="82954" marT="207083" marB="207083"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Courier New" panose="02070309020205020404" pitchFamily="49" charset="0"/>
                          <a:ea typeface="ＭＳ Ｐゴシック" panose="020B0600070205080204" pitchFamily="34" charset="-128"/>
                        </a:rPr>
                        <a:t># Joe Bob Student, Computer Programming K</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Courier New" panose="02070309020205020404" pitchFamily="49" charset="0"/>
                          <a:ea typeface="ＭＳ Ｐゴシック" panose="020B0600070205080204" pitchFamily="34" charset="-128"/>
                        </a:rPr>
                        <a:t># This program prints a message about python</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rPr>
                        <a:t>Python is an interpreted, high level,</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rPr>
                        <a:t>general-purpose programming language.</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a:t>
                      </a:r>
                      <a:r>
                        <a:rPr kumimoji="0" lang="en-US" altLang="en-US" sz="1800" b="0"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rPr>
                        <a:t>'First released in 1991.'</a:t>
                      </a:r>
                      <a:r>
                        <a:rPr kumimoji="0" lang="en-US" altLang="en-US" sz="1800" b="0"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 </a:t>
                      </a:r>
                      <a:r>
                        <a:rPr kumimoji="0" lang="en-US" altLang="en-US" sz="1800" b="1" i="0" u="none" strike="noStrike" cap="none" normalizeH="0" baseline="0" dirty="0">
                          <a:ln>
                            <a:noFill/>
                          </a:ln>
                          <a:solidFill>
                            <a:srgbClr val="FF0000"/>
                          </a:solidFill>
                          <a:effectLst/>
                          <a:latin typeface="Courier New" panose="02070309020205020404" pitchFamily="49" charset="0"/>
                          <a:ea typeface="ＭＳ Ｐゴシック" panose="020B0600070205080204" pitchFamily="34" charset="-128"/>
                        </a:rPr>
                        <a:t># single quote works</a:t>
                      </a:r>
                      <a:endParaRPr kumimoji="0" lang="en-US" altLang="en-US" sz="1800" b="0" i="0" u="none" strike="noStrike" cap="none" normalizeH="0" baseline="0" dirty="0">
                        <a:ln>
                          <a:noFill/>
                        </a:ln>
                        <a:solidFill>
                          <a:srgbClr val="FF0000"/>
                        </a:solidFill>
                        <a:effectLst/>
                        <a:latin typeface="Courier New" panose="02070309020205020404" pitchFamily="49" charset="0"/>
                        <a:ea typeface="ＭＳ Ｐゴシック" panose="020B0600070205080204" pitchFamily="34" charset="-128"/>
                      </a:endParaRPr>
                    </a:p>
                  </a:txBody>
                  <a:tcPr marL="41477" marR="165909" marT="207083" marB="207083"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80BC3F3-79F3-43B3-861A-029EF75A55B4}"/>
              </a:ext>
            </a:extLst>
          </p:cNvPr>
          <p:cNvSpPr>
            <a:spLocks noGrp="1" noChangeArrowheads="1"/>
          </p:cNvSpPr>
          <p:nvPr>
            <p:ph type="title"/>
          </p:nvPr>
        </p:nvSpPr>
        <p:spPr/>
        <p:txBody>
          <a:bodyPr/>
          <a:lstStyle/>
          <a:p>
            <a:pPr eaLnBrk="1" hangingPunct="1"/>
            <a:r>
              <a:rPr lang="en-US" altLang="en-US"/>
              <a:t>Comments</a:t>
            </a:r>
          </a:p>
        </p:txBody>
      </p:sp>
      <p:sp>
        <p:nvSpPr>
          <p:cNvPr id="34819" name="Rectangle 3">
            <a:extLst>
              <a:ext uri="{FF2B5EF4-FFF2-40B4-BE49-F238E27FC236}">
                <a16:creationId xmlns:a16="http://schemas.microsoft.com/office/drawing/2014/main" id="{B9CAD33D-724E-4C0D-B8DF-2905674E092C}"/>
              </a:ext>
            </a:extLst>
          </p:cNvPr>
          <p:cNvSpPr>
            <a:spLocks noGrp="1" noChangeArrowheads="1"/>
          </p:cNvSpPr>
          <p:nvPr>
            <p:ph type="body" idx="1"/>
          </p:nvPr>
        </p:nvSpPr>
        <p:spPr/>
        <p:txBody>
          <a:bodyPr/>
          <a:lstStyle/>
          <a:p>
            <a:pPr marL="430213" indent="-323850" defTabSz="457200" eaLnBrk="1" hangingPunct="1">
              <a:tabLst>
                <a:tab pos="3657600" algn="l"/>
              </a:tabLst>
            </a:pPr>
            <a:r>
              <a:rPr lang="en-US" altLang="en-US"/>
              <a:t>Syntax:</a:t>
            </a:r>
          </a:p>
          <a:p>
            <a:pPr marL="862013" lvl="1" defTabSz="457200" eaLnBrk="1" hangingPunct="1">
              <a:lnSpc>
                <a:spcPct val="77000"/>
              </a:lnSpc>
              <a:buFontTx/>
              <a:buNone/>
              <a:tabLst>
                <a:tab pos="3657600" algn="l"/>
              </a:tabLst>
            </a:pPr>
            <a:r>
              <a:rPr lang="en-US" altLang="en-US" b="1">
                <a:solidFill>
                  <a:srgbClr val="FF0000"/>
                </a:solidFill>
                <a:latin typeface="Courier New" panose="02070309020205020404" pitchFamily="49" charset="0"/>
                <a:ea typeface="ＭＳ Ｐゴシック" panose="020B0600070205080204" pitchFamily="34" charset="-128"/>
              </a:rPr>
              <a:t>””” Multiline comments start and end with 3   </a:t>
            </a:r>
          </a:p>
          <a:p>
            <a:pPr marL="862013" lvl="1" defTabSz="457200" eaLnBrk="1" hangingPunct="1">
              <a:lnSpc>
                <a:spcPct val="77000"/>
              </a:lnSpc>
              <a:buFontTx/>
              <a:buNone/>
              <a:tabLst>
                <a:tab pos="3657600" algn="l"/>
              </a:tabLst>
            </a:pPr>
            <a:r>
              <a:rPr lang="en-US" altLang="en-US" b="1">
                <a:solidFill>
                  <a:srgbClr val="FF0000"/>
                </a:solidFill>
                <a:latin typeface="Courier New" panose="02070309020205020404" pitchFamily="49" charset="0"/>
                <a:ea typeface="ＭＳ Ｐゴシック" panose="020B0600070205080204" pitchFamily="34" charset="-128"/>
              </a:rPr>
              <a:t>    quotation marks ”””</a:t>
            </a:r>
          </a:p>
        </p:txBody>
      </p:sp>
      <p:graphicFrame>
        <p:nvGraphicFramePr>
          <p:cNvPr id="45060" name="Group 4">
            <a:extLst>
              <a:ext uri="{FF2B5EF4-FFF2-40B4-BE49-F238E27FC236}">
                <a16:creationId xmlns:a16="http://schemas.microsoft.com/office/drawing/2014/main" id="{95B497C1-051B-4796-A0F5-833C1D1EF9F3}"/>
              </a:ext>
            </a:extLst>
          </p:cNvPr>
          <p:cNvGraphicFramePr>
            <a:graphicFrameLocks noGrp="1"/>
          </p:cNvGraphicFramePr>
          <p:nvPr/>
        </p:nvGraphicFramePr>
        <p:xfrm>
          <a:off x="609600" y="2895600"/>
          <a:ext cx="8077200" cy="2359072"/>
        </p:xfrm>
        <a:graphic>
          <a:graphicData uri="http://schemas.openxmlformats.org/drawingml/2006/table">
            <a:tbl>
              <a:tblPr/>
              <a:tblGrid>
                <a:gridCol w="459520">
                  <a:extLst>
                    <a:ext uri="{9D8B030D-6E8A-4147-A177-3AD203B41FA5}">
                      <a16:colId xmlns:a16="http://schemas.microsoft.com/office/drawing/2014/main" val="20000"/>
                    </a:ext>
                  </a:extLst>
                </a:gridCol>
                <a:gridCol w="7617680">
                  <a:extLst>
                    <a:ext uri="{9D8B030D-6E8A-4147-A177-3AD203B41FA5}">
                      <a16:colId xmlns:a16="http://schemas.microsoft.com/office/drawing/2014/main" val="20001"/>
                    </a:ext>
                  </a:extLst>
                </a:gridCol>
              </a:tblGrid>
              <a:tr h="387624">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comments2.py</a:t>
                      </a:r>
                    </a:p>
                  </a:txBody>
                  <a:tcPr marL="41477" marR="41477" marT="41416" marB="41416"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1971401">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5</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6</a:t>
                      </a:r>
                    </a:p>
                  </a:txBody>
                  <a:tcPr marL="41477" marR="82954" marT="207083" marB="207083"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Courier New" panose="02070309020205020404" pitchFamily="49" charset="0"/>
                          <a:ea typeface="ＭＳ Ｐゴシック" panose="020B0600070205080204" pitchFamily="34" charset="-128"/>
                        </a:rPr>
                        <a:t>”””</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Courier New" panose="02070309020205020404" pitchFamily="49" charset="0"/>
                          <a:ea typeface="ＭＳ Ｐゴシック" panose="020B0600070205080204" pitchFamily="34" charset="-128"/>
                        </a:rPr>
                        <a:t>This is a comment</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Courier New" panose="02070309020205020404" pitchFamily="49" charset="0"/>
                          <a:ea typeface="ＭＳ Ｐゴシック" panose="020B0600070205080204" pitchFamily="34" charset="-128"/>
                        </a:rPr>
                        <a:t>And so is this</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Courier New" panose="02070309020205020404" pitchFamily="49" charset="0"/>
                          <a:ea typeface="ＭＳ Ｐゴシック" panose="020B0600070205080204" pitchFamily="34" charset="-128"/>
                        </a:rPr>
                        <a:t>And so is this</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Courier New" panose="02070309020205020404" pitchFamily="49" charset="0"/>
                          <a:ea typeface="ＭＳ Ｐゴシック" panose="020B0600070205080204" pitchFamily="34" charset="-128"/>
                        </a:rPr>
                        <a:t>”””</a:t>
                      </a:r>
                      <a:endParaRPr kumimoji="0" lang="en-US" altLang="en-US" sz="1800" b="0" i="0" u="none" strike="noStrike" cap="none" normalizeH="0" baseline="0" dirty="0">
                        <a:ln>
                          <a:noFill/>
                        </a:ln>
                        <a:solidFill>
                          <a:srgbClr val="FF0000"/>
                        </a:solidFill>
                        <a:effectLst/>
                        <a:latin typeface="Courier New" panose="02070309020205020404" pitchFamily="49" charset="0"/>
                        <a:ea typeface="ＭＳ Ｐゴシック" panose="020B0600070205080204" pitchFamily="34" charset="-128"/>
                      </a:endParaRP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rPr>
                        <a:t>this is not a comment</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a:t>
                      </a:r>
                    </a:p>
                  </a:txBody>
                  <a:tcPr marL="41477" marR="165909" marT="207083" marB="207083"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21E43BE-D5B9-4D55-85F6-B2B71A8A08AB}"/>
              </a:ext>
            </a:extLst>
          </p:cNvPr>
          <p:cNvSpPr>
            <a:spLocks noGrp="1" noChangeArrowheads="1"/>
          </p:cNvSpPr>
          <p:nvPr>
            <p:ph type="title"/>
          </p:nvPr>
        </p:nvSpPr>
        <p:spPr/>
        <p:txBody>
          <a:bodyPr/>
          <a:lstStyle/>
          <a:p>
            <a:pPr eaLnBrk="1" hangingPunct="1"/>
            <a:r>
              <a:rPr lang="en-US" altLang="en-US"/>
              <a:t>Escape Sequences</a:t>
            </a:r>
          </a:p>
        </p:txBody>
      </p:sp>
      <p:sp>
        <p:nvSpPr>
          <p:cNvPr id="21507" name="Rectangle 3">
            <a:extLst>
              <a:ext uri="{FF2B5EF4-FFF2-40B4-BE49-F238E27FC236}">
                <a16:creationId xmlns:a16="http://schemas.microsoft.com/office/drawing/2014/main" id="{37FD22FA-295D-451D-9B60-CCDCBD1D46DF}"/>
              </a:ext>
            </a:extLst>
          </p:cNvPr>
          <p:cNvSpPr>
            <a:spLocks noGrp="1" noChangeArrowheads="1"/>
          </p:cNvSpPr>
          <p:nvPr>
            <p:ph type="body" idx="1"/>
          </p:nvPr>
        </p:nvSpPr>
        <p:spPr/>
        <p:txBody>
          <a:bodyPr/>
          <a:lstStyle/>
          <a:p>
            <a:pPr marL="430213" indent="-323850" defTabSz="457200" eaLnBrk="1" hangingPunct="1">
              <a:tabLst>
                <a:tab pos="3657600" algn="l"/>
              </a:tabLst>
              <a:defRPr/>
            </a:pPr>
            <a:r>
              <a:rPr lang="en-GB" sz="2000" dirty="0"/>
              <a:t>A special sequence of characters used to represent certain special characters in a string.</a:t>
            </a:r>
            <a:br>
              <a:rPr lang="en-GB" sz="2000" dirty="0"/>
            </a:br>
            <a:endParaRPr lang="en-GB" sz="2000" dirty="0"/>
          </a:p>
          <a:p>
            <a:pPr lvl="1">
              <a:buFontTx/>
              <a:buNone/>
              <a:defRPr/>
            </a:pPr>
            <a:r>
              <a:rPr lang="en-GB" sz="2000" dirty="0">
                <a:latin typeface="Courier New" panose="02070309020205020404" pitchFamily="49" charset="0"/>
              </a:rPr>
              <a:t>	\t   </a:t>
            </a:r>
            <a:r>
              <a:rPr lang="en-GB" sz="2000" dirty="0"/>
              <a:t>tab character</a:t>
            </a:r>
          </a:p>
          <a:p>
            <a:pPr lvl="1">
              <a:buFontTx/>
              <a:buNone/>
              <a:defRPr/>
            </a:pPr>
            <a:r>
              <a:rPr lang="en-GB" sz="2000" dirty="0">
                <a:latin typeface="Courier New" panose="02070309020205020404" pitchFamily="49" charset="0"/>
              </a:rPr>
              <a:t>	\n   </a:t>
            </a:r>
            <a:r>
              <a:rPr lang="en-GB" sz="2000" dirty="0"/>
              <a:t>new line character</a:t>
            </a:r>
          </a:p>
          <a:p>
            <a:pPr lvl="1">
              <a:buFontTx/>
              <a:buNone/>
              <a:defRPr/>
            </a:pPr>
            <a:r>
              <a:rPr lang="en-GB" sz="2000" dirty="0">
                <a:latin typeface="Courier New" panose="02070309020205020404" pitchFamily="49" charset="0"/>
              </a:rPr>
              <a:t>	\"   </a:t>
            </a:r>
            <a:r>
              <a:rPr lang="en-GB" sz="2000" dirty="0"/>
              <a:t>quotation mark character</a:t>
            </a:r>
          </a:p>
          <a:p>
            <a:pPr lvl="1">
              <a:buFontTx/>
              <a:buNone/>
              <a:defRPr/>
            </a:pPr>
            <a:r>
              <a:rPr lang="en-GB" sz="2000" dirty="0">
                <a:latin typeface="Courier New" panose="02070309020205020404" pitchFamily="49" charset="0"/>
              </a:rPr>
              <a:t>  \'   </a:t>
            </a:r>
            <a:r>
              <a:rPr lang="en-GB" sz="2000" dirty="0"/>
              <a:t>quotation mark character</a:t>
            </a:r>
          </a:p>
          <a:p>
            <a:pPr lvl="1">
              <a:buFontTx/>
              <a:buNone/>
              <a:defRPr/>
            </a:pPr>
            <a:r>
              <a:rPr lang="en-GB" sz="2000" dirty="0">
                <a:latin typeface="Courier New" panose="02070309020205020404" pitchFamily="49" charset="0"/>
              </a:rPr>
              <a:t>	\\   </a:t>
            </a:r>
            <a:r>
              <a:rPr lang="en-GB" sz="2000" dirty="0"/>
              <a:t>backslash character</a:t>
            </a:r>
          </a:p>
          <a:p>
            <a:pPr marL="457200" lvl="1" indent="0">
              <a:buFontTx/>
              <a:buNone/>
              <a:defRPr/>
            </a:pPr>
            <a:br>
              <a:rPr lang="en-GB" sz="2000" dirty="0"/>
            </a:br>
            <a:r>
              <a:rPr lang="en-US" sz="2000" dirty="0">
                <a:latin typeface="Courier New" panose="02070309020205020404" pitchFamily="49" charset="0"/>
              </a:rPr>
              <a:t>&gt;&gt;&gt; </a:t>
            </a:r>
            <a:r>
              <a:rPr lang="en-GB" sz="2000" dirty="0">
                <a:solidFill>
                  <a:srgbClr val="7030A0"/>
                </a:solidFill>
                <a:latin typeface="Courier New" panose="02070309020205020404" pitchFamily="49" charset="0"/>
              </a:rPr>
              <a:t>print</a:t>
            </a:r>
            <a:r>
              <a:rPr lang="en-GB" sz="2000" dirty="0">
                <a:latin typeface="Courier New" panose="02070309020205020404" pitchFamily="49" charset="0"/>
              </a:rPr>
              <a:t>(</a:t>
            </a:r>
            <a:r>
              <a:rPr lang="en-GB" sz="2000" dirty="0">
                <a:solidFill>
                  <a:srgbClr val="008000"/>
                </a:solidFill>
                <a:latin typeface="Courier New" panose="02070309020205020404" pitchFamily="49" charset="0"/>
              </a:rPr>
              <a:t>"</a:t>
            </a:r>
            <a:r>
              <a:rPr lang="en-GB" sz="2000" b="1" dirty="0">
                <a:solidFill>
                  <a:srgbClr val="008000"/>
                </a:solidFill>
                <a:latin typeface="Courier New" panose="02070309020205020404" pitchFamily="49" charset="0"/>
              </a:rPr>
              <a:t>\\</a:t>
            </a:r>
            <a:r>
              <a:rPr lang="en-GB" sz="2000" dirty="0">
                <a:solidFill>
                  <a:srgbClr val="008000"/>
                </a:solidFill>
                <a:latin typeface="Courier New" panose="02070309020205020404" pitchFamily="49" charset="0"/>
              </a:rPr>
              <a:t>hello</a:t>
            </a:r>
            <a:r>
              <a:rPr lang="en-GB" sz="2000" b="1" dirty="0">
                <a:solidFill>
                  <a:srgbClr val="008000"/>
                </a:solidFill>
                <a:latin typeface="Courier New" panose="02070309020205020404" pitchFamily="49" charset="0"/>
              </a:rPr>
              <a:t>\n</a:t>
            </a:r>
            <a:r>
              <a:rPr lang="en-GB" sz="2000" dirty="0">
                <a:solidFill>
                  <a:srgbClr val="008000"/>
                </a:solidFill>
                <a:latin typeface="Courier New" panose="02070309020205020404" pitchFamily="49" charset="0"/>
              </a:rPr>
              <a:t>how</a:t>
            </a:r>
            <a:r>
              <a:rPr lang="en-GB" sz="2000" b="1" dirty="0">
                <a:solidFill>
                  <a:srgbClr val="008000"/>
                </a:solidFill>
                <a:latin typeface="Courier New" panose="02070309020205020404" pitchFamily="49" charset="0"/>
              </a:rPr>
              <a:t>\t</a:t>
            </a:r>
            <a:r>
              <a:rPr lang="en-GB" sz="2000" dirty="0">
                <a:solidFill>
                  <a:srgbClr val="008000"/>
                </a:solidFill>
                <a:latin typeface="Courier New" panose="02070309020205020404" pitchFamily="49" charset="0"/>
              </a:rPr>
              <a:t>are </a:t>
            </a:r>
            <a:r>
              <a:rPr lang="en-GB" sz="2000" b="1" dirty="0">
                <a:solidFill>
                  <a:srgbClr val="008000"/>
                </a:solidFill>
                <a:latin typeface="Courier New" panose="02070309020205020404" pitchFamily="49" charset="0"/>
              </a:rPr>
              <a:t>\"</a:t>
            </a:r>
            <a:r>
              <a:rPr lang="en-GB" sz="2000" dirty="0">
                <a:solidFill>
                  <a:srgbClr val="008000"/>
                </a:solidFill>
                <a:latin typeface="Courier New" panose="02070309020205020404" pitchFamily="49" charset="0"/>
              </a:rPr>
              <a:t>you</a:t>
            </a:r>
            <a:r>
              <a:rPr lang="en-GB" sz="2000" b="1" dirty="0">
                <a:solidFill>
                  <a:srgbClr val="008000"/>
                </a:solidFill>
                <a:latin typeface="Courier New" panose="02070309020205020404" pitchFamily="49" charset="0"/>
              </a:rPr>
              <a:t>\"</a:t>
            </a:r>
            <a:r>
              <a:rPr lang="en-GB" sz="2000" dirty="0">
                <a:solidFill>
                  <a:srgbClr val="008000"/>
                </a:solidFill>
                <a:latin typeface="Courier New" panose="02070309020205020404" pitchFamily="49" charset="0"/>
              </a:rPr>
              <a:t>?</a:t>
            </a:r>
            <a:r>
              <a:rPr lang="en-GB" sz="2000" b="1" dirty="0">
                <a:solidFill>
                  <a:srgbClr val="008000"/>
                </a:solidFill>
                <a:latin typeface="Courier New" panose="02070309020205020404" pitchFamily="49" charset="0"/>
              </a:rPr>
              <a:t>\\\\</a:t>
            </a:r>
            <a:r>
              <a:rPr lang="en-GB" sz="2000" dirty="0">
                <a:solidFill>
                  <a:srgbClr val="008000"/>
                </a:solidFill>
                <a:latin typeface="Courier New" panose="02070309020205020404" pitchFamily="49" charset="0"/>
              </a:rPr>
              <a:t>"</a:t>
            </a:r>
            <a:r>
              <a:rPr lang="en-GB" sz="2000" dirty="0">
                <a:latin typeface="Courier New" panose="02070309020205020404" pitchFamily="49" charset="0"/>
              </a:rPr>
              <a:t>)</a:t>
            </a:r>
            <a:endParaRPr lang="en-US" sz="2000" dirty="0">
              <a:latin typeface="Courier New" panose="02070309020205020404" pitchFamily="49" charset="0"/>
            </a:endParaRPr>
          </a:p>
          <a:p>
            <a:pPr marL="457200" lvl="1" indent="0">
              <a:buFontTx/>
              <a:buNone/>
              <a:defRPr/>
            </a:pPr>
            <a:r>
              <a:rPr lang="en-US" sz="2000" dirty="0">
                <a:solidFill>
                  <a:srgbClr val="00B0F0"/>
                </a:solidFill>
                <a:latin typeface="Courier New" panose="02070309020205020404" pitchFamily="49" charset="0"/>
              </a:rPr>
              <a:t>\hello</a:t>
            </a:r>
          </a:p>
          <a:p>
            <a:pPr marL="457200" lvl="1" indent="0">
              <a:buFontTx/>
              <a:buNone/>
              <a:defRPr/>
            </a:pPr>
            <a:r>
              <a:rPr lang="en-US" sz="2000" dirty="0">
                <a:solidFill>
                  <a:srgbClr val="00B0F0"/>
                </a:solidFill>
                <a:latin typeface="Courier New" panose="02070309020205020404" pitchFamily="49" charset="0"/>
              </a:rPr>
              <a:t>how	are "you"?\\</a:t>
            </a:r>
          </a:p>
          <a:p>
            <a:pPr marL="457200" lvl="1" indent="0">
              <a:buFontTx/>
              <a:buNone/>
              <a:defRPr/>
            </a:pPr>
            <a:r>
              <a:rPr lang="en-US" sz="2000" dirty="0">
                <a:latin typeface="Courier New" panose="02070309020205020404" pitchFamily="49" charset="0"/>
              </a:rPr>
              <a:t>&gt;&gt;&gt; </a:t>
            </a:r>
          </a:p>
          <a:p>
            <a:pPr marL="862013" lvl="1" defTabSz="457200" eaLnBrk="1" hangingPunct="1">
              <a:lnSpc>
                <a:spcPct val="77000"/>
              </a:lnSpc>
              <a:buFontTx/>
              <a:buNone/>
              <a:tabLst>
                <a:tab pos="3657600" algn="l"/>
              </a:tabLst>
              <a:defRPr/>
            </a:pPr>
            <a:endParaRPr lang="en-US" altLang="en-US" b="1" dirty="0">
              <a:solidFill>
                <a:srgbClr val="008080"/>
              </a:solidFill>
              <a:latin typeface="Courier New" panose="02070309020205020404" pitchFamily="49" charset="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iterate type="lt">
                                    <p:tmAbs val="500"/>
                                  </p:iterate>
                                  <p:childTnLst>
                                    <p:set>
                                      <p:cBhvr>
                                        <p:cTn id="10" dur="1" fill="hold">
                                          <p:stCondLst>
                                            <p:cond delay="0"/>
                                          </p:stCondLst>
                                        </p:cTn>
                                        <p:tgtEl>
                                          <p:spTgt spid="21507">
                                            <p:txEl>
                                              <p:pRg st="7" end="7"/>
                                            </p:txEl>
                                          </p:spTgt>
                                        </p:tgtEl>
                                        <p:attrNameLst>
                                          <p:attrName>style.visibility</p:attrName>
                                        </p:attrNameLst>
                                      </p:cBhvr>
                                      <p:to>
                                        <p:strVal val="visible"/>
                                      </p:to>
                                    </p:set>
                                  </p:childTnLst>
                                </p:cTn>
                              </p:par>
                            </p:childTnLst>
                          </p:cTn>
                        </p:par>
                        <p:par>
                          <p:cTn id="11" fill="hold" nodeType="afterGroup">
                            <p:stCondLst>
                              <p:cond delay="2501"/>
                            </p:stCondLst>
                            <p:childTnLst>
                              <p:par>
                                <p:cTn id="12" presetID="1" presetClass="entr" presetSubtype="0" fill="hold" nodeType="afterEffect">
                                  <p:stCondLst>
                                    <p:cond delay="0"/>
                                  </p:stCondLst>
                                  <p:iterate type="lt">
                                    <p:tmAbs val="500"/>
                                  </p:iterate>
                                  <p:childTnLst>
                                    <p:set>
                                      <p:cBhvr>
                                        <p:cTn id="13" dur="1" fill="hold">
                                          <p:stCondLst>
                                            <p:cond delay="0"/>
                                          </p:stCondLst>
                                        </p:cTn>
                                        <p:tgtEl>
                                          <p:spTgt spid="21507">
                                            <p:txEl>
                                              <p:pRg st="8" end="8"/>
                                            </p:txEl>
                                          </p:spTgt>
                                        </p:tgtEl>
                                        <p:attrNameLst>
                                          <p:attrName>style.visibility</p:attrName>
                                        </p:attrNameLst>
                                      </p:cBhvr>
                                      <p:to>
                                        <p:strVal val="visible"/>
                                      </p:to>
                                    </p:set>
                                  </p:childTnLst>
                                </p:cTn>
                              </p:par>
                            </p:childTnLst>
                          </p:cTn>
                        </p:par>
                        <p:par>
                          <p:cTn id="14" fill="hold" nodeType="afterGroup">
                            <p:stCondLst>
                              <p:cond delay="9002"/>
                            </p:stCondLst>
                            <p:childTnLst>
                              <p:par>
                                <p:cTn id="15" presetID="1" presetClass="entr" presetSubtype="0" fill="hold" nodeType="afterEffect">
                                  <p:stCondLst>
                                    <p:cond delay="0"/>
                                  </p:stCondLst>
                                  <p:childTnLst>
                                    <p:set>
                                      <p:cBhvr>
                                        <p:cTn id="16"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C131C88-748D-417C-95F8-A9C12A3DA8C4}"/>
              </a:ext>
            </a:extLst>
          </p:cNvPr>
          <p:cNvSpPr>
            <a:spLocks noGrp="1" noChangeArrowheads="1"/>
          </p:cNvSpPr>
          <p:nvPr>
            <p:ph type="title"/>
          </p:nvPr>
        </p:nvSpPr>
        <p:spPr/>
        <p:txBody>
          <a:bodyPr/>
          <a:lstStyle/>
          <a:p>
            <a:pPr eaLnBrk="1" hangingPunct="1"/>
            <a:r>
              <a:rPr lang="en-US" altLang="en-US"/>
              <a:t>Escape Sequences</a:t>
            </a:r>
          </a:p>
        </p:txBody>
      </p:sp>
      <p:sp>
        <p:nvSpPr>
          <p:cNvPr id="38915" name="Rectangle 3">
            <a:extLst>
              <a:ext uri="{FF2B5EF4-FFF2-40B4-BE49-F238E27FC236}">
                <a16:creationId xmlns:a16="http://schemas.microsoft.com/office/drawing/2014/main" id="{CC5AB316-6295-4F35-8176-DAD0A81686DC}"/>
              </a:ext>
            </a:extLst>
          </p:cNvPr>
          <p:cNvSpPr>
            <a:spLocks noGrp="1" noChangeArrowheads="1"/>
          </p:cNvSpPr>
          <p:nvPr>
            <p:ph type="body" idx="1"/>
          </p:nvPr>
        </p:nvSpPr>
        <p:spPr/>
        <p:txBody>
          <a:bodyPr/>
          <a:lstStyle/>
          <a:p>
            <a:pPr>
              <a:lnSpc>
                <a:spcPct val="120000"/>
              </a:lnSpc>
              <a:spcBef>
                <a:spcPts val="500"/>
              </a:spcBef>
            </a:pPr>
            <a:r>
              <a:rPr lang="en-GB" altLang="en-US"/>
              <a:t>What is the output of the following </a:t>
            </a:r>
            <a:r>
              <a:rPr lang="en-GB" altLang="en-US">
                <a:latin typeface="Courier New" panose="02070309020205020404" pitchFamily="49" charset="0"/>
              </a:rPr>
              <a:t>print</a:t>
            </a:r>
            <a:r>
              <a:rPr lang="en-GB" altLang="en-US"/>
              <a:t> statements?</a:t>
            </a:r>
          </a:p>
          <a:p>
            <a:pPr lvl="1">
              <a:lnSpc>
                <a:spcPct val="120000"/>
              </a:lnSpc>
              <a:buFontTx/>
              <a:buNone/>
            </a:pPr>
            <a:endParaRPr lang="en-GB" altLang="en-US" sz="800">
              <a:latin typeface="Courier New" panose="02070309020205020404" pitchFamily="49" charset="0"/>
              <a:ea typeface="ＭＳ Ｐゴシック" panose="020B0600070205080204" pitchFamily="34" charset="-128"/>
            </a:endParaRPr>
          </a:p>
          <a:p>
            <a:pPr lvl="1">
              <a:lnSpc>
                <a:spcPct val="80000"/>
              </a:lnSpc>
              <a:buFontTx/>
              <a:buNone/>
            </a:pPr>
            <a:r>
              <a:rPr lang="en-GB" altLang="en-US">
                <a:solidFill>
                  <a:srgbClr val="7030A0"/>
                </a:solidFill>
                <a:latin typeface="Courier New" panose="02070309020205020404" pitchFamily="49" charset="0"/>
                <a:ea typeface="ＭＳ Ｐゴシック" panose="020B0600070205080204" pitchFamily="34" charset="-128"/>
              </a:rPr>
              <a:t>print</a:t>
            </a:r>
            <a:r>
              <a:rPr lang="en-GB" altLang="en-US">
                <a:latin typeface="Courier New" panose="02070309020205020404" pitchFamily="49" charset="0"/>
                <a:ea typeface="ＭＳ Ｐゴシック" panose="020B0600070205080204" pitchFamily="34" charset="-128"/>
              </a:rPr>
              <a:t>(</a:t>
            </a:r>
            <a:r>
              <a:rPr lang="en-GB" altLang="en-US">
                <a:solidFill>
                  <a:srgbClr val="008000"/>
                </a:solidFill>
                <a:latin typeface="Courier New" panose="02070309020205020404" pitchFamily="49" charset="0"/>
                <a:ea typeface="ＭＳ Ｐゴシック" panose="020B0600070205080204" pitchFamily="34" charset="-128"/>
              </a:rPr>
              <a:t>"\ta\tb\tc"</a:t>
            </a:r>
            <a:r>
              <a:rPr lang="en-GB" altLang="en-US">
                <a:latin typeface="Courier New" panose="02070309020205020404" pitchFamily="49" charset="0"/>
                <a:ea typeface="ＭＳ Ｐゴシック" panose="020B0600070205080204" pitchFamily="34" charset="-128"/>
              </a:rPr>
              <a:t>)</a:t>
            </a:r>
          </a:p>
          <a:p>
            <a:pPr lvl="1">
              <a:lnSpc>
                <a:spcPct val="80000"/>
              </a:lnSpc>
              <a:buFontTx/>
              <a:buNone/>
            </a:pPr>
            <a:r>
              <a:rPr lang="en-GB" altLang="en-US">
                <a:solidFill>
                  <a:srgbClr val="7030A0"/>
                </a:solidFill>
                <a:latin typeface="Courier New" panose="02070309020205020404" pitchFamily="49" charset="0"/>
                <a:ea typeface="ＭＳ Ｐゴシック" panose="020B0600070205080204" pitchFamily="34" charset="-128"/>
              </a:rPr>
              <a:t>print</a:t>
            </a:r>
            <a:r>
              <a:rPr lang="en-GB" altLang="en-US">
                <a:latin typeface="Courier New" panose="02070309020205020404" pitchFamily="49" charset="0"/>
                <a:ea typeface="ＭＳ Ｐゴシック" panose="020B0600070205080204" pitchFamily="34" charset="-128"/>
              </a:rPr>
              <a:t>(</a:t>
            </a:r>
            <a:r>
              <a:rPr lang="en-GB" altLang="en-US">
                <a:solidFill>
                  <a:srgbClr val="008000"/>
                </a:solidFill>
                <a:latin typeface="Courier New" panose="02070309020205020404" pitchFamily="49" charset="0"/>
                <a:ea typeface="ＭＳ Ｐゴシック" panose="020B0600070205080204" pitchFamily="34" charset="-128"/>
              </a:rPr>
              <a:t>"\\\\"</a:t>
            </a:r>
            <a:r>
              <a:rPr lang="en-GB" altLang="en-US">
                <a:latin typeface="Courier New" panose="02070309020205020404" pitchFamily="49" charset="0"/>
                <a:ea typeface="ＭＳ Ｐゴシック" panose="020B0600070205080204" pitchFamily="34" charset="-128"/>
              </a:rPr>
              <a:t>)</a:t>
            </a:r>
          </a:p>
          <a:p>
            <a:pPr lvl="1">
              <a:lnSpc>
                <a:spcPct val="80000"/>
              </a:lnSpc>
              <a:buFontTx/>
              <a:buNone/>
            </a:pPr>
            <a:r>
              <a:rPr lang="en-GB" altLang="en-US">
                <a:solidFill>
                  <a:srgbClr val="7030A0"/>
                </a:solidFill>
                <a:latin typeface="Courier New" panose="02070309020205020404" pitchFamily="49" charset="0"/>
                <a:ea typeface="ＭＳ Ｐゴシック" panose="020B0600070205080204" pitchFamily="34" charset="-128"/>
              </a:rPr>
              <a:t>print</a:t>
            </a:r>
            <a:r>
              <a:rPr lang="en-GB" altLang="en-US">
                <a:latin typeface="Courier New" panose="02070309020205020404" pitchFamily="49" charset="0"/>
                <a:ea typeface="ＭＳ Ｐゴシック" panose="020B0600070205080204" pitchFamily="34" charset="-128"/>
              </a:rPr>
              <a:t>(</a:t>
            </a:r>
            <a:r>
              <a:rPr lang="en-GB" altLang="en-US">
                <a:solidFill>
                  <a:srgbClr val="008000"/>
                </a:solidFill>
                <a:latin typeface="Courier New" panose="02070309020205020404" pitchFamily="49" charset="0"/>
                <a:ea typeface="ＭＳ Ｐゴシック" panose="020B0600070205080204" pitchFamily="34" charset="-128"/>
              </a:rPr>
              <a:t>"'"</a:t>
            </a:r>
            <a:r>
              <a:rPr lang="en-GB" altLang="en-US">
                <a:latin typeface="Courier New" panose="02070309020205020404" pitchFamily="49" charset="0"/>
                <a:ea typeface="ＭＳ Ｐゴシック" panose="020B0600070205080204" pitchFamily="34" charset="-128"/>
              </a:rPr>
              <a:t>)</a:t>
            </a:r>
          </a:p>
          <a:p>
            <a:pPr lvl="1">
              <a:lnSpc>
                <a:spcPct val="80000"/>
              </a:lnSpc>
              <a:buFontTx/>
              <a:buNone/>
            </a:pPr>
            <a:r>
              <a:rPr lang="en-GB" altLang="en-US">
                <a:solidFill>
                  <a:srgbClr val="7030A0"/>
                </a:solidFill>
                <a:latin typeface="Courier New" panose="02070309020205020404" pitchFamily="49" charset="0"/>
                <a:ea typeface="ＭＳ Ｐゴシック" panose="020B0600070205080204" pitchFamily="34" charset="-128"/>
              </a:rPr>
              <a:t>print</a:t>
            </a:r>
            <a:r>
              <a:rPr lang="en-GB" altLang="en-US">
                <a:latin typeface="Courier New" panose="02070309020205020404" pitchFamily="49" charset="0"/>
                <a:ea typeface="ＭＳ Ｐゴシック" panose="020B0600070205080204" pitchFamily="34" charset="-128"/>
              </a:rPr>
              <a:t>(</a:t>
            </a:r>
            <a:r>
              <a:rPr lang="en-GB" altLang="en-US">
                <a:solidFill>
                  <a:srgbClr val="008000"/>
                </a:solidFill>
                <a:latin typeface="Courier New" panose="02070309020205020404" pitchFamily="49" charset="0"/>
                <a:ea typeface="ＭＳ Ｐゴシック" panose="020B0600070205080204" pitchFamily="34" charset="-128"/>
              </a:rPr>
              <a:t>"\"\"\""</a:t>
            </a:r>
            <a:r>
              <a:rPr lang="en-GB" altLang="en-US">
                <a:latin typeface="Courier New" panose="02070309020205020404" pitchFamily="49" charset="0"/>
                <a:ea typeface="ＭＳ Ｐゴシック" panose="020B0600070205080204" pitchFamily="34" charset="-128"/>
              </a:rPr>
              <a:t>)</a:t>
            </a:r>
          </a:p>
          <a:p>
            <a:pPr lvl="1">
              <a:lnSpc>
                <a:spcPct val="80000"/>
              </a:lnSpc>
              <a:buFontTx/>
              <a:buNone/>
            </a:pPr>
            <a:r>
              <a:rPr lang="en-GB" altLang="en-US">
                <a:solidFill>
                  <a:srgbClr val="7030A0"/>
                </a:solidFill>
                <a:latin typeface="Courier New" panose="02070309020205020404" pitchFamily="49" charset="0"/>
                <a:ea typeface="ＭＳ Ｐゴシック" panose="020B0600070205080204" pitchFamily="34" charset="-128"/>
              </a:rPr>
              <a:t>print</a:t>
            </a:r>
            <a:r>
              <a:rPr lang="en-GB" altLang="en-US">
                <a:latin typeface="Courier New" panose="02070309020205020404" pitchFamily="49" charset="0"/>
                <a:ea typeface="ＭＳ Ｐゴシック" panose="020B0600070205080204" pitchFamily="34" charset="-128"/>
              </a:rPr>
              <a:t>(</a:t>
            </a:r>
            <a:r>
              <a:rPr lang="en-GB" altLang="en-US">
                <a:solidFill>
                  <a:srgbClr val="008000"/>
                </a:solidFill>
                <a:latin typeface="Courier New" panose="02070309020205020404" pitchFamily="49" charset="0"/>
                <a:ea typeface="ＭＳ Ｐゴシック" panose="020B0600070205080204" pitchFamily="34" charset="-128"/>
              </a:rPr>
              <a:t>"C:\nin\the downward spiral"</a:t>
            </a:r>
            <a:r>
              <a:rPr lang="en-GB" altLang="en-US">
                <a:latin typeface="Courier New" panose="02070309020205020404" pitchFamily="49" charset="0"/>
                <a:ea typeface="ＭＳ Ｐゴシック" panose="020B0600070205080204" pitchFamily="34" charset="-128"/>
              </a:rPr>
              <a:t>)</a:t>
            </a:r>
          </a:p>
          <a:p>
            <a:pPr lvl="1">
              <a:buFontTx/>
              <a:buNone/>
            </a:pPr>
            <a:endParaRPr lang="en-GB" altLang="en-US">
              <a:latin typeface="Courier New" panose="02070309020205020404" pitchFamily="49" charset="0"/>
              <a:ea typeface="ＭＳ Ｐゴシック" panose="020B0600070205080204" pitchFamily="34" charset="-128"/>
            </a:endParaRPr>
          </a:p>
          <a:p>
            <a:pPr lvl="1">
              <a:buFontTx/>
              <a:buNone/>
            </a:pPr>
            <a:endParaRPr lang="en-GB" altLang="en-US">
              <a:latin typeface="Courier New" panose="02070309020205020404" pitchFamily="49" charset="0"/>
              <a:ea typeface="ＭＳ Ｐゴシック" panose="020B0600070205080204" pitchFamily="34" charset="-128"/>
            </a:endParaRPr>
          </a:p>
          <a:p>
            <a:pPr>
              <a:spcBef>
                <a:spcPts val="500"/>
              </a:spcBef>
            </a:pPr>
            <a:r>
              <a:rPr lang="en-GB" altLang="en-US"/>
              <a:t>Write a </a:t>
            </a:r>
            <a:r>
              <a:rPr lang="en-GB" altLang="en-US">
                <a:latin typeface="Courier New" panose="02070309020205020404" pitchFamily="49" charset="0"/>
              </a:rPr>
              <a:t>print</a:t>
            </a:r>
            <a:r>
              <a:rPr lang="en-GB" altLang="en-US"/>
              <a:t> statement to produce this output:</a:t>
            </a:r>
          </a:p>
          <a:p>
            <a:pPr lvl="1">
              <a:lnSpc>
                <a:spcPct val="80000"/>
              </a:lnSpc>
              <a:buFontTx/>
              <a:buNone/>
            </a:pPr>
            <a:endParaRPr lang="en-GB" altLang="en-US" sz="800">
              <a:latin typeface="Courier New" panose="02070309020205020404" pitchFamily="49" charset="0"/>
              <a:ea typeface="ＭＳ Ｐゴシック" panose="020B0600070205080204" pitchFamily="34" charset="-128"/>
            </a:endParaRPr>
          </a:p>
          <a:p>
            <a:pPr lvl="1">
              <a:lnSpc>
                <a:spcPct val="80000"/>
              </a:lnSpc>
              <a:buFontTx/>
              <a:buNone/>
            </a:pPr>
            <a:r>
              <a:rPr lang="en-GB" altLang="en-US">
                <a:latin typeface="Courier New" panose="02070309020205020404" pitchFamily="49" charset="0"/>
                <a:ea typeface="ＭＳ Ｐゴシック" panose="020B0600070205080204" pitchFamily="34" charset="-128"/>
              </a:rPr>
              <a:t>/ \ // \\ /// \\\</a:t>
            </a:r>
            <a:endParaRPr lang="en-US" altLang="en-US">
              <a:ea typeface="ＭＳ Ｐゴシック" panose="020B0600070205080204" pitchFamily="34" charset="-128"/>
            </a:endParaRPr>
          </a:p>
          <a:p>
            <a:pPr lvl="1" eaLnBrk="1" hangingPunct="1">
              <a:lnSpc>
                <a:spcPct val="77000"/>
              </a:lnSpc>
              <a:buFontTx/>
              <a:buNone/>
            </a:pPr>
            <a:endParaRPr lang="en-US" altLang="en-US" b="1">
              <a:solidFill>
                <a:srgbClr val="008080"/>
              </a:solidFill>
              <a:latin typeface="Courier New" panose="02070309020205020404" pitchFamily="49" charset="0"/>
              <a:ea typeface="ＭＳ Ｐゴシック"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A47634E-3983-4834-B5F7-414847042EB0}"/>
              </a:ext>
            </a:extLst>
          </p:cNvPr>
          <p:cNvSpPr>
            <a:spLocks noGrp="1" noChangeArrowheads="1"/>
          </p:cNvSpPr>
          <p:nvPr>
            <p:ph type="title"/>
          </p:nvPr>
        </p:nvSpPr>
        <p:spPr/>
        <p:txBody>
          <a:bodyPr/>
          <a:lstStyle/>
          <a:p>
            <a:pPr eaLnBrk="1" hangingPunct="1"/>
            <a:r>
              <a:rPr lang="en-US" altLang="en-US"/>
              <a:t>Escape Sequences</a:t>
            </a:r>
          </a:p>
        </p:txBody>
      </p:sp>
      <p:sp>
        <p:nvSpPr>
          <p:cNvPr id="39939" name="Rectangle 3">
            <a:extLst>
              <a:ext uri="{FF2B5EF4-FFF2-40B4-BE49-F238E27FC236}">
                <a16:creationId xmlns:a16="http://schemas.microsoft.com/office/drawing/2014/main" id="{60BDA28D-EC19-436B-A8AA-5D834CA97B50}"/>
              </a:ext>
            </a:extLst>
          </p:cNvPr>
          <p:cNvSpPr>
            <a:spLocks noGrp="1" noChangeArrowheads="1"/>
          </p:cNvSpPr>
          <p:nvPr>
            <p:ph type="body" idx="1"/>
          </p:nvPr>
        </p:nvSpPr>
        <p:spPr/>
        <p:txBody>
          <a:bodyPr/>
          <a:lstStyle/>
          <a:p>
            <a:pPr>
              <a:lnSpc>
                <a:spcPct val="120000"/>
              </a:lnSpc>
              <a:spcBef>
                <a:spcPts val="500"/>
              </a:spcBef>
            </a:pPr>
            <a:r>
              <a:rPr lang="en-GB" altLang="en-US"/>
              <a:t>Output of each </a:t>
            </a:r>
            <a:r>
              <a:rPr lang="en-GB" altLang="en-US">
                <a:latin typeface="Courier New" panose="02070309020205020404" pitchFamily="49" charset="0"/>
              </a:rPr>
              <a:t>print</a:t>
            </a:r>
            <a:r>
              <a:rPr lang="en-GB" altLang="en-US"/>
              <a:t> statement:</a:t>
            </a:r>
          </a:p>
          <a:p>
            <a:pPr lvl="1">
              <a:lnSpc>
                <a:spcPct val="80000"/>
              </a:lnSpc>
              <a:buFontTx/>
              <a:buNone/>
            </a:pPr>
            <a:endParaRPr lang="en-GB" altLang="en-US" sz="800">
              <a:latin typeface="Courier New" panose="02070309020205020404" pitchFamily="49" charset="0"/>
              <a:ea typeface="ＭＳ Ｐゴシック" panose="020B0600070205080204" pitchFamily="34" charset="-128"/>
            </a:endParaRPr>
          </a:p>
          <a:p>
            <a:pPr lvl="1">
              <a:lnSpc>
                <a:spcPct val="80000"/>
              </a:lnSpc>
              <a:buFontTx/>
              <a:buNone/>
            </a:pPr>
            <a:r>
              <a:rPr lang="en-GB" altLang="en-US">
                <a:latin typeface="Courier New" panose="02070309020205020404" pitchFamily="49" charset="0"/>
                <a:ea typeface="ＭＳ Ｐゴシック" panose="020B0600070205080204" pitchFamily="34" charset="-128"/>
              </a:rPr>
              <a:t>       a       b       c</a:t>
            </a:r>
          </a:p>
          <a:p>
            <a:pPr lvl="1">
              <a:lnSpc>
                <a:spcPct val="80000"/>
              </a:lnSpc>
              <a:buFontTx/>
              <a:buNone/>
            </a:pPr>
            <a:r>
              <a:rPr lang="en-GB" altLang="en-US">
                <a:latin typeface="Courier New" panose="02070309020205020404" pitchFamily="49" charset="0"/>
                <a:ea typeface="ＭＳ Ｐゴシック" panose="020B0600070205080204" pitchFamily="34" charset="-128"/>
              </a:rPr>
              <a:t>\\</a:t>
            </a:r>
          </a:p>
          <a:p>
            <a:pPr lvl="1">
              <a:lnSpc>
                <a:spcPct val="80000"/>
              </a:lnSpc>
              <a:buFontTx/>
              <a:buNone/>
            </a:pPr>
            <a:r>
              <a:rPr lang="en-GB" altLang="en-US">
                <a:latin typeface="Courier New" panose="02070309020205020404" pitchFamily="49" charset="0"/>
                <a:ea typeface="ＭＳ Ｐゴシック" panose="020B0600070205080204" pitchFamily="34" charset="-128"/>
              </a:rPr>
              <a:t>'</a:t>
            </a:r>
          </a:p>
          <a:p>
            <a:pPr lvl="1">
              <a:lnSpc>
                <a:spcPct val="80000"/>
              </a:lnSpc>
              <a:buFontTx/>
              <a:buNone/>
            </a:pPr>
            <a:r>
              <a:rPr lang="en-GB" altLang="en-US">
                <a:latin typeface="Courier New" panose="02070309020205020404" pitchFamily="49" charset="0"/>
                <a:ea typeface="ＭＳ Ｐゴシック" panose="020B0600070205080204" pitchFamily="34" charset="-128"/>
              </a:rPr>
              <a:t>"""</a:t>
            </a:r>
          </a:p>
          <a:p>
            <a:pPr lvl="1">
              <a:lnSpc>
                <a:spcPct val="80000"/>
              </a:lnSpc>
              <a:buFontTx/>
              <a:buNone/>
            </a:pPr>
            <a:r>
              <a:rPr lang="en-GB" altLang="en-US">
                <a:latin typeface="Courier New" panose="02070309020205020404" pitchFamily="49" charset="0"/>
                <a:ea typeface="ＭＳ Ｐゴシック" panose="020B0600070205080204" pitchFamily="34" charset="-128"/>
              </a:rPr>
              <a:t>C:</a:t>
            </a:r>
          </a:p>
          <a:p>
            <a:pPr lvl="1">
              <a:lnSpc>
                <a:spcPct val="80000"/>
              </a:lnSpc>
              <a:buFontTx/>
              <a:buNone/>
            </a:pPr>
            <a:r>
              <a:rPr lang="en-GB" altLang="en-US">
                <a:latin typeface="Courier New" panose="02070309020205020404" pitchFamily="49" charset="0"/>
                <a:ea typeface="ＭＳ Ｐゴシック" panose="020B0600070205080204" pitchFamily="34" charset="-128"/>
              </a:rPr>
              <a:t>in      he downward spiral</a:t>
            </a:r>
          </a:p>
          <a:p>
            <a:pPr lvl="1">
              <a:lnSpc>
                <a:spcPct val="80000"/>
              </a:lnSpc>
              <a:buFontTx/>
              <a:buNone/>
            </a:pPr>
            <a:endParaRPr lang="en-GB" altLang="en-US">
              <a:latin typeface="Courier New" panose="02070309020205020404" pitchFamily="49" charset="0"/>
              <a:ea typeface="ＭＳ Ｐゴシック" panose="020B0600070205080204" pitchFamily="34" charset="-128"/>
            </a:endParaRPr>
          </a:p>
          <a:p>
            <a:pPr lvl="1">
              <a:buFontTx/>
              <a:buNone/>
            </a:pPr>
            <a:endParaRPr lang="en-GB" altLang="en-US">
              <a:latin typeface="Courier New" panose="02070309020205020404" pitchFamily="49" charset="0"/>
              <a:ea typeface="ＭＳ Ｐゴシック" panose="020B0600070205080204" pitchFamily="34" charset="-128"/>
            </a:endParaRPr>
          </a:p>
          <a:p>
            <a:pPr>
              <a:spcBef>
                <a:spcPts val="500"/>
              </a:spcBef>
            </a:pPr>
            <a:r>
              <a:rPr lang="en-GB" altLang="en-US">
                <a:latin typeface="Courier New" panose="02070309020205020404" pitchFamily="49" charset="0"/>
              </a:rPr>
              <a:t>print</a:t>
            </a:r>
            <a:r>
              <a:rPr lang="en-GB" altLang="en-US"/>
              <a:t> statement to produce the line of output:</a:t>
            </a:r>
          </a:p>
          <a:p>
            <a:pPr lvl="1">
              <a:lnSpc>
                <a:spcPct val="80000"/>
              </a:lnSpc>
              <a:buFontTx/>
              <a:buNone/>
            </a:pPr>
            <a:endParaRPr lang="en-GB" altLang="en-US" sz="800">
              <a:latin typeface="Courier New" panose="02070309020205020404" pitchFamily="49" charset="0"/>
              <a:ea typeface="ＭＳ Ｐゴシック" panose="020B0600070205080204" pitchFamily="34" charset="-128"/>
            </a:endParaRPr>
          </a:p>
          <a:p>
            <a:pPr lvl="1">
              <a:lnSpc>
                <a:spcPct val="80000"/>
              </a:lnSpc>
              <a:buFontTx/>
              <a:buNone/>
            </a:pPr>
            <a:r>
              <a:rPr lang="en-GB" altLang="en-US" sz="2400">
                <a:solidFill>
                  <a:srgbClr val="7030A0"/>
                </a:solidFill>
                <a:latin typeface="Courier New" panose="02070309020205020404" pitchFamily="49" charset="0"/>
                <a:ea typeface="ＭＳ Ｐゴシック" panose="020B0600070205080204" pitchFamily="34" charset="-128"/>
              </a:rPr>
              <a:t>print</a:t>
            </a:r>
            <a:r>
              <a:rPr lang="en-GB" altLang="en-US" sz="2400">
                <a:latin typeface="Courier New" panose="02070309020205020404" pitchFamily="49" charset="0"/>
                <a:ea typeface="ＭＳ Ｐゴシック" panose="020B0600070205080204" pitchFamily="34" charset="-128"/>
              </a:rPr>
              <a:t>(</a:t>
            </a:r>
            <a:r>
              <a:rPr lang="en-GB" altLang="en-US" sz="2400">
                <a:solidFill>
                  <a:srgbClr val="008000"/>
                </a:solidFill>
                <a:latin typeface="Courier New" panose="02070309020205020404" pitchFamily="49" charset="0"/>
                <a:ea typeface="ＭＳ Ｐゴシック" panose="020B0600070205080204" pitchFamily="34" charset="-128"/>
              </a:rPr>
              <a:t>"/ \\ // \\\\ /// \\\\\\"</a:t>
            </a:r>
            <a:r>
              <a:rPr lang="en-GB" altLang="en-US" sz="2400">
                <a:latin typeface="Courier New" panose="02070309020205020404" pitchFamily="49" charset="0"/>
                <a:ea typeface="ＭＳ Ｐゴシック" panose="020B0600070205080204" pitchFamily="34" charset="-128"/>
              </a:rPr>
              <a:t>)</a:t>
            </a:r>
            <a:endParaRPr lang="en-US" altLang="en-US" sz="2400">
              <a:ea typeface="ＭＳ Ｐゴシック" panose="020B0600070205080204" pitchFamily="34" charset="-128"/>
            </a:endParaRPr>
          </a:p>
          <a:p>
            <a:pPr lvl="1" eaLnBrk="1" hangingPunct="1">
              <a:lnSpc>
                <a:spcPct val="77000"/>
              </a:lnSpc>
              <a:buFontTx/>
              <a:buNone/>
            </a:pPr>
            <a:endParaRPr lang="en-US" altLang="en-US" b="1">
              <a:solidFill>
                <a:srgbClr val="008080"/>
              </a:solidFill>
              <a:latin typeface="Courier New" panose="02070309020205020404" pitchFamily="49" charset="0"/>
              <a:ea typeface="ＭＳ Ｐゴシック" panose="020B0600070205080204"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CA03575-2144-4CC9-B520-ADAF173BDCFF}"/>
              </a:ext>
            </a:extLst>
          </p:cNvPr>
          <p:cNvSpPr>
            <a:spLocks noGrp="1" noChangeArrowheads="1"/>
          </p:cNvSpPr>
          <p:nvPr>
            <p:ph type="title"/>
          </p:nvPr>
        </p:nvSpPr>
        <p:spPr/>
        <p:txBody>
          <a:bodyPr/>
          <a:lstStyle/>
          <a:p>
            <a:pPr eaLnBrk="1" hangingPunct="1"/>
            <a:r>
              <a:rPr lang="en-US" altLang="en-US"/>
              <a:t>print function</a:t>
            </a:r>
          </a:p>
        </p:txBody>
      </p:sp>
      <p:sp>
        <p:nvSpPr>
          <p:cNvPr id="30723" name="Rectangle 3">
            <a:extLst>
              <a:ext uri="{FF2B5EF4-FFF2-40B4-BE49-F238E27FC236}">
                <a16:creationId xmlns:a16="http://schemas.microsoft.com/office/drawing/2014/main" id="{4B53B973-1690-40FF-9C24-BC940B13B5F2}"/>
              </a:ext>
            </a:extLst>
          </p:cNvPr>
          <p:cNvSpPr>
            <a:spLocks noGrp="1" noChangeArrowheads="1"/>
          </p:cNvSpPr>
          <p:nvPr>
            <p:ph type="body" idx="1"/>
          </p:nvPr>
        </p:nvSpPr>
        <p:spPr>
          <a:xfrm>
            <a:off x="228600" y="1295400"/>
            <a:ext cx="8686800" cy="4953000"/>
          </a:xfrm>
        </p:spPr>
        <p:txBody>
          <a:bodyPr/>
          <a:lstStyle/>
          <a:p>
            <a:pPr eaLnBrk="1" hangingPunct="1">
              <a:defRPr/>
            </a:pPr>
            <a:r>
              <a:rPr lang="en-US" altLang="en-US" dirty="0"/>
              <a:t>Accepts a variable number of positional arguments.</a:t>
            </a:r>
            <a:endParaRPr lang="en-US" altLang="en-US" dirty="0">
              <a:latin typeface="Courier New" panose="02070309020205020404" pitchFamily="49" charset="0"/>
              <a:cs typeface="Courier New" panose="02070309020205020404" pitchFamily="49" charset="0"/>
            </a:endParaRPr>
          </a:p>
          <a:p>
            <a:pPr lvl="1" eaLnBrk="1" hangingPunct="1">
              <a:defRPr/>
            </a:pPr>
            <a:r>
              <a:rPr lang="en-US" altLang="en-US" dirty="0">
                <a:ea typeface="ＭＳ Ｐゴシック" panose="020B0600070205080204" pitchFamily="34" charset="-128"/>
              </a:rPr>
              <a:t>Items are separated by commas when passed as arguments</a:t>
            </a:r>
          </a:p>
          <a:p>
            <a:pPr lvl="1" eaLnBrk="1" hangingPunct="1">
              <a:defRPr/>
            </a:pPr>
            <a:r>
              <a:rPr lang="en-US" altLang="en-US" dirty="0">
                <a:ea typeface="ＭＳ Ｐゴシック" panose="020B0600070205080204" pitchFamily="34" charset="-128"/>
              </a:rPr>
              <a:t>Arguments displayed in the order they are passed to the function</a:t>
            </a:r>
          </a:p>
          <a:p>
            <a:pPr lvl="1" eaLnBrk="1" hangingPunct="1">
              <a:defRPr/>
            </a:pPr>
            <a:r>
              <a:rPr lang="en-US" altLang="en-US" dirty="0">
                <a:ea typeface="ＭＳ Ｐゴシック" panose="020B0600070205080204" pitchFamily="34" charset="-128"/>
              </a:rPr>
              <a:t>Items are automatically separated by a space when displayed</a:t>
            </a:r>
          </a:p>
          <a:p>
            <a:pPr marL="457200" lvl="1" indent="0" eaLnBrk="1" hangingPunct="1">
              <a:buFontTx/>
              <a:buNone/>
              <a:defRPr/>
            </a:pPr>
            <a:r>
              <a:rPr lang="en-US" altLang="en-US" dirty="0">
                <a:ea typeface="ＭＳ Ｐゴシック" panose="020B0600070205080204" pitchFamily="34" charset="-128"/>
              </a:rPr>
              <a:t> </a:t>
            </a:r>
            <a:endParaRPr lang="he-IL" altLang="en-US" dirty="0">
              <a:ea typeface="ＭＳ Ｐゴシック" panose="020B0600070205080204" pitchFamily="34" charset="-128"/>
            </a:endParaRPr>
          </a:p>
          <a:p>
            <a:pPr lvl="2" eaLnBrk="1" hangingPunct="1">
              <a:lnSpc>
                <a:spcPct val="77000"/>
              </a:lnSpc>
              <a:buFontTx/>
              <a:buNone/>
              <a:defRPr/>
            </a:pPr>
            <a:r>
              <a:rPr lang="en-US" altLang="en-US" b="1" dirty="0">
                <a:solidFill>
                  <a:srgbClr val="7030A0"/>
                </a:solidFill>
                <a:latin typeface="Courier New" panose="02070309020205020404" pitchFamily="49" charset="0"/>
                <a:ea typeface="ＭＳ Ｐゴシック" panose="020B0600070205080204" pitchFamily="34" charset="-128"/>
              </a:rPr>
              <a:t>print</a:t>
            </a:r>
            <a:r>
              <a:rPr lang="en-US" altLang="en-US" b="1" dirty="0">
                <a:solidFill>
                  <a:srgbClr val="008080"/>
                </a:solidFill>
                <a:latin typeface="Courier New" panose="02070309020205020404" pitchFamily="49" charset="0"/>
                <a:ea typeface="ＭＳ Ｐゴシック" panose="020B0600070205080204" pitchFamily="34" charset="-128"/>
              </a:rPr>
              <a:t>(</a:t>
            </a:r>
            <a:r>
              <a:rPr lang="en-US" altLang="en-US" b="1" dirty="0">
                <a:solidFill>
                  <a:srgbClr val="008000"/>
                </a:solidFill>
                <a:latin typeface="Courier New" panose="02070309020205020404" pitchFamily="49" charset="0"/>
                <a:ea typeface="ＭＳ Ｐゴシック" panose="020B0600070205080204" pitchFamily="34" charset="-128"/>
              </a:rPr>
              <a:t>"This"</a:t>
            </a:r>
            <a:r>
              <a:rPr lang="en-US" altLang="en-US" b="1" dirty="0">
                <a:solidFill>
                  <a:srgbClr val="008080"/>
                </a:solidFill>
                <a:latin typeface="Courier New" panose="02070309020205020404" pitchFamily="49" charset="0"/>
                <a:ea typeface="ＭＳ Ｐゴシック" panose="020B0600070205080204" pitchFamily="34" charset="-128"/>
              </a:rPr>
              <a:t>,</a:t>
            </a:r>
            <a:r>
              <a:rPr lang="en-US" altLang="en-US" b="1" dirty="0">
                <a:solidFill>
                  <a:srgbClr val="008000"/>
                </a:solidFill>
                <a:latin typeface="Courier New" panose="02070309020205020404" pitchFamily="49" charset="0"/>
                <a:ea typeface="ＭＳ Ｐゴシック" panose="020B0600070205080204" pitchFamily="34" charset="-128"/>
              </a:rPr>
              <a:t>"prints"</a:t>
            </a:r>
            <a:r>
              <a:rPr lang="en-US" altLang="en-US" b="1" dirty="0">
                <a:solidFill>
                  <a:srgbClr val="008080"/>
                </a:solidFill>
                <a:latin typeface="Courier New" panose="02070309020205020404" pitchFamily="49" charset="0"/>
                <a:ea typeface="ＭＳ Ｐゴシック" panose="020B0600070205080204" pitchFamily="34" charset="-128"/>
              </a:rPr>
              <a:t>,</a:t>
            </a:r>
            <a:r>
              <a:rPr lang="en-US" altLang="en-US" b="1" dirty="0">
                <a:solidFill>
                  <a:srgbClr val="008000"/>
                </a:solidFill>
                <a:latin typeface="Courier New" panose="02070309020205020404" pitchFamily="49" charset="0"/>
                <a:ea typeface="ＭＳ Ｐゴシック" panose="020B0600070205080204" pitchFamily="34" charset="-128"/>
              </a:rPr>
              <a:t>"on"</a:t>
            </a:r>
            <a:r>
              <a:rPr lang="en-US" altLang="en-US" b="1" dirty="0">
                <a:solidFill>
                  <a:srgbClr val="008080"/>
                </a:solidFill>
                <a:latin typeface="Courier New" panose="02070309020205020404" pitchFamily="49" charset="0"/>
                <a:ea typeface="ＭＳ Ｐゴシック" panose="020B0600070205080204" pitchFamily="34" charset="-128"/>
              </a:rPr>
              <a:t>,</a:t>
            </a:r>
            <a:r>
              <a:rPr lang="en-US" altLang="en-US" b="1" dirty="0">
                <a:solidFill>
                  <a:srgbClr val="008000"/>
                </a:solidFill>
                <a:latin typeface="Courier New" panose="02070309020205020404" pitchFamily="49" charset="0"/>
                <a:ea typeface="ＭＳ Ｐゴシック" panose="020B0600070205080204" pitchFamily="34" charset="-128"/>
              </a:rPr>
              <a:t>"one"</a:t>
            </a:r>
            <a:r>
              <a:rPr lang="en-US" altLang="en-US" b="1" dirty="0">
                <a:solidFill>
                  <a:srgbClr val="008080"/>
                </a:solidFill>
                <a:latin typeface="Courier New" panose="02070309020205020404" pitchFamily="49" charset="0"/>
                <a:ea typeface="ＭＳ Ｐゴシック" panose="020B0600070205080204" pitchFamily="34" charset="-128"/>
              </a:rPr>
              <a:t>,</a:t>
            </a:r>
            <a:r>
              <a:rPr lang="en-US" altLang="en-US" b="1" dirty="0">
                <a:solidFill>
                  <a:srgbClr val="008000"/>
                </a:solidFill>
                <a:latin typeface="Courier New" panose="02070309020205020404" pitchFamily="49" charset="0"/>
                <a:ea typeface="ＭＳ Ｐゴシック" panose="020B0600070205080204" pitchFamily="34" charset="-128"/>
              </a:rPr>
              <a:t>"line."</a:t>
            </a:r>
            <a:r>
              <a:rPr lang="en-US" altLang="en-US" b="1" dirty="0">
                <a:solidFill>
                  <a:srgbClr val="008080"/>
                </a:solidFill>
                <a:latin typeface="Courier New" panose="02070309020205020404" pitchFamily="49" charset="0"/>
                <a:ea typeface="ＭＳ Ｐゴシック" panose="020B0600070205080204" pitchFamily="34" charset="-128"/>
              </a:rPr>
              <a:t>)</a:t>
            </a:r>
          </a:p>
          <a:p>
            <a:pPr lvl="2" eaLnBrk="1" hangingPunct="1">
              <a:lnSpc>
                <a:spcPct val="77000"/>
              </a:lnSpc>
              <a:buFontTx/>
              <a:buNone/>
              <a:defRPr/>
            </a:pPr>
            <a:r>
              <a:rPr lang="en-US" altLang="en-US" b="1" dirty="0">
                <a:solidFill>
                  <a:srgbClr val="7030A0"/>
                </a:solidFill>
                <a:latin typeface="Courier New" panose="02070309020205020404" pitchFamily="49" charset="0"/>
                <a:ea typeface="ＭＳ Ｐゴシック" panose="020B0600070205080204" pitchFamily="34" charset="-128"/>
              </a:rPr>
              <a:t>print</a:t>
            </a:r>
            <a:r>
              <a:rPr lang="en-US" altLang="en-US" b="1" dirty="0">
                <a:solidFill>
                  <a:srgbClr val="008080"/>
                </a:solidFill>
                <a:latin typeface="Courier New" panose="02070309020205020404" pitchFamily="49" charset="0"/>
                <a:ea typeface="ＭＳ Ｐゴシック" panose="020B0600070205080204" pitchFamily="34" charset="-128"/>
              </a:rPr>
              <a:t>(</a:t>
            </a:r>
            <a:r>
              <a:rPr lang="en-US" altLang="en-US" b="1" dirty="0">
                <a:solidFill>
                  <a:srgbClr val="008000"/>
                </a:solidFill>
                <a:latin typeface="Courier New" panose="02070309020205020404" pitchFamily="49" charset="0"/>
                <a:ea typeface="ＭＳ Ｐゴシック" panose="020B0600070205080204" pitchFamily="34" charset="-128"/>
              </a:rPr>
              <a:t>"And"</a:t>
            </a:r>
            <a:r>
              <a:rPr lang="en-US" altLang="en-US" b="1" dirty="0">
                <a:solidFill>
                  <a:srgbClr val="008080"/>
                </a:solidFill>
                <a:latin typeface="Courier New" panose="02070309020205020404" pitchFamily="49" charset="0"/>
                <a:ea typeface="ＭＳ Ｐゴシック" panose="020B0600070205080204" pitchFamily="34" charset="-128"/>
              </a:rPr>
              <a:t>, </a:t>
            </a:r>
            <a:r>
              <a:rPr lang="en-US" altLang="en-US" b="1" dirty="0">
                <a:solidFill>
                  <a:srgbClr val="008000"/>
                </a:solidFill>
                <a:latin typeface="Courier New" panose="02070309020205020404" pitchFamily="49" charset="0"/>
                <a:ea typeface="ＭＳ Ｐゴシック" panose="020B0600070205080204" pitchFamily="34" charset="-128"/>
              </a:rPr>
              <a:t>"so"</a:t>
            </a:r>
            <a:r>
              <a:rPr lang="en-US" altLang="en-US" b="1" dirty="0">
                <a:solidFill>
                  <a:srgbClr val="008080"/>
                </a:solidFill>
                <a:latin typeface="Courier New" panose="02070309020205020404" pitchFamily="49" charset="0"/>
                <a:ea typeface="ＭＳ Ｐゴシック" panose="020B0600070205080204" pitchFamily="34" charset="-128"/>
              </a:rPr>
              <a:t>, </a:t>
            </a:r>
            <a:r>
              <a:rPr lang="en-US" altLang="en-US" b="1" dirty="0">
                <a:solidFill>
                  <a:srgbClr val="008000"/>
                </a:solidFill>
                <a:latin typeface="Courier New" panose="02070309020205020404" pitchFamily="49" charset="0"/>
                <a:ea typeface="ＭＳ Ｐゴシック" panose="020B0600070205080204" pitchFamily="34" charset="-128"/>
              </a:rPr>
              <a:t>"does"</a:t>
            </a:r>
            <a:r>
              <a:rPr lang="en-US" altLang="en-US" b="1" dirty="0">
                <a:solidFill>
                  <a:srgbClr val="008080"/>
                </a:solidFill>
                <a:latin typeface="Courier New" panose="02070309020205020404" pitchFamily="49" charset="0"/>
                <a:ea typeface="ＭＳ Ｐゴシック" panose="020B0600070205080204" pitchFamily="34" charset="-128"/>
              </a:rPr>
              <a:t>,</a:t>
            </a:r>
          </a:p>
          <a:p>
            <a:pPr lvl="2" eaLnBrk="1" hangingPunct="1">
              <a:lnSpc>
                <a:spcPct val="77000"/>
              </a:lnSpc>
              <a:buFontTx/>
              <a:buNone/>
              <a:defRPr/>
            </a:pPr>
            <a:r>
              <a:rPr lang="en-US" altLang="en-US" b="1" dirty="0">
                <a:solidFill>
                  <a:srgbClr val="008080"/>
                </a:solidFill>
                <a:latin typeface="Courier New" panose="02070309020205020404" pitchFamily="49" charset="0"/>
                <a:ea typeface="ＭＳ Ｐゴシック" panose="020B0600070205080204" pitchFamily="34" charset="-128"/>
              </a:rPr>
              <a:t>      </a:t>
            </a:r>
            <a:r>
              <a:rPr lang="en-US" altLang="en-US" b="1" dirty="0">
                <a:solidFill>
                  <a:srgbClr val="008000"/>
                </a:solidFill>
                <a:latin typeface="Courier New" panose="02070309020205020404" pitchFamily="49" charset="0"/>
                <a:ea typeface="ＭＳ Ｐゴシック" panose="020B0600070205080204" pitchFamily="34" charset="-128"/>
              </a:rPr>
              <a:t>"this"</a:t>
            </a:r>
            <a:r>
              <a:rPr lang="en-US" altLang="en-US" b="1" dirty="0">
                <a:solidFill>
                  <a:srgbClr val="008080"/>
                </a:solidFill>
                <a:latin typeface="Courier New" panose="02070309020205020404" pitchFamily="49" charset="0"/>
                <a:ea typeface="ＭＳ Ｐゴシック" panose="020B0600070205080204" pitchFamily="34" charset="-128"/>
              </a:rPr>
              <a:t>, </a:t>
            </a:r>
            <a:r>
              <a:rPr lang="en-US" altLang="en-US" b="1" dirty="0">
                <a:solidFill>
                  <a:srgbClr val="008000"/>
                </a:solidFill>
                <a:latin typeface="Courier New" panose="02070309020205020404" pitchFamily="49" charset="0"/>
                <a:ea typeface="ＭＳ Ｐゴシック" panose="020B0600070205080204" pitchFamily="34" charset="-128"/>
              </a:rPr>
              <a:t>"even"</a:t>
            </a:r>
            <a:r>
              <a:rPr lang="en-US" altLang="en-US" b="1" dirty="0">
                <a:solidFill>
                  <a:srgbClr val="008080"/>
                </a:solidFill>
                <a:latin typeface="Courier New" panose="02070309020205020404" pitchFamily="49" charset="0"/>
                <a:ea typeface="ＭＳ Ｐゴシック" panose="020B0600070205080204" pitchFamily="34" charset="-128"/>
              </a:rPr>
              <a:t>, </a:t>
            </a:r>
            <a:r>
              <a:rPr lang="en-US" altLang="en-US" b="1" dirty="0">
                <a:solidFill>
                  <a:srgbClr val="008000"/>
                </a:solidFill>
                <a:latin typeface="Courier New" panose="02070309020205020404" pitchFamily="49" charset="0"/>
                <a:ea typeface="ＭＳ Ｐゴシック" panose="020B0600070205080204" pitchFamily="34" charset="-128"/>
              </a:rPr>
              <a:t>"though"</a:t>
            </a:r>
            <a:r>
              <a:rPr lang="en-US" altLang="en-US" b="1" dirty="0">
                <a:solidFill>
                  <a:srgbClr val="008080"/>
                </a:solidFill>
                <a:latin typeface="Courier New" panose="02070309020205020404" pitchFamily="49" charset="0"/>
                <a:ea typeface="ＭＳ Ｐゴシック" panose="020B0600070205080204" pitchFamily="34" charset="-128"/>
              </a:rPr>
              <a:t>, </a:t>
            </a:r>
            <a:r>
              <a:rPr lang="en-US" altLang="en-US" b="1" dirty="0">
                <a:solidFill>
                  <a:srgbClr val="008000"/>
                </a:solidFill>
                <a:latin typeface="Courier New" panose="02070309020205020404" pitchFamily="49" charset="0"/>
                <a:ea typeface="ＭＳ Ｐゴシック" panose="020B0600070205080204" pitchFamily="34" charset="-128"/>
              </a:rPr>
              <a:t>"it's"</a:t>
            </a:r>
            <a:r>
              <a:rPr lang="en-US" altLang="en-US" b="1" dirty="0">
                <a:solidFill>
                  <a:srgbClr val="008080"/>
                </a:solidFill>
                <a:latin typeface="Courier New" panose="02070309020205020404" pitchFamily="49" charset="0"/>
                <a:ea typeface="ＭＳ Ｐゴシック" panose="020B0600070205080204" pitchFamily="34" charset="-128"/>
              </a:rPr>
              <a:t>,</a:t>
            </a:r>
          </a:p>
          <a:p>
            <a:pPr lvl="2" eaLnBrk="1" hangingPunct="1">
              <a:lnSpc>
                <a:spcPct val="77000"/>
              </a:lnSpc>
              <a:buFontTx/>
              <a:buNone/>
              <a:defRPr/>
            </a:pPr>
            <a:r>
              <a:rPr lang="en-US" altLang="en-US" b="1" dirty="0">
                <a:solidFill>
                  <a:srgbClr val="008080"/>
                </a:solidFill>
                <a:latin typeface="Courier New" panose="02070309020205020404" pitchFamily="49" charset="0"/>
                <a:ea typeface="ＭＳ Ｐゴシック" panose="020B0600070205080204" pitchFamily="34" charset="-128"/>
              </a:rPr>
              <a:t>      </a:t>
            </a:r>
            <a:r>
              <a:rPr lang="en-US" altLang="en-US" b="1" dirty="0">
                <a:solidFill>
                  <a:srgbClr val="008000"/>
                </a:solidFill>
                <a:latin typeface="Courier New" panose="02070309020205020404" pitchFamily="49" charset="0"/>
                <a:ea typeface="ＭＳ Ｐゴシック" panose="020B0600070205080204" pitchFamily="34" charset="-128"/>
              </a:rPr>
              <a:t>"on"</a:t>
            </a:r>
            <a:r>
              <a:rPr lang="en-US" altLang="en-US" b="1" dirty="0">
                <a:solidFill>
                  <a:srgbClr val="008080"/>
                </a:solidFill>
                <a:latin typeface="Courier New" panose="02070309020205020404" pitchFamily="49" charset="0"/>
                <a:ea typeface="ＭＳ Ｐゴシック" panose="020B0600070205080204" pitchFamily="34" charset="-128"/>
              </a:rPr>
              <a:t>, </a:t>
            </a:r>
            <a:r>
              <a:rPr lang="en-US" altLang="en-US" b="1" dirty="0">
                <a:solidFill>
                  <a:srgbClr val="008000"/>
                </a:solidFill>
                <a:latin typeface="Courier New" panose="02070309020205020404" pitchFamily="49" charset="0"/>
                <a:ea typeface="ＭＳ Ｐゴシック" panose="020B0600070205080204" pitchFamily="34" charset="-128"/>
              </a:rPr>
              <a:t>"three"</a:t>
            </a:r>
            <a:r>
              <a:rPr lang="en-US" altLang="en-US" b="1" dirty="0">
                <a:solidFill>
                  <a:srgbClr val="008080"/>
                </a:solidFill>
                <a:latin typeface="Courier New" panose="02070309020205020404" pitchFamily="49" charset="0"/>
                <a:ea typeface="ＭＳ Ｐゴシック" panose="020B0600070205080204" pitchFamily="34" charset="-128"/>
              </a:rPr>
              <a:t>, </a:t>
            </a:r>
            <a:r>
              <a:rPr lang="en-US" altLang="en-US" b="1" dirty="0">
                <a:solidFill>
                  <a:srgbClr val="008000"/>
                </a:solidFill>
                <a:latin typeface="Courier New" panose="02070309020205020404" pitchFamily="49" charset="0"/>
                <a:ea typeface="ＭＳ Ｐゴシック" panose="020B0600070205080204" pitchFamily="34" charset="-128"/>
              </a:rPr>
              <a:t>"lines."</a:t>
            </a:r>
            <a:r>
              <a:rPr lang="en-US" altLang="en-US" b="1" dirty="0">
                <a:solidFill>
                  <a:srgbClr val="008080"/>
                </a:solidFill>
                <a:latin typeface="Courier New" panose="02070309020205020404" pitchFamily="49" charset="0"/>
                <a:ea typeface="ＭＳ Ｐゴシック" panose="020B0600070205080204" pitchFamily="34" charset="-128"/>
              </a:rPr>
              <a:t>)</a:t>
            </a:r>
          </a:p>
          <a:p>
            <a:pPr lvl="2" eaLnBrk="1" hangingPunct="1">
              <a:lnSpc>
                <a:spcPct val="77000"/>
              </a:lnSpc>
              <a:buFontTx/>
              <a:buNone/>
              <a:defRPr/>
            </a:pPr>
            <a:r>
              <a:rPr lang="en-US" altLang="en-US" b="1" dirty="0">
                <a:solidFill>
                  <a:srgbClr val="008080"/>
                </a:solidFill>
                <a:latin typeface="Courier New" panose="02070309020205020404" pitchFamily="49" charset="0"/>
                <a:ea typeface="ＭＳ Ｐゴシック" panose="020B0600070205080204" pitchFamily="34" charset="-128"/>
              </a:rPr>
              <a:t>&gt;&gt;&gt; </a:t>
            </a:r>
          </a:p>
          <a:p>
            <a:pPr lvl="2" eaLnBrk="1" hangingPunct="1">
              <a:lnSpc>
                <a:spcPct val="77000"/>
              </a:lnSpc>
              <a:buFontTx/>
              <a:buNone/>
              <a:defRPr/>
            </a:pPr>
            <a:r>
              <a:rPr lang="en-US" altLang="en-US" b="1" dirty="0">
                <a:solidFill>
                  <a:srgbClr val="00B0F0"/>
                </a:solidFill>
                <a:latin typeface="Courier New" panose="02070309020205020404" pitchFamily="49" charset="0"/>
                <a:ea typeface="ＭＳ Ｐゴシック" panose="020B0600070205080204" pitchFamily="34" charset="-128"/>
              </a:rPr>
              <a:t>This prints on one line.</a:t>
            </a:r>
          </a:p>
          <a:p>
            <a:pPr lvl="2" eaLnBrk="1" hangingPunct="1">
              <a:lnSpc>
                <a:spcPct val="77000"/>
              </a:lnSpc>
              <a:buFontTx/>
              <a:buNone/>
              <a:defRPr/>
            </a:pPr>
            <a:r>
              <a:rPr lang="en-US" altLang="en-US" b="1" dirty="0">
                <a:solidFill>
                  <a:srgbClr val="00B0F0"/>
                </a:solidFill>
                <a:latin typeface="Courier New" panose="02070309020205020404" pitchFamily="49" charset="0"/>
                <a:ea typeface="ＭＳ Ｐゴシック" panose="020B0600070205080204" pitchFamily="34" charset="-128"/>
              </a:rPr>
              <a:t>And so does this even though it's on three lines.</a:t>
            </a:r>
          </a:p>
          <a:p>
            <a:pPr lvl="2" eaLnBrk="1" hangingPunct="1">
              <a:lnSpc>
                <a:spcPct val="77000"/>
              </a:lnSpc>
              <a:buFontTx/>
              <a:buNone/>
              <a:defRPr/>
            </a:pPr>
            <a:r>
              <a:rPr lang="en-US" altLang="en-US" b="1" dirty="0">
                <a:solidFill>
                  <a:srgbClr val="008080"/>
                </a:solidFill>
                <a:latin typeface="Courier New" panose="02070309020205020404" pitchFamily="49" charset="0"/>
                <a:ea typeface="ＭＳ Ｐゴシック" panose="020B0600070205080204" pitchFamily="34" charset="-128"/>
              </a:rPr>
              <a:t>&gt;&gt;&gt;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2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2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72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7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1AD038E-AD49-49C5-8636-6B962DD92502}"/>
              </a:ext>
            </a:extLst>
          </p:cNvPr>
          <p:cNvSpPr>
            <a:spLocks noGrp="1" noChangeArrowheads="1"/>
          </p:cNvSpPr>
          <p:nvPr>
            <p:ph type="title"/>
          </p:nvPr>
        </p:nvSpPr>
        <p:spPr/>
        <p:txBody>
          <a:bodyPr/>
          <a:lstStyle/>
          <a:p>
            <a:pPr eaLnBrk="1" hangingPunct="1"/>
            <a:r>
              <a:rPr lang="en-US" altLang="en-US"/>
              <a:t>print function</a:t>
            </a:r>
          </a:p>
        </p:txBody>
      </p:sp>
      <p:sp>
        <p:nvSpPr>
          <p:cNvPr id="21507" name="Rectangle 3">
            <a:extLst>
              <a:ext uri="{FF2B5EF4-FFF2-40B4-BE49-F238E27FC236}">
                <a16:creationId xmlns:a16="http://schemas.microsoft.com/office/drawing/2014/main" id="{310AB471-7885-4BF4-9108-6C3E665663EB}"/>
              </a:ext>
            </a:extLst>
          </p:cNvPr>
          <p:cNvSpPr>
            <a:spLocks noGrp="1" noChangeArrowheads="1"/>
          </p:cNvSpPr>
          <p:nvPr>
            <p:ph type="body" idx="1"/>
          </p:nvPr>
        </p:nvSpPr>
        <p:spPr>
          <a:xfrm>
            <a:off x="228600" y="1295400"/>
            <a:ext cx="8686800" cy="4953000"/>
          </a:xfrm>
        </p:spPr>
        <p:txBody>
          <a:bodyPr/>
          <a:lstStyle/>
          <a:p>
            <a:pPr eaLnBrk="1" hangingPunct="1">
              <a:defRPr/>
            </a:pPr>
            <a:r>
              <a:rPr lang="en-US" altLang="en-US" sz="2800" dirty="0">
                <a:latin typeface="Courier New" panose="02070309020205020404" pitchFamily="49" charset="0"/>
                <a:cs typeface="Courier New" panose="02070309020205020404" pitchFamily="49" charset="0"/>
              </a:rPr>
              <a:t>print</a:t>
            </a:r>
            <a:r>
              <a:rPr lang="en-US" altLang="en-US" sz="2800" dirty="0"/>
              <a:t> function uses space as item separator</a:t>
            </a:r>
          </a:p>
          <a:p>
            <a:pPr lvl="1" eaLnBrk="1" hangingPunct="1">
              <a:defRPr/>
            </a:pPr>
            <a:r>
              <a:rPr lang="en-US" altLang="en-US" sz="2800" dirty="0"/>
              <a:t>Special argument </a:t>
            </a:r>
            <a:r>
              <a:rPr lang="en-US" altLang="en-US" sz="2800" dirty="0">
                <a:latin typeface="Courier New" panose="02070309020205020404" pitchFamily="49" charset="0"/>
                <a:cs typeface="Courier New" panose="02070309020205020404" pitchFamily="49" charset="0"/>
              </a:rPr>
              <a:t>sep='</a:t>
            </a:r>
            <a:r>
              <a:rPr lang="en-US" altLang="en-US" sz="2800" i="1" dirty="0">
                <a:latin typeface="Courier New" panose="02070309020205020404" pitchFamily="49" charset="0"/>
                <a:cs typeface="Courier New" panose="02070309020205020404" pitchFamily="49" charset="0"/>
              </a:rPr>
              <a:t>delimiter</a:t>
            </a:r>
            <a:r>
              <a:rPr lang="en-US" altLang="en-US" sz="2800" dirty="0">
                <a:latin typeface="Courier New" panose="02070309020205020404" pitchFamily="49" charset="0"/>
                <a:cs typeface="Courier New" panose="02070309020205020404" pitchFamily="49" charset="0"/>
              </a:rPr>
              <a:t>'</a:t>
            </a:r>
            <a:r>
              <a:rPr lang="en-US" altLang="en-US" sz="2800" dirty="0"/>
              <a:t> causes </a:t>
            </a:r>
            <a:r>
              <a:rPr lang="en-US" altLang="en-US" sz="2800" dirty="0">
                <a:latin typeface="Courier New" panose="02070309020205020404" pitchFamily="49" charset="0"/>
                <a:cs typeface="Courier New" panose="02070309020205020404" pitchFamily="49" charset="0"/>
              </a:rPr>
              <a:t>print</a:t>
            </a:r>
            <a:r>
              <a:rPr lang="en-US" altLang="en-US" sz="2800" dirty="0"/>
              <a:t> to use </a:t>
            </a:r>
            <a:r>
              <a:rPr lang="en-US" altLang="en-US" sz="2800" i="1" dirty="0">
                <a:latin typeface="Courier New" panose="02070309020205020404" pitchFamily="49" charset="0"/>
                <a:cs typeface="Courier New" panose="02070309020205020404" pitchFamily="49" charset="0"/>
              </a:rPr>
              <a:t>delimiter</a:t>
            </a:r>
            <a:r>
              <a:rPr lang="en-US" altLang="en-US" sz="2800" dirty="0"/>
              <a:t> as item separator</a:t>
            </a:r>
          </a:p>
          <a:p>
            <a:pPr marL="457200" lvl="1" indent="0" eaLnBrk="1" hangingPunct="1">
              <a:buFontTx/>
              <a:buNone/>
              <a:defRPr/>
            </a:pPr>
            <a:endParaRPr lang="en-US" altLang="en-US" sz="2800" dirty="0"/>
          </a:p>
          <a:p>
            <a:pPr marL="0" indent="0" eaLnBrk="1" hangingPunct="1">
              <a:buFontTx/>
              <a:buNone/>
              <a:defRPr/>
            </a:pPr>
            <a:r>
              <a:rPr lang="en-US" altLang="en-US" sz="2800" b="1" dirty="0">
                <a:solidFill>
                  <a:srgbClr val="008080"/>
                </a:solidFill>
                <a:latin typeface="Courier New" panose="02070309020205020404" pitchFamily="49" charset="0"/>
              </a:rPr>
              <a:t>&gt;&gt;&gt; </a:t>
            </a:r>
            <a:r>
              <a:rPr lang="en-US" altLang="en-US" sz="2800" b="1" dirty="0">
                <a:solidFill>
                  <a:srgbClr val="7030A0"/>
                </a:solidFill>
                <a:latin typeface="Courier New" panose="02070309020205020404" pitchFamily="49" charset="0"/>
              </a:rPr>
              <a:t>print</a:t>
            </a:r>
            <a:r>
              <a:rPr lang="en-US" altLang="en-US" sz="2800" b="1" dirty="0">
                <a:solidFill>
                  <a:srgbClr val="008080"/>
                </a:solidFill>
                <a:latin typeface="Courier New" panose="02070309020205020404" pitchFamily="49" charset="0"/>
              </a:rPr>
              <a:t>(</a:t>
            </a:r>
            <a:r>
              <a:rPr lang="en-US" altLang="en-US" sz="2800" b="1" dirty="0">
                <a:solidFill>
                  <a:srgbClr val="008000"/>
                </a:solidFill>
                <a:latin typeface="Courier New" panose="02070309020205020404" pitchFamily="49" charset="0"/>
              </a:rPr>
              <a:t>"Y"</a:t>
            </a:r>
            <a:r>
              <a:rPr lang="en-US" altLang="en-US" sz="2800" b="1" dirty="0">
                <a:solidFill>
                  <a:srgbClr val="008080"/>
                </a:solidFill>
                <a:latin typeface="Courier New" panose="02070309020205020404" pitchFamily="49" charset="0"/>
              </a:rPr>
              <a:t>,</a:t>
            </a:r>
            <a:r>
              <a:rPr lang="en-US" altLang="en-US" sz="2800" b="1" dirty="0">
                <a:solidFill>
                  <a:srgbClr val="008000"/>
                </a:solidFill>
                <a:latin typeface="Courier New" panose="02070309020205020404" pitchFamily="49" charset="0"/>
              </a:rPr>
              <a:t>"O"</a:t>
            </a:r>
            <a:r>
              <a:rPr lang="en-US" altLang="en-US" sz="2800" b="1" dirty="0">
                <a:solidFill>
                  <a:srgbClr val="008080"/>
                </a:solidFill>
                <a:latin typeface="Courier New" panose="02070309020205020404" pitchFamily="49" charset="0"/>
              </a:rPr>
              <a:t>,</a:t>
            </a:r>
            <a:r>
              <a:rPr lang="en-US" altLang="en-US" sz="2800" b="1" dirty="0">
                <a:solidFill>
                  <a:srgbClr val="008000"/>
                </a:solidFill>
                <a:latin typeface="Courier New" panose="02070309020205020404" pitchFamily="49" charset="0"/>
              </a:rPr>
              <a:t>"L"</a:t>
            </a:r>
            <a:r>
              <a:rPr lang="en-US" altLang="en-US" sz="2800" b="1" dirty="0">
                <a:solidFill>
                  <a:srgbClr val="008080"/>
                </a:solidFill>
                <a:latin typeface="Courier New" panose="02070309020205020404" pitchFamily="49" charset="0"/>
              </a:rPr>
              <a:t>,</a:t>
            </a:r>
            <a:r>
              <a:rPr lang="en-US" altLang="en-US" sz="2800" b="1" dirty="0">
                <a:solidFill>
                  <a:srgbClr val="008000"/>
                </a:solidFill>
                <a:latin typeface="Courier New" panose="02070309020205020404" pitchFamily="49" charset="0"/>
              </a:rPr>
              <a:t>"O"</a:t>
            </a:r>
            <a:r>
              <a:rPr lang="en-US" altLang="en-US" sz="2800" b="1" dirty="0">
                <a:solidFill>
                  <a:srgbClr val="008080"/>
                </a:solidFill>
                <a:latin typeface="Courier New" panose="02070309020205020404" pitchFamily="49" charset="0"/>
              </a:rPr>
              <a:t>,  sep = </a:t>
            </a:r>
            <a:r>
              <a:rPr lang="en-US" altLang="en-US" sz="2800" b="1" dirty="0">
                <a:solidFill>
                  <a:srgbClr val="008000"/>
                </a:solidFill>
                <a:latin typeface="Courier New" panose="02070309020205020404" pitchFamily="49" charset="0"/>
              </a:rPr>
              <a:t>'-'</a:t>
            </a:r>
            <a:r>
              <a:rPr lang="en-US" altLang="en-US" sz="2800" b="1" dirty="0">
                <a:solidFill>
                  <a:srgbClr val="008080"/>
                </a:solidFill>
                <a:latin typeface="Courier New" panose="02070309020205020404" pitchFamily="49" charset="0"/>
              </a:rPr>
              <a:t>)</a:t>
            </a:r>
          </a:p>
          <a:p>
            <a:pPr marL="0" indent="0" eaLnBrk="1" hangingPunct="1">
              <a:buFontTx/>
              <a:buNone/>
              <a:defRPr/>
            </a:pPr>
            <a:r>
              <a:rPr lang="en-US" altLang="en-US" sz="2800" b="1" dirty="0">
                <a:solidFill>
                  <a:srgbClr val="00B0F0"/>
                </a:solidFill>
                <a:latin typeface="Courier New" panose="02070309020205020404" pitchFamily="49" charset="0"/>
              </a:rPr>
              <a:t>Y-O-L-O</a:t>
            </a:r>
          </a:p>
          <a:p>
            <a:pPr marL="0" indent="0" eaLnBrk="1" hangingPunct="1">
              <a:buFontTx/>
              <a:buNone/>
              <a:defRPr/>
            </a:pPr>
            <a:r>
              <a:rPr lang="en-US" altLang="en-US" sz="2800" b="1" dirty="0">
                <a:solidFill>
                  <a:srgbClr val="008080"/>
                </a:solidFill>
                <a:latin typeface="Courier New" panose="02070309020205020404" pitchFamily="49" charset="0"/>
              </a:rPr>
              <a:t>&gt;&gt;&gt; </a:t>
            </a:r>
            <a:r>
              <a:rPr lang="en-US" altLang="en-US" sz="2800" b="1" dirty="0">
                <a:solidFill>
                  <a:srgbClr val="7030A0"/>
                </a:solidFill>
                <a:latin typeface="Courier New" panose="02070309020205020404" pitchFamily="49" charset="0"/>
              </a:rPr>
              <a:t>print</a:t>
            </a:r>
            <a:r>
              <a:rPr lang="en-US" altLang="en-US" sz="2800" b="1" dirty="0">
                <a:solidFill>
                  <a:srgbClr val="008080"/>
                </a:solidFill>
                <a:latin typeface="Courier New" panose="02070309020205020404" pitchFamily="49" charset="0"/>
              </a:rPr>
              <a:t>(</a:t>
            </a:r>
            <a:r>
              <a:rPr lang="en-US" altLang="en-US" sz="2800" b="1" dirty="0">
                <a:solidFill>
                  <a:srgbClr val="008000"/>
                </a:solidFill>
                <a:latin typeface="Courier New" panose="02070309020205020404" pitchFamily="49" charset="0"/>
              </a:rPr>
              <a:t>"Y"</a:t>
            </a:r>
            <a:r>
              <a:rPr lang="en-US" altLang="en-US" sz="2800" b="1" dirty="0">
                <a:solidFill>
                  <a:srgbClr val="008080"/>
                </a:solidFill>
                <a:latin typeface="Courier New" panose="02070309020205020404" pitchFamily="49" charset="0"/>
              </a:rPr>
              <a:t>,</a:t>
            </a:r>
            <a:r>
              <a:rPr lang="en-US" altLang="en-US" sz="2800" b="1" dirty="0">
                <a:solidFill>
                  <a:srgbClr val="008000"/>
                </a:solidFill>
                <a:latin typeface="Courier New" panose="02070309020205020404" pitchFamily="49" charset="0"/>
              </a:rPr>
              <a:t>"O"</a:t>
            </a:r>
            <a:r>
              <a:rPr lang="en-US" altLang="en-US" sz="2800" b="1" dirty="0">
                <a:solidFill>
                  <a:srgbClr val="008080"/>
                </a:solidFill>
                <a:latin typeface="Courier New" panose="02070309020205020404" pitchFamily="49" charset="0"/>
              </a:rPr>
              <a:t>,</a:t>
            </a:r>
            <a:r>
              <a:rPr lang="en-US" altLang="en-US" sz="2800" b="1" dirty="0">
                <a:solidFill>
                  <a:srgbClr val="008000"/>
                </a:solidFill>
                <a:latin typeface="Courier New" panose="02070309020205020404" pitchFamily="49" charset="0"/>
              </a:rPr>
              <a:t>"L"</a:t>
            </a:r>
            <a:r>
              <a:rPr lang="en-US" altLang="en-US" sz="2800" b="1" dirty="0">
                <a:solidFill>
                  <a:srgbClr val="008080"/>
                </a:solidFill>
                <a:latin typeface="Courier New" panose="02070309020205020404" pitchFamily="49" charset="0"/>
              </a:rPr>
              <a:t>,</a:t>
            </a:r>
            <a:r>
              <a:rPr lang="en-US" altLang="en-US" sz="2800" b="1" dirty="0">
                <a:solidFill>
                  <a:srgbClr val="008000"/>
                </a:solidFill>
                <a:latin typeface="Courier New" panose="02070309020205020404" pitchFamily="49" charset="0"/>
              </a:rPr>
              <a:t>"O"</a:t>
            </a:r>
            <a:r>
              <a:rPr lang="en-US" altLang="en-US" sz="2800" b="1" dirty="0">
                <a:solidFill>
                  <a:srgbClr val="008080"/>
                </a:solidFill>
                <a:latin typeface="Courier New" panose="02070309020205020404" pitchFamily="49" charset="0"/>
              </a:rPr>
              <a:t>,  </a:t>
            </a:r>
            <a:r>
              <a:rPr lang="en-US" altLang="en-US" sz="2800" b="1" dirty="0" err="1">
                <a:solidFill>
                  <a:srgbClr val="008080"/>
                </a:solidFill>
                <a:latin typeface="Courier New" panose="02070309020205020404" pitchFamily="49" charset="0"/>
              </a:rPr>
              <a:t>sep</a:t>
            </a:r>
            <a:r>
              <a:rPr lang="en-US" altLang="en-US" sz="2800" b="1" dirty="0">
                <a:solidFill>
                  <a:srgbClr val="008080"/>
                </a:solidFill>
                <a:latin typeface="Courier New" panose="02070309020205020404" pitchFamily="49" charset="0"/>
              </a:rPr>
              <a:t> = </a:t>
            </a:r>
            <a:r>
              <a:rPr lang="en-US" altLang="en-US" sz="2800" b="1" dirty="0">
                <a:solidFill>
                  <a:srgbClr val="008000"/>
                </a:solidFill>
                <a:latin typeface="Courier New" panose="02070309020205020404" pitchFamily="49" charset="0"/>
              </a:rPr>
              <a:t>''</a:t>
            </a:r>
            <a:r>
              <a:rPr lang="en-US" altLang="en-US" sz="2800" b="1" dirty="0">
                <a:solidFill>
                  <a:srgbClr val="008080"/>
                </a:solidFill>
                <a:latin typeface="Courier New" panose="02070309020205020404" pitchFamily="49" charset="0"/>
              </a:rPr>
              <a:t>)</a:t>
            </a:r>
          </a:p>
          <a:p>
            <a:pPr marL="0" indent="0" eaLnBrk="1" hangingPunct="1">
              <a:buFontTx/>
              <a:buNone/>
              <a:defRPr/>
            </a:pPr>
            <a:r>
              <a:rPr lang="en-US" altLang="en-US" sz="2800" b="1" dirty="0">
                <a:solidFill>
                  <a:srgbClr val="00B0F0"/>
                </a:solidFill>
                <a:latin typeface="Courier New" panose="02070309020205020404" pitchFamily="49" charset="0"/>
              </a:rPr>
              <a:t>YOLO</a:t>
            </a:r>
          </a:p>
          <a:p>
            <a:pPr marL="0" indent="0" eaLnBrk="1" hangingPunct="1">
              <a:buFontTx/>
              <a:buNone/>
              <a:defRPr/>
            </a:pPr>
            <a:endParaRPr lang="en-US" altLang="en-US" sz="2800" b="1" dirty="0">
              <a:solidFill>
                <a:srgbClr val="008080"/>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2B7BCDD-B65B-49A9-8681-31E711AFBFBA}"/>
              </a:ext>
            </a:extLst>
          </p:cNvPr>
          <p:cNvSpPr>
            <a:spLocks noGrp="1" noChangeArrowheads="1"/>
          </p:cNvSpPr>
          <p:nvPr>
            <p:ph type="title"/>
          </p:nvPr>
        </p:nvSpPr>
        <p:spPr/>
        <p:txBody>
          <a:bodyPr/>
          <a:lstStyle/>
          <a:p>
            <a:pPr eaLnBrk="1" hangingPunct="1"/>
            <a:r>
              <a:rPr lang="en-US" altLang="en-US"/>
              <a:t>print function</a:t>
            </a:r>
          </a:p>
        </p:txBody>
      </p:sp>
      <p:sp>
        <p:nvSpPr>
          <p:cNvPr id="21507" name="Rectangle 3">
            <a:extLst>
              <a:ext uri="{FF2B5EF4-FFF2-40B4-BE49-F238E27FC236}">
                <a16:creationId xmlns:a16="http://schemas.microsoft.com/office/drawing/2014/main" id="{3AF46C10-79E8-40E8-B8F0-1D72805DE28A}"/>
              </a:ext>
            </a:extLst>
          </p:cNvPr>
          <p:cNvSpPr>
            <a:spLocks noGrp="1" noChangeArrowheads="1"/>
          </p:cNvSpPr>
          <p:nvPr>
            <p:ph type="body" idx="1"/>
          </p:nvPr>
        </p:nvSpPr>
        <p:spPr>
          <a:xfrm>
            <a:off x="228600" y="1295400"/>
            <a:ext cx="8686800" cy="4953000"/>
          </a:xfrm>
        </p:spPr>
        <p:txBody>
          <a:bodyPr/>
          <a:lstStyle/>
          <a:p>
            <a:pPr eaLnBrk="1" hangingPunct="1">
              <a:defRPr/>
            </a:pPr>
            <a:r>
              <a:rPr lang="en-US" altLang="en-US" sz="2800" dirty="0">
                <a:latin typeface="Courier New" panose="02070309020205020404" pitchFamily="49" charset="0"/>
                <a:cs typeface="Courier New" panose="02070309020205020404" pitchFamily="49" charset="0"/>
              </a:rPr>
              <a:t>print </a:t>
            </a:r>
            <a:r>
              <a:rPr lang="en-US" altLang="en-US" sz="2800" dirty="0"/>
              <a:t>function displays line of output </a:t>
            </a:r>
          </a:p>
          <a:p>
            <a:pPr lvl="1" eaLnBrk="1" hangingPunct="1">
              <a:defRPr/>
            </a:pPr>
            <a:r>
              <a:rPr lang="en-US" altLang="en-US" sz="2400" dirty="0"/>
              <a:t>Newline character at end of printed data</a:t>
            </a:r>
          </a:p>
          <a:p>
            <a:pPr lvl="1" eaLnBrk="1" hangingPunct="1">
              <a:defRPr/>
            </a:pPr>
            <a:r>
              <a:rPr lang="en-US" altLang="en-US" sz="2400" dirty="0"/>
              <a:t>Special argument </a:t>
            </a:r>
            <a:r>
              <a:rPr lang="en-US" altLang="en-US" sz="2400" dirty="0">
                <a:latin typeface="Courier New" panose="02070309020205020404" pitchFamily="49" charset="0"/>
                <a:cs typeface="Courier New" panose="02070309020205020404" pitchFamily="49" charset="0"/>
              </a:rPr>
              <a:t>end='</a:t>
            </a:r>
            <a:r>
              <a:rPr lang="en-US" altLang="en-US" sz="2400" i="1" dirty="0">
                <a:latin typeface="Courier New" panose="02070309020205020404" pitchFamily="49" charset="0"/>
                <a:cs typeface="Courier New" panose="02070309020205020404" pitchFamily="49" charset="0"/>
              </a:rPr>
              <a:t>delimiter</a:t>
            </a:r>
            <a:r>
              <a:rPr lang="en-US" altLang="en-US" sz="2400" dirty="0">
                <a:latin typeface="Courier New" panose="02070309020205020404" pitchFamily="49" charset="0"/>
                <a:cs typeface="Courier New" panose="02070309020205020404" pitchFamily="49" charset="0"/>
              </a:rPr>
              <a:t>'</a:t>
            </a:r>
            <a:r>
              <a:rPr lang="en-US" altLang="en-US" sz="2400" dirty="0"/>
              <a:t> causes </a:t>
            </a:r>
            <a:r>
              <a:rPr lang="en-US" altLang="en-US" sz="2400" dirty="0">
                <a:latin typeface="Courier New" panose="02070309020205020404" pitchFamily="49" charset="0"/>
                <a:cs typeface="Courier New" panose="02070309020205020404" pitchFamily="49" charset="0"/>
              </a:rPr>
              <a:t>print</a:t>
            </a:r>
            <a:r>
              <a:rPr lang="en-US" altLang="en-US" sz="2400" dirty="0"/>
              <a:t> to place </a:t>
            </a:r>
            <a:r>
              <a:rPr lang="en-US" altLang="en-US" sz="2400" i="1" dirty="0">
                <a:latin typeface="Courier New" panose="02070309020205020404" pitchFamily="49" charset="0"/>
                <a:cs typeface="Courier New" panose="02070309020205020404" pitchFamily="49" charset="0"/>
              </a:rPr>
              <a:t>delimiter</a:t>
            </a:r>
            <a:r>
              <a:rPr lang="en-US" altLang="en-US" sz="2400" dirty="0"/>
              <a:t> at end of data instead of newline character</a:t>
            </a:r>
          </a:p>
          <a:p>
            <a:pPr marL="457200" lvl="1" indent="0" eaLnBrk="1" hangingPunct="1">
              <a:buFontTx/>
              <a:buNone/>
              <a:defRPr/>
            </a:pPr>
            <a:endParaRPr lang="en-US" altLang="en-US" sz="2400" dirty="0"/>
          </a:p>
          <a:p>
            <a:pPr marL="0" indent="0" eaLnBrk="1" hangingPunct="1">
              <a:buFontTx/>
              <a:buNone/>
              <a:defRPr/>
            </a:pPr>
            <a:r>
              <a:rPr lang="en-US" altLang="en-US" b="1" dirty="0">
                <a:solidFill>
                  <a:srgbClr val="008080"/>
                </a:solidFill>
                <a:latin typeface="Courier New" panose="02070309020205020404" pitchFamily="49" charset="0"/>
              </a:rPr>
              <a:t>&gt;&gt;&gt; </a:t>
            </a:r>
            <a:r>
              <a:rPr lang="en-US" altLang="en-US" b="1" dirty="0">
                <a:solidFill>
                  <a:srgbClr val="7030A0"/>
                </a:solidFill>
                <a:latin typeface="Courier New" panose="02070309020205020404" pitchFamily="49" charset="0"/>
              </a:rPr>
              <a:t>print</a:t>
            </a:r>
            <a:r>
              <a:rPr lang="en-US" altLang="en-US" b="1" dirty="0">
                <a:solidFill>
                  <a:srgbClr val="008080"/>
                </a:solidFill>
                <a:latin typeface="Courier New" panose="02070309020205020404" pitchFamily="49" charset="0"/>
              </a:rPr>
              <a:t>(</a:t>
            </a:r>
            <a:r>
              <a:rPr lang="en-US" altLang="en-US" b="1" dirty="0">
                <a:solidFill>
                  <a:srgbClr val="008000"/>
                </a:solidFill>
                <a:latin typeface="Courier New" panose="02070309020205020404" pitchFamily="49" charset="0"/>
              </a:rPr>
              <a:t>"Hi"</a:t>
            </a:r>
            <a:r>
              <a:rPr lang="en-US" altLang="en-US" b="1" dirty="0">
                <a:solidFill>
                  <a:srgbClr val="008080"/>
                </a:solidFill>
                <a:latin typeface="Courier New" panose="02070309020205020404" pitchFamily="49" charset="0"/>
              </a:rPr>
              <a:t>, end = </a:t>
            </a:r>
            <a:r>
              <a:rPr lang="en-US" altLang="en-US" b="1" dirty="0">
                <a:solidFill>
                  <a:srgbClr val="008000"/>
                </a:solidFill>
                <a:latin typeface="Courier New" panose="02070309020205020404" pitchFamily="49" charset="0"/>
              </a:rPr>
              <a:t>'!'</a:t>
            </a:r>
            <a:r>
              <a:rPr lang="en-US" altLang="en-US" b="1" dirty="0">
                <a:solidFill>
                  <a:srgbClr val="008080"/>
                </a:solidFill>
                <a:latin typeface="Courier New" panose="02070309020205020404" pitchFamily="49" charset="0"/>
              </a:rPr>
              <a:t>)</a:t>
            </a:r>
          </a:p>
          <a:p>
            <a:pPr marL="0" indent="0" eaLnBrk="1" hangingPunct="1">
              <a:buFontTx/>
              <a:buNone/>
              <a:defRPr/>
            </a:pPr>
            <a:r>
              <a:rPr lang="en-US" altLang="en-US" b="1" dirty="0">
                <a:solidFill>
                  <a:srgbClr val="008080"/>
                </a:solidFill>
                <a:latin typeface="Courier New" panose="02070309020205020404" pitchFamily="49" charset="0"/>
              </a:rPr>
              <a:t>&gt;&gt;&gt; </a:t>
            </a:r>
            <a:r>
              <a:rPr lang="en-US" altLang="en-US" b="1" dirty="0">
                <a:solidFill>
                  <a:srgbClr val="7030A0"/>
                </a:solidFill>
                <a:latin typeface="Courier New" panose="02070309020205020404" pitchFamily="49" charset="0"/>
              </a:rPr>
              <a:t>print</a:t>
            </a:r>
            <a:r>
              <a:rPr lang="en-US" altLang="en-US" b="1" dirty="0">
                <a:solidFill>
                  <a:srgbClr val="008080"/>
                </a:solidFill>
                <a:latin typeface="Courier New" panose="02070309020205020404" pitchFamily="49" charset="0"/>
              </a:rPr>
              <a:t>(</a:t>
            </a:r>
            <a:r>
              <a:rPr lang="en-US" altLang="en-US" b="1" dirty="0">
                <a:solidFill>
                  <a:srgbClr val="008000"/>
                </a:solidFill>
                <a:latin typeface="Courier New" panose="02070309020205020404" pitchFamily="49" charset="0"/>
              </a:rPr>
              <a:t>"There"</a:t>
            </a:r>
            <a:r>
              <a:rPr lang="en-US" altLang="en-US" b="1" dirty="0">
                <a:solidFill>
                  <a:srgbClr val="008080"/>
                </a:solidFill>
                <a:latin typeface="Courier New" panose="02070309020205020404" pitchFamily="49" charset="0"/>
              </a:rPr>
              <a:t>, end = </a:t>
            </a:r>
            <a:r>
              <a:rPr lang="en-US" altLang="en-US" b="1" dirty="0">
                <a:solidFill>
                  <a:srgbClr val="008000"/>
                </a:solidFill>
                <a:latin typeface="Courier New" panose="02070309020205020404" pitchFamily="49" charset="0"/>
              </a:rPr>
              <a:t>'.'</a:t>
            </a:r>
            <a:r>
              <a:rPr lang="en-US" altLang="en-US" b="1" dirty="0">
                <a:solidFill>
                  <a:srgbClr val="008080"/>
                </a:solidFill>
                <a:latin typeface="Courier New" panose="02070309020205020404" pitchFamily="49" charset="0"/>
              </a:rPr>
              <a:t>)</a:t>
            </a:r>
          </a:p>
          <a:p>
            <a:pPr marL="0" indent="0" eaLnBrk="1" hangingPunct="1">
              <a:buFontTx/>
              <a:buNone/>
              <a:defRPr/>
            </a:pPr>
            <a:r>
              <a:rPr lang="en-US" altLang="en-US" b="1" dirty="0">
                <a:solidFill>
                  <a:srgbClr val="00B0F0"/>
                </a:solidFill>
                <a:latin typeface="Courier New" panose="02070309020205020404" pitchFamily="49" charset="0"/>
              </a:rPr>
              <a:t>Hi!There.</a:t>
            </a:r>
          </a:p>
          <a:p>
            <a:pPr marL="0" indent="0" eaLnBrk="1" hangingPunct="1">
              <a:buFontTx/>
              <a:buNone/>
              <a:defRPr/>
            </a:pPr>
            <a:r>
              <a:rPr lang="en-US" altLang="en-US" sz="2000" b="1" dirty="0">
                <a:solidFill>
                  <a:srgbClr val="FF0000"/>
                </a:solidFill>
                <a:latin typeface="Courier New" panose="02070309020205020404" pitchFamily="49" charset="0"/>
              </a:rPr>
              <a:t># The delimiter/cursor is currently after the period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B8C4953-FF08-4EFF-9E21-5046B3431D50}"/>
              </a:ext>
            </a:extLst>
          </p:cNvPr>
          <p:cNvSpPr>
            <a:spLocks noGrp="1" noChangeArrowheads="1"/>
          </p:cNvSpPr>
          <p:nvPr>
            <p:ph type="title"/>
          </p:nvPr>
        </p:nvSpPr>
        <p:spPr/>
        <p:txBody>
          <a:bodyPr/>
          <a:lstStyle/>
          <a:p>
            <a:pPr eaLnBrk="1" hangingPunct="1"/>
            <a:r>
              <a:rPr lang="en-US" altLang="en-US"/>
              <a:t>print function</a:t>
            </a:r>
          </a:p>
        </p:txBody>
      </p:sp>
      <p:graphicFrame>
        <p:nvGraphicFramePr>
          <p:cNvPr id="4" name="Group 4">
            <a:extLst>
              <a:ext uri="{FF2B5EF4-FFF2-40B4-BE49-F238E27FC236}">
                <a16:creationId xmlns:a16="http://schemas.microsoft.com/office/drawing/2014/main" id="{67EAB0F7-CBAC-41BA-8B63-251EF229B80F}"/>
              </a:ext>
            </a:extLst>
          </p:cNvPr>
          <p:cNvGraphicFramePr>
            <a:graphicFrameLocks noGrp="1"/>
          </p:cNvGraphicFramePr>
          <p:nvPr/>
        </p:nvGraphicFramePr>
        <p:xfrm>
          <a:off x="304800" y="1828800"/>
          <a:ext cx="5257800" cy="2517775"/>
        </p:xfrm>
        <a:graphic>
          <a:graphicData uri="http://schemas.openxmlformats.org/drawingml/2006/table">
            <a:tbl>
              <a:tblPr/>
              <a:tblGrid>
                <a:gridCol w="299121">
                  <a:extLst>
                    <a:ext uri="{9D8B030D-6E8A-4147-A177-3AD203B41FA5}">
                      <a16:colId xmlns:a16="http://schemas.microsoft.com/office/drawing/2014/main" val="20000"/>
                    </a:ext>
                  </a:extLst>
                </a:gridCol>
                <a:gridCol w="4958679">
                  <a:extLst>
                    <a:ext uri="{9D8B030D-6E8A-4147-A177-3AD203B41FA5}">
                      <a16:colId xmlns:a16="http://schemas.microsoft.com/office/drawing/2014/main" val="20001"/>
                    </a:ext>
                  </a:extLst>
                </a:gridCol>
              </a:tblGrid>
              <a:tr h="387790">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blastoff.py</a:t>
                      </a:r>
                    </a:p>
                  </a:txBody>
                  <a:tcPr marL="41477" marR="41477" marT="41472" marB="41472"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2129985">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txBody>
                  <a:tcPr marL="41477" marR="82954" marT="207361" marB="207361"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r>
                        <a:rPr lang="en-GB" sz="1800" dirty="0">
                          <a:solidFill>
                            <a:srgbClr val="008000"/>
                          </a:solidFill>
                          <a:latin typeface="Courier New" panose="02070309020205020404" pitchFamily="49" charset="0"/>
                        </a:rPr>
                        <a:t>"</a:t>
                      </a:r>
                      <a:r>
                        <a:rPr kumimoji="0" lang="en-US" sz="1800" b="0"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rPr>
                        <a:t>5</a:t>
                      </a:r>
                      <a:r>
                        <a:rPr lang="en-GB" sz="1800" dirty="0">
                          <a:solidFill>
                            <a:srgbClr val="008000"/>
                          </a:solidFill>
                          <a:latin typeface="Courier New" panose="02070309020205020404" pitchFamily="49" charset="0"/>
                        </a:rPr>
                        <a:t>"</a:t>
                      </a:r>
                      <a:r>
                        <a:rPr lang="en-GB" sz="1800" dirty="0">
                          <a:solidFill>
                            <a:schemeClr val="tx1"/>
                          </a:solidFill>
                          <a:latin typeface="Courier New" panose="02070309020205020404" pitchFamily="49" charset="0"/>
                        </a:rPr>
                        <a:t>,</a:t>
                      </a:r>
                      <a:r>
                        <a:rPr lang="en-GB" sz="1800" dirty="0">
                          <a:solidFill>
                            <a:srgbClr val="008000"/>
                          </a:solidFill>
                          <a:latin typeface="Courier New" panose="02070309020205020404" pitchFamily="49" charset="0"/>
                        </a:rPr>
                        <a:t> </a:t>
                      </a:r>
                      <a:r>
                        <a:rPr lang="en-GB" sz="1800" dirty="0">
                          <a:solidFill>
                            <a:schemeClr val="tx1"/>
                          </a:solidFill>
                          <a:latin typeface="Courier New" panose="02070309020205020404" pitchFamily="49" charset="0"/>
                        </a:rPr>
                        <a:t>end = </a:t>
                      </a:r>
                      <a:r>
                        <a:rPr lang="en-GB" sz="1800" dirty="0">
                          <a:solidFill>
                            <a:srgbClr val="008000"/>
                          </a:solidFill>
                          <a:latin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rPr>
                        <a:t>4</a:t>
                      </a:r>
                      <a:r>
                        <a:rPr lang="en-GB" sz="1800" dirty="0">
                          <a:solidFill>
                            <a:srgbClr val="008000"/>
                          </a:solidFill>
                          <a:latin typeface="Courier New" panose="02070309020205020404" pitchFamily="49" charset="0"/>
                        </a:rPr>
                        <a:t>"</a:t>
                      </a:r>
                      <a:r>
                        <a:rPr lang="en-GB" sz="1800" dirty="0">
                          <a:solidFill>
                            <a:schemeClr val="tx1"/>
                          </a:solidFill>
                          <a:latin typeface="Courier New" panose="02070309020205020404" pitchFamily="49" charset="0"/>
                        </a:rPr>
                        <a:t>, end = </a:t>
                      </a:r>
                      <a:r>
                        <a:rPr lang="en-GB" sz="1800" dirty="0">
                          <a:solidFill>
                            <a:srgbClr val="008000"/>
                          </a:solidFill>
                          <a:latin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rPr>
                        <a:t>3</a:t>
                      </a:r>
                      <a:r>
                        <a:rPr lang="en-GB" sz="1800" dirty="0">
                          <a:solidFill>
                            <a:srgbClr val="008000"/>
                          </a:solidFill>
                          <a:latin typeface="Courier New" panose="02070309020205020404" pitchFamily="49" charset="0"/>
                        </a:rPr>
                        <a:t>"</a:t>
                      </a:r>
                      <a:r>
                        <a:rPr lang="en-GB" sz="1800" dirty="0">
                          <a:solidFill>
                            <a:schemeClr val="tx1"/>
                          </a:solidFill>
                          <a:latin typeface="Courier New" panose="02070309020205020404" pitchFamily="49" charset="0"/>
                        </a:rPr>
                        <a:t>, end = </a:t>
                      </a:r>
                      <a:r>
                        <a:rPr lang="en-GB" sz="1800" dirty="0">
                          <a:solidFill>
                            <a:srgbClr val="008000"/>
                          </a:solidFill>
                          <a:latin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r>
                        <a:rPr kumimoji="0" lang="en-GB" altLang="en-US" sz="1800" b="0"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2, 1</a:t>
                      </a:r>
                      <a:r>
                        <a:rPr lang="en-GB" sz="1800" dirty="0">
                          <a:solidFill>
                            <a:srgbClr val="008000"/>
                          </a:solidFill>
                          <a:latin typeface="Courier New" panose="02070309020205020404" pitchFamily="49" charset="0"/>
                        </a:rPr>
                        <a:t>)</a:t>
                      </a:r>
                      <a:endParaRPr kumimoji="0" 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r>
                        <a:rPr lang="en-GB" sz="1800" dirty="0">
                          <a:solidFill>
                            <a:srgbClr val="008000"/>
                          </a:solidFill>
                          <a:latin typeface="Courier New" panose="02070309020205020404" pitchFamily="49" charset="0"/>
                        </a:rPr>
                        <a:t>"</a:t>
                      </a:r>
                      <a:r>
                        <a:rPr kumimoji="0" lang="en-US" sz="1800" b="0"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rPr>
                        <a:t>Blast"</a:t>
                      </a:r>
                      <a:r>
                        <a:rPr kumimoji="0" lang="en-US" sz="1800" b="0"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a:t>
                      </a:r>
                      <a:r>
                        <a:rPr kumimoji="0" lang="en-US" sz="1800" b="0"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rPr>
                        <a:t> "off!</a:t>
                      </a:r>
                      <a:r>
                        <a:rPr lang="en-GB" sz="1800" dirty="0">
                          <a:solidFill>
                            <a:srgbClr val="008000"/>
                          </a:solidFill>
                          <a:latin typeface="Courier New" panose="02070309020205020404" pitchFamily="49" charset="0"/>
                        </a:rPr>
                        <a:t>"</a:t>
                      </a:r>
                      <a:r>
                        <a:rPr lang="en-GB" sz="1800" dirty="0">
                          <a:solidFill>
                            <a:schemeClr val="tx1"/>
                          </a:solidFill>
                          <a:latin typeface="Courier New" panose="02070309020205020404" pitchFamily="49" charset="0"/>
                        </a:rPr>
                        <a:t>,</a:t>
                      </a:r>
                      <a:r>
                        <a:rPr lang="en-GB" sz="1800" dirty="0">
                          <a:solidFill>
                            <a:srgbClr val="008000"/>
                          </a:solidFill>
                          <a:latin typeface="Courier New" panose="02070309020205020404" pitchFamily="49" charset="0"/>
                        </a:rPr>
                        <a:t> </a:t>
                      </a:r>
                      <a:r>
                        <a:rPr lang="en-GB" sz="1800" dirty="0" err="1">
                          <a:solidFill>
                            <a:schemeClr val="tx1"/>
                          </a:solidFill>
                          <a:latin typeface="Courier New" panose="02070309020205020404" pitchFamily="49" charset="0"/>
                        </a:rPr>
                        <a:t>sep</a:t>
                      </a:r>
                      <a:r>
                        <a:rPr lang="en-GB" sz="1800" dirty="0">
                          <a:solidFill>
                            <a:schemeClr val="tx1"/>
                          </a:solidFill>
                          <a:latin typeface="Courier New" panose="02070309020205020404" pitchFamily="49" charset="0"/>
                        </a:rPr>
                        <a:t> =</a:t>
                      </a:r>
                      <a:r>
                        <a:rPr lang="en-GB" sz="1800" dirty="0">
                          <a:solidFill>
                            <a:srgbClr val="008000"/>
                          </a:solidFill>
                          <a:latin typeface="Courier New" panose="02070309020205020404" pitchFamily="49" charset="0"/>
                        </a:rPr>
                        <a:t> "-")</a:t>
                      </a:r>
                      <a:endPar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endParaRPr>
                    </a:p>
                  </a:txBody>
                  <a:tcPr marL="41477" marR="165909" marT="207361" marB="207361"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47116" name="Group 15">
            <a:extLst>
              <a:ext uri="{FF2B5EF4-FFF2-40B4-BE49-F238E27FC236}">
                <a16:creationId xmlns:a16="http://schemas.microsoft.com/office/drawing/2014/main" id="{994F944A-6259-4BE0-9912-AFD447293BFB}"/>
              </a:ext>
            </a:extLst>
          </p:cNvPr>
          <p:cNvGrpSpPr>
            <a:grpSpLocks/>
          </p:cNvGrpSpPr>
          <p:nvPr/>
        </p:nvGrpSpPr>
        <p:grpSpPr bwMode="auto">
          <a:xfrm>
            <a:off x="6248400" y="2133600"/>
            <a:ext cx="2590800" cy="1831975"/>
            <a:chOff x="4758792" y="3951135"/>
            <a:chExt cx="3657600" cy="1832317"/>
          </a:xfrm>
        </p:grpSpPr>
        <p:sp>
          <p:nvSpPr>
            <p:cNvPr id="47119" name="Rectangle 6">
              <a:extLst>
                <a:ext uri="{FF2B5EF4-FFF2-40B4-BE49-F238E27FC236}">
                  <a16:creationId xmlns:a16="http://schemas.microsoft.com/office/drawing/2014/main" id="{2745F086-5172-4F78-A506-6C3C770D04F2}"/>
                </a:ext>
              </a:extLst>
            </p:cNvPr>
            <p:cNvSpPr>
              <a:spLocks noChangeArrowheads="1"/>
            </p:cNvSpPr>
            <p:nvPr/>
          </p:nvSpPr>
          <p:spPr bwMode="auto">
            <a:xfrm>
              <a:off x="4758792" y="3951135"/>
              <a:ext cx="3657600" cy="360674"/>
            </a:xfrm>
            <a:prstGeom prst="rect">
              <a:avLst/>
            </a:prstGeom>
            <a:solidFill>
              <a:schemeClr val="bg1"/>
            </a:solidFill>
            <a:ln w="12700" algn="ctr">
              <a:solidFill>
                <a:srgbClr val="000000"/>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800">
                  <a:solidFill>
                    <a:srgbClr val="000000"/>
                  </a:solidFill>
                  <a:latin typeface="Arial" panose="020B0604020202020204" pitchFamily="34" charset="0"/>
                  <a:ea typeface="ヒラギノ角ゴ ProN W3"/>
                  <a:cs typeface="ヒラギノ角ゴ ProN W3"/>
                  <a:sym typeface="Arial" panose="020B0604020202020204" pitchFamily="34" charset="0"/>
                </a:rPr>
                <a:t>   C:\Windows\py.exe</a:t>
              </a:r>
            </a:p>
          </p:txBody>
        </p:sp>
        <p:sp>
          <p:nvSpPr>
            <p:cNvPr id="47120" name="Rectangle 20">
              <a:extLst>
                <a:ext uri="{FF2B5EF4-FFF2-40B4-BE49-F238E27FC236}">
                  <a16:creationId xmlns:a16="http://schemas.microsoft.com/office/drawing/2014/main" id="{FF169F91-07EC-4D68-9F71-DBF9D88D8A78}"/>
                </a:ext>
              </a:extLst>
            </p:cNvPr>
            <p:cNvSpPr>
              <a:spLocks noChangeArrowheads="1"/>
            </p:cNvSpPr>
            <p:nvPr/>
          </p:nvSpPr>
          <p:spPr bwMode="auto">
            <a:xfrm>
              <a:off x="4758792" y="4311809"/>
              <a:ext cx="3657600" cy="1471643"/>
            </a:xfrm>
            <a:prstGeom prst="rect">
              <a:avLst/>
            </a:prstGeom>
            <a:solidFill>
              <a:schemeClr val="tx1"/>
            </a:solidFill>
            <a:ln w="12700" algn="ctr">
              <a:solidFill>
                <a:schemeClr val="tx1"/>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bg1"/>
                </a:solidFill>
                <a:latin typeface="Arial" panose="020B0604020202020204" pitchFamily="34" charset="0"/>
                <a:ea typeface="ヒラギノ角ゴ ProN W3"/>
                <a:cs typeface="ヒラギノ角ゴ ProN W3"/>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a:cs typeface="ヒラギノ角ゴ ProN W3"/>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a:cs typeface="ヒラギノ角ゴ ProN W3"/>
                <a:sym typeface="Arial" panose="020B0604020202020204" pitchFamily="34" charset="0"/>
              </a:endParaRPr>
            </a:p>
          </p:txBody>
        </p:sp>
      </p:grpSp>
      <p:pic>
        <p:nvPicPr>
          <p:cNvPr id="47117" name="Picture 5">
            <a:extLst>
              <a:ext uri="{FF2B5EF4-FFF2-40B4-BE49-F238E27FC236}">
                <a16:creationId xmlns:a16="http://schemas.microsoft.com/office/drawing/2014/main" id="{C96D4AB8-E7CB-4AD1-ACA9-AB00C6E55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275" y="216058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7839656F-65E3-4F32-8F54-C08BCF44B769}"/>
              </a:ext>
            </a:extLst>
          </p:cNvPr>
          <p:cNvSpPr txBox="1">
            <a:spLocks noChangeArrowheads="1"/>
          </p:cNvSpPr>
          <p:nvPr/>
        </p:nvSpPr>
        <p:spPr bwMode="auto">
          <a:xfrm>
            <a:off x="6248400" y="2505075"/>
            <a:ext cx="2514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800">
                <a:solidFill>
                  <a:schemeClr val="bg1"/>
                </a:solidFill>
                <a:latin typeface="Arial" panose="020B0604020202020204" pitchFamily="34" charset="0"/>
                <a:ea typeface="ヒラギノ角ゴ ProN W3"/>
                <a:cs typeface="ヒラギノ角ゴ ProN W3"/>
                <a:sym typeface="Arial" panose="020B0604020202020204" pitchFamily="34" charset="0"/>
              </a:rPr>
              <a:t>5 4 3 2 1</a:t>
            </a:r>
          </a:p>
          <a:p>
            <a:pPr eaLnBrk="1" hangingPunct="1">
              <a:spcBef>
                <a:spcPct val="0"/>
              </a:spcBef>
              <a:buFontTx/>
              <a:buNone/>
            </a:pPr>
            <a:r>
              <a:rPr lang="en-US" altLang="en-US" sz="1800">
                <a:solidFill>
                  <a:schemeClr val="bg1"/>
                </a:solidFill>
                <a:latin typeface="Arial" panose="020B0604020202020204" pitchFamily="34" charset="0"/>
                <a:ea typeface="ヒラギノ角ゴ ProN W3"/>
                <a:cs typeface="ヒラギノ角ゴ ProN W3"/>
                <a:sym typeface="Arial" panose="020B0604020202020204" pitchFamily="34" charset="0"/>
              </a:rPr>
              <a:t>Blast-off!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nodeType="afterGroup">
                            <p:stCondLst>
                              <p:cond delay="201"/>
                            </p:stCondLst>
                            <p:childTnLst>
                              <p:par>
                                <p:cTn id="8" presetID="1" presetClass="entr" presetSubtype="0" fill="hold" nodeType="afterEffect">
                                  <p:stCondLst>
                                    <p:cond delay="0"/>
                                  </p:stCondLst>
                                  <p:iterate type="lt">
                                    <p:tmAbs val="50"/>
                                  </p:iterate>
                                  <p:childTnLst>
                                    <p:set>
                                      <p:cBhvr>
                                        <p:cTn id="9"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142C191-9CC5-4E72-BE73-F97944D1F56F}"/>
              </a:ext>
            </a:extLst>
          </p:cNvPr>
          <p:cNvSpPr>
            <a:spLocks noGrp="1" noChangeArrowheads="1"/>
          </p:cNvSpPr>
          <p:nvPr>
            <p:ph type="title"/>
          </p:nvPr>
        </p:nvSpPr>
        <p:spPr/>
        <p:txBody>
          <a:bodyPr/>
          <a:lstStyle/>
          <a:p>
            <a:pPr eaLnBrk="1" hangingPunct="1"/>
            <a:r>
              <a:rPr lang="en-US" altLang="en-US"/>
              <a:t>Python!</a:t>
            </a:r>
          </a:p>
        </p:txBody>
      </p:sp>
      <p:sp>
        <p:nvSpPr>
          <p:cNvPr id="6147" name="Rectangle 3">
            <a:extLst>
              <a:ext uri="{FF2B5EF4-FFF2-40B4-BE49-F238E27FC236}">
                <a16:creationId xmlns:a16="http://schemas.microsoft.com/office/drawing/2014/main" id="{08515BFF-5720-4BA8-A717-639BF89AA9FE}"/>
              </a:ext>
            </a:extLst>
          </p:cNvPr>
          <p:cNvSpPr>
            <a:spLocks noGrp="1" noChangeArrowheads="1"/>
          </p:cNvSpPr>
          <p:nvPr>
            <p:ph type="body" idx="1"/>
          </p:nvPr>
        </p:nvSpPr>
        <p:spPr/>
        <p:txBody>
          <a:bodyPr/>
          <a:lstStyle/>
          <a:p>
            <a:pPr eaLnBrk="1" hangingPunct="1"/>
            <a:r>
              <a:rPr lang="en-US" altLang="en-US"/>
              <a:t>Created in 1991 by Guido van Rossum</a:t>
            </a:r>
          </a:p>
          <a:p>
            <a:pPr lvl="1" eaLnBrk="1" hangingPunct="1"/>
            <a:r>
              <a:rPr lang="en-US" altLang="en-US">
                <a:ea typeface="ＭＳ Ｐゴシック" panose="020B0600070205080204" pitchFamily="34" charset="-128"/>
              </a:rPr>
              <a:t>Named for Monty Python</a:t>
            </a:r>
          </a:p>
          <a:p>
            <a:pPr lvl="1" eaLnBrk="1" hangingPunct="1"/>
            <a:endParaRPr lang="en-US" altLang="en-US">
              <a:ea typeface="ＭＳ Ｐゴシック" panose="020B0600070205080204" pitchFamily="34" charset="-128"/>
            </a:endParaRPr>
          </a:p>
          <a:p>
            <a:pPr eaLnBrk="1" hangingPunct="1"/>
            <a:r>
              <a:rPr lang="en-US" altLang="en-US"/>
              <a:t>Useful as a </a:t>
            </a:r>
            <a:r>
              <a:rPr lang="en-US" altLang="en-US" b="1"/>
              <a:t>scripting language</a:t>
            </a:r>
          </a:p>
          <a:p>
            <a:pPr lvl="1" eaLnBrk="1" hangingPunct="1"/>
            <a:r>
              <a:rPr lang="en-US" altLang="en-US" b="1">
                <a:ea typeface="ＭＳ Ｐゴシック" panose="020B0600070205080204" pitchFamily="34" charset="-128"/>
              </a:rPr>
              <a:t>script</a:t>
            </a:r>
            <a:r>
              <a:rPr lang="en-US" altLang="en-US">
                <a:ea typeface="ＭＳ Ｐゴシック" panose="020B0600070205080204" pitchFamily="34" charset="-128"/>
              </a:rPr>
              <a:t>: A small program meant for one-time use</a:t>
            </a:r>
          </a:p>
          <a:p>
            <a:pPr lvl="1" eaLnBrk="1" hangingPunct="1"/>
            <a:r>
              <a:rPr lang="en-US" altLang="en-US">
                <a:ea typeface="ＭＳ Ｐゴシック" panose="020B0600070205080204" pitchFamily="34" charset="-128"/>
              </a:rPr>
              <a:t>Relatively simple and widely used</a:t>
            </a:r>
          </a:p>
          <a:p>
            <a:pPr lvl="1" eaLnBrk="1" hangingPunct="1"/>
            <a:endParaRPr lang="en-US" altLang="en-US">
              <a:ea typeface="ＭＳ Ｐゴシック" panose="020B0600070205080204" pitchFamily="34" charset="-128"/>
            </a:endParaRPr>
          </a:p>
          <a:p>
            <a:pPr eaLnBrk="1" hangingPunct="1"/>
            <a:r>
              <a:rPr lang="en-US" altLang="en-US"/>
              <a:t>Used by:</a:t>
            </a:r>
          </a:p>
          <a:p>
            <a:pPr lvl="1" eaLnBrk="1" hangingPunct="1"/>
            <a:r>
              <a:rPr lang="en-US" altLang="en-US">
                <a:ea typeface="ＭＳ Ｐゴシック" panose="020B0600070205080204" pitchFamily="34" charset="-128"/>
              </a:rPr>
              <a:t>Google, Yahoo!, Youtube</a:t>
            </a:r>
          </a:p>
          <a:p>
            <a:pPr lvl="1" eaLnBrk="1" hangingPunct="1"/>
            <a:r>
              <a:rPr lang="en-US" altLang="en-US">
                <a:ea typeface="ＭＳ Ｐゴシック" panose="020B0600070205080204" pitchFamily="34" charset="-128"/>
              </a:rPr>
              <a:t>Many Linux distributions</a:t>
            </a:r>
          </a:p>
          <a:p>
            <a:pPr lvl="1" eaLnBrk="1" hangingPunct="1"/>
            <a:r>
              <a:rPr lang="en-US" altLang="en-US">
                <a:ea typeface="ＭＳ Ｐゴシック" panose="020B0600070205080204" pitchFamily="34" charset="-128"/>
              </a:rPr>
              <a:t>Games and apps</a:t>
            </a:r>
          </a:p>
        </p:txBody>
      </p:sp>
      <p:pic>
        <p:nvPicPr>
          <p:cNvPr id="6148" name="Picture 9">
            <a:extLst>
              <a:ext uri="{FF2B5EF4-FFF2-40B4-BE49-F238E27FC236}">
                <a16:creationId xmlns:a16="http://schemas.microsoft.com/office/drawing/2014/main" id="{642CB71F-D4BF-418D-BC93-A8FF579DE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450" y="4327525"/>
            <a:ext cx="3043238"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019BE33-9F8A-4673-B3B6-B5CF94B82E0A}"/>
              </a:ext>
            </a:extLst>
          </p:cNvPr>
          <p:cNvSpPr>
            <a:spLocks noGrp="1" noChangeArrowheads="1"/>
          </p:cNvSpPr>
          <p:nvPr>
            <p:ph type="title"/>
          </p:nvPr>
        </p:nvSpPr>
        <p:spPr/>
        <p:txBody>
          <a:bodyPr/>
          <a:lstStyle/>
          <a:p>
            <a:pPr eaLnBrk="1" hangingPunct="1"/>
            <a:r>
              <a:rPr lang="en-US" altLang="en-US"/>
              <a:t>Line Continuation \</a:t>
            </a:r>
          </a:p>
        </p:txBody>
      </p:sp>
      <p:sp>
        <p:nvSpPr>
          <p:cNvPr id="21507" name="Rectangle 3">
            <a:extLst>
              <a:ext uri="{FF2B5EF4-FFF2-40B4-BE49-F238E27FC236}">
                <a16:creationId xmlns:a16="http://schemas.microsoft.com/office/drawing/2014/main" id="{36F742EC-78D5-481E-AF32-90A41C3F4C04}"/>
              </a:ext>
            </a:extLst>
          </p:cNvPr>
          <p:cNvSpPr>
            <a:spLocks noGrp="1" noChangeArrowheads="1"/>
          </p:cNvSpPr>
          <p:nvPr>
            <p:ph type="body" idx="1"/>
          </p:nvPr>
        </p:nvSpPr>
        <p:spPr>
          <a:xfrm>
            <a:off x="228600" y="1295400"/>
            <a:ext cx="8686800" cy="4953000"/>
          </a:xfrm>
        </p:spPr>
        <p:txBody>
          <a:bodyPr/>
          <a:lstStyle/>
          <a:p>
            <a:pPr eaLnBrk="1" hangingPunct="1">
              <a:defRPr/>
            </a:pPr>
            <a:r>
              <a:rPr lang="en-US" altLang="en-US" dirty="0"/>
              <a:t>Multiline continuation character (</a:t>
            </a:r>
            <a:r>
              <a:rPr lang="en-US" altLang="en-US" dirty="0">
                <a:latin typeface="Courier New" panose="02070309020205020404" pitchFamily="49" charset="0"/>
                <a:cs typeface="Courier New" panose="02070309020205020404" pitchFamily="49" charset="0"/>
              </a:rPr>
              <a:t>\</a:t>
            </a:r>
            <a:r>
              <a:rPr lang="en-US" altLang="en-US" dirty="0"/>
              <a:t>): Allows to break a statement into multiple lines – use sparingly</a:t>
            </a:r>
            <a:endParaRPr lang="en-US" altLang="en-US" b="1" dirty="0">
              <a:solidFill>
                <a:srgbClr val="008080"/>
              </a:solidFill>
              <a:latin typeface="Courier New" panose="02070309020205020404" pitchFamily="49" charset="0"/>
            </a:endParaRPr>
          </a:p>
          <a:p>
            <a:pPr marL="0" indent="0" eaLnBrk="1" hangingPunct="1">
              <a:buFontTx/>
              <a:buNone/>
              <a:defRPr/>
            </a:pPr>
            <a:r>
              <a:rPr lang="en-US" altLang="en-US" b="1" dirty="0">
                <a:solidFill>
                  <a:srgbClr val="008080"/>
                </a:solidFill>
                <a:latin typeface="Courier New" panose="02070309020205020404" pitchFamily="49" charset="0"/>
              </a:rPr>
              <a:t>&gt;&gt;&gt; </a:t>
            </a:r>
            <a:r>
              <a:rPr lang="en-US" altLang="en-US" b="1" dirty="0">
                <a:solidFill>
                  <a:srgbClr val="7030A0"/>
                </a:solidFill>
                <a:latin typeface="Courier New" panose="02070309020205020404" pitchFamily="49" charset="0"/>
              </a:rPr>
              <a:t>print</a:t>
            </a:r>
            <a:r>
              <a:rPr lang="en-US" altLang="en-US" b="1" dirty="0">
                <a:solidFill>
                  <a:srgbClr val="008080"/>
                </a:solidFill>
                <a:latin typeface="Courier New" panose="02070309020205020404" pitchFamily="49" charset="0"/>
              </a:rPr>
              <a:t>(</a:t>
            </a:r>
            <a:r>
              <a:rPr lang="en-US" altLang="en-US" b="1" dirty="0">
                <a:solidFill>
                  <a:srgbClr val="008000"/>
                </a:solidFill>
                <a:latin typeface="Courier New" panose="02070309020205020404" pitchFamily="49" charset="0"/>
              </a:rPr>
              <a:t>"This will\</a:t>
            </a:r>
          </a:p>
          <a:p>
            <a:pPr marL="0" indent="0" eaLnBrk="1" hangingPunct="1">
              <a:buFontTx/>
              <a:buNone/>
              <a:defRPr/>
            </a:pPr>
            <a:r>
              <a:rPr lang="en-US" altLang="en-US" b="1" dirty="0">
                <a:solidFill>
                  <a:srgbClr val="008080"/>
                </a:solidFill>
                <a:latin typeface="Courier New" panose="02070309020205020404" pitchFamily="49" charset="0"/>
              </a:rPr>
              <a:t>&gt;&gt;&gt; </a:t>
            </a:r>
            <a:r>
              <a:rPr lang="en-US" altLang="en-US" b="1" dirty="0">
                <a:solidFill>
                  <a:srgbClr val="008000"/>
                </a:solidFill>
                <a:latin typeface="Courier New" panose="02070309020205020404" pitchFamily="49" charset="0"/>
              </a:rPr>
              <a:t>continue on the same\</a:t>
            </a:r>
          </a:p>
          <a:p>
            <a:pPr marL="0" indent="0" eaLnBrk="1" hangingPunct="1">
              <a:buFontTx/>
              <a:buNone/>
              <a:defRPr/>
            </a:pPr>
            <a:r>
              <a:rPr lang="en-US" altLang="en-US" b="1" dirty="0">
                <a:solidFill>
                  <a:srgbClr val="008080"/>
                </a:solidFill>
                <a:latin typeface="Courier New" panose="02070309020205020404" pitchFamily="49" charset="0"/>
              </a:rPr>
              <a:t>&gt;&gt;&gt; </a:t>
            </a:r>
            <a:r>
              <a:rPr lang="en-US" altLang="en-US" b="1" dirty="0">
                <a:solidFill>
                  <a:srgbClr val="008000"/>
                </a:solidFill>
                <a:latin typeface="Courier New" panose="02070309020205020404" pitchFamily="49" charset="0"/>
              </a:rPr>
              <a:t>line.")</a:t>
            </a:r>
          </a:p>
          <a:p>
            <a:pPr marL="0" indent="0" eaLnBrk="1" hangingPunct="1">
              <a:buFontTx/>
              <a:buNone/>
              <a:defRPr/>
            </a:pPr>
            <a:r>
              <a:rPr lang="en-US" altLang="en-US" b="1" dirty="0">
                <a:solidFill>
                  <a:srgbClr val="00B0F0"/>
                </a:solidFill>
                <a:latin typeface="Courier New" panose="02070309020205020404" pitchFamily="49" charset="0"/>
              </a:rPr>
              <a:t>This will continue the same line.</a:t>
            </a:r>
          </a:p>
          <a:p>
            <a:pPr marL="0" indent="0" eaLnBrk="1" hangingPunct="1">
              <a:buFontTx/>
              <a:buNone/>
              <a:defRPr/>
            </a:pPr>
            <a:endParaRPr lang="en-US" altLang="en-US" b="1" dirty="0">
              <a:solidFill>
                <a:srgbClr val="008080"/>
              </a:solidFill>
              <a:latin typeface="Courier New" panose="02070309020205020404" pitchFamily="49" charset="0"/>
            </a:endParaRPr>
          </a:p>
          <a:p>
            <a:pPr marL="0" indent="0" eaLnBrk="1" hangingPunct="1">
              <a:buFontTx/>
              <a:buNone/>
              <a:defRPr/>
            </a:pPr>
            <a:r>
              <a:rPr lang="en-US" altLang="en-US" b="1" dirty="0">
                <a:solidFill>
                  <a:srgbClr val="008080"/>
                </a:solidFill>
                <a:latin typeface="Courier New" panose="02070309020205020404" pitchFamily="49" charset="0"/>
              </a:rPr>
              <a:t>&gt;&gt;&gt; x = 1 + 2 + 3 + 4 + \</a:t>
            </a:r>
          </a:p>
          <a:p>
            <a:pPr marL="0" indent="0" eaLnBrk="1" hangingPunct="1">
              <a:buFontTx/>
              <a:buNone/>
              <a:defRPr/>
            </a:pPr>
            <a:r>
              <a:rPr lang="en-US" altLang="en-US" b="1" dirty="0">
                <a:solidFill>
                  <a:srgbClr val="008080"/>
                </a:solidFill>
                <a:latin typeface="Courier New" panose="02070309020205020404" pitchFamily="49" charset="0"/>
              </a:rPr>
              <a:t>&gt;&gt;&gt;     5 + 6 + 7 + 8 + 9 + 10</a:t>
            </a:r>
          </a:p>
          <a:p>
            <a:pPr marL="0" indent="0" eaLnBrk="1" hangingPunct="1">
              <a:buFontTx/>
              <a:buNone/>
              <a:defRPr/>
            </a:pPr>
            <a:r>
              <a:rPr lang="en-US" altLang="en-US" b="1" dirty="0">
                <a:solidFill>
                  <a:srgbClr val="008080"/>
                </a:solidFill>
                <a:latin typeface="Courier New" panose="02070309020205020404" pitchFamily="49" charset="0"/>
              </a:rPr>
              <a:t>&gt;&gt;&gt; </a:t>
            </a:r>
            <a:r>
              <a:rPr lang="en-US" altLang="en-US" b="1" dirty="0">
                <a:solidFill>
                  <a:srgbClr val="7030A0"/>
                </a:solidFill>
                <a:latin typeface="Courier New" panose="02070309020205020404" pitchFamily="49" charset="0"/>
              </a:rPr>
              <a:t>print</a:t>
            </a:r>
            <a:r>
              <a:rPr lang="en-US" altLang="en-US" b="1" dirty="0">
                <a:solidFill>
                  <a:srgbClr val="008080"/>
                </a:solidFill>
                <a:latin typeface="Courier New" panose="02070309020205020404" pitchFamily="49" charset="0"/>
              </a:rPr>
              <a:t>(x)</a:t>
            </a:r>
          </a:p>
          <a:p>
            <a:pPr marL="0" indent="0" eaLnBrk="1" hangingPunct="1">
              <a:buFontTx/>
              <a:buNone/>
              <a:defRPr/>
            </a:pPr>
            <a:r>
              <a:rPr lang="en-US" altLang="en-US" b="1" dirty="0">
                <a:solidFill>
                  <a:srgbClr val="00B0F0"/>
                </a:solidFill>
                <a:latin typeface="Courier New" panose="02070309020205020404" pitchFamily="49" charset="0"/>
              </a:rPr>
              <a:t>55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BDF3039-52BC-459E-AB63-F791D3073B89}"/>
              </a:ext>
            </a:extLst>
          </p:cNvPr>
          <p:cNvSpPr>
            <a:spLocks noGrp="1" noChangeArrowheads="1"/>
          </p:cNvSpPr>
          <p:nvPr>
            <p:ph type="title"/>
          </p:nvPr>
        </p:nvSpPr>
        <p:spPr/>
        <p:txBody>
          <a:bodyPr/>
          <a:lstStyle/>
          <a:p>
            <a:pPr eaLnBrk="1" hangingPunct="1"/>
            <a:r>
              <a:rPr lang="en-US" altLang="en-US"/>
              <a:t>Interactive Mode</a:t>
            </a:r>
          </a:p>
        </p:txBody>
      </p:sp>
      <p:sp>
        <p:nvSpPr>
          <p:cNvPr id="15363" name="Rectangle 3">
            <a:extLst>
              <a:ext uri="{FF2B5EF4-FFF2-40B4-BE49-F238E27FC236}">
                <a16:creationId xmlns:a16="http://schemas.microsoft.com/office/drawing/2014/main" id="{DFD26A95-B90E-4123-B401-66B009BFEBCD}"/>
              </a:ext>
            </a:extLst>
          </p:cNvPr>
          <p:cNvSpPr>
            <a:spLocks noGrp="1" noChangeArrowheads="1"/>
          </p:cNvSpPr>
          <p:nvPr>
            <p:ph type="body" idx="1"/>
          </p:nvPr>
        </p:nvSpPr>
        <p:spPr/>
        <p:txBody>
          <a:bodyPr/>
          <a:lstStyle/>
          <a:p>
            <a:pPr eaLnBrk="1" hangingPunct="1"/>
            <a:r>
              <a:rPr lang="en-US" altLang="en-US"/>
              <a:t>When you start Python in interactive mode, you will see a prompt</a:t>
            </a:r>
          </a:p>
          <a:p>
            <a:pPr lvl="1" eaLnBrk="1" hangingPunct="1"/>
            <a:r>
              <a:rPr lang="en-US" altLang="en-US" sz="2400">
                <a:ea typeface="ＭＳ Ｐゴシック" panose="020B0600070205080204" pitchFamily="34" charset="-128"/>
              </a:rPr>
              <a:t>Indicates the interpreter is waiting for a Python statement to be typed</a:t>
            </a:r>
          </a:p>
          <a:p>
            <a:pPr lvl="1" eaLnBrk="1" hangingPunct="1"/>
            <a:r>
              <a:rPr lang="en-US" altLang="en-US" sz="2400">
                <a:ea typeface="ＭＳ Ｐゴシック" panose="020B0600070205080204" pitchFamily="34" charset="-128"/>
              </a:rPr>
              <a:t>Prompt reappears after previous statement is executed</a:t>
            </a:r>
          </a:p>
          <a:p>
            <a:pPr lvl="1" eaLnBrk="1" hangingPunct="1"/>
            <a:r>
              <a:rPr lang="en-US" altLang="en-US" sz="2400">
                <a:ea typeface="ＭＳ Ｐゴシック" panose="020B0600070205080204" pitchFamily="34" charset="-128"/>
              </a:rPr>
              <a:t>Error message displayed If you incorrectly type a statement</a:t>
            </a:r>
          </a:p>
          <a:p>
            <a:pPr eaLnBrk="1" hangingPunct="1"/>
            <a:r>
              <a:rPr lang="en-US" altLang="en-US"/>
              <a:t>Allows you to type commands one-at-a-time and see results</a:t>
            </a:r>
          </a:p>
          <a:p>
            <a:pPr eaLnBrk="1" hangingPunct="1"/>
            <a:r>
              <a:rPr lang="en-US" altLang="en-US"/>
              <a:t>A great way to explore Python's syntax</a:t>
            </a:r>
          </a:p>
          <a:p>
            <a:pPr lvl="1" eaLnBrk="1" hangingPunct="1"/>
            <a:r>
              <a:rPr lang="en-US" altLang="en-US" sz="2400">
                <a:ea typeface="ＭＳ Ｐゴシック" panose="020B0600070205080204" pitchFamily="34" charset="-128"/>
              </a:rPr>
              <a:t>Repeat previous command: Alt+P</a:t>
            </a:r>
          </a:p>
        </p:txBody>
      </p:sp>
    </p:spTree>
    <p:extLst>
      <p:ext uri="{BB962C8B-B14F-4D97-AF65-F5344CB8AC3E}">
        <p14:creationId xmlns:p14="http://schemas.microsoft.com/office/powerpoint/2010/main" val="2292559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1EE28A2-8E57-4CAD-8E1E-966B75643EB7}"/>
              </a:ext>
            </a:extLst>
          </p:cNvPr>
          <p:cNvSpPr>
            <a:spLocks noGrp="1" noChangeArrowheads="1"/>
          </p:cNvSpPr>
          <p:nvPr>
            <p:ph type="title"/>
          </p:nvPr>
        </p:nvSpPr>
        <p:spPr/>
        <p:txBody>
          <a:bodyPr/>
          <a:lstStyle/>
          <a:p>
            <a:pPr eaLnBrk="1" hangingPunct="1"/>
            <a:r>
              <a:rPr lang="en-US" altLang="en-US"/>
              <a:t>Interactive Mode</a:t>
            </a:r>
          </a:p>
        </p:txBody>
      </p:sp>
      <p:sp>
        <p:nvSpPr>
          <p:cNvPr id="20483" name="Rectangle 3">
            <a:extLst>
              <a:ext uri="{FF2B5EF4-FFF2-40B4-BE49-F238E27FC236}">
                <a16:creationId xmlns:a16="http://schemas.microsoft.com/office/drawing/2014/main" id="{4DE6825D-B6C9-40F3-88A2-B18D97BB9C26}"/>
              </a:ext>
            </a:extLst>
          </p:cNvPr>
          <p:cNvSpPr>
            <a:spLocks noGrp="1" noChangeArrowheads="1"/>
          </p:cNvSpPr>
          <p:nvPr>
            <p:ph type="body" idx="1"/>
          </p:nvPr>
        </p:nvSpPr>
        <p:spPr/>
        <p:txBody>
          <a:bodyPr/>
          <a:lstStyle/>
          <a:p>
            <a:pPr eaLnBrk="1" hangingPunct="1">
              <a:defRPr/>
            </a:pPr>
            <a:r>
              <a:rPr lang="en-US" altLang="en-US" dirty="0"/>
              <a:t>Allows you to type commands one-at-a-time and see results</a:t>
            </a:r>
          </a:p>
          <a:p>
            <a:pPr eaLnBrk="1" hangingPunct="1">
              <a:defRPr/>
            </a:pPr>
            <a:r>
              <a:rPr lang="en-US" altLang="en-US" dirty="0"/>
              <a:t>A great way to explore Python's syntax</a:t>
            </a:r>
          </a:p>
          <a:p>
            <a:pPr eaLnBrk="1" hangingPunct="1">
              <a:defRPr/>
            </a:pPr>
            <a:r>
              <a:rPr lang="en-US" altLang="en-US" dirty="0"/>
              <a:t>Statements entered in interactive mode are not saved as a program</a:t>
            </a:r>
          </a:p>
          <a:p>
            <a:pPr marL="0" indent="0" eaLnBrk="1" hangingPunct="1">
              <a:buFontTx/>
              <a:buNone/>
              <a:defRPr/>
            </a:pPr>
            <a:endParaRPr lang="en-US" altLang="en-US" dirty="0"/>
          </a:p>
        </p:txBody>
      </p:sp>
      <p:pic>
        <p:nvPicPr>
          <p:cNvPr id="20484" name="Picture 4">
            <a:extLst>
              <a:ext uri="{FF2B5EF4-FFF2-40B4-BE49-F238E27FC236}">
                <a16:creationId xmlns:a16="http://schemas.microsoft.com/office/drawing/2014/main" id="{0F74DBC9-D0D4-4DC8-988A-F3D297FD48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2795588"/>
            <a:ext cx="6070600" cy="36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4593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1A2A111-464C-4E69-853E-3110491CD65C}"/>
              </a:ext>
            </a:extLst>
          </p:cNvPr>
          <p:cNvSpPr>
            <a:spLocks noGrp="1" noChangeArrowheads="1"/>
          </p:cNvSpPr>
          <p:nvPr>
            <p:ph type="title"/>
          </p:nvPr>
        </p:nvSpPr>
        <p:spPr/>
        <p:txBody>
          <a:bodyPr/>
          <a:lstStyle/>
          <a:p>
            <a:pPr eaLnBrk="1" hangingPunct="1"/>
            <a:r>
              <a:rPr lang="en-US" altLang="en-US"/>
              <a:t>Script Mode</a:t>
            </a:r>
          </a:p>
        </p:txBody>
      </p:sp>
      <p:sp>
        <p:nvSpPr>
          <p:cNvPr id="21507" name="Rectangle 3">
            <a:extLst>
              <a:ext uri="{FF2B5EF4-FFF2-40B4-BE49-F238E27FC236}">
                <a16:creationId xmlns:a16="http://schemas.microsoft.com/office/drawing/2014/main" id="{22EAB198-6B0F-4CDD-BCFC-0AE5270A3150}"/>
              </a:ext>
            </a:extLst>
          </p:cNvPr>
          <p:cNvSpPr>
            <a:spLocks noGrp="1" noChangeArrowheads="1"/>
          </p:cNvSpPr>
          <p:nvPr>
            <p:ph type="body" idx="1"/>
          </p:nvPr>
        </p:nvSpPr>
        <p:spPr/>
        <p:txBody>
          <a:bodyPr/>
          <a:lstStyle/>
          <a:p>
            <a:pPr eaLnBrk="1" hangingPunct="1">
              <a:defRPr/>
            </a:pPr>
            <a:r>
              <a:rPr lang="en-US" altLang="en-US" dirty="0"/>
              <a:t>Script mode: save statements in Python script</a:t>
            </a:r>
          </a:p>
          <a:p>
            <a:pPr eaLnBrk="1" hangingPunct="1">
              <a:defRPr/>
            </a:pPr>
            <a:r>
              <a:rPr lang="en-US" altLang="en-US" dirty="0"/>
              <a:t>Must use script mode to have a program</a:t>
            </a:r>
          </a:p>
          <a:p>
            <a:pPr lvl="1" eaLnBrk="1" hangingPunct="1">
              <a:defRPr/>
            </a:pPr>
            <a:r>
              <a:rPr lang="en-US" altLang="en-US" dirty="0"/>
              <a:t>Save a set of Python statements in a file</a:t>
            </a:r>
          </a:p>
          <a:p>
            <a:pPr lvl="1" eaLnBrk="1" hangingPunct="1">
              <a:defRPr/>
            </a:pPr>
            <a:r>
              <a:rPr lang="en-US" altLang="en-US" dirty="0"/>
              <a:t>The filename should have the .py extension</a:t>
            </a:r>
          </a:p>
          <a:p>
            <a:pPr lvl="1" eaLnBrk="1" hangingPunct="1">
              <a:defRPr/>
            </a:pPr>
            <a:r>
              <a:rPr lang="en-US" altLang="en-US" dirty="0"/>
              <a:t>To run the file, or script, type </a:t>
            </a:r>
          </a:p>
          <a:p>
            <a:pPr lvl="1" eaLnBrk="1" hangingPunct="1">
              <a:buFont typeface="Arial" panose="020B0604020202020204" pitchFamily="34" charset="0"/>
              <a:buNone/>
              <a:defRPr/>
            </a:pPr>
            <a:r>
              <a:rPr lang="en-US" altLang="en-US" dirty="0"/>
              <a:t>	</a:t>
            </a:r>
            <a:r>
              <a:rPr lang="en-US" altLang="en-US" dirty="0">
                <a:latin typeface="Courier New" panose="02070309020205020404" pitchFamily="49" charset="0"/>
                <a:cs typeface="Courier New" panose="02070309020205020404" pitchFamily="49" charset="0"/>
              </a:rPr>
              <a:t>f</a:t>
            </a:r>
            <a:r>
              <a:rPr lang="en-US" altLang="en-US" i="1" dirty="0">
                <a:latin typeface="Courier New" panose="02070309020205020404" pitchFamily="49" charset="0"/>
                <a:cs typeface="Courier New" panose="02070309020205020404" pitchFamily="49" charset="0"/>
              </a:rPr>
              <a:t>ilename.py</a:t>
            </a:r>
            <a:r>
              <a:rPr lang="en-US" altLang="en-US" dirty="0">
                <a:latin typeface="Courier New" panose="02070309020205020404" pitchFamily="49" charset="0"/>
                <a:cs typeface="Courier New" panose="02070309020205020404" pitchFamily="49" charset="0"/>
              </a:rPr>
              <a:t> </a:t>
            </a:r>
          </a:p>
          <a:p>
            <a:pPr lvl="1" eaLnBrk="1" hangingPunct="1">
              <a:buFont typeface="Arial" panose="020B0604020202020204" pitchFamily="34" charset="0"/>
              <a:buNone/>
              <a:defRPr/>
            </a:pPr>
            <a:r>
              <a:rPr lang="en-US" altLang="en-US" dirty="0"/>
              <a:t>	at the operating system command line</a:t>
            </a:r>
          </a:p>
          <a:p>
            <a:pPr lvl="1" eaLnBrk="1" hangingPunct="1">
              <a:buFont typeface="Arial" panose="020B0604020202020204" pitchFamily="34" charset="0"/>
              <a:buNone/>
              <a:defRPr/>
            </a:pPr>
            <a:r>
              <a:rPr lang="en-US" altLang="en-US" dirty="0"/>
              <a:t>- Or run the script from an IDE (IDLE/Wing/Atom/Spyder)</a:t>
            </a:r>
            <a:endParaRPr lang="he-IL" altLang="en-US" dirty="0"/>
          </a:p>
          <a:p>
            <a:pPr marL="0" indent="0" eaLnBrk="1" hangingPunct="1">
              <a:buFontTx/>
              <a:buNone/>
              <a:defRPr/>
            </a:pPr>
            <a:endParaRPr lang="he-IL" altLang="en-US" dirty="0"/>
          </a:p>
          <a:p>
            <a:pPr marL="0" indent="0" eaLnBrk="1" hangingPunct="1">
              <a:buFontTx/>
              <a:buNone/>
              <a:defRPr/>
            </a:pPr>
            <a:endParaRPr lang="en-US" altLang="en-US" dirty="0">
              <a:latin typeface="Courier New" panose="02070309020205020404" pitchFamily="49" charset="0"/>
            </a:endParaRPr>
          </a:p>
        </p:txBody>
      </p:sp>
    </p:spTree>
    <p:extLst>
      <p:ext uri="{BB962C8B-B14F-4D97-AF65-F5344CB8AC3E}">
        <p14:creationId xmlns:p14="http://schemas.microsoft.com/office/powerpoint/2010/main" val="580578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E4E93B8-4D67-47FC-83B9-C8C4FD9ED937}"/>
              </a:ext>
            </a:extLst>
          </p:cNvPr>
          <p:cNvSpPr>
            <a:spLocks noGrp="1" noChangeArrowheads="1"/>
          </p:cNvSpPr>
          <p:nvPr>
            <p:ph type="title"/>
          </p:nvPr>
        </p:nvSpPr>
        <p:spPr/>
        <p:txBody>
          <a:bodyPr/>
          <a:lstStyle/>
          <a:p>
            <a:pPr eaLnBrk="1" hangingPunct="1"/>
            <a:r>
              <a:rPr lang="en-US" altLang="en-US"/>
              <a:t>Command Prompt</a:t>
            </a:r>
          </a:p>
        </p:txBody>
      </p:sp>
      <p:sp>
        <p:nvSpPr>
          <p:cNvPr id="21507" name="Rectangle 3">
            <a:extLst>
              <a:ext uri="{FF2B5EF4-FFF2-40B4-BE49-F238E27FC236}">
                <a16:creationId xmlns:a16="http://schemas.microsoft.com/office/drawing/2014/main" id="{0D4B6A48-9759-4503-BA0A-51C88B13A4D2}"/>
              </a:ext>
            </a:extLst>
          </p:cNvPr>
          <p:cNvSpPr>
            <a:spLocks noGrp="1" noChangeArrowheads="1"/>
          </p:cNvSpPr>
          <p:nvPr>
            <p:ph type="body" idx="1"/>
          </p:nvPr>
        </p:nvSpPr>
        <p:spPr/>
        <p:txBody>
          <a:bodyPr/>
          <a:lstStyle/>
          <a:p>
            <a:pPr eaLnBrk="1" hangingPunct="1"/>
            <a:r>
              <a:rPr lang="en-US" altLang="en-US"/>
              <a:t>Here’s a one-line source file named first.py that prints a message to the screen.</a:t>
            </a:r>
          </a:p>
          <a:p>
            <a:pPr marL="457200" lvl="1" indent="0" eaLnBrk="1" hangingPunct="1">
              <a:buFontTx/>
              <a:buNone/>
            </a:pPr>
            <a:r>
              <a:rPr lang="en-US" altLang="en-US">
                <a:ea typeface="ＭＳ Ｐゴシック" panose="020B0600070205080204" pitchFamily="34" charset="-128"/>
              </a:rPr>
              <a:t>	</a:t>
            </a:r>
            <a:r>
              <a:rPr lang="en-US" altLang="en-US">
                <a:solidFill>
                  <a:srgbClr val="7030A0"/>
                </a:solidFill>
                <a:ea typeface="ＭＳ Ｐゴシック" panose="020B0600070205080204" pitchFamily="34" charset="-128"/>
              </a:rPr>
              <a:t>print</a:t>
            </a:r>
            <a:r>
              <a:rPr lang="en-US" altLang="en-US">
                <a:ea typeface="ＭＳ Ｐゴシック" panose="020B0600070205080204" pitchFamily="34" charset="-128"/>
              </a:rPr>
              <a:t>(</a:t>
            </a:r>
            <a:r>
              <a:rPr lang="en-US" altLang="en-US">
                <a:solidFill>
                  <a:srgbClr val="008000"/>
                </a:solidFill>
                <a:ea typeface="ＭＳ Ｐゴシック" panose="020B0600070205080204" pitchFamily="34" charset="-128"/>
              </a:rPr>
              <a:t>"CS I K Python Programming"</a:t>
            </a:r>
            <a:r>
              <a:rPr lang="en-US" altLang="en-US">
                <a:ea typeface="ＭＳ Ｐゴシック" panose="020B0600070205080204" pitchFamily="34" charset="-128"/>
              </a:rPr>
              <a:t>)</a:t>
            </a:r>
          </a:p>
          <a:p>
            <a:pPr eaLnBrk="1" hangingPunct="1"/>
            <a:r>
              <a:rPr lang="en-US" altLang="en-US"/>
              <a:t>To run from the Windows Command Prompt or Mac OS terminal type "python" followed by the file name.</a:t>
            </a:r>
            <a:endParaRPr lang="en-US" altLang="en-US">
              <a:latin typeface="Courier New" panose="02070309020205020404" pitchFamily="49" charset="0"/>
            </a:endParaRPr>
          </a:p>
          <a:p>
            <a:pPr eaLnBrk="1" hangingPunct="1"/>
            <a:endParaRPr lang="en-US" altLang="en-US">
              <a:latin typeface="Courier New" panose="02070309020205020404" pitchFamily="49" charset="0"/>
            </a:endParaRPr>
          </a:p>
          <a:p>
            <a:pPr eaLnBrk="1" hangingPunct="1"/>
            <a:endParaRPr lang="en-US" altLang="en-US">
              <a:latin typeface="Courier New" panose="02070309020205020404" pitchFamily="49" charset="0"/>
            </a:endParaRPr>
          </a:p>
          <a:p>
            <a:pPr eaLnBrk="1" hangingPunct="1"/>
            <a:r>
              <a:rPr lang="en-US" altLang="en-US"/>
              <a:t>Often your program will reside in a different directory in which you’ll need to specify the absolute path to the file.</a:t>
            </a:r>
            <a:endParaRPr lang="he-IL" altLang="en-US"/>
          </a:p>
        </p:txBody>
      </p:sp>
      <p:sp>
        <p:nvSpPr>
          <p:cNvPr id="2" name="TextBox 1">
            <a:extLst>
              <a:ext uri="{FF2B5EF4-FFF2-40B4-BE49-F238E27FC236}">
                <a16:creationId xmlns:a16="http://schemas.microsoft.com/office/drawing/2014/main" id="{83A7EAA8-2077-4FB0-8C60-D8757431FAB0}"/>
              </a:ext>
            </a:extLst>
          </p:cNvPr>
          <p:cNvSpPr txBox="1"/>
          <p:nvPr/>
        </p:nvSpPr>
        <p:spPr>
          <a:xfrm>
            <a:off x="765175" y="3454400"/>
            <a:ext cx="7613650" cy="646113"/>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defRPr/>
            </a:pPr>
            <a:r>
              <a:rPr lang="en-US" dirty="0"/>
              <a:t>C:\users\s123456\desktop\CSI\&gt; python first.py</a:t>
            </a:r>
          </a:p>
          <a:p>
            <a:pPr>
              <a:defRPr/>
            </a:pPr>
            <a:r>
              <a:rPr lang="en-US" altLang="en-US" dirty="0"/>
              <a:t>CS I K Python Programming</a:t>
            </a:r>
            <a:endParaRPr lang="en-US" dirty="0"/>
          </a:p>
        </p:txBody>
      </p:sp>
      <p:sp>
        <p:nvSpPr>
          <p:cNvPr id="6" name="TextBox 5">
            <a:extLst>
              <a:ext uri="{FF2B5EF4-FFF2-40B4-BE49-F238E27FC236}">
                <a16:creationId xmlns:a16="http://schemas.microsoft.com/office/drawing/2014/main" id="{CB80C0D6-029C-4245-BB8C-157FAB8C0B5C}"/>
              </a:ext>
            </a:extLst>
          </p:cNvPr>
          <p:cNvSpPr txBox="1"/>
          <p:nvPr/>
        </p:nvSpPr>
        <p:spPr>
          <a:xfrm>
            <a:off x="765175" y="5238750"/>
            <a:ext cx="7613650" cy="64770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defRPr/>
            </a:pPr>
            <a:r>
              <a:rPr lang="en-US" dirty="0"/>
              <a:t>C:\users\student\&gt; python </a:t>
            </a:r>
            <a:r>
              <a:rPr lang="en-GB" dirty="0">
                <a:latin typeface="+mj-lt"/>
              </a:rPr>
              <a:t>"</a:t>
            </a:r>
            <a:r>
              <a:rPr lang="en-US" dirty="0">
                <a:latin typeface="+mj-lt"/>
              </a:rPr>
              <a:t>C:\users\student\docs\project\first.py</a:t>
            </a:r>
            <a:r>
              <a:rPr lang="en-GB" dirty="0">
                <a:latin typeface="+mj-lt"/>
              </a:rPr>
              <a:t>"</a:t>
            </a:r>
            <a:endParaRPr lang="en-US" dirty="0">
              <a:latin typeface="+mj-lt"/>
            </a:endParaRPr>
          </a:p>
          <a:p>
            <a:pPr>
              <a:defRPr/>
            </a:pPr>
            <a:r>
              <a:rPr lang="en-US" altLang="en-US" dirty="0"/>
              <a:t>CS I K Python Programming</a:t>
            </a:r>
            <a:endParaRPr lang="en-US" dirty="0"/>
          </a:p>
        </p:txBody>
      </p:sp>
    </p:spTree>
    <p:extLst>
      <p:ext uri="{BB962C8B-B14F-4D97-AF65-F5344CB8AC3E}">
        <p14:creationId xmlns:p14="http://schemas.microsoft.com/office/powerpoint/2010/main" val="593304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7DB0A48-6E67-4C13-B3F5-D9FAAF76F621}"/>
              </a:ext>
            </a:extLst>
          </p:cNvPr>
          <p:cNvSpPr>
            <a:spLocks noGrp="1" noChangeArrowheads="1"/>
          </p:cNvSpPr>
          <p:nvPr>
            <p:ph type="title"/>
          </p:nvPr>
        </p:nvSpPr>
        <p:spPr/>
        <p:txBody>
          <a:bodyPr/>
          <a:lstStyle/>
          <a:p>
            <a:pPr eaLnBrk="1" hangingPunct="1"/>
            <a:r>
              <a:rPr lang="en-US" altLang="en-US"/>
              <a:t>IDLE</a:t>
            </a:r>
          </a:p>
        </p:txBody>
      </p:sp>
      <p:sp>
        <p:nvSpPr>
          <p:cNvPr id="22531" name="Rectangle 3">
            <a:extLst>
              <a:ext uri="{FF2B5EF4-FFF2-40B4-BE49-F238E27FC236}">
                <a16:creationId xmlns:a16="http://schemas.microsoft.com/office/drawing/2014/main" id="{6775E319-A210-4D08-BD03-68B7BDEE23BD}"/>
              </a:ext>
            </a:extLst>
          </p:cNvPr>
          <p:cNvSpPr>
            <a:spLocks noGrp="1" noChangeArrowheads="1"/>
          </p:cNvSpPr>
          <p:nvPr>
            <p:ph type="body" idx="1"/>
          </p:nvPr>
        </p:nvSpPr>
        <p:spPr/>
        <p:txBody>
          <a:bodyPr/>
          <a:lstStyle/>
          <a:p>
            <a:pPr eaLnBrk="1" hangingPunct="1">
              <a:defRPr/>
            </a:pPr>
            <a:r>
              <a:rPr lang="en-US" altLang="en-US" sz="2000" dirty="0"/>
              <a:t>Fortunately, many tools and software applications have been developed for you to write code (you don’t have to use the command prompt </a:t>
            </a:r>
            <a:r>
              <a:rPr lang="en-US" altLang="en-US" sz="2000" dirty="0">
                <a:sym typeface="Wingdings" panose="05000000000000000000" pitchFamily="2" charset="2"/>
              </a:rPr>
              <a:t>)</a:t>
            </a:r>
            <a:r>
              <a:rPr lang="en-US" altLang="en-US" sz="2000" dirty="0"/>
              <a:t>.</a:t>
            </a:r>
          </a:p>
          <a:p>
            <a:pPr eaLnBrk="1" hangingPunct="1">
              <a:defRPr/>
            </a:pPr>
            <a:r>
              <a:rPr lang="en-US" altLang="en-US" sz="2000" dirty="0"/>
              <a:t>IDLE (</a:t>
            </a:r>
            <a:r>
              <a:rPr lang="en-US" altLang="en-US" sz="2000" b="1" dirty="0"/>
              <a:t>I</a:t>
            </a:r>
            <a:r>
              <a:rPr lang="en-US" altLang="en-US" sz="2000" dirty="0"/>
              <a:t>ntegrated </a:t>
            </a:r>
            <a:r>
              <a:rPr lang="en-US" altLang="en-US" sz="2000" b="1" dirty="0"/>
              <a:t>D</a:t>
            </a:r>
            <a:r>
              <a:rPr lang="en-US" altLang="en-US" sz="2000" dirty="0"/>
              <a:t>eve</a:t>
            </a:r>
            <a:r>
              <a:rPr lang="en-US" altLang="en-US" sz="2000" b="1" dirty="0"/>
              <a:t>L</a:t>
            </a:r>
            <a:r>
              <a:rPr lang="en-US" altLang="en-US" sz="2000" dirty="0"/>
              <a:t>opment </a:t>
            </a:r>
            <a:r>
              <a:rPr lang="en-US" altLang="en-US" sz="2000" b="1" dirty="0"/>
              <a:t>E</a:t>
            </a:r>
            <a:r>
              <a:rPr lang="en-US" altLang="en-US" sz="2000" dirty="0"/>
              <a:t>nvironment): single program that provides tools to write, execute and test a program all inside a graphical interface</a:t>
            </a:r>
          </a:p>
          <a:p>
            <a:pPr lvl="1" eaLnBrk="1" hangingPunct="1">
              <a:defRPr/>
            </a:pPr>
            <a:r>
              <a:rPr lang="en-US" altLang="en-US" sz="2000" dirty="0"/>
              <a:t>Automatically installed when Python language is installed</a:t>
            </a:r>
          </a:p>
          <a:p>
            <a:pPr lvl="1" eaLnBrk="1" hangingPunct="1">
              <a:defRPr/>
            </a:pPr>
            <a:r>
              <a:rPr lang="en-US" altLang="en-US" sz="2000" dirty="0"/>
              <a:t>Runs in interactive mode</a:t>
            </a:r>
          </a:p>
          <a:p>
            <a:pPr lvl="1" eaLnBrk="1" hangingPunct="1">
              <a:defRPr/>
            </a:pPr>
            <a:r>
              <a:rPr lang="en-US" altLang="en-US" sz="2000" dirty="0"/>
              <a:t>Has built-in text editor with features designed to help write Python programs</a:t>
            </a:r>
          </a:p>
          <a:p>
            <a:pPr marL="0" indent="0" eaLnBrk="1" hangingPunct="1">
              <a:buFontTx/>
              <a:buNone/>
              <a:defRPr/>
            </a:pPr>
            <a:endParaRPr lang="en-US" altLang="en-US" dirty="0">
              <a:latin typeface="Courier New" panose="02070309020205020404" pitchFamily="49" charset="0"/>
            </a:endParaRPr>
          </a:p>
        </p:txBody>
      </p:sp>
      <p:graphicFrame>
        <p:nvGraphicFramePr>
          <p:cNvPr id="10" name="Group 4">
            <a:extLst>
              <a:ext uri="{FF2B5EF4-FFF2-40B4-BE49-F238E27FC236}">
                <a16:creationId xmlns:a16="http://schemas.microsoft.com/office/drawing/2014/main" id="{A6A735A1-5AA7-4043-97AA-768E38225364}"/>
              </a:ext>
            </a:extLst>
          </p:cNvPr>
          <p:cNvGraphicFramePr>
            <a:graphicFrameLocks noGrp="1"/>
          </p:cNvGraphicFramePr>
          <p:nvPr/>
        </p:nvGraphicFramePr>
        <p:xfrm>
          <a:off x="1905000" y="4613275"/>
          <a:ext cx="4248150" cy="949325"/>
        </p:xfrm>
        <a:graphic>
          <a:graphicData uri="http://schemas.openxmlformats.org/drawingml/2006/table">
            <a:tbl>
              <a:tblPr/>
              <a:tblGrid>
                <a:gridCol w="515938">
                  <a:extLst>
                    <a:ext uri="{9D8B030D-6E8A-4147-A177-3AD203B41FA5}">
                      <a16:colId xmlns:a16="http://schemas.microsoft.com/office/drawing/2014/main" val="20000"/>
                    </a:ext>
                  </a:extLst>
                </a:gridCol>
                <a:gridCol w="3732212">
                  <a:extLst>
                    <a:ext uri="{9D8B030D-6E8A-4147-A177-3AD203B41FA5}">
                      <a16:colId xmlns:a16="http://schemas.microsoft.com/office/drawing/2014/main" val="20001"/>
                    </a:ext>
                  </a:extLst>
                </a:gridCol>
              </a:tblGrid>
              <a:tr h="387700">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hello.py</a:t>
                      </a:r>
                    </a:p>
                  </a:txBody>
                  <a:tcPr marL="41477" marR="41477" marT="41450" marB="41450"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561625">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3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txBody>
                  <a:tcPr marL="41477" marR="82954" marT="207257" marB="207257"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3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rPr>
                        <a:t>Hello, world!</a:t>
                      </a:r>
                      <a:r>
                        <a:rPr lang="en-GB" sz="1800" dirty="0">
                          <a:solidFill>
                            <a:srgbClr val="008000"/>
                          </a:solidFill>
                          <a:latin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ea typeface="ＭＳ Ｐゴシック" panose="020B0600070205080204" pitchFamily="34" charset="-128"/>
                        </a:rPr>
                        <a:t>)</a:t>
                      </a:r>
                    </a:p>
                  </a:txBody>
                  <a:tcPr marL="41477" marR="165909" marT="207257" marB="207257"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71661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77FFA25-5482-4CEF-A410-A0F322E3290D}"/>
              </a:ext>
            </a:extLst>
          </p:cNvPr>
          <p:cNvSpPr>
            <a:spLocks noGrp="1" noChangeArrowheads="1"/>
          </p:cNvSpPr>
          <p:nvPr>
            <p:ph type="title"/>
          </p:nvPr>
        </p:nvSpPr>
        <p:spPr/>
        <p:txBody>
          <a:bodyPr/>
          <a:lstStyle/>
          <a:p>
            <a:pPr eaLnBrk="1" hangingPunct="1"/>
            <a:r>
              <a:rPr lang="en-US" altLang="en-US"/>
              <a:t>Hello World Program</a:t>
            </a:r>
          </a:p>
        </p:txBody>
      </p:sp>
      <p:pic>
        <p:nvPicPr>
          <p:cNvPr id="26627" name="Picture 1">
            <a:extLst>
              <a:ext uri="{FF2B5EF4-FFF2-40B4-BE49-F238E27FC236}">
                <a16:creationId xmlns:a16="http://schemas.microsoft.com/office/drawing/2014/main" id="{219D0467-09CB-49C9-A32F-2927632A6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71600"/>
            <a:ext cx="5181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a:extLst>
              <a:ext uri="{FF2B5EF4-FFF2-40B4-BE49-F238E27FC236}">
                <a16:creationId xmlns:a16="http://schemas.microsoft.com/office/drawing/2014/main" id="{6F1DA6A2-C8AE-4BCF-8172-015A1D650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3200400"/>
            <a:ext cx="52387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29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33D0667-4078-4A94-99E6-81E3DE89F524}"/>
              </a:ext>
            </a:extLst>
          </p:cNvPr>
          <p:cNvSpPr>
            <a:spLocks noGrp="1" noChangeArrowheads="1"/>
          </p:cNvSpPr>
          <p:nvPr>
            <p:ph type="title"/>
          </p:nvPr>
        </p:nvSpPr>
        <p:spPr/>
        <p:txBody>
          <a:bodyPr/>
          <a:lstStyle/>
          <a:p>
            <a:pPr eaLnBrk="1" hangingPunct="1"/>
            <a:r>
              <a:rPr lang="en-US" altLang="en-US"/>
              <a:t>Hello World Program</a:t>
            </a:r>
          </a:p>
        </p:txBody>
      </p:sp>
      <p:pic>
        <p:nvPicPr>
          <p:cNvPr id="27651" name="Picture 2">
            <a:extLst>
              <a:ext uri="{FF2B5EF4-FFF2-40B4-BE49-F238E27FC236}">
                <a16:creationId xmlns:a16="http://schemas.microsoft.com/office/drawing/2014/main" id="{D3F80659-73DB-43AA-B13B-0E47E072D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776413"/>
            <a:ext cx="816292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2048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77626D2-897C-4576-83B6-78CCF6D6DC55}"/>
              </a:ext>
            </a:extLst>
          </p:cNvPr>
          <p:cNvSpPr>
            <a:spLocks noGrp="1" noChangeArrowheads="1"/>
          </p:cNvSpPr>
          <p:nvPr>
            <p:ph type="title"/>
          </p:nvPr>
        </p:nvSpPr>
        <p:spPr/>
        <p:txBody>
          <a:bodyPr/>
          <a:lstStyle/>
          <a:p>
            <a:pPr eaLnBrk="1" hangingPunct="1"/>
            <a:r>
              <a:rPr lang="en-US" altLang="en-US"/>
              <a:t>Wing IDE</a:t>
            </a:r>
          </a:p>
        </p:txBody>
      </p:sp>
      <p:pic>
        <p:nvPicPr>
          <p:cNvPr id="28675" name="Picture 1">
            <a:extLst>
              <a:ext uri="{FF2B5EF4-FFF2-40B4-BE49-F238E27FC236}">
                <a16:creationId xmlns:a16="http://schemas.microsoft.com/office/drawing/2014/main" id="{AA7F3D7E-F392-4FCC-9AEB-1E22930CC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425" y="1295400"/>
            <a:ext cx="5899150"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6492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E59BB6B-0E48-4459-9ADD-941580FE4235}"/>
              </a:ext>
            </a:extLst>
          </p:cNvPr>
          <p:cNvSpPr>
            <a:spLocks noGrp="1" noChangeArrowheads="1"/>
          </p:cNvSpPr>
          <p:nvPr>
            <p:ph type="title"/>
          </p:nvPr>
        </p:nvSpPr>
        <p:spPr/>
        <p:txBody>
          <a:bodyPr/>
          <a:lstStyle/>
          <a:p>
            <a:pPr eaLnBrk="1" hangingPunct="1"/>
            <a:r>
              <a:rPr lang="en-US" altLang="en-US"/>
              <a:t>Summary</a:t>
            </a:r>
          </a:p>
        </p:txBody>
      </p:sp>
      <p:sp>
        <p:nvSpPr>
          <p:cNvPr id="21507" name="Rectangle 3">
            <a:extLst>
              <a:ext uri="{FF2B5EF4-FFF2-40B4-BE49-F238E27FC236}">
                <a16:creationId xmlns:a16="http://schemas.microsoft.com/office/drawing/2014/main" id="{76E44BAC-AD1B-4FF0-8F03-32C84C70735A}"/>
              </a:ext>
            </a:extLst>
          </p:cNvPr>
          <p:cNvSpPr>
            <a:spLocks noGrp="1" noChangeArrowheads="1"/>
          </p:cNvSpPr>
          <p:nvPr>
            <p:ph type="body" idx="1"/>
          </p:nvPr>
        </p:nvSpPr>
        <p:spPr>
          <a:xfrm>
            <a:off x="228600" y="1295400"/>
            <a:ext cx="8686800" cy="4953000"/>
          </a:xfrm>
        </p:spPr>
        <p:txBody>
          <a:bodyPr/>
          <a:lstStyle/>
          <a:p>
            <a:pPr eaLnBrk="1" hangingPunct="1">
              <a:defRPr/>
            </a:pPr>
            <a:r>
              <a:rPr lang="en-US" altLang="en-US" sz="2800" dirty="0">
                <a:latin typeface="+mj-lt"/>
              </a:rPr>
              <a:t>Installing Python and the Python interpreter modes</a:t>
            </a:r>
            <a:endParaRPr lang="en-US" altLang="en-US" sz="2800" b="1" dirty="0">
              <a:solidFill>
                <a:srgbClr val="008080"/>
              </a:solidFill>
              <a:latin typeface="+mj-lt"/>
            </a:endParaRPr>
          </a:p>
          <a:p>
            <a:pPr eaLnBrk="1" hangingPunct="1">
              <a:defRPr/>
            </a:pPr>
            <a:r>
              <a:rPr lang="en-US" altLang="en-US" sz="2800" dirty="0">
                <a:latin typeface="+mj-lt"/>
              </a:rPr>
              <a:t>Fetch-decode-execute cycle</a:t>
            </a:r>
          </a:p>
          <a:p>
            <a:pPr eaLnBrk="1" hangingPunct="1">
              <a:defRPr/>
            </a:pPr>
            <a:r>
              <a:rPr lang="en-US" altLang="en-US" sz="2800" dirty="0">
                <a:latin typeface="+mj-lt"/>
              </a:rPr>
              <a:t>Use of comments in programs</a:t>
            </a:r>
          </a:p>
          <a:p>
            <a:pPr eaLnBrk="1" hangingPunct="1">
              <a:defRPr/>
            </a:pPr>
            <a:r>
              <a:rPr lang="en-US" altLang="en-US" sz="2800" dirty="0">
                <a:latin typeface="+mj-lt"/>
              </a:rPr>
              <a:t>Strings</a:t>
            </a:r>
          </a:p>
          <a:p>
            <a:pPr eaLnBrk="1" hangingPunct="1">
              <a:defRPr/>
            </a:pPr>
            <a:r>
              <a:rPr lang="en-US" altLang="en-US" sz="2800" dirty="0">
                <a:latin typeface="+mj-lt"/>
              </a:rPr>
              <a:t>Escape Sequences</a:t>
            </a:r>
          </a:p>
          <a:p>
            <a:pPr eaLnBrk="1" hangingPunct="1">
              <a:defRPr/>
            </a:pPr>
            <a:r>
              <a:rPr lang="en-US" altLang="en-US" sz="2800" dirty="0">
                <a:latin typeface="+mj-lt"/>
              </a:rPr>
              <a:t>Ways in which programs can present and format output</a:t>
            </a:r>
          </a:p>
          <a:p>
            <a:pPr marL="0" indent="0" eaLnBrk="1" hangingPunct="1">
              <a:buFontTx/>
              <a:buNone/>
              <a:defRPr/>
            </a:pPr>
            <a:endParaRPr lang="en-US" altLang="en-US"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7115AD7-20ED-442E-89E3-76CCC028482E}"/>
              </a:ext>
            </a:extLst>
          </p:cNvPr>
          <p:cNvSpPr>
            <a:spLocks noGrp="1" noChangeArrowheads="1"/>
          </p:cNvSpPr>
          <p:nvPr>
            <p:ph type="title"/>
          </p:nvPr>
        </p:nvSpPr>
        <p:spPr/>
        <p:txBody>
          <a:bodyPr/>
          <a:lstStyle/>
          <a:p>
            <a:pPr eaLnBrk="1" hangingPunct="1"/>
            <a:r>
              <a:rPr lang="en-US" altLang="en-US"/>
              <a:t>Installing Python</a:t>
            </a:r>
          </a:p>
        </p:txBody>
      </p:sp>
      <p:sp>
        <p:nvSpPr>
          <p:cNvPr id="8195" name="Rectangle 3">
            <a:extLst>
              <a:ext uri="{FF2B5EF4-FFF2-40B4-BE49-F238E27FC236}">
                <a16:creationId xmlns:a16="http://schemas.microsoft.com/office/drawing/2014/main" id="{8A298593-4F7A-4D39-BCDE-CB3A07444750}"/>
              </a:ext>
            </a:extLst>
          </p:cNvPr>
          <p:cNvSpPr>
            <a:spLocks noGrp="1" noChangeArrowheads="1"/>
          </p:cNvSpPr>
          <p:nvPr>
            <p:ph type="body" sz="half" idx="1"/>
          </p:nvPr>
        </p:nvSpPr>
        <p:spPr>
          <a:xfrm>
            <a:off x="304800" y="1295400"/>
            <a:ext cx="4271963" cy="4953000"/>
          </a:xfrm>
        </p:spPr>
        <p:txBody>
          <a:bodyPr/>
          <a:lstStyle/>
          <a:p>
            <a:pPr eaLnBrk="1" hangingPunct="1">
              <a:buFontTx/>
              <a:buNone/>
            </a:pPr>
            <a:r>
              <a:rPr lang="en-US" altLang="en-US" sz="2000" b="1"/>
              <a:t>Windows:</a:t>
            </a:r>
          </a:p>
          <a:p>
            <a:pPr eaLnBrk="1" hangingPunct="1"/>
            <a:r>
              <a:rPr lang="en-US" altLang="en-US" sz="2000"/>
              <a:t>Download Python from </a:t>
            </a:r>
            <a:r>
              <a:rPr lang="en-US" altLang="en-US" sz="2000" u="sng"/>
              <a:t>http://www.python.org</a:t>
            </a:r>
            <a:endParaRPr lang="en-US" altLang="en-US" sz="2000"/>
          </a:p>
          <a:p>
            <a:pPr eaLnBrk="1" hangingPunct="1"/>
            <a:r>
              <a:rPr lang="en-US" altLang="en-US" sz="2000"/>
              <a:t>Install Python.</a:t>
            </a:r>
          </a:p>
          <a:p>
            <a:pPr eaLnBrk="1" hangingPunct="1"/>
            <a:r>
              <a:rPr lang="en-US" altLang="en-US" sz="2000"/>
              <a:t>Run </a:t>
            </a:r>
            <a:r>
              <a:rPr lang="en-US" altLang="en-US" sz="2000" b="1"/>
              <a:t>Idle</a:t>
            </a:r>
            <a:r>
              <a:rPr lang="en-US" altLang="en-US" sz="2000"/>
              <a:t> from the Start Menu.</a:t>
            </a:r>
          </a:p>
        </p:txBody>
      </p:sp>
      <p:sp>
        <p:nvSpPr>
          <p:cNvPr id="8196" name="Rectangle 4">
            <a:extLst>
              <a:ext uri="{FF2B5EF4-FFF2-40B4-BE49-F238E27FC236}">
                <a16:creationId xmlns:a16="http://schemas.microsoft.com/office/drawing/2014/main" id="{A689357F-4AA2-4FDB-B0CB-475BB3DF55C1}"/>
              </a:ext>
            </a:extLst>
          </p:cNvPr>
          <p:cNvSpPr>
            <a:spLocks noGrp="1" noChangeArrowheads="1"/>
          </p:cNvSpPr>
          <p:nvPr>
            <p:ph type="body" sz="half" idx="2"/>
          </p:nvPr>
        </p:nvSpPr>
        <p:spPr>
          <a:xfrm>
            <a:off x="4716463" y="1295400"/>
            <a:ext cx="4275137" cy="4953000"/>
          </a:xfrm>
        </p:spPr>
        <p:txBody>
          <a:bodyPr/>
          <a:lstStyle/>
          <a:p>
            <a:pPr eaLnBrk="1" hangingPunct="1">
              <a:buFontTx/>
              <a:buNone/>
            </a:pPr>
            <a:r>
              <a:rPr lang="en-US" altLang="en-US" sz="2000" b="1"/>
              <a:t>Mac OS X:</a:t>
            </a:r>
          </a:p>
          <a:p>
            <a:pPr eaLnBrk="1" hangingPunct="1"/>
            <a:r>
              <a:rPr lang="en-US" altLang="en-US" sz="2000"/>
              <a:t>Python is already installed.</a:t>
            </a:r>
          </a:p>
          <a:p>
            <a:pPr eaLnBrk="1" hangingPunct="1"/>
            <a:r>
              <a:rPr lang="en-US" altLang="en-US" sz="2000"/>
              <a:t>Open a terminal and run </a:t>
            </a:r>
            <a:r>
              <a:rPr lang="en-US" altLang="en-US" sz="2000">
                <a:latin typeface="Courier New" panose="02070309020205020404" pitchFamily="49" charset="0"/>
              </a:rPr>
              <a:t>python</a:t>
            </a:r>
            <a:r>
              <a:rPr lang="en-US" altLang="en-US" sz="2000"/>
              <a:t> or run Idle from Finder.</a:t>
            </a:r>
          </a:p>
          <a:p>
            <a:pPr eaLnBrk="1" hangingPunct="1">
              <a:buFontTx/>
              <a:buNone/>
            </a:pPr>
            <a:endParaRPr lang="en-US" altLang="en-US" sz="2000"/>
          </a:p>
          <a:p>
            <a:pPr eaLnBrk="1" hangingPunct="1">
              <a:buFontTx/>
              <a:buNone/>
            </a:pPr>
            <a:r>
              <a:rPr lang="en-US" altLang="en-US" sz="2000" b="1"/>
              <a:t>Linux:</a:t>
            </a:r>
          </a:p>
          <a:p>
            <a:pPr eaLnBrk="1" hangingPunct="1"/>
            <a:r>
              <a:rPr lang="en-US" altLang="en-US" sz="2000"/>
              <a:t>Chances are you already have Python installed.  To check, run </a:t>
            </a:r>
            <a:r>
              <a:rPr lang="en-US" altLang="en-US" sz="2000">
                <a:latin typeface="Courier New" panose="02070309020205020404" pitchFamily="49" charset="0"/>
              </a:rPr>
              <a:t>python</a:t>
            </a:r>
            <a:r>
              <a:rPr lang="en-US" altLang="en-US" sz="2000"/>
              <a:t> from the terminal.</a:t>
            </a:r>
          </a:p>
          <a:p>
            <a:pPr eaLnBrk="1" hangingPunct="1"/>
            <a:r>
              <a:rPr lang="en-US" altLang="en-US" sz="2000"/>
              <a:t>If not, install from your distribution's package system.</a:t>
            </a:r>
          </a:p>
          <a:p>
            <a:pPr eaLnBrk="1" hangingPunct="1"/>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E2DC06A-62F6-485E-96FB-AA1BC03FC4E5}"/>
              </a:ext>
            </a:extLst>
          </p:cNvPr>
          <p:cNvSpPr>
            <a:spLocks noGrp="1" noChangeArrowheads="1"/>
          </p:cNvSpPr>
          <p:nvPr>
            <p:ph type="title"/>
          </p:nvPr>
        </p:nvSpPr>
        <p:spPr/>
        <p:txBody>
          <a:bodyPr/>
          <a:lstStyle/>
          <a:p>
            <a:pPr eaLnBrk="1" hangingPunct="1"/>
            <a:r>
              <a:rPr lang="en-US" altLang="en-US"/>
              <a:t>Introduction</a:t>
            </a:r>
          </a:p>
        </p:txBody>
      </p:sp>
      <p:sp>
        <p:nvSpPr>
          <p:cNvPr id="17411" name="Rectangle 3">
            <a:extLst>
              <a:ext uri="{FF2B5EF4-FFF2-40B4-BE49-F238E27FC236}">
                <a16:creationId xmlns:a16="http://schemas.microsoft.com/office/drawing/2014/main" id="{546B713C-A23E-4EB3-9F79-96BC29732067}"/>
              </a:ext>
            </a:extLst>
          </p:cNvPr>
          <p:cNvSpPr>
            <a:spLocks noGrp="1" noChangeArrowheads="1"/>
          </p:cNvSpPr>
          <p:nvPr>
            <p:ph type="body" idx="1"/>
          </p:nvPr>
        </p:nvSpPr>
        <p:spPr/>
        <p:txBody>
          <a:bodyPr/>
          <a:lstStyle/>
          <a:p>
            <a:pPr eaLnBrk="1" hangingPunct="1">
              <a:defRPr/>
            </a:pPr>
            <a:r>
              <a:rPr lang="en-US" altLang="en-US" dirty="0"/>
              <a:t>Computers can be programmed</a:t>
            </a:r>
          </a:p>
          <a:p>
            <a:pPr lvl="1" eaLnBrk="1" hangingPunct="1">
              <a:defRPr/>
            </a:pPr>
            <a:r>
              <a:rPr lang="en-US" altLang="en-US" dirty="0"/>
              <a:t>Designed to do any job that a program tells them to</a:t>
            </a:r>
          </a:p>
          <a:p>
            <a:pPr marL="457200" lvl="1" indent="0" eaLnBrk="1" hangingPunct="1">
              <a:buFontTx/>
              <a:buNone/>
              <a:defRPr/>
            </a:pPr>
            <a:endParaRPr lang="en-US" altLang="en-US" dirty="0"/>
          </a:p>
          <a:p>
            <a:pPr eaLnBrk="1" hangingPunct="1">
              <a:defRPr/>
            </a:pPr>
            <a:r>
              <a:rPr lang="en-US" altLang="en-US" u="sng" dirty="0"/>
              <a:t>Program</a:t>
            </a:r>
            <a:r>
              <a:rPr lang="en-US" altLang="en-US" dirty="0"/>
              <a:t>: set of instructions that a computer follows to perform a task</a:t>
            </a:r>
          </a:p>
          <a:p>
            <a:pPr lvl="1" eaLnBrk="1" hangingPunct="1">
              <a:defRPr/>
            </a:pPr>
            <a:r>
              <a:rPr lang="en-US" altLang="en-US" dirty="0"/>
              <a:t>Commonly referred to as </a:t>
            </a:r>
            <a:r>
              <a:rPr lang="en-US" altLang="en-US" i="1" dirty="0"/>
              <a:t>Software</a:t>
            </a:r>
          </a:p>
          <a:p>
            <a:pPr lvl="1" eaLnBrk="1" hangingPunct="1">
              <a:defRPr/>
            </a:pPr>
            <a:r>
              <a:rPr lang="en-US" altLang="en-US" dirty="0"/>
              <a:t>CS I K is a computer programming course!</a:t>
            </a:r>
          </a:p>
          <a:p>
            <a:pPr lvl="1" eaLnBrk="1" hangingPunct="1">
              <a:defRPr/>
            </a:pPr>
            <a:endParaRPr lang="en-US" altLang="en-US" dirty="0"/>
          </a:p>
          <a:p>
            <a:pPr eaLnBrk="1" hangingPunct="1">
              <a:defRPr/>
            </a:pPr>
            <a:r>
              <a:rPr lang="en-US" altLang="en-US" u="sng" dirty="0"/>
              <a:t>Programmer</a:t>
            </a:r>
            <a:r>
              <a:rPr lang="en-US" altLang="en-US" dirty="0"/>
              <a:t>: person who can design, create, and test computer programs</a:t>
            </a:r>
          </a:p>
          <a:p>
            <a:pPr lvl="1" eaLnBrk="1" hangingPunct="1">
              <a:defRPr/>
            </a:pPr>
            <a:r>
              <a:rPr lang="en-US" altLang="en-US" dirty="0"/>
              <a:t>Aka software developer</a:t>
            </a:r>
          </a:p>
          <a:p>
            <a:pPr lvl="1" eaLnBrk="1" hangingPunct="1">
              <a:defRPr/>
            </a:pPr>
            <a:r>
              <a:rPr lang="en-US" altLang="en-US" dirty="0"/>
              <a:t>Everyone in this course</a:t>
            </a:r>
            <a:endParaRPr lang="he-IL" altLang="en-US" dirty="0"/>
          </a:p>
          <a:p>
            <a:pPr marL="0" indent="0" eaLnBrk="1" hangingPunct="1">
              <a:buFontTx/>
              <a:buNone/>
              <a:defRPr/>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E1ACA18-1241-4572-9E59-3EBBE82845AF}"/>
              </a:ext>
            </a:extLst>
          </p:cNvPr>
          <p:cNvSpPr>
            <a:spLocks noGrp="1" noChangeArrowheads="1"/>
          </p:cNvSpPr>
          <p:nvPr>
            <p:ph type="title"/>
          </p:nvPr>
        </p:nvSpPr>
        <p:spPr/>
        <p:txBody>
          <a:bodyPr/>
          <a:lstStyle/>
          <a:p>
            <a:pPr eaLnBrk="1" hangingPunct="1"/>
            <a:r>
              <a:rPr lang="en-US" altLang="en-US"/>
              <a:t>High-Level Languages</a:t>
            </a:r>
          </a:p>
        </p:txBody>
      </p:sp>
      <p:sp>
        <p:nvSpPr>
          <p:cNvPr id="17411" name="Rectangle 3">
            <a:extLst>
              <a:ext uri="{FF2B5EF4-FFF2-40B4-BE49-F238E27FC236}">
                <a16:creationId xmlns:a16="http://schemas.microsoft.com/office/drawing/2014/main" id="{8A8F70CD-813D-4622-B374-116749DD0D46}"/>
              </a:ext>
            </a:extLst>
          </p:cNvPr>
          <p:cNvSpPr>
            <a:spLocks noGrp="1" noChangeArrowheads="1"/>
          </p:cNvSpPr>
          <p:nvPr>
            <p:ph type="body" idx="1"/>
          </p:nvPr>
        </p:nvSpPr>
        <p:spPr>
          <a:xfrm>
            <a:off x="152400" y="1295400"/>
            <a:ext cx="8864600" cy="4953000"/>
          </a:xfrm>
        </p:spPr>
        <p:txBody>
          <a:bodyPr/>
          <a:lstStyle/>
          <a:p>
            <a:pPr eaLnBrk="1" hangingPunct="1">
              <a:defRPr/>
            </a:pPr>
            <a:r>
              <a:rPr lang="en-US" altLang="en-US" sz="3200" u="sng" dirty="0"/>
              <a:t>Low-level language</a:t>
            </a:r>
            <a:r>
              <a:rPr lang="en-US" altLang="en-US" sz="3200" dirty="0"/>
              <a:t>: close in nature to machine language</a:t>
            </a:r>
          </a:p>
          <a:p>
            <a:pPr lvl="1" eaLnBrk="1" hangingPunct="1">
              <a:defRPr/>
            </a:pPr>
            <a:r>
              <a:rPr lang="en-US" altLang="en-US" sz="3200" dirty="0"/>
              <a:t>Example: assembly language, machine code</a:t>
            </a:r>
          </a:p>
          <a:p>
            <a:pPr eaLnBrk="1" hangingPunct="1">
              <a:defRPr/>
            </a:pPr>
            <a:r>
              <a:rPr lang="en-US" altLang="en-US" sz="3200" u="sng" dirty="0"/>
              <a:t>High-Level language</a:t>
            </a:r>
            <a:r>
              <a:rPr lang="en-US" altLang="en-US" sz="3200" dirty="0"/>
              <a:t>: allows simple creation of powerful and complex programs</a:t>
            </a:r>
          </a:p>
          <a:p>
            <a:pPr lvl="1" eaLnBrk="1" hangingPunct="1">
              <a:defRPr/>
            </a:pPr>
            <a:r>
              <a:rPr lang="en-US" altLang="en-US" sz="3200" dirty="0"/>
              <a:t>No need to know how CPU works or write large number of instructions</a:t>
            </a:r>
          </a:p>
          <a:p>
            <a:pPr lvl="1" eaLnBrk="1" hangingPunct="1">
              <a:defRPr/>
            </a:pPr>
            <a:r>
              <a:rPr lang="en-US" altLang="en-US" sz="3200" dirty="0"/>
              <a:t>More intuitive to understand</a:t>
            </a:r>
          </a:p>
          <a:p>
            <a:pPr marL="0" indent="0" eaLnBrk="1" hangingPunct="1">
              <a:buFontTx/>
              <a:buNone/>
              <a:defRPr/>
            </a:pPr>
            <a:endParaRPr lang="en-US" altLang="en-US" dirty="0"/>
          </a:p>
        </p:txBody>
      </p:sp>
      <p:pic>
        <p:nvPicPr>
          <p:cNvPr id="10244" name="Picture 2" descr="Diagram&#10;&#10;Description automatically generated">
            <a:extLst>
              <a:ext uri="{FF2B5EF4-FFF2-40B4-BE49-F238E27FC236}">
                <a16:creationId xmlns:a16="http://schemas.microsoft.com/office/drawing/2014/main" id="{D2D273F0-8E1D-4AE5-A5ED-B0123D6BE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4614863"/>
            <a:ext cx="240982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05A8CAD-C741-4AA5-B921-EDBD05C08B56}"/>
              </a:ext>
            </a:extLst>
          </p:cNvPr>
          <p:cNvSpPr>
            <a:spLocks noGrp="1" noChangeArrowheads="1"/>
          </p:cNvSpPr>
          <p:nvPr>
            <p:ph type="title"/>
          </p:nvPr>
        </p:nvSpPr>
        <p:spPr/>
        <p:txBody>
          <a:bodyPr/>
          <a:lstStyle/>
          <a:p>
            <a:pPr eaLnBrk="1" hangingPunct="1"/>
            <a:r>
              <a:rPr lang="en-US" altLang="en-US"/>
              <a:t>Instruction Cycle</a:t>
            </a:r>
          </a:p>
        </p:txBody>
      </p:sp>
      <p:sp>
        <p:nvSpPr>
          <p:cNvPr id="12291" name="Rectangle 3">
            <a:extLst>
              <a:ext uri="{FF2B5EF4-FFF2-40B4-BE49-F238E27FC236}">
                <a16:creationId xmlns:a16="http://schemas.microsoft.com/office/drawing/2014/main" id="{7BFE158D-EE2B-4186-AEBD-E7E0C8085D99}"/>
              </a:ext>
            </a:extLst>
          </p:cNvPr>
          <p:cNvSpPr>
            <a:spLocks noGrp="1" noChangeArrowheads="1"/>
          </p:cNvSpPr>
          <p:nvPr>
            <p:ph type="body" idx="1"/>
          </p:nvPr>
        </p:nvSpPr>
        <p:spPr/>
        <p:txBody>
          <a:bodyPr/>
          <a:lstStyle/>
          <a:p>
            <a:pPr eaLnBrk="1" hangingPunct="1"/>
            <a:r>
              <a:rPr lang="en-US" altLang="en-US" sz="2800"/>
              <a:t>Program must be copied from secondary memory to RAM each time CPU executes it</a:t>
            </a:r>
          </a:p>
          <a:p>
            <a:pPr eaLnBrk="1" hangingPunct="1"/>
            <a:r>
              <a:rPr lang="en-US" altLang="en-US" sz="2800"/>
              <a:t>CPU executes program in cycle:</a:t>
            </a:r>
          </a:p>
          <a:p>
            <a:pPr lvl="1" eaLnBrk="1" hangingPunct="1"/>
            <a:r>
              <a:rPr lang="en-US" altLang="en-US" sz="2800">
                <a:ea typeface="ＭＳ Ｐゴシック" panose="020B0600070205080204" pitchFamily="34" charset="-128"/>
              </a:rPr>
              <a:t>Fetch: read the next instruction from memory into CPU</a:t>
            </a:r>
          </a:p>
          <a:p>
            <a:pPr lvl="1" eaLnBrk="1" hangingPunct="1"/>
            <a:r>
              <a:rPr lang="en-US" altLang="en-US" sz="2800">
                <a:ea typeface="ＭＳ Ｐゴシック" panose="020B0600070205080204" pitchFamily="34" charset="-128"/>
              </a:rPr>
              <a:t>Decode: CPU decodes fetched instruction to determine which operation to perform</a:t>
            </a:r>
          </a:p>
          <a:p>
            <a:pPr lvl="1" eaLnBrk="1" hangingPunct="1"/>
            <a:r>
              <a:rPr lang="en-US" altLang="en-US" sz="2800">
                <a:ea typeface="ＭＳ Ｐゴシック" panose="020B0600070205080204" pitchFamily="34" charset="-128"/>
              </a:rPr>
              <a:t>Execute: perform the operation</a:t>
            </a:r>
            <a:endParaRPr lang="he-IL" altLang="en-US" sz="280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61E6EB-E875-4580-801C-0F9344CC91C2}"/>
              </a:ext>
            </a:extLst>
          </p:cNvPr>
          <p:cNvSpPr/>
          <p:nvPr/>
        </p:nvSpPr>
        <p:spPr>
          <a:xfrm>
            <a:off x="762000" y="2027238"/>
            <a:ext cx="1219200" cy="33496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Placeholder 2">
            <a:extLst>
              <a:ext uri="{FF2B5EF4-FFF2-40B4-BE49-F238E27FC236}">
                <a16:creationId xmlns:a16="http://schemas.microsoft.com/office/drawing/2014/main" id="{939724C5-DBF5-4B40-8D00-9714946E28D9}"/>
              </a:ext>
            </a:extLst>
          </p:cNvPr>
          <p:cNvSpPr txBox="1">
            <a:spLocks noChangeArrowheads="1"/>
          </p:cNvSpPr>
          <p:nvPr/>
        </p:nvSpPr>
        <p:spPr bwMode="auto">
          <a:xfrm>
            <a:off x="762000" y="2026520"/>
            <a:ext cx="3128962" cy="1707280"/>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eaLnBrk="1" hangingPunct="1">
              <a:buFontTx/>
              <a:buNone/>
              <a:defRPr/>
            </a:pPr>
            <a:r>
              <a:rPr lang="en-US" altLang="en-US" sz="1800" kern="0" dirty="0">
                <a:ln>
                  <a:solidFill>
                    <a:schemeClr val="tx1"/>
                  </a:solidFill>
                </a:ln>
              </a:rPr>
              <a:t>10100001</a:t>
            </a:r>
          </a:p>
          <a:p>
            <a:pPr marL="0" indent="0" eaLnBrk="1" hangingPunct="1">
              <a:buFontTx/>
              <a:buNone/>
              <a:defRPr/>
            </a:pPr>
            <a:r>
              <a:rPr lang="en-US" altLang="en-US" sz="1800" kern="0" dirty="0">
                <a:ln>
                  <a:solidFill>
                    <a:schemeClr val="tx1"/>
                  </a:solidFill>
                </a:ln>
              </a:rPr>
              <a:t>00011010</a:t>
            </a:r>
          </a:p>
          <a:p>
            <a:pPr marL="0" indent="0" eaLnBrk="1" hangingPunct="1">
              <a:buFontTx/>
              <a:buNone/>
              <a:defRPr/>
            </a:pPr>
            <a:r>
              <a:rPr lang="en-US" altLang="en-US" sz="1800" kern="0" dirty="0">
                <a:ln>
                  <a:solidFill>
                    <a:schemeClr val="tx1"/>
                  </a:solidFill>
                </a:ln>
              </a:rPr>
              <a:t>10010111</a:t>
            </a:r>
          </a:p>
          <a:p>
            <a:pPr marL="0" indent="0" eaLnBrk="1" hangingPunct="1">
              <a:buFontTx/>
              <a:buNone/>
              <a:defRPr/>
            </a:pPr>
            <a:r>
              <a:rPr lang="en-US" altLang="en-US" sz="1800" kern="0" dirty="0">
                <a:ln>
                  <a:solidFill>
                    <a:schemeClr val="tx1"/>
                  </a:solidFill>
                </a:ln>
              </a:rPr>
              <a:t>11110011</a:t>
            </a:r>
          </a:p>
          <a:p>
            <a:pPr marL="0" indent="0" eaLnBrk="1" hangingPunct="1">
              <a:buFontTx/>
              <a:buNone/>
              <a:defRPr/>
            </a:pPr>
            <a:r>
              <a:rPr lang="en-US" altLang="en-US" sz="1800" kern="0" dirty="0">
                <a:ln>
                  <a:solidFill>
                    <a:schemeClr val="tx1"/>
                  </a:solidFill>
                </a:ln>
              </a:rPr>
              <a:t>…</a:t>
            </a:r>
            <a:endParaRPr lang="he-IL" altLang="en-US" sz="1800" kern="0" dirty="0">
              <a:ln>
                <a:solidFill>
                  <a:schemeClr val="tx1"/>
                </a:solidFill>
              </a:ln>
            </a:endParaRPr>
          </a:p>
        </p:txBody>
      </p:sp>
      <p:sp>
        <p:nvSpPr>
          <p:cNvPr id="16388" name="Rectangle 2">
            <a:extLst>
              <a:ext uri="{FF2B5EF4-FFF2-40B4-BE49-F238E27FC236}">
                <a16:creationId xmlns:a16="http://schemas.microsoft.com/office/drawing/2014/main" id="{E19EAC60-34EE-4827-A201-9D0E43754C8E}"/>
              </a:ext>
            </a:extLst>
          </p:cNvPr>
          <p:cNvSpPr>
            <a:spLocks noGrp="1" noChangeArrowheads="1"/>
          </p:cNvSpPr>
          <p:nvPr>
            <p:ph type="title"/>
          </p:nvPr>
        </p:nvSpPr>
        <p:spPr/>
        <p:txBody>
          <a:bodyPr/>
          <a:lstStyle/>
          <a:p>
            <a:pPr eaLnBrk="1" hangingPunct="1"/>
            <a:r>
              <a:rPr lang="en-US" altLang="en-US"/>
              <a:t>Instruction Cycle</a:t>
            </a:r>
          </a:p>
        </p:txBody>
      </p:sp>
      <p:sp>
        <p:nvSpPr>
          <p:cNvPr id="16389" name="Content Placeholder 2">
            <a:extLst>
              <a:ext uri="{FF2B5EF4-FFF2-40B4-BE49-F238E27FC236}">
                <a16:creationId xmlns:a16="http://schemas.microsoft.com/office/drawing/2014/main" id="{755C8EAB-C942-45B4-B3D6-9896717270F5}"/>
              </a:ext>
            </a:extLst>
          </p:cNvPr>
          <p:cNvSpPr>
            <a:spLocks noGrp="1" noChangeArrowheads="1"/>
          </p:cNvSpPr>
          <p:nvPr>
            <p:ph idx="1"/>
          </p:nvPr>
        </p:nvSpPr>
        <p:spPr>
          <a:xfrm>
            <a:off x="762000" y="4852988"/>
            <a:ext cx="7994650" cy="1143000"/>
          </a:xfrm>
        </p:spPr>
        <p:txBody>
          <a:bodyPr/>
          <a:lstStyle/>
          <a:p>
            <a:pPr marL="0" indent="0" eaLnBrk="1" hangingPunct="1">
              <a:buFontTx/>
              <a:buNone/>
            </a:pPr>
            <a:r>
              <a:rPr lang="en-US" altLang="en-US" sz="1800"/>
              <a:t>All data in a computer is stored in sequences of 0s and 1s. A binary digit or bit is an electrical component that can hold positive or negative charge, like on/off switch. The on/off pattern of bits are used to represent everything!</a:t>
            </a:r>
            <a:endParaRPr lang="he-IL" altLang="en-US" sz="1800"/>
          </a:p>
        </p:txBody>
      </p:sp>
      <p:pic>
        <p:nvPicPr>
          <p:cNvPr id="16390" name="Picture 2">
            <a:extLst>
              <a:ext uri="{FF2B5EF4-FFF2-40B4-BE49-F238E27FC236}">
                <a16:creationId xmlns:a16="http://schemas.microsoft.com/office/drawing/2014/main" id="{4CF4ED4D-32BF-4494-BE7D-72CF74EAE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2814638"/>
            <a:ext cx="15811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CADE6E63-15DF-4537-A864-EC42C1357227}"/>
              </a:ext>
            </a:extLst>
          </p:cNvPr>
          <p:cNvSpPr txBox="1">
            <a:spLocks noChangeArrowheads="1"/>
          </p:cNvSpPr>
          <p:nvPr/>
        </p:nvSpPr>
        <p:spPr bwMode="auto">
          <a:xfrm>
            <a:off x="5641975" y="1611313"/>
            <a:ext cx="3354388" cy="2884487"/>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buFontTx/>
              <a:buAutoNum type="arabicParenR"/>
              <a:defRPr/>
            </a:pPr>
            <a:r>
              <a:rPr lang="en-US" altLang="en-US" sz="1800" kern="0" dirty="0"/>
              <a:t>Fetch the next instruction in the program.</a:t>
            </a:r>
          </a:p>
          <a:p>
            <a:pPr eaLnBrk="1" hangingPunct="1">
              <a:buFontTx/>
              <a:buAutoNum type="arabicParenR"/>
              <a:defRPr/>
            </a:pPr>
            <a:endParaRPr lang="en-US" altLang="en-US" sz="1800" kern="0" dirty="0"/>
          </a:p>
          <a:p>
            <a:pPr eaLnBrk="1" hangingPunct="1">
              <a:buFontTx/>
              <a:buAutoNum type="arabicParenR"/>
              <a:defRPr/>
            </a:pPr>
            <a:r>
              <a:rPr lang="en-US" altLang="en-US" sz="1800" kern="0" dirty="0"/>
              <a:t>Decode the instruction to determine which operation to perform.</a:t>
            </a:r>
          </a:p>
          <a:p>
            <a:pPr eaLnBrk="1" hangingPunct="1">
              <a:buFontTx/>
              <a:buAutoNum type="arabicParenR"/>
              <a:defRPr/>
            </a:pPr>
            <a:endParaRPr lang="en-US" altLang="en-US" sz="1800" kern="0" dirty="0"/>
          </a:p>
          <a:p>
            <a:pPr eaLnBrk="1" hangingPunct="1">
              <a:buFontTx/>
              <a:buAutoNum type="arabicParenR"/>
              <a:defRPr/>
            </a:pPr>
            <a:r>
              <a:rPr lang="en-US" altLang="en-US" sz="1800" kern="0" dirty="0"/>
              <a:t>Execute the instruction (perform the operation).</a:t>
            </a:r>
            <a:endParaRPr lang="he-IL" altLang="en-US" sz="1800" kern="0" dirty="0"/>
          </a:p>
        </p:txBody>
      </p:sp>
      <p:pic>
        <p:nvPicPr>
          <p:cNvPr id="16392" name="Picture 1">
            <a:extLst>
              <a:ext uri="{FF2B5EF4-FFF2-40B4-BE49-F238E27FC236}">
                <a16:creationId xmlns:a16="http://schemas.microsoft.com/office/drawing/2014/main" id="{BA57E576-F048-4D06-929B-D1AFF9A04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50" y="3633788"/>
            <a:ext cx="1524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52276682-A308-4E3C-BD75-7C8C395D3791}"/>
              </a:ext>
            </a:extLst>
          </p:cNvPr>
          <p:cNvSpPr txBox="1">
            <a:spLocks noChangeArrowheads="1"/>
          </p:cNvSpPr>
          <p:nvPr/>
        </p:nvSpPr>
        <p:spPr bwMode="auto">
          <a:xfrm>
            <a:off x="1695450" y="4381500"/>
            <a:ext cx="2398713" cy="433388"/>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0" indent="0" eaLnBrk="1" hangingPunct="1">
              <a:buFontTx/>
              <a:buNone/>
              <a:defRPr/>
            </a:pPr>
            <a:r>
              <a:rPr lang="en-US" altLang="en-US" sz="1800" kern="0" dirty="0"/>
              <a:t>Main memory (RAM)</a:t>
            </a:r>
            <a:endParaRPr lang="he-IL" altLang="en-US" sz="1800" kern="0" dirty="0"/>
          </a:p>
        </p:txBody>
      </p:sp>
      <p:cxnSp>
        <p:nvCxnSpPr>
          <p:cNvPr id="36" name="Connector: Curved 35">
            <a:extLst>
              <a:ext uri="{FF2B5EF4-FFF2-40B4-BE49-F238E27FC236}">
                <a16:creationId xmlns:a16="http://schemas.microsoft.com/office/drawing/2014/main" id="{8759CBCE-F547-4606-9957-D91F3F96FC1F}"/>
              </a:ext>
            </a:extLst>
          </p:cNvPr>
          <p:cNvCxnSpPr>
            <a:cxnSpLocks/>
            <a:endCxn id="16390" idx="0"/>
          </p:cNvCxnSpPr>
          <p:nvPr/>
        </p:nvCxnSpPr>
        <p:spPr>
          <a:xfrm>
            <a:off x="1981200" y="2157413"/>
            <a:ext cx="2674938" cy="65722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A326D3A-1000-480F-9587-F96F494ADD5C}"/>
              </a:ext>
            </a:extLst>
          </p:cNvPr>
          <p:cNvSpPr>
            <a:spLocks noGrp="1" noChangeArrowheads="1"/>
          </p:cNvSpPr>
          <p:nvPr>
            <p:ph type="title"/>
          </p:nvPr>
        </p:nvSpPr>
        <p:spPr/>
        <p:txBody>
          <a:bodyPr/>
          <a:lstStyle/>
          <a:p>
            <a:pPr eaLnBrk="1" hangingPunct="1"/>
            <a:r>
              <a:rPr lang="en-US" altLang="en-US"/>
              <a:t>Interpreted Languages</a:t>
            </a:r>
          </a:p>
        </p:txBody>
      </p:sp>
      <p:sp>
        <p:nvSpPr>
          <p:cNvPr id="19459" name="Rectangle 3">
            <a:extLst>
              <a:ext uri="{FF2B5EF4-FFF2-40B4-BE49-F238E27FC236}">
                <a16:creationId xmlns:a16="http://schemas.microsoft.com/office/drawing/2014/main" id="{1A8C20BD-6663-4B14-A163-F76174B6D63D}"/>
              </a:ext>
            </a:extLst>
          </p:cNvPr>
          <p:cNvSpPr>
            <a:spLocks noGrp="1" noChangeArrowheads="1"/>
          </p:cNvSpPr>
          <p:nvPr>
            <p:ph type="body" idx="1"/>
          </p:nvPr>
        </p:nvSpPr>
        <p:spPr/>
        <p:txBody>
          <a:bodyPr/>
          <a:lstStyle/>
          <a:p>
            <a:pPr eaLnBrk="1" hangingPunct="1">
              <a:defRPr/>
            </a:pPr>
            <a:r>
              <a:rPr lang="en-US" altLang="en-US" u="sng" dirty="0"/>
              <a:t>Interpreter</a:t>
            </a:r>
            <a:r>
              <a:rPr lang="en-US" altLang="en-US" dirty="0"/>
              <a:t>: translates and executes instructions in high-level language program</a:t>
            </a:r>
          </a:p>
          <a:p>
            <a:pPr lvl="1" eaLnBrk="1" hangingPunct="1">
              <a:defRPr/>
            </a:pPr>
            <a:r>
              <a:rPr lang="en-US" altLang="en-US" dirty="0"/>
              <a:t>Used by Python language</a:t>
            </a:r>
          </a:p>
          <a:p>
            <a:pPr lvl="1" eaLnBrk="1" hangingPunct="1">
              <a:defRPr/>
            </a:pPr>
            <a:r>
              <a:rPr lang="en-US" altLang="en-US" dirty="0"/>
              <a:t>Interprets one instruction at a time</a:t>
            </a:r>
          </a:p>
          <a:p>
            <a:pPr lvl="1" eaLnBrk="1" hangingPunct="1">
              <a:defRPr/>
            </a:pPr>
            <a:r>
              <a:rPr lang="en-US" altLang="en-US" dirty="0">
                <a:ea typeface="ＭＳ Ｐゴシック" panose="020B0600070205080204" pitchFamily="34" charset="-128"/>
              </a:rPr>
              <a:t>Type commands into interpreter and see immediate results</a:t>
            </a:r>
          </a:p>
          <a:p>
            <a:pPr lvl="1" eaLnBrk="1" hangingPunct="1">
              <a:defRPr/>
            </a:pPr>
            <a:r>
              <a:rPr lang="en-US" altLang="en-US" dirty="0">
                <a:ea typeface="ＭＳ Ｐゴシック" panose="020B0600070205080204" pitchFamily="34" charset="-128"/>
              </a:rPr>
              <a:t>Or code is written and then directly executed by an </a:t>
            </a:r>
            <a:r>
              <a:rPr lang="en-US" altLang="en-US" b="1" dirty="0">
                <a:ea typeface="ＭＳ Ｐゴシック" panose="020B0600070205080204" pitchFamily="34" charset="-128"/>
              </a:rPr>
              <a:t>interpreter</a:t>
            </a:r>
            <a:endParaRPr lang="en-US" altLang="en-US" dirty="0"/>
          </a:p>
          <a:p>
            <a:pPr lvl="1" eaLnBrk="1" hangingPunct="1">
              <a:defRPr/>
            </a:pPr>
            <a:r>
              <a:rPr lang="en-US" altLang="en-US" dirty="0"/>
              <a:t>No separate machine language program</a:t>
            </a:r>
          </a:p>
          <a:p>
            <a:pPr lvl="1" eaLnBrk="1" hangingPunct="1">
              <a:defRPr/>
            </a:pPr>
            <a:endParaRPr lang="en-US" altLang="en-US" dirty="0"/>
          </a:p>
          <a:p>
            <a:pPr marL="457200" lvl="1" indent="0" eaLnBrk="1" hangingPunct="1">
              <a:buFontTx/>
              <a:buNone/>
              <a:defRPr/>
            </a:pPr>
            <a:r>
              <a:rPr lang="en-US" altLang="en-US" dirty="0"/>
              <a:t>                                                                                                        </a:t>
            </a:r>
          </a:p>
          <a:p>
            <a:pPr eaLnBrk="1" hangingPunct="1">
              <a:defRPr/>
            </a:pPr>
            <a:endParaRPr lang="en-US" altLang="en-US" b="1" dirty="0"/>
          </a:p>
          <a:p>
            <a:pPr eaLnBrk="1" hangingPunct="1">
              <a:defRPr/>
            </a:pPr>
            <a:endParaRPr lang="en-US" altLang="en-US" b="1" dirty="0"/>
          </a:p>
          <a:p>
            <a:pPr marL="0" indent="0" eaLnBrk="1" hangingPunct="1">
              <a:buFontTx/>
              <a:buNone/>
              <a:defRPr/>
            </a:pPr>
            <a:endParaRPr lang="en-US" altLang="en-US" b="1" dirty="0"/>
          </a:p>
        </p:txBody>
      </p:sp>
      <p:grpSp>
        <p:nvGrpSpPr>
          <p:cNvPr id="17412" name="Group 4">
            <a:extLst>
              <a:ext uri="{FF2B5EF4-FFF2-40B4-BE49-F238E27FC236}">
                <a16:creationId xmlns:a16="http://schemas.microsoft.com/office/drawing/2014/main" id="{CD8B5834-8895-4943-8DD0-D77FF084FE5B}"/>
              </a:ext>
            </a:extLst>
          </p:cNvPr>
          <p:cNvGrpSpPr>
            <a:grpSpLocks/>
          </p:cNvGrpSpPr>
          <p:nvPr/>
        </p:nvGrpSpPr>
        <p:grpSpPr bwMode="auto">
          <a:xfrm>
            <a:off x="762000" y="4876800"/>
            <a:ext cx="7620000" cy="1068388"/>
            <a:chOff x="870" y="3735"/>
            <a:chExt cx="4366" cy="540"/>
          </a:xfrm>
        </p:grpSpPr>
        <p:sp>
          <p:nvSpPr>
            <p:cNvPr id="17415" name="Line 19">
              <a:extLst>
                <a:ext uri="{FF2B5EF4-FFF2-40B4-BE49-F238E27FC236}">
                  <a16:creationId xmlns:a16="http://schemas.microsoft.com/office/drawing/2014/main" id="{5FBC06C9-37A3-48A5-BA46-1656E880826C}"/>
                </a:ext>
              </a:extLst>
            </p:cNvPr>
            <p:cNvSpPr>
              <a:spLocks noChangeShapeType="1"/>
            </p:cNvSpPr>
            <p:nvPr/>
          </p:nvSpPr>
          <p:spPr bwMode="auto">
            <a:xfrm flipV="1">
              <a:off x="1612" y="4275"/>
              <a:ext cx="3013" cy="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416" name="Group 14">
              <a:extLst>
                <a:ext uri="{FF2B5EF4-FFF2-40B4-BE49-F238E27FC236}">
                  <a16:creationId xmlns:a16="http://schemas.microsoft.com/office/drawing/2014/main" id="{D098F989-A0EF-4D4F-813A-05014F7E389E}"/>
                </a:ext>
              </a:extLst>
            </p:cNvPr>
            <p:cNvGrpSpPr>
              <a:grpSpLocks/>
            </p:cNvGrpSpPr>
            <p:nvPr/>
          </p:nvGrpSpPr>
          <p:grpSpPr bwMode="auto">
            <a:xfrm>
              <a:off x="870" y="3735"/>
              <a:ext cx="4366" cy="378"/>
              <a:chOff x="870" y="3735"/>
              <a:chExt cx="4366" cy="378"/>
            </a:xfrm>
          </p:grpSpPr>
          <p:grpSp>
            <p:nvGrpSpPr>
              <p:cNvPr id="17417" name="Group 15">
                <a:extLst>
                  <a:ext uri="{FF2B5EF4-FFF2-40B4-BE49-F238E27FC236}">
                    <a16:creationId xmlns:a16="http://schemas.microsoft.com/office/drawing/2014/main" id="{3069C3C6-F09B-410C-B01C-45B363CC25E9}"/>
                  </a:ext>
                </a:extLst>
              </p:cNvPr>
              <p:cNvGrpSpPr>
                <a:grpSpLocks/>
              </p:cNvGrpSpPr>
              <p:nvPr/>
            </p:nvGrpSpPr>
            <p:grpSpPr bwMode="auto">
              <a:xfrm>
                <a:off x="1483" y="3735"/>
                <a:ext cx="3753" cy="378"/>
                <a:chOff x="235" y="3687"/>
                <a:chExt cx="3753" cy="378"/>
              </a:xfrm>
            </p:grpSpPr>
            <p:sp>
              <p:nvSpPr>
                <p:cNvPr id="17419" name="AutoShape 11">
                  <a:extLst>
                    <a:ext uri="{FF2B5EF4-FFF2-40B4-BE49-F238E27FC236}">
                      <a16:creationId xmlns:a16="http://schemas.microsoft.com/office/drawing/2014/main" id="{3DA183B2-3C8E-476B-882F-6D9DB67DFCAA}"/>
                    </a:ext>
                  </a:extLst>
                </p:cNvPr>
                <p:cNvSpPr>
                  <a:spLocks noChangeArrowheads="1"/>
                </p:cNvSpPr>
                <p:nvPr/>
              </p:nvSpPr>
              <p:spPr bwMode="auto">
                <a:xfrm>
                  <a:off x="3256" y="3693"/>
                  <a:ext cx="732" cy="372"/>
                </a:xfrm>
                <a:prstGeom prst="roundRect">
                  <a:avLst>
                    <a:gd name="adj" fmla="val 269"/>
                  </a:avLst>
                </a:prstGeom>
                <a:solidFill>
                  <a:srgbClr val="5C8526"/>
                </a:solidFill>
                <a:ln w="9360">
                  <a:solidFill>
                    <a:srgbClr val="000000"/>
                  </a:solidFill>
                  <a:miter lim="800000"/>
                  <a:headEnd/>
                  <a:tailEnd/>
                </a:ln>
              </p:spPr>
              <p:txBody>
                <a:bodyPr lIns="81641" tIns="40820" rIns="81641" bIns="40820" anchor="ctr" anchorCtr="1"/>
                <a:lstStyle>
                  <a:lvl1pPr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400">
                      <a:solidFill>
                        <a:schemeClr val="tx1"/>
                      </a:solidFill>
                      <a:latin typeface="Tahoma" panose="020B0604030504040204" pitchFamily="34" charset="0"/>
                      <a:ea typeface="ＭＳ Ｐゴシック" panose="020B0600070205080204" pitchFamily="34" charset="-128"/>
                    </a:defRPr>
                  </a:lvl1pPr>
                  <a:lvl2pPr marL="37931725" indent="-37474525"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200">
                      <a:solidFill>
                        <a:schemeClr val="tx1"/>
                      </a:solidFill>
                      <a:latin typeface="Tahoma" panose="020B0604030504040204" pitchFamily="34" charset="0"/>
                      <a:ea typeface="ＭＳ Ｐゴシック" panose="020B0600070205080204" pitchFamily="34" charset="-128"/>
                    </a:defRPr>
                  </a:lvl2pPr>
                  <a:lvl3pPr marL="11430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3pPr>
                  <a:lvl4pPr marL="16002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4pPr>
                  <a:lvl5pPr marL="20574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5pPr>
                  <a:lvl6pPr marL="25146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6pPr>
                  <a:lvl7pPr marL="29718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7pPr>
                  <a:lvl8pPr marL="34290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8pPr>
                  <a:lvl9pPr marL="38862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4000"/>
                    </a:lnSpc>
                    <a:spcBef>
                      <a:spcPct val="0"/>
                    </a:spcBef>
                    <a:buClr>
                      <a:srgbClr val="000000"/>
                    </a:buClr>
                    <a:buSzPct val="45000"/>
                    <a:buFont typeface="Wingdings" panose="05000000000000000000" pitchFamily="2" charset="2"/>
                    <a:buNone/>
                  </a:pPr>
                  <a:r>
                    <a:rPr lang="en-GB" altLang="en-US" sz="1800">
                      <a:solidFill>
                        <a:srgbClr val="FFFFFF"/>
                      </a:solidFill>
                      <a:cs typeface="Arial" panose="020B0604020202020204" pitchFamily="34" charset="0"/>
                    </a:rPr>
                    <a:t>CPU</a:t>
                  </a:r>
                </a:p>
              </p:txBody>
            </p:sp>
            <p:sp>
              <p:nvSpPr>
                <p:cNvPr id="17420" name="AutoShape 15">
                  <a:extLst>
                    <a:ext uri="{FF2B5EF4-FFF2-40B4-BE49-F238E27FC236}">
                      <a16:creationId xmlns:a16="http://schemas.microsoft.com/office/drawing/2014/main" id="{09960ACB-FCCB-44D4-B6CF-B52E07F3881D}"/>
                    </a:ext>
                  </a:extLst>
                </p:cNvPr>
                <p:cNvSpPr>
                  <a:spLocks noChangeArrowheads="1"/>
                </p:cNvSpPr>
                <p:nvPr/>
              </p:nvSpPr>
              <p:spPr bwMode="auto">
                <a:xfrm>
                  <a:off x="862" y="3687"/>
                  <a:ext cx="1102" cy="372"/>
                </a:xfrm>
                <a:prstGeom prst="roundRect">
                  <a:avLst>
                    <a:gd name="adj" fmla="val 269"/>
                  </a:avLst>
                </a:prstGeom>
                <a:solidFill>
                  <a:srgbClr val="FFD43B"/>
                </a:solidFill>
                <a:ln w="9360">
                  <a:solidFill>
                    <a:srgbClr val="000000"/>
                  </a:solidFill>
                  <a:miter lim="800000"/>
                  <a:headEnd/>
                  <a:tailEnd/>
                </a:ln>
              </p:spPr>
              <p:txBody>
                <a:bodyPr lIns="81641" tIns="40820" rIns="81641" bIns="40820" anchor="ctr" anchorCtr="1"/>
                <a:lstStyle>
                  <a:lvl1pPr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400">
                      <a:solidFill>
                        <a:schemeClr val="tx1"/>
                      </a:solidFill>
                      <a:latin typeface="Tahoma" panose="020B0604030504040204" pitchFamily="34" charset="0"/>
                      <a:ea typeface="ＭＳ Ｐゴシック" panose="020B0600070205080204" pitchFamily="34" charset="-128"/>
                    </a:defRPr>
                  </a:lvl1pPr>
                  <a:lvl2pPr marL="37931725" indent="-37474525"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200">
                      <a:solidFill>
                        <a:schemeClr val="tx1"/>
                      </a:solidFill>
                      <a:latin typeface="Tahoma" panose="020B0604030504040204" pitchFamily="34" charset="0"/>
                      <a:ea typeface="ＭＳ Ｐゴシック" panose="020B0600070205080204" pitchFamily="34" charset="-128"/>
                    </a:defRPr>
                  </a:lvl2pPr>
                  <a:lvl3pPr marL="11430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3pPr>
                  <a:lvl4pPr marL="16002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4pPr>
                  <a:lvl5pPr marL="20574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5pPr>
                  <a:lvl6pPr marL="25146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6pPr>
                  <a:lvl7pPr marL="29718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7pPr>
                  <a:lvl8pPr marL="34290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8pPr>
                  <a:lvl9pPr marL="38862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4000"/>
                    </a:lnSpc>
                    <a:spcBef>
                      <a:spcPct val="0"/>
                    </a:spcBef>
                    <a:buClr>
                      <a:srgbClr val="000000"/>
                    </a:buClr>
                    <a:buSzPct val="45000"/>
                    <a:buFont typeface="Wingdings" panose="05000000000000000000" pitchFamily="2" charset="2"/>
                    <a:buNone/>
                  </a:pPr>
                  <a:r>
                    <a:rPr lang="en-GB" altLang="en-US" sz="1800">
                      <a:solidFill>
                        <a:srgbClr val="000000"/>
                      </a:solidFill>
                      <a:cs typeface="Arial" panose="020B0604020202020204" pitchFamily="34" charset="0"/>
                    </a:rPr>
                    <a:t>Interpreter</a:t>
                  </a:r>
                </a:p>
              </p:txBody>
            </p:sp>
            <p:sp>
              <p:nvSpPr>
                <p:cNvPr id="17421" name="AutoShape 16">
                  <a:extLst>
                    <a:ext uri="{FF2B5EF4-FFF2-40B4-BE49-F238E27FC236}">
                      <a16:creationId xmlns:a16="http://schemas.microsoft.com/office/drawing/2014/main" id="{9C6BA625-8CB9-4E58-BFD7-3E383155FDA7}"/>
                    </a:ext>
                  </a:extLst>
                </p:cNvPr>
                <p:cNvSpPr>
                  <a:spLocks noChangeArrowheads="1"/>
                </p:cNvSpPr>
                <p:nvPr/>
              </p:nvSpPr>
              <p:spPr bwMode="auto">
                <a:xfrm>
                  <a:off x="235" y="3687"/>
                  <a:ext cx="503" cy="372"/>
                </a:xfrm>
                <a:prstGeom prst="roundRect">
                  <a:avLst>
                    <a:gd name="adj" fmla="val 269"/>
                  </a:avLst>
                </a:prstGeom>
                <a:solidFill>
                  <a:srgbClr val="646464"/>
                </a:solidFill>
                <a:ln w="9360">
                  <a:solidFill>
                    <a:srgbClr val="000000"/>
                  </a:solidFill>
                  <a:miter lim="800000"/>
                  <a:headEnd/>
                  <a:tailEnd/>
                </a:ln>
              </p:spPr>
              <p:txBody>
                <a:bodyPr lIns="81641" tIns="40820" rIns="81641" bIns="40820" anchor="ctr" anchorCtr="1"/>
                <a:lstStyle>
                  <a:lvl1pPr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400">
                      <a:solidFill>
                        <a:schemeClr val="tx1"/>
                      </a:solidFill>
                      <a:latin typeface="Tahoma" panose="020B0604030504040204" pitchFamily="34" charset="0"/>
                      <a:ea typeface="ＭＳ Ｐゴシック" panose="020B0600070205080204" pitchFamily="34" charset="-128"/>
                    </a:defRPr>
                  </a:lvl1pPr>
                  <a:lvl2pPr marL="37931725" indent="-37474525"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200">
                      <a:solidFill>
                        <a:schemeClr val="tx1"/>
                      </a:solidFill>
                      <a:latin typeface="Tahoma" panose="020B0604030504040204" pitchFamily="34" charset="0"/>
                      <a:ea typeface="ＭＳ Ｐゴシック" panose="020B0600070205080204" pitchFamily="34" charset="-128"/>
                    </a:defRPr>
                  </a:lvl2pPr>
                  <a:lvl3pPr marL="11430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3pPr>
                  <a:lvl4pPr marL="16002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4pPr>
                  <a:lvl5pPr marL="20574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5pPr>
                  <a:lvl6pPr marL="25146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6pPr>
                  <a:lvl7pPr marL="29718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7pPr>
                  <a:lvl8pPr marL="34290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8pPr>
                  <a:lvl9pPr marL="38862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4000"/>
                    </a:lnSpc>
                    <a:spcBef>
                      <a:spcPct val="0"/>
                    </a:spcBef>
                    <a:buClr>
                      <a:srgbClr val="000000"/>
                    </a:buClr>
                    <a:buSzPct val="45000"/>
                    <a:buFont typeface="Wingdings" panose="05000000000000000000" pitchFamily="2" charset="2"/>
                    <a:buNone/>
                  </a:pPr>
                  <a:r>
                    <a:rPr lang="en-GB" altLang="en-US" sz="1800" b="1">
                      <a:solidFill>
                        <a:srgbClr val="FFFFFF"/>
                      </a:solidFill>
                      <a:cs typeface="Arial" panose="020B0604020202020204" pitchFamily="34" charset="0"/>
                    </a:rPr>
                    <a:t>Code</a:t>
                  </a:r>
                </a:p>
              </p:txBody>
            </p:sp>
          </p:grpSp>
          <p:sp>
            <p:nvSpPr>
              <p:cNvPr id="17418" name="Text Box 19">
                <a:extLst>
                  <a:ext uri="{FF2B5EF4-FFF2-40B4-BE49-F238E27FC236}">
                    <a16:creationId xmlns:a16="http://schemas.microsoft.com/office/drawing/2014/main" id="{E573DFC4-8F96-4749-A33A-FE3EDFFC4680}"/>
                  </a:ext>
                </a:extLst>
              </p:cNvPr>
              <p:cNvSpPr txBox="1">
                <a:spLocks noChangeArrowheads="1"/>
              </p:cNvSpPr>
              <p:nvPr/>
            </p:nvSpPr>
            <p:spPr bwMode="auto">
              <a:xfrm>
                <a:off x="870" y="3791"/>
                <a:ext cx="63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54" tIns="41477" rIns="82954" bIns="41477">
                <a:spAutoFit/>
              </a:bodyPr>
              <a:lstStyle>
                <a:lvl1pPr defTabSz="830263">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37931725" indent="-37474525" defTabSz="830263">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defTabSz="830263">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defTabSz="830263">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defTabSz="830263">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defTabSz="830263"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defTabSz="830263"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defTabSz="830263"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defTabSz="830263"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93000"/>
                  </a:lnSpc>
                  <a:spcBef>
                    <a:spcPct val="0"/>
                  </a:spcBef>
                  <a:buClr>
                    <a:srgbClr val="000000"/>
                  </a:buClr>
                  <a:buFont typeface="Andale Mono" charset="0"/>
                  <a:buNone/>
                </a:pPr>
                <a:r>
                  <a:rPr lang="en-US" altLang="en-US" sz="2200">
                    <a:latin typeface="Andale Mono" charset="0"/>
                    <a:cs typeface="Arial" panose="020B0604020202020204" pitchFamily="34" charset="0"/>
                  </a:rPr>
                  <a:t>Python:</a:t>
                </a:r>
              </a:p>
            </p:txBody>
          </p:sp>
        </p:grpSp>
      </p:grpSp>
      <p:pic>
        <p:nvPicPr>
          <p:cNvPr id="17413" name="Picture 2">
            <a:extLst>
              <a:ext uri="{FF2B5EF4-FFF2-40B4-BE49-F238E27FC236}">
                <a16:creationId xmlns:a16="http://schemas.microsoft.com/office/drawing/2014/main" id="{B98B27DA-5AAC-4CBB-8BFD-DE1FB1EC8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075" y="3803650"/>
            <a:ext cx="15811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AutoShape 15">
            <a:extLst>
              <a:ext uri="{FF2B5EF4-FFF2-40B4-BE49-F238E27FC236}">
                <a16:creationId xmlns:a16="http://schemas.microsoft.com/office/drawing/2014/main" id="{1D8ADE5B-DCA1-461D-9EC7-B8C2F90FBEDD}"/>
              </a:ext>
            </a:extLst>
          </p:cNvPr>
          <p:cNvSpPr>
            <a:spLocks noChangeArrowheads="1"/>
          </p:cNvSpPr>
          <p:nvPr/>
        </p:nvSpPr>
        <p:spPr bwMode="auto">
          <a:xfrm>
            <a:off x="5026025" y="4879975"/>
            <a:ext cx="1924050" cy="735013"/>
          </a:xfrm>
          <a:prstGeom prst="roundRect">
            <a:avLst>
              <a:gd name="adj" fmla="val 269"/>
            </a:avLst>
          </a:prstGeom>
          <a:solidFill>
            <a:srgbClr val="00B0F0"/>
          </a:solidFill>
          <a:ln w="9360">
            <a:solidFill>
              <a:srgbClr val="000000"/>
            </a:solidFill>
            <a:miter lim="800000"/>
            <a:headEnd/>
            <a:tailEnd/>
          </a:ln>
        </p:spPr>
        <p:txBody>
          <a:bodyPr lIns="81641" tIns="40820" rIns="81641" bIns="40820" anchor="ctr" anchorCtr="1"/>
          <a:lstStyle>
            <a:lvl1pPr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400">
                <a:solidFill>
                  <a:schemeClr val="tx1"/>
                </a:solidFill>
                <a:latin typeface="Tahoma" panose="020B0604030504040204" pitchFamily="34" charset="0"/>
                <a:ea typeface="ＭＳ Ｐゴシック" panose="020B0600070205080204" pitchFamily="34" charset="-128"/>
              </a:defRPr>
            </a:lvl1pPr>
            <a:lvl2pPr marL="37931725" indent="-37474525"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200">
                <a:solidFill>
                  <a:schemeClr val="tx1"/>
                </a:solidFill>
                <a:latin typeface="Tahoma" panose="020B0604030504040204" pitchFamily="34" charset="0"/>
                <a:ea typeface="ＭＳ Ｐゴシック" panose="020B0600070205080204" pitchFamily="34" charset="-128"/>
              </a:defRPr>
            </a:lvl2pPr>
            <a:lvl3pPr marL="11430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3pPr>
            <a:lvl4pPr marL="16002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4pPr>
            <a:lvl5pPr marL="20574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5pPr>
            <a:lvl6pPr marL="25146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6pPr>
            <a:lvl7pPr marL="29718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7pPr>
            <a:lvl8pPr marL="34290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8pPr>
            <a:lvl9pPr marL="38862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lnSpc>
                <a:spcPct val="94000"/>
              </a:lnSpc>
              <a:spcBef>
                <a:spcPct val="0"/>
              </a:spcBef>
              <a:buClr>
                <a:srgbClr val="000000"/>
              </a:buClr>
              <a:buSzPct val="45000"/>
              <a:buFont typeface="Wingdings" panose="05000000000000000000" pitchFamily="2" charset="2"/>
              <a:buNone/>
            </a:pPr>
            <a:r>
              <a:rPr lang="en-GB" altLang="en-US" sz="1800">
                <a:solidFill>
                  <a:srgbClr val="000000"/>
                </a:solidFill>
                <a:cs typeface="Arial" panose="020B0604020202020204" pitchFamily="34" charset="0"/>
              </a:rPr>
              <a:t>Machine Instruction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BEA4A17-0843-4B77-8128-9E95E80FFD1D}"/>
              </a:ext>
            </a:extLst>
          </p:cNvPr>
          <p:cNvSpPr>
            <a:spLocks noGrp="1" noChangeArrowheads="1"/>
          </p:cNvSpPr>
          <p:nvPr>
            <p:ph type="title"/>
          </p:nvPr>
        </p:nvSpPr>
        <p:spPr/>
        <p:txBody>
          <a:bodyPr/>
          <a:lstStyle/>
          <a:p>
            <a:pPr eaLnBrk="1" hangingPunct="1"/>
            <a:r>
              <a:rPr lang="en-US" altLang="en-US"/>
              <a:t>Strings</a:t>
            </a:r>
          </a:p>
        </p:txBody>
      </p:sp>
      <p:sp>
        <p:nvSpPr>
          <p:cNvPr id="26627" name="Rectangle 3">
            <a:extLst>
              <a:ext uri="{FF2B5EF4-FFF2-40B4-BE49-F238E27FC236}">
                <a16:creationId xmlns:a16="http://schemas.microsoft.com/office/drawing/2014/main" id="{71735475-17A6-44E3-8834-AB7395B0DBEF}"/>
              </a:ext>
            </a:extLst>
          </p:cNvPr>
          <p:cNvSpPr>
            <a:spLocks noGrp="1" noChangeArrowheads="1"/>
          </p:cNvSpPr>
          <p:nvPr>
            <p:ph type="body" idx="1"/>
          </p:nvPr>
        </p:nvSpPr>
        <p:spPr/>
        <p:txBody>
          <a:bodyPr/>
          <a:lstStyle/>
          <a:p>
            <a:pPr eaLnBrk="1" hangingPunct="1"/>
            <a:r>
              <a:rPr lang="en-GB" altLang="en-US" sz="1800" dirty="0"/>
              <a:t>A sequence of characters.</a:t>
            </a:r>
            <a:br>
              <a:rPr lang="en-GB" altLang="en-US" sz="1800" dirty="0"/>
            </a:br>
            <a:r>
              <a:rPr lang="en-GB" altLang="en-US" sz="1800" dirty="0"/>
              <a:t>	</a:t>
            </a:r>
            <a:r>
              <a:rPr lang="en-GB" altLang="en-US" sz="1800" dirty="0">
                <a:solidFill>
                  <a:srgbClr val="008000"/>
                </a:solidFill>
                <a:latin typeface="Courier New" panose="02070309020205020404" pitchFamily="49" charset="0"/>
              </a:rPr>
              <a:t>"hello"</a:t>
            </a:r>
            <a:br>
              <a:rPr lang="en-GB" altLang="en-US" sz="1800" dirty="0">
                <a:solidFill>
                  <a:srgbClr val="008000"/>
                </a:solidFill>
                <a:latin typeface="Courier New" panose="02070309020205020404" pitchFamily="49" charset="0"/>
              </a:rPr>
            </a:br>
            <a:r>
              <a:rPr lang="en-GB" altLang="en-US" sz="1800" dirty="0">
                <a:solidFill>
                  <a:srgbClr val="008000"/>
                </a:solidFill>
                <a:latin typeface="Courier New" panose="02070309020205020404" pitchFamily="49" charset="0"/>
              </a:rPr>
              <a:t>	'Here is "another" with quotes in' </a:t>
            </a:r>
          </a:p>
          <a:p>
            <a:pPr lvl="1" eaLnBrk="1" hangingPunct="1">
              <a:lnSpc>
                <a:spcPct val="80000"/>
              </a:lnSpc>
              <a:buFont typeface="Wingdings 2" panose="05020102010507070707" pitchFamily="18" charset="2"/>
              <a:buNone/>
            </a:pPr>
            <a:endParaRPr lang="en-GB" altLang="en-US" sz="1800" dirty="0">
              <a:latin typeface="Courier New" panose="02070309020205020404" pitchFamily="49" charset="0"/>
              <a:ea typeface="ＭＳ Ｐゴシック" panose="020B0600070205080204" pitchFamily="34" charset="-128"/>
            </a:endParaRPr>
          </a:p>
          <a:p>
            <a:pPr eaLnBrk="1" hangingPunct="1">
              <a:lnSpc>
                <a:spcPct val="80000"/>
              </a:lnSpc>
            </a:pPr>
            <a:r>
              <a:rPr lang="en-GB" altLang="en-US" sz="1800" dirty="0"/>
              <a:t>Restrictions:</a:t>
            </a:r>
          </a:p>
          <a:p>
            <a:pPr lvl="1">
              <a:spcBef>
                <a:spcPts val="600"/>
              </a:spcBef>
            </a:pPr>
            <a:r>
              <a:rPr lang="en-GB" altLang="en-US" sz="1800" dirty="0">
                <a:ea typeface="ＭＳ Ｐゴシック" panose="020B0600070205080204" pitchFamily="34" charset="-128"/>
              </a:rPr>
              <a:t>Strings surrounded by " " or ' ' may not span multiple lines</a:t>
            </a:r>
          </a:p>
          <a:p>
            <a:pPr lvl="1">
              <a:spcBef>
                <a:spcPts val="600"/>
              </a:spcBef>
              <a:buFontTx/>
              <a:buNone/>
            </a:pPr>
            <a:br>
              <a:rPr lang="en-GB" altLang="en-US" sz="1800" dirty="0">
                <a:ea typeface="ＭＳ Ｐゴシック" panose="020B0600070205080204" pitchFamily="34" charset="-128"/>
              </a:rPr>
            </a:br>
            <a:r>
              <a:rPr lang="en-GB" altLang="en-US" sz="1800" dirty="0">
                <a:ea typeface="ＭＳ Ｐゴシック" panose="020B0600070205080204" pitchFamily="34" charset="-128"/>
              </a:rPr>
              <a:t>	</a:t>
            </a:r>
            <a:r>
              <a:rPr lang="en-GB" altLang="en-US" sz="1800" dirty="0">
                <a:solidFill>
                  <a:srgbClr val="008000"/>
                </a:solidFill>
                <a:latin typeface="Courier New" panose="02070309020205020404" pitchFamily="49" charset="0"/>
                <a:ea typeface="ＭＳ Ｐゴシック" panose="020B0600070205080204" pitchFamily="34" charset="-128"/>
              </a:rPr>
              <a:t>"This is not</a:t>
            </a:r>
            <a:br>
              <a:rPr lang="en-GB" altLang="en-US" sz="1800" dirty="0">
                <a:solidFill>
                  <a:srgbClr val="800000"/>
                </a:solidFill>
                <a:latin typeface="Courier New" panose="02070309020205020404" pitchFamily="49" charset="0"/>
                <a:ea typeface="ＭＳ Ｐゴシック" panose="020B0600070205080204" pitchFamily="34" charset="-128"/>
              </a:rPr>
            </a:br>
            <a:r>
              <a:rPr lang="en-GB" altLang="en-US" sz="1800" dirty="0">
                <a:solidFill>
                  <a:srgbClr val="800000"/>
                </a:solidFill>
                <a:latin typeface="Courier New" panose="02070309020205020404" pitchFamily="49" charset="0"/>
                <a:ea typeface="ＭＳ Ｐゴシック" panose="020B0600070205080204" pitchFamily="34" charset="-128"/>
              </a:rPr>
              <a:t>	a legal String."</a:t>
            </a:r>
          </a:p>
          <a:p>
            <a:pPr lvl="1">
              <a:lnSpc>
                <a:spcPct val="80000"/>
              </a:lnSpc>
              <a:spcBef>
                <a:spcPts val="600"/>
              </a:spcBef>
            </a:pPr>
            <a:endParaRPr lang="en-GB" altLang="en-US" sz="1800" dirty="0">
              <a:ea typeface="ＭＳ Ｐゴシック" panose="020B0600070205080204" pitchFamily="34" charset="-128"/>
            </a:endParaRPr>
          </a:p>
          <a:p>
            <a:pPr lvl="1">
              <a:lnSpc>
                <a:spcPct val="80000"/>
              </a:lnSpc>
              <a:spcBef>
                <a:spcPts val="600"/>
              </a:spcBef>
            </a:pPr>
            <a:r>
              <a:rPr lang="en-GB" altLang="en-US" sz="1800" dirty="0">
                <a:ea typeface="ＭＳ Ｐゴシック" panose="020B0600070205080204" pitchFamily="34" charset="-128"/>
              </a:rPr>
              <a:t>Strings surrounded by " " may not contain a </a:t>
            </a:r>
            <a:r>
              <a:rPr lang="en-GB" altLang="en-US" sz="1800" dirty="0">
                <a:latin typeface="Courier New" panose="02070309020205020404" pitchFamily="49" charset="0"/>
                <a:ea typeface="ＭＳ Ｐゴシック" panose="020B0600070205080204" pitchFamily="34" charset="-128"/>
              </a:rPr>
              <a:t>"</a:t>
            </a:r>
            <a:r>
              <a:rPr lang="en-GB" altLang="en-US" sz="1800" dirty="0">
                <a:ea typeface="ＭＳ Ｐゴシック" panose="020B0600070205080204" pitchFamily="34" charset="-128"/>
              </a:rPr>
              <a:t> character.</a:t>
            </a:r>
            <a:br>
              <a:rPr lang="en-GB" altLang="en-US" sz="1800" dirty="0">
                <a:ea typeface="ＭＳ Ｐゴシック" panose="020B0600070205080204" pitchFamily="34" charset="-128"/>
              </a:rPr>
            </a:br>
            <a:endParaRPr lang="en-GB" altLang="en-US" sz="1800" dirty="0">
              <a:ea typeface="ＭＳ Ｐゴシック" panose="020B0600070205080204" pitchFamily="34" charset="-128"/>
            </a:endParaRPr>
          </a:p>
          <a:p>
            <a:pPr lvl="1">
              <a:lnSpc>
                <a:spcPct val="80000"/>
              </a:lnSpc>
              <a:spcBef>
                <a:spcPts val="600"/>
              </a:spcBef>
              <a:buFontTx/>
              <a:buNone/>
            </a:pPr>
            <a:r>
              <a:rPr lang="en-GB" altLang="en-US" sz="1800" dirty="0">
                <a:ea typeface="ＭＳ Ｐゴシック" panose="020B0600070205080204" pitchFamily="34" charset="-128"/>
              </a:rPr>
              <a:t>	</a:t>
            </a:r>
            <a:r>
              <a:rPr lang="en-GB" altLang="en-US" sz="1800" dirty="0">
                <a:solidFill>
                  <a:srgbClr val="008000"/>
                </a:solidFill>
                <a:latin typeface="Courier New" panose="02070309020205020404" pitchFamily="49" charset="0"/>
                <a:ea typeface="ＭＳ Ｐゴシック" panose="020B0600070205080204" pitchFamily="34" charset="-128"/>
              </a:rPr>
              <a:t>"This is not a "</a:t>
            </a:r>
            <a:r>
              <a:rPr lang="en-GB" altLang="en-US" sz="1800" dirty="0">
                <a:solidFill>
                  <a:srgbClr val="800000"/>
                </a:solidFill>
                <a:latin typeface="Courier New" panose="02070309020205020404" pitchFamily="49" charset="0"/>
                <a:ea typeface="ＭＳ Ｐゴシック" panose="020B0600070205080204" pitchFamily="34" charset="-128"/>
              </a:rPr>
              <a:t>legal" String either."</a:t>
            </a:r>
          </a:p>
          <a:p>
            <a:pPr lvl="1">
              <a:lnSpc>
                <a:spcPct val="80000"/>
              </a:lnSpc>
              <a:spcBef>
                <a:spcPts val="600"/>
              </a:spcBef>
              <a:buFontTx/>
              <a:buNone/>
            </a:pPr>
            <a:endParaRPr lang="en-GB" altLang="en-US" sz="1800" dirty="0">
              <a:solidFill>
                <a:srgbClr val="800000"/>
              </a:solidFill>
              <a:latin typeface="Courier New" panose="02070309020205020404" pitchFamily="49" charset="0"/>
              <a:ea typeface="ＭＳ Ｐゴシック" panose="020B0600070205080204" pitchFamily="34" charset="-128"/>
            </a:endParaRPr>
          </a:p>
          <a:p>
            <a:pPr lvl="1">
              <a:lnSpc>
                <a:spcPct val="80000"/>
              </a:lnSpc>
              <a:spcBef>
                <a:spcPts val="600"/>
              </a:spcBef>
            </a:pPr>
            <a:r>
              <a:rPr lang="en-GB" altLang="en-US" sz="1800" dirty="0">
                <a:ea typeface="ＭＳ Ｐゴシック" panose="020B0600070205080204" pitchFamily="34" charset="-128"/>
              </a:rPr>
              <a:t>Strings surrounded by ' ' may not contain a </a:t>
            </a:r>
            <a:r>
              <a:rPr lang="en-GB" altLang="en-US" sz="1800" dirty="0">
                <a:latin typeface="Courier New" panose="02070309020205020404" pitchFamily="49" charset="0"/>
                <a:ea typeface="ＭＳ Ｐゴシック" panose="020B0600070205080204" pitchFamily="34" charset="-128"/>
              </a:rPr>
              <a:t>'</a:t>
            </a:r>
            <a:r>
              <a:rPr lang="en-GB" altLang="en-US" sz="1800" dirty="0">
                <a:ea typeface="ＭＳ Ｐゴシック" panose="020B0600070205080204" pitchFamily="34" charset="-128"/>
              </a:rPr>
              <a:t> character.</a:t>
            </a:r>
            <a:br>
              <a:rPr lang="en-GB" altLang="en-US" sz="1800" dirty="0">
                <a:ea typeface="ＭＳ Ｐゴシック" panose="020B0600070205080204" pitchFamily="34" charset="-128"/>
              </a:rPr>
            </a:br>
            <a:br>
              <a:rPr lang="en-GB" altLang="en-US" sz="1800" dirty="0">
                <a:ea typeface="ＭＳ Ｐゴシック" panose="020B0600070205080204" pitchFamily="34" charset="-128"/>
              </a:rPr>
            </a:br>
            <a:r>
              <a:rPr lang="en-GB" altLang="en-US" sz="1800" dirty="0">
                <a:ea typeface="ＭＳ Ｐゴシック" panose="020B0600070205080204" pitchFamily="34" charset="-128"/>
              </a:rPr>
              <a:t>	</a:t>
            </a:r>
            <a:r>
              <a:rPr lang="en-GB" altLang="en-US" sz="1800" dirty="0">
                <a:solidFill>
                  <a:srgbClr val="008000"/>
                </a:solidFill>
                <a:latin typeface="Courier New" panose="02070309020205020404" pitchFamily="49" charset="0"/>
                <a:ea typeface="ＭＳ Ｐゴシック" panose="020B0600070205080204" pitchFamily="34" charset="-128"/>
              </a:rPr>
              <a:t>'This is not a '</a:t>
            </a:r>
            <a:r>
              <a:rPr lang="en-GB" altLang="en-US" sz="1800" dirty="0">
                <a:solidFill>
                  <a:srgbClr val="800000"/>
                </a:solidFill>
                <a:latin typeface="Courier New" panose="02070309020205020404" pitchFamily="49" charset="0"/>
                <a:ea typeface="ＭＳ Ｐゴシック" panose="020B0600070205080204" pitchFamily="34" charset="-128"/>
              </a:rPr>
              <a:t>legal' String either.'</a:t>
            </a:r>
            <a:endParaRPr lang="en-US" altLang="en-US" sz="1800" dirty="0">
              <a:latin typeface="Courier New" panose="02070309020205020404" pitchFamily="49" charset="0"/>
              <a:ea typeface="ＭＳ Ｐゴシック" panose="020B0600070205080204" pitchFamily="34" charset="-128"/>
            </a:endParaRPr>
          </a:p>
          <a:p>
            <a:pPr eaLnBrk="1" hangingPunct="1">
              <a:buFontTx/>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4104</TotalTime>
  <Words>2922</Words>
  <Application>Microsoft Office PowerPoint</Application>
  <PresentationFormat>On-screen Show (4:3)</PresentationFormat>
  <Paragraphs>404</Paragraphs>
  <Slides>29</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ＭＳ Ｐゴシック</vt:lpstr>
      <vt:lpstr>Tahoma</vt:lpstr>
      <vt:lpstr>Andale Mono</vt:lpstr>
      <vt:lpstr>Verdana</vt:lpstr>
      <vt:lpstr>Courier New</vt:lpstr>
      <vt:lpstr>Wingdings</vt:lpstr>
      <vt:lpstr>ヒラギノ角ゴ ProN W3</vt:lpstr>
      <vt:lpstr>Wingdings 2</vt:lpstr>
      <vt:lpstr>Arial Unicode MS</vt:lpstr>
      <vt:lpstr>Default Design</vt:lpstr>
      <vt:lpstr>PowerPoint Presentation</vt:lpstr>
      <vt:lpstr>Python!</vt:lpstr>
      <vt:lpstr>Installing Python</vt:lpstr>
      <vt:lpstr>Introduction</vt:lpstr>
      <vt:lpstr>High-Level Languages</vt:lpstr>
      <vt:lpstr>Instruction Cycle</vt:lpstr>
      <vt:lpstr>Instruction Cycle</vt:lpstr>
      <vt:lpstr>Interpreted Languages</vt:lpstr>
      <vt:lpstr>Strings</vt:lpstr>
      <vt:lpstr>The print Statement</vt:lpstr>
      <vt:lpstr>Comments</vt:lpstr>
      <vt:lpstr>Comments</vt:lpstr>
      <vt:lpstr>Escape Sequences</vt:lpstr>
      <vt:lpstr>Escape Sequences</vt:lpstr>
      <vt:lpstr>Escape Sequences</vt:lpstr>
      <vt:lpstr>print function</vt:lpstr>
      <vt:lpstr>print function</vt:lpstr>
      <vt:lpstr>print function</vt:lpstr>
      <vt:lpstr>print function</vt:lpstr>
      <vt:lpstr>Line Continuation \</vt:lpstr>
      <vt:lpstr>Interactive Mode</vt:lpstr>
      <vt:lpstr>Interactive Mode</vt:lpstr>
      <vt:lpstr>Script Mode</vt:lpstr>
      <vt:lpstr>Command Prompt</vt:lpstr>
      <vt:lpstr>IDLE</vt:lpstr>
      <vt:lpstr>Hello World Program</vt:lpstr>
      <vt:lpstr>Hello World Program</vt:lpstr>
      <vt:lpstr>Wing IDE</vt:lpstr>
      <vt:lpstr>Summary</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Bryce Hulett</cp:lastModifiedBy>
  <cp:revision>145</cp:revision>
  <dcterms:created xsi:type="dcterms:W3CDTF">2009-06-30T17:13:26Z</dcterms:created>
  <dcterms:modified xsi:type="dcterms:W3CDTF">2021-08-16T20:24:38Z</dcterms:modified>
</cp:coreProperties>
</file>