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ighteous"/>
      <p:regular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F24EDA-7E3A-4BB3-A732-787A5DF91694}">
  <a:tblStyle styleId="{7DF24EDA-7E3A-4BB3-A732-787A5DF91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6.xml"/><Relationship Id="rId34" Type="http://schemas.openxmlformats.org/officeDocument/2006/relationships/font" Target="fonts/Righteous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omforta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55b9e2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55b9e2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6f3c4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6f3c4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56f3c4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56f3c4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598c8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598c8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56f3c41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56f3c41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856f3c41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856f3c41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56f3c41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56f3c41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598c817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8598c817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598c81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598c81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8598c817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8598c817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8cb2061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8cb206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8cb206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8cb206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8cb20614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8cb20614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8cb2061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8cb2061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8cb20614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8cb20614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8cb20614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8cb20614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8cb20614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8cb20614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855b9e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855b9e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ARGUS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The right care, in the right place, at the right time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12" y="1366125"/>
            <a:ext cx="1475325" cy="222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33590" t="0"/>
          <a:stretch/>
        </p:blipFill>
        <p:spPr>
          <a:xfrm>
            <a:off x="3705488" y="1366129"/>
            <a:ext cx="1475325" cy="222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5">
            <a:alphaModFix/>
          </a:blip>
          <a:srcRect b="0" l="12922" r="20672" t="0"/>
          <a:stretch/>
        </p:blipFill>
        <p:spPr>
          <a:xfrm>
            <a:off x="6573400" y="1366117"/>
            <a:ext cx="1475325" cy="222170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284113" y="3587825"/>
            <a:ext cx="28503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Student researcher at SickKids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Founder of Emergence A.I.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CWSF Silver Medallist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WInner of Hydro-Quebec provincial science-fair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Recipient of Youth Can Innovate 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230100" y="3587825"/>
            <a:ext cx="26838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5x CWSF alumni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CWSF Gold Medallist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TEDx speaker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2 ML/AI publications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n-GB" sz="1200">
                <a:solidFill>
                  <a:srgbClr val="FFFFFF"/>
                </a:solidFill>
              </a:rPr>
              <a:t>Created VitSys - Vital Signs Interconnected Triage Device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011313" y="1108400"/>
            <a:ext cx="139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Stephen Lu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745188" y="1108425"/>
            <a:ext cx="139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Om Agarwal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613100" y="1108425"/>
            <a:ext cx="139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Justin Lacoste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Story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75" y="1220025"/>
            <a:ext cx="5153275" cy="16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500" y="2228625"/>
            <a:ext cx="2615800" cy="26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Product</a:t>
            </a: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668082" y="825150"/>
            <a:ext cx="7657844" cy="3865896"/>
            <a:chOff x="323525" y="1263580"/>
            <a:chExt cx="9055037" cy="4549719"/>
          </a:xfrm>
        </p:grpSpPr>
        <p:grpSp>
          <p:nvGrpSpPr>
            <p:cNvPr id="177" name="Google Shape;177;p24"/>
            <p:cNvGrpSpPr/>
            <p:nvPr/>
          </p:nvGrpSpPr>
          <p:grpSpPr>
            <a:xfrm>
              <a:off x="2688757" y="1796134"/>
              <a:ext cx="3768522" cy="3774409"/>
              <a:chOff x="2675582" y="676586"/>
              <a:chExt cx="3793942" cy="3790328"/>
            </a:xfrm>
          </p:grpSpPr>
          <p:sp>
            <p:nvSpPr>
              <p:cNvPr id="178" name="Google Shape;178;p24"/>
              <p:cNvSpPr/>
              <p:nvPr/>
            </p:nvSpPr>
            <p:spPr>
              <a:xfrm rot="-7199815">
                <a:off x="3183352" y="1184485"/>
                <a:ext cx="2774659" cy="2774659"/>
              </a:xfrm>
              <a:prstGeom prst="blockArc">
                <a:avLst>
                  <a:gd fmla="val 12622480" name="adj1"/>
                  <a:gd fmla="val 18176457" name="adj2"/>
                  <a:gd fmla="val 20786" name="adj3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 rot="-1799815">
                <a:off x="3183352" y="1184357"/>
                <a:ext cx="2774659" cy="2774659"/>
              </a:xfrm>
              <a:prstGeom prst="blockArc">
                <a:avLst>
                  <a:gd fmla="val 12622480" name="adj1"/>
                  <a:gd fmla="val 18176457" name="adj2"/>
                  <a:gd fmla="val 20786" name="adj3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 rot="3600185">
                <a:off x="3187094" y="1184439"/>
                <a:ext cx="2774659" cy="2774659"/>
              </a:xfrm>
              <a:prstGeom prst="blockArc">
                <a:avLst>
                  <a:gd fmla="val 12564381" name="adj1"/>
                  <a:gd fmla="val 18346131" name="adj2"/>
                  <a:gd fmla="val 20844" name="adj3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 rot="9000185">
                <a:off x="3185977" y="1184485"/>
                <a:ext cx="2774659" cy="2774659"/>
              </a:xfrm>
              <a:prstGeom prst="blockArc">
                <a:avLst>
                  <a:gd fmla="val 12622480" name="adj1"/>
                  <a:gd fmla="val 18081133" name="adj2"/>
                  <a:gd fmla="val 20809" name="adj3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2" name="Google Shape;182;p24"/>
              <p:cNvGrpSpPr/>
              <p:nvPr/>
            </p:nvGrpSpPr>
            <p:grpSpPr>
              <a:xfrm rot="5400000">
                <a:off x="5379663" y="2278951"/>
                <a:ext cx="585001" cy="585472"/>
                <a:chOff x="1967628" y="812211"/>
                <a:chExt cx="588000" cy="588000"/>
              </a:xfrm>
            </p:grpSpPr>
            <p:sp>
              <p:nvSpPr>
                <p:cNvPr id="183" name="Google Shape;183;p24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B786E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24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B786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" name="Google Shape;185;p24"/>
              <p:cNvGrpSpPr/>
              <p:nvPr/>
            </p:nvGrpSpPr>
            <p:grpSpPr>
              <a:xfrm rot="10800000">
                <a:off x="4280709" y="3378529"/>
                <a:ext cx="585001" cy="585472"/>
                <a:chOff x="1967628" y="812211"/>
                <a:chExt cx="588000" cy="588000"/>
              </a:xfrm>
            </p:grpSpPr>
            <p:sp>
              <p:nvSpPr>
                <p:cNvPr id="186" name="Google Shape;186;p24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D7E74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4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D7E7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" name="Google Shape;188;p24"/>
              <p:cNvGrpSpPr/>
              <p:nvPr/>
            </p:nvGrpSpPr>
            <p:grpSpPr>
              <a:xfrm rot="-5400000">
                <a:off x="3179922" y="2281478"/>
                <a:ext cx="585001" cy="585472"/>
                <a:chOff x="1967628" y="812211"/>
                <a:chExt cx="588000" cy="588000"/>
              </a:xfrm>
            </p:grpSpPr>
            <p:sp>
              <p:nvSpPr>
                <p:cNvPr id="189" name="Google Shape;189;p24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F887E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4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F887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24"/>
              <p:cNvSpPr txBox="1"/>
              <p:nvPr/>
            </p:nvSpPr>
            <p:spPr>
              <a:xfrm>
                <a:off x="3214513" y="2360618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01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" name="Google Shape;192;p24"/>
              <p:cNvSpPr txBox="1"/>
              <p:nvPr/>
            </p:nvSpPr>
            <p:spPr>
              <a:xfrm>
                <a:off x="4335750" y="3460301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02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3" name="Google Shape;193;p24"/>
              <p:cNvSpPr txBox="1"/>
              <p:nvPr/>
            </p:nvSpPr>
            <p:spPr>
              <a:xfrm>
                <a:off x="5419402" y="2360618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03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94" name="Google Shape;194;p24"/>
              <p:cNvGrpSpPr/>
              <p:nvPr/>
            </p:nvGrpSpPr>
            <p:grpSpPr>
              <a:xfrm>
                <a:off x="4261689" y="1180926"/>
                <a:ext cx="585001" cy="585530"/>
                <a:chOff x="1967628" y="812211"/>
                <a:chExt cx="588000" cy="588000"/>
              </a:xfrm>
            </p:grpSpPr>
            <p:sp>
              <p:nvSpPr>
                <p:cNvPr id="195" name="Google Shape;195;p24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fmla="val 6190354" name="adj1"/>
                    <a:gd fmla="val 14996165" name="adj2"/>
                  </a:avLst>
                </a:prstGeom>
                <a:solidFill>
                  <a:srgbClr val="155B54"/>
                </a:solidFill>
                <a:ln>
                  <a:noFill/>
                </a:ln>
                <a:effectLst>
                  <a:outerShdw blurRad="142875" rotWithShape="0" algn="bl">
                    <a:srgbClr val="000000">
                      <a:alpha val="43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4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fmla="val 4028252" name="adj1"/>
                    <a:gd fmla="val 17183677" name="adj2"/>
                  </a:avLst>
                </a:prstGeom>
                <a:solidFill>
                  <a:srgbClr val="155B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7" name="Google Shape;197;p24"/>
              <p:cNvSpPr txBox="1"/>
              <p:nvPr/>
            </p:nvSpPr>
            <p:spPr>
              <a:xfrm>
                <a:off x="4335750" y="1254446"/>
                <a:ext cx="507900" cy="26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r>
                  <a:rPr b="1" lang="en-GB" sz="1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1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98" name="Google Shape;198;p24"/>
            <p:cNvGrpSpPr/>
            <p:nvPr/>
          </p:nvGrpSpPr>
          <p:grpSpPr>
            <a:xfrm>
              <a:off x="323525" y="1796133"/>
              <a:ext cx="3362700" cy="1728300"/>
              <a:chOff x="323512" y="732017"/>
              <a:chExt cx="3362700" cy="1728300"/>
            </a:xfrm>
          </p:grpSpPr>
          <p:sp>
            <p:nvSpPr>
              <p:cNvPr id="199" name="Google Shape;199;p24"/>
              <p:cNvSpPr txBox="1"/>
              <p:nvPr/>
            </p:nvSpPr>
            <p:spPr>
              <a:xfrm>
                <a:off x="323512" y="732017"/>
                <a:ext cx="2318400" cy="172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Symptoms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Th</a:t>
                </a:r>
                <a:r>
                  <a:rPr lang="en-GB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 patient inputs all his apparent symptoms from a list of comprehensive symptoms recognized by the triage algorithm.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00" name="Google Shape;200;p24"/>
              <p:cNvCxnSpPr/>
              <p:nvPr/>
            </p:nvCxnSpPr>
            <p:spPr>
              <a:xfrm rot="10800000">
                <a:off x="2641913" y="1831625"/>
                <a:ext cx="1044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F887E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1" name="Google Shape;201;p24"/>
            <p:cNvGrpSpPr/>
            <p:nvPr/>
          </p:nvGrpSpPr>
          <p:grpSpPr>
            <a:xfrm>
              <a:off x="323525" y="3892386"/>
              <a:ext cx="3629400" cy="1920900"/>
              <a:chOff x="323512" y="2828270"/>
              <a:chExt cx="3629400" cy="1920900"/>
            </a:xfrm>
          </p:grpSpPr>
          <p:sp>
            <p:nvSpPr>
              <p:cNvPr id="202" name="Google Shape;202;p24"/>
              <p:cNvSpPr txBox="1"/>
              <p:nvPr/>
            </p:nvSpPr>
            <p:spPr>
              <a:xfrm>
                <a:off x="323512" y="2828270"/>
                <a:ext cx="2160000" cy="192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Triage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According to the inputted symptoms, the AI asks a series of comprehensive questions to target the appropriate acuity and response.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03" name="Google Shape;203;p24"/>
              <p:cNvCxnSpPr/>
              <p:nvPr/>
            </p:nvCxnSpPr>
            <p:spPr>
              <a:xfrm rot="10800000">
                <a:off x="2641913" y="3489425"/>
                <a:ext cx="1311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D7E74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4" name="Google Shape;204;p24"/>
            <p:cNvGrpSpPr/>
            <p:nvPr/>
          </p:nvGrpSpPr>
          <p:grpSpPr>
            <a:xfrm>
              <a:off x="5209838" y="1263580"/>
              <a:ext cx="4168724" cy="2150400"/>
              <a:chOff x="5209825" y="199465"/>
              <a:chExt cx="4168724" cy="2150400"/>
            </a:xfrm>
          </p:grpSpPr>
          <p:sp>
            <p:nvSpPr>
              <p:cNvPr id="205" name="Google Shape;205;p24"/>
              <p:cNvSpPr txBox="1"/>
              <p:nvPr/>
            </p:nvSpPr>
            <p:spPr>
              <a:xfrm>
                <a:off x="6538149" y="199465"/>
                <a:ext cx="2840400" cy="215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Acuity assignment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With the triage, historical and real-time patient data, assign an acuity/severity score to the patient that will reliably indicate the intensity of physician care and the time frame needed to provide it. 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06" name="Google Shape;206;p24"/>
              <p:cNvCxnSpPr/>
              <p:nvPr/>
            </p:nvCxnSpPr>
            <p:spPr>
              <a:xfrm>
                <a:off x="5209825" y="1705200"/>
                <a:ext cx="1286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55B54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7" name="Google Shape;207;p24"/>
            <p:cNvGrpSpPr/>
            <p:nvPr/>
          </p:nvGrpSpPr>
          <p:grpSpPr>
            <a:xfrm>
              <a:off x="5209838" y="3662899"/>
              <a:ext cx="4042065" cy="2150400"/>
              <a:chOff x="5209825" y="2598783"/>
              <a:chExt cx="4042065" cy="2150400"/>
            </a:xfrm>
          </p:grpSpPr>
          <p:sp>
            <p:nvSpPr>
              <p:cNvPr id="208" name="Google Shape;208;p24"/>
              <p:cNvSpPr txBox="1"/>
              <p:nvPr/>
            </p:nvSpPr>
            <p:spPr>
              <a:xfrm>
                <a:off x="6538090" y="2598783"/>
                <a:ext cx="2713800" cy="215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Medical Data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Using historical patient data such as past appointments, medical history and medication as well as real-time patient data like emotion recognition, heart rate and other vital signs, improve the accuracy of the acuity diagnostic and the adequate response.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09" name="Google Shape;209;p24"/>
              <p:cNvCxnSpPr/>
              <p:nvPr/>
            </p:nvCxnSpPr>
            <p:spPr>
              <a:xfrm>
                <a:off x="5209825" y="3648300"/>
                <a:ext cx="1286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B786E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Product</a:t>
            </a:r>
            <a:endParaRPr/>
          </a:p>
        </p:txBody>
      </p:sp>
      <p:grpSp>
        <p:nvGrpSpPr>
          <p:cNvPr id="215" name="Google Shape;215;p25"/>
          <p:cNvGrpSpPr/>
          <p:nvPr/>
        </p:nvGrpSpPr>
        <p:grpSpPr>
          <a:xfrm>
            <a:off x="1264150" y="1103423"/>
            <a:ext cx="6615699" cy="3609235"/>
            <a:chOff x="892496" y="2216320"/>
            <a:chExt cx="7420862" cy="4040792"/>
          </a:xfrm>
        </p:grpSpPr>
        <p:sp>
          <p:nvSpPr>
            <p:cNvPr id="216" name="Google Shape;216;p25"/>
            <p:cNvSpPr/>
            <p:nvPr/>
          </p:nvSpPr>
          <p:spPr>
            <a:xfrm>
              <a:off x="3542872" y="2216320"/>
              <a:ext cx="2120100" cy="2115900"/>
            </a:xfrm>
            <a:prstGeom prst="ellipse">
              <a:avLst/>
            </a:prstGeom>
            <a:solidFill>
              <a:srgbClr val="1A998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Argus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892496" y="2573017"/>
              <a:ext cx="1405200" cy="1402500"/>
            </a:xfrm>
            <a:prstGeom prst="ellipse">
              <a:avLst/>
            </a:prstGeom>
            <a:solidFill>
              <a:srgbClr val="1A998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E.R.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1724938" y="4854611"/>
              <a:ext cx="1405200" cy="1402500"/>
            </a:xfrm>
            <a:prstGeom prst="ellipse">
              <a:avLst/>
            </a:prstGeom>
            <a:solidFill>
              <a:srgbClr val="1A998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GMF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908159" y="2573023"/>
              <a:ext cx="1405200" cy="1402500"/>
            </a:xfrm>
            <a:prstGeom prst="ellipse">
              <a:avLst/>
            </a:prstGeom>
            <a:solidFill>
              <a:srgbClr val="1A998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Clinics</a:t>
              </a:r>
              <a:endParaRPr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20" name="Google Shape;220;p25"/>
            <p:cNvCxnSpPr>
              <a:stCxn id="217" idx="6"/>
              <a:endCxn id="216" idx="2"/>
            </p:cNvCxnSpPr>
            <p:nvPr/>
          </p:nvCxnSpPr>
          <p:spPr>
            <a:xfrm>
              <a:off x="2297696" y="3274267"/>
              <a:ext cx="1245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21" name="Google Shape;221;p25"/>
            <p:cNvCxnSpPr>
              <a:stCxn id="218" idx="7"/>
              <a:endCxn id="216" idx="3"/>
            </p:cNvCxnSpPr>
            <p:nvPr/>
          </p:nvCxnSpPr>
          <p:spPr>
            <a:xfrm flipH="1" rot="10800000">
              <a:off x="2924351" y="4022603"/>
              <a:ext cx="929100" cy="1037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22" name="Google Shape;222;p25"/>
            <p:cNvCxnSpPr>
              <a:stCxn id="219" idx="2"/>
              <a:endCxn id="216" idx="6"/>
            </p:cNvCxnSpPr>
            <p:nvPr/>
          </p:nvCxnSpPr>
          <p:spPr>
            <a:xfrm rot="10800000">
              <a:off x="5663159" y="3274273"/>
              <a:ext cx="12450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23" name="Google Shape;223;p25"/>
            <p:cNvSpPr/>
            <p:nvPr/>
          </p:nvSpPr>
          <p:spPr>
            <a:xfrm>
              <a:off x="4041622" y="2855029"/>
              <a:ext cx="1122600" cy="1120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55B54"/>
                  </a:solidFill>
                  <a:latin typeface="Comfortaa"/>
                  <a:ea typeface="Comfortaa"/>
                  <a:cs typeface="Comfortaa"/>
                  <a:sym typeface="Comfortaa"/>
                </a:rPr>
                <a:t>Patient</a:t>
              </a:r>
              <a:endParaRPr sz="1100">
                <a:solidFill>
                  <a:srgbClr val="155B54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075745" y="4854611"/>
              <a:ext cx="1405200" cy="1402500"/>
            </a:xfrm>
            <a:prstGeom prst="ellipse">
              <a:avLst/>
            </a:prstGeom>
            <a:solidFill>
              <a:srgbClr val="1A9988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CLSC</a:t>
              </a:r>
              <a:endPara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225" name="Google Shape;225;p25"/>
            <p:cNvCxnSpPr>
              <a:stCxn id="224" idx="1"/>
              <a:endCxn id="216" idx="5"/>
            </p:cNvCxnSpPr>
            <p:nvPr/>
          </p:nvCxnSpPr>
          <p:spPr>
            <a:xfrm rot="10800000">
              <a:off x="5352432" y="4022603"/>
              <a:ext cx="929100" cy="1037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Product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0" y="1110600"/>
            <a:ext cx="1764600" cy="3821100"/>
          </a:xfrm>
          <a:prstGeom prst="roundRect">
            <a:avLst>
              <a:gd fmla="val 9581" name="adj"/>
            </a:avLst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100" y="1110663"/>
            <a:ext cx="1764600" cy="3821100"/>
          </a:xfrm>
          <a:prstGeom prst="roundRect">
            <a:avLst>
              <a:gd fmla="val 10251" name="adj"/>
            </a:avLst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8175" y="1110650"/>
            <a:ext cx="1764600" cy="3821100"/>
          </a:xfrm>
          <a:prstGeom prst="roundRect">
            <a:avLst>
              <a:gd fmla="val 11594" name="adj"/>
            </a:avLst>
          </a:prstGeom>
          <a:noFill/>
          <a:ln>
            <a:noFill/>
          </a:ln>
        </p:spPr>
      </p:pic>
      <p:cxnSp>
        <p:nvCxnSpPr>
          <p:cNvPr id="234" name="Google Shape;234;p26"/>
          <p:cNvCxnSpPr/>
          <p:nvPr/>
        </p:nvCxnSpPr>
        <p:spPr>
          <a:xfrm>
            <a:off x="5069675" y="3012275"/>
            <a:ext cx="9006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6"/>
          <p:cNvSpPr txBox="1"/>
          <p:nvPr/>
        </p:nvSpPr>
        <p:spPr>
          <a:xfrm>
            <a:off x="767950" y="1928800"/>
            <a:ext cx="1114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rPr>
              <a:t>ARGUS</a:t>
            </a:r>
            <a:endParaRPr>
              <a:solidFill>
                <a:srgbClr val="FFFFFF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Product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0" y="1093925"/>
            <a:ext cx="1764600" cy="3821100"/>
          </a:xfrm>
          <a:prstGeom prst="roundRect">
            <a:avLst>
              <a:gd fmla="val 10795" name="adj"/>
            </a:avLst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88" y="1093925"/>
            <a:ext cx="1764600" cy="3821100"/>
          </a:xfrm>
          <a:prstGeom prst="roundRect">
            <a:avLst>
              <a:gd fmla="val 10730" name="adj"/>
            </a:avLst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5726" y="1093925"/>
            <a:ext cx="1764600" cy="3821100"/>
          </a:xfrm>
          <a:prstGeom prst="roundRect">
            <a:avLst>
              <a:gd fmla="val 10059" name="adj"/>
            </a:avLst>
          </a:prstGeom>
          <a:noFill/>
          <a:ln>
            <a:noFill/>
          </a:ln>
        </p:spPr>
      </p:pic>
      <p:cxnSp>
        <p:nvCxnSpPr>
          <p:cNvPr id="244" name="Google Shape;244;p27"/>
          <p:cNvCxnSpPr/>
          <p:nvPr/>
        </p:nvCxnSpPr>
        <p:spPr>
          <a:xfrm>
            <a:off x="2555075" y="3088475"/>
            <a:ext cx="9006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5755475" y="3088475"/>
            <a:ext cx="9006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Product</a:t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0" y="1083200"/>
            <a:ext cx="1764600" cy="3821100"/>
          </a:xfrm>
          <a:prstGeom prst="roundRect">
            <a:avLst>
              <a:gd fmla="val 10271" name="adj"/>
            </a:avLst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688" y="1083200"/>
            <a:ext cx="1764600" cy="3821100"/>
          </a:xfrm>
          <a:prstGeom prst="roundRect">
            <a:avLst>
              <a:gd fmla="val 11338" name="adj"/>
            </a:avLst>
          </a:prstGeom>
          <a:noFill/>
          <a:ln>
            <a:noFill/>
          </a:ln>
        </p:spPr>
      </p:pic>
      <p:pic>
        <p:nvPicPr>
          <p:cNvPr id="253" name="Google Shape;2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7676" y="1083200"/>
            <a:ext cx="1764600" cy="3821100"/>
          </a:xfrm>
          <a:prstGeom prst="roundRect">
            <a:avLst>
              <a:gd fmla="val 10584" name="adj"/>
            </a:avLst>
          </a:prstGeom>
          <a:noFill/>
          <a:ln>
            <a:noFill/>
          </a:ln>
        </p:spPr>
      </p:pic>
      <p:cxnSp>
        <p:nvCxnSpPr>
          <p:cNvPr id="254" name="Google Shape;254;p28"/>
          <p:cNvCxnSpPr/>
          <p:nvPr/>
        </p:nvCxnSpPr>
        <p:spPr>
          <a:xfrm>
            <a:off x="2555075" y="3012275"/>
            <a:ext cx="9006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8"/>
          <p:cNvCxnSpPr/>
          <p:nvPr/>
        </p:nvCxnSpPr>
        <p:spPr>
          <a:xfrm>
            <a:off x="5735688" y="3012275"/>
            <a:ext cx="900600" cy="9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Validation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we need from you?</a:t>
            </a:r>
            <a:endParaRPr/>
          </a:p>
        </p:txBody>
      </p:sp>
      <p:graphicFrame>
        <p:nvGraphicFramePr>
          <p:cNvPr id="266" name="Google Shape;266;p30"/>
          <p:cNvGraphicFramePr/>
          <p:nvPr/>
        </p:nvGraphicFramePr>
        <p:xfrm>
          <a:off x="345588" y="111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{7DF24EDA-7E3A-4BB3-A732-787A5DF91694}</a:tableStyleId>
              </a:tblPr>
              <a:tblGrid>
                <a:gridCol w="2539000"/>
                <a:gridCol w="2924750"/>
                <a:gridCol w="2989050"/>
              </a:tblGrid>
              <a:tr h="66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Patient 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triage/diagnosis data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Real time hospital data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</a:rPr>
                        <a:t>Medical expertise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5875"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Triage symptoms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Medical condition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Medical history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Consultation history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Triage acuity (I to V)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Vital signs/quantitative data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Age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Sexe</a:t>
                      </a:r>
                      <a:endParaRPr sz="1300">
                        <a:solidFill>
                          <a:srgbClr val="FFFFFF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Treatment capacity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Number of available beds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Physicians on shift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Patients in the waiting room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Patients in consultation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All patients acuity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Active shifts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Triage assessment protocol (questions)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Experienced triage nurse to go through effective triage protocol and complete factors that influence patient acuity and severity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Experienced administrator that knows the factors that influence hospital occupancy and treatment capacity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●"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Data analyst or scientist that is familiar with hospital data structure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1591200" y="1478850"/>
            <a:ext cx="5961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FFFF"/>
                </a:solidFill>
              </a:rPr>
              <a:t>A medical stigma with A.I.?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19900"/>
            <a:ext cx="8520600" cy="1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Patients seeking out primary care visit the </a:t>
            </a:r>
            <a:r>
              <a:rPr lang="en-GB" sz="2400">
                <a:solidFill>
                  <a:srgbClr val="FFFFFF"/>
                </a:solidFill>
              </a:rPr>
              <a:t>inappropriate healthcare center</a:t>
            </a:r>
            <a:r>
              <a:rPr lang="en-GB" sz="2400"/>
              <a:t> during </a:t>
            </a:r>
            <a:r>
              <a:rPr lang="en-GB" sz="2400">
                <a:solidFill>
                  <a:srgbClr val="FFFFFF"/>
                </a:solidFill>
              </a:rPr>
              <a:t>unsuitable times</a:t>
            </a:r>
            <a:r>
              <a:rPr lang="en-GB" sz="2400"/>
              <a:t> according to </a:t>
            </a:r>
            <a:r>
              <a:rPr lang="en-GB" sz="2400">
                <a:solidFill>
                  <a:srgbClr val="FFFFFF"/>
                </a:solidFill>
              </a:rPr>
              <a:t>their condition</a:t>
            </a:r>
            <a:r>
              <a:rPr lang="en-GB" sz="2400"/>
              <a:t> and the </a:t>
            </a:r>
            <a:r>
              <a:rPr lang="en-GB" sz="2400">
                <a:solidFill>
                  <a:srgbClr val="FFFFFF"/>
                </a:solidFill>
              </a:rPr>
              <a:t>occupancy</a:t>
            </a:r>
            <a:r>
              <a:rPr lang="en-GB" sz="2400"/>
              <a:t> of the healthcare facilities.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544225" y="1926925"/>
            <a:ext cx="2539825" cy="1289700"/>
            <a:chOff x="735813" y="1986825"/>
            <a:chExt cx="2539825" cy="1289700"/>
          </a:xfrm>
        </p:grpSpPr>
        <p:sp>
          <p:nvSpPr>
            <p:cNvPr id="68" name="Google Shape;68;p15"/>
            <p:cNvSpPr txBox="1"/>
            <p:nvPr/>
          </p:nvSpPr>
          <p:spPr>
            <a:xfrm>
              <a:off x="735813" y="1986825"/>
              <a:ext cx="1711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Illness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Injury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" name="Google Shape;69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70" name="Google Shape;70;p15"/>
          <p:cNvGrpSpPr/>
          <p:nvPr/>
        </p:nvGrpSpPr>
        <p:grpSpPr>
          <a:xfrm>
            <a:off x="4954100" y="1008338"/>
            <a:ext cx="3610650" cy="1289700"/>
            <a:chOff x="5209838" y="1060350"/>
            <a:chExt cx="3610650" cy="1289700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Choice of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Healthcare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Center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" name="Google Shape;72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73" name="Google Shape;73;p15"/>
          <p:cNvGrpSpPr/>
          <p:nvPr/>
        </p:nvGrpSpPr>
        <p:grpSpPr>
          <a:xfrm>
            <a:off x="4954100" y="2968438"/>
            <a:ext cx="3610650" cy="1289700"/>
            <a:chOff x="5209838" y="3020450"/>
            <a:chExt cx="3610650" cy="12897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Acuity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" name="Google Shape;75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76" name="Google Shape;76;p15"/>
          <p:cNvGrpSpPr/>
          <p:nvPr/>
        </p:nvGrpSpPr>
        <p:grpSpPr>
          <a:xfrm>
            <a:off x="2406475" y="676451"/>
            <a:ext cx="3814835" cy="3790597"/>
            <a:chOff x="2662213" y="676344"/>
            <a:chExt cx="3814835" cy="3790597"/>
          </a:xfrm>
        </p:grpSpPr>
        <p:sp>
          <p:nvSpPr>
            <p:cNvPr id="77" name="Google Shape;77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81" name="Google Shape;81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84" name="Google Shape;84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87" name="Google Shape;87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" name="Google Shape;89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Acuity Evaluation</a:t>
            </a:r>
            <a:endParaRPr sz="16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1073800" y="1753275"/>
            <a:ext cx="2671753" cy="507500"/>
            <a:chOff x="1025157" y="1589249"/>
            <a:chExt cx="2342410" cy="563701"/>
          </a:xfrm>
        </p:grpSpPr>
        <p:sp>
          <p:nvSpPr>
            <p:cNvPr id="98" name="Google Shape;98;p16"/>
            <p:cNvSpPr/>
            <p:nvPr/>
          </p:nvSpPr>
          <p:spPr>
            <a:xfrm>
              <a:off x="1025157" y="1589250"/>
              <a:ext cx="444900" cy="563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</a:rPr>
                <a:t>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1471567" y="1589249"/>
              <a:ext cx="18960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FFFFFF"/>
                  </a:solidFill>
                </a:rPr>
                <a:t>Self Diagnosis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5208792" y="1753275"/>
            <a:ext cx="2718954" cy="507510"/>
            <a:chOff x="448789" y="1635913"/>
            <a:chExt cx="2350207" cy="563712"/>
          </a:xfrm>
        </p:grpSpPr>
        <p:sp>
          <p:nvSpPr>
            <p:cNvPr id="101" name="Google Shape;101;p16"/>
            <p:cNvSpPr/>
            <p:nvPr/>
          </p:nvSpPr>
          <p:spPr>
            <a:xfrm>
              <a:off x="448789" y="1635925"/>
              <a:ext cx="438900" cy="563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</a:rPr>
                <a:t>2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881396" y="1635913"/>
              <a:ext cx="19176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FFFFFF"/>
                  </a:solidFill>
                </a:rPr>
                <a:t>Info-Santé 811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103" name="Google Shape;103;p16"/>
          <p:cNvSpPr txBox="1"/>
          <p:nvPr/>
        </p:nvSpPr>
        <p:spPr>
          <a:xfrm>
            <a:off x="1269819" y="2299916"/>
            <a:ext cx="263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Intrinsic Bias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Unreliable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Inaccurate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Dangerous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250379" y="2299916"/>
            <a:ext cx="2635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Inaccurate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Voice Call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Lack of Patient Data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Human Bias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Restricted resources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Choice of Healthcare Center</a:t>
            </a:r>
            <a:endParaRPr sz="1600"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1047100" y="1497200"/>
            <a:ext cx="2754560" cy="507500"/>
            <a:chOff x="1025157" y="1589249"/>
            <a:chExt cx="2415010" cy="563701"/>
          </a:xfrm>
        </p:grpSpPr>
        <p:sp>
          <p:nvSpPr>
            <p:cNvPr id="111" name="Google Shape;111;p17"/>
            <p:cNvSpPr/>
            <p:nvPr/>
          </p:nvSpPr>
          <p:spPr>
            <a:xfrm>
              <a:off x="1025157" y="1589250"/>
              <a:ext cx="444900" cy="563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</a:rPr>
                <a:t>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1471567" y="1589249"/>
              <a:ext cx="19686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FFFFFF"/>
                  </a:solidFill>
                </a:rPr>
                <a:t>Patient Choice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5198142" y="1497197"/>
            <a:ext cx="2718954" cy="507513"/>
            <a:chOff x="448789" y="1635909"/>
            <a:chExt cx="2350207" cy="563716"/>
          </a:xfrm>
        </p:grpSpPr>
        <p:sp>
          <p:nvSpPr>
            <p:cNvPr id="114" name="Google Shape;114;p17"/>
            <p:cNvSpPr/>
            <p:nvPr/>
          </p:nvSpPr>
          <p:spPr>
            <a:xfrm>
              <a:off x="448789" y="1635925"/>
              <a:ext cx="438900" cy="563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</a:rPr>
                <a:t>2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881396" y="1635909"/>
              <a:ext cx="19176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FFFFFF"/>
                  </a:solidFill>
                </a:rPr>
                <a:t>Info-Santé 811</a:t>
              </a: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7"/>
          <p:cNvSpPr txBox="1"/>
          <p:nvPr/>
        </p:nvSpPr>
        <p:spPr>
          <a:xfrm>
            <a:off x="942975" y="2043850"/>
            <a:ext cx="30969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Poor choice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Not specific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Suboptimal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Lack of knowledge of available resources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Lack of knowledge of occupancy of healthcare centers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154225" y="2043850"/>
            <a:ext cx="3268200" cy="24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Based on poor and inaccurate severity evaluation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Lack of real time data indicating hospital occupancy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Lack of direct contact with healthcare center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Human bias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Consequences</a:t>
            </a:r>
            <a:endParaRPr sz="1600"/>
          </a:p>
        </p:txBody>
      </p:sp>
      <p:sp>
        <p:nvSpPr>
          <p:cNvPr id="123" name="Google Shape;123;p18"/>
          <p:cNvSpPr txBox="1"/>
          <p:nvPr/>
        </p:nvSpPr>
        <p:spPr>
          <a:xfrm>
            <a:off x="422100" y="1440700"/>
            <a:ext cx="8299800" cy="2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Inaccurate </a:t>
            </a:r>
            <a:r>
              <a:rPr lang="en-GB" sz="1600">
                <a:solidFill>
                  <a:schemeClr val="lt2"/>
                </a:solidFill>
              </a:rPr>
              <a:t>patient evaluations that may result in </a:t>
            </a:r>
            <a:r>
              <a:rPr lang="en-GB" sz="1600">
                <a:solidFill>
                  <a:srgbClr val="FFFFFF"/>
                </a:solidFill>
              </a:rPr>
              <a:t>increased severity</a:t>
            </a:r>
            <a:r>
              <a:rPr lang="en-GB" sz="1600">
                <a:solidFill>
                  <a:schemeClr val="lt2"/>
                </a:solidFill>
              </a:rPr>
              <a:t> and </a:t>
            </a:r>
            <a:r>
              <a:rPr lang="en-GB" sz="1600">
                <a:solidFill>
                  <a:srgbClr val="FFFFFF"/>
                </a:solidFill>
              </a:rPr>
              <a:t>mortality rate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Suboptimal patient distribution</a:t>
            </a:r>
            <a:r>
              <a:rPr lang="en-GB" sz="1600">
                <a:solidFill>
                  <a:schemeClr val="lt2"/>
                </a:solidFill>
              </a:rPr>
              <a:t> across the health network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-GB" sz="1600">
                <a:solidFill>
                  <a:schemeClr val="lt2"/>
                </a:solidFill>
              </a:rPr>
              <a:t>Costly </a:t>
            </a:r>
            <a:r>
              <a:rPr lang="en-GB" sz="1600">
                <a:solidFill>
                  <a:srgbClr val="FFFFFF"/>
                </a:solidFill>
              </a:rPr>
              <a:t>patient transfers</a:t>
            </a:r>
            <a:r>
              <a:rPr lang="en-GB" sz="1600">
                <a:solidFill>
                  <a:schemeClr val="lt2"/>
                </a:solidFill>
              </a:rPr>
              <a:t> and </a:t>
            </a:r>
            <a:r>
              <a:rPr lang="en-GB" sz="1600">
                <a:solidFill>
                  <a:srgbClr val="FFFFFF"/>
                </a:solidFill>
              </a:rPr>
              <a:t>redirections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-GB" sz="1600">
                <a:solidFill>
                  <a:schemeClr val="lt2"/>
                </a:solidFill>
              </a:rPr>
              <a:t>Increase in </a:t>
            </a:r>
            <a:r>
              <a:rPr lang="en-GB" sz="1600">
                <a:solidFill>
                  <a:srgbClr val="FFFFFF"/>
                </a:solidFill>
              </a:rPr>
              <a:t>LWBS patients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Overcrowding</a:t>
            </a:r>
            <a:r>
              <a:rPr lang="en-GB" sz="1600">
                <a:solidFill>
                  <a:schemeClr val="lt2"/>
                </a:solidFill>
              </a:rPr>
              <a:t> and </a:t>
            </a:r>
            <a:r>
              <a:rPr lang="en-GB" sz="1600">
                <a:solidFill>
                  <a:srgbClr val="FFFFFF"/>
                </a:solidFill>
              </a:rPr>
              <a:t>increased waiting times</a:t>
            </a:r>
            <a:r>
              <a:rPr lang="en-GB" sz="1600">
                <a:solidFill>
                  <a:schemeClr val="lt2"/>
                </a:solidFill>
              </a:rPr>
              <a:t> in various healthcare centers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Overworked </a:t>
            </a:r>
            <a:r>
              <a:rPr lang="en-GB" sz="1600">
                <a:solidFill>
                  <a:schemeClr val="lt2"/>
                </a:solidFill>
              </a:rPr>
              <a:t>physicians and </a:t>
            </a:r>
            <a:r>
              <a:rPr lang="en-GB" sz="1600">
                <a:solidFill>
                  <a:srgbClr val="FFFFFF"/>
                </a:solidFill>
              </a:rPr>
              <a:t>understaffing</a:t>
            </a:r>
            <a:r>
              <a:rPr lang="en-GB" sz="1600">
                <a:solidFill>
                  <a:schemeClr val="lt2"/>
                </a:solidFill>
              </a:rPr>
              <a:t> issues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35550" y="3958825"/>
            <a:ext cx="8472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2"/>
                </a:solidFill>
              </a:rPr>
              <a:t>We are </a:t>
            </a:r>
            <a:r>
              <a:rPr lang="en-GB" sz="1900">
                <a:solidFill>
                  <a:srgbClr val="FFFFFF"/>
                </a:solidFill>
              </a:rPr>
              <a:t>unable </a:t>
            </a:r>
            <a:r>
              <a:rPr lang="en-GB" sz="1900">
                <a:solidFill>
                  <a:schemeClr val="lt2"/>
                </a:solidFill>
              </a:rPr>
              <a:t>to provide the </a:t>
            </a:r>
            <a:r>
              <a:rPr lang="en-GB" sz="1900">
                <a:solidFill>
                  <a:srgbClr val="FFFFFF"/>
                </a:solidFill>
              </a:rPr>
              <a:t>right care</a:t>
            </a:r>
            <a:r>
              <a:rPr lang="en-GB" sz="1900">
                <a:solidFill>
                  <a:schemeClr val="lt2"/>
                </a:solidFill>
              </a:rPr>
              <a:t>, in the </a:t>
            </a:r>
            <a:r>
              <a:rPr lang="en-GB" sz="1900">
                <a:solidFill>
                  <a:srgbClr val="FFFFFF"/>
                </a:solidFill>
              </a:rPr>
              <a:t>right place</a:t>
            </a:r>
            <a:r>
              <a:rPr lang="en-GB" sz="1900">
                <a:solidFill>
                  <a:schemeClr val="lt2"/>
                </a:solidFill>
              </a:rPr>
              <a:t>, at the </a:t>
            </a:r>
            <a:r>
              <a:rPr lang="en-GB" sz="1900">
                <a:solidFill>
                  <a:srgbClr val="FFFFFF"/>
                </a:solidFill>
              </a:rPr>
              <a:t>right time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C567">
            <a:alpha val="77310"/>
          </a:srgbClr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85200" y="1259200"/>
            <a:ext cx="83736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Artificial intelligent algorithms can be trained on </a:t>
            </a:r>
            <a:r>
              <a:rPr b="1" lang="en-GB" sz="2400">
                <a:solidFill>
                  <a:srgbClr val="FFFFFF"/>
                </a:solidFill>
              </a:rPr>
              <a:t>unlimited amounts of data</a:t>
            </a:r>
            <a:r>
              <a:rPr lang="en-GB" sz="2400">
                <a:solidFill>
                  <a:srgbClr val="FFFFFF"/>
                </a:solidFill>
              </a:rPr>
              <a:t> to </a:t>
            </a:r>
            <a:r>
              <a:rPr b="1" lang="en-GB" sz="2400">
                <a:solidFill>
                  <a:srgbClr val="FFFFFF"/>
                </a:solidFill>
              </a:rPr>
              <a:t>accurately</a:t>
            </a:r>
            <a:r>
              <a:rPr lang="en-GB" sz="2400">
                <a:solidFill>
                  <a:srgbClr val="FFFFFF"/>
                </a:solidFill>
              </a:rPr>
              <a:t> evaluate patient acuity and direct patients to the </a:t>
            </a:r>
            <a:r>
              <a:rPr b="1" lang="en-GB" sz="2400">
                <a:solidFill>
                  <a:srgbClr val="FFFFFF"/>
                </a:solidFill>
              </a:rPr>
              <a:t>appropriate resource</a:t>
            </a:r>
            <a:r>
              <a:rPr lang="en-GB" sz="2400">
                <a:solidFill>
                  <a:srgbClr val="FFFFFF"/>
                </a:solidFill>
              </a:rPr>
              <a:t>, at the </a:t>
            </a:r>
            <a:r>
              <a:rPr b="1" lang="en-GB" sz="2400">
                <a:solidFill>
                  <a:srgbClr val="FFFFFF"/>
                </a:solidFill>
              </a:rPr>
              <a:t>ideal time</a:t>
            </a:r>
            <a:r>
              <a:rPr lang="en-GB" sz="2400">
                <a:solidFill>
                  <a:srgbClr val="FFFFFF"/>
                </a:solidFill>
              </a:rPr>
              <a:t>, to receive the </a:t>
            </a:r>
            <a:r>
              <a:rPr b="1" lang="en-GB" sz="2400">
                <a:solidFill>
                  <a:srgbClr val="FFFFFF"/>
                </a:solidFill>
              </a:rPr>
              <a:t>optimal care</a:t>
            </a:r>
            <a:r>
              <a:rPr lang="en-GB" sz="2400">
                <a:solidFill>
                  <a:srgbClr val="FFFFFF"/>
                </a:solidFill>
              </a:rPr>
              <a:t> based on their </a:t>
            </a:r>
            <a:r>
              <a:rPr b="1" lang="en-GB" sz="2400">
                <a:solidFill>
                  <a:srgbClr val="FFFFFF"/>
                </a:solidFill>
              </a:rPr>
              <a:t>condition</a:t>
            </a:r>
            <a:r>
              <a:rPr lang="en-GB" sz="2400">
                <a:solidFill>
                  <a:srgbClr val="FFFFFF"/>
                </a:solidFill>
              </a:rPr>
              <a:t> and the </a:t>
            </a:r>
            <a:r>
              <a:rPr b="1" lang="en-GB" sz="2400">
                <a:solidFill>
                  <a:srgbClr val="FFFFFF"/>
                </a:solidFill>
              </a:rPr>
              <a:t>occupancy</a:t>
            </a:r>
            <a:r>
              <a:rPr lang="en-GB" sz="2400">
                <a:solidFill>
                  <a:srgbClr val="FFFFFF"/>
                </a:solidFill>
              </a:rPr>
              <a:t> of the healthcare facilities.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C567">
            <a:alpha val="7731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 sz="1600"/>
          </a:p>
        </p:txBody>
      </p:sp>
      <p:sp>
        <p:nvSpPr>
          <p:cNvPr id="136" name="Google Shape;136;p20"/>
          <p:cNvSpPr txBox="1"/>
          <p:nvPr/>
        </p:nvSpPr>
        <p:spPr>
          <a:xfrm>
            <a:off x="3355053" y="769900"/>
            <a:ext cx="29415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Artificial Intelligence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2847450" y="741400"/>
            <a:ext cx="507600" cy="507600"/>
          </a:xfrm>
          <a:prstGeom prst="ellipse">
            <a:avLst/>
          </a:prstGeom>
          <a:solidFill>
            <a:srgbClr val="3BCC6B">
              <a:alpha val="5333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991675" y="1316850"/>
            <a:ext cx="2802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Acuity Evaluation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173775" y="1316862"/>
            <a:ext cx="353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Choice of Healthcare center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59675" y="1316838"/>
            <a:ext cx="432000" cy="421500"/>
          </a:xfrm>
          <a:prstGeom prst="ellipse">
            <a:avLst/>
          </a:prstGeom>
          <a:solidFill>
            <a:srgbClr val="3BCC6B">
              <a:alpha val="5333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741775" y="1316862"/>
            <a:ext cx="432000" cy="421500"/>
          </a:xfrm>
          <a:prstGeom prst="ellipse">
            <a:avLst/>
          </a:prstGeom>
          <a:solidFill>
            <a:srgbClr val="3BCC6B">
              <a:alpha val="5333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20925" y="1806200"/>
            <a:ext cx="39435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Access to larger amounts of patient data (historical and real time)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Very accurate - AI trained on unlimited amount of triage data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No human bias - Standard evaluation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Instantaneous service and feedback - No delay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Vital sign sensors can be used for triage re-</a:t>
            </a:r>
            <a:r>
              <a:rPr lang="en-GB" sz="1600">
                <a:solidFill>
                  <a:srgbClr val="FFFFFF"/>
                </a:solidFill>
              </a:rPr>
              <a:t>evaluation</a:t>
            </a:r>
            <a:r>
              <a:rPr lang="en-GB" sz="1600">
                <a:solidFill>
                  <a:srgbClr val="FFFFFF"/>
                </a:solidFill>
              </a:rPr>
              <a:t> and </a:t>
            </a:r>
            <a:r>
              <a:rPr lang="en-GB" sz="1600">
                <a:solidFill>
                  <a:srgbClr val="FFFFFF"/>
                </a:solidFill>
              </a:rPr>
              <a:t>monitoring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672025" y="1834725"/>
            <a:ext cx="4104000" cy="24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Access to real-time data from network of healthcare centers indicating occupancy and other significant variables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No human bias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Optimal patient distribution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Optimal time of consultation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Direct contact with healthcare centers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8C567">
            <a:alpha val="77310"/>
          </a:srgbClr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Benefits</a:t>
            </a:r>
            <a:endParaRPr sz="1600"/>
          </a:p>
        </p:txBody>
      </p:sp>
      <p:sp>
        <p:nvSpPr>
          <p:cNvPr id="149" name="Google Shape;149;p21"/>
          <p:cNvSpPr txBox="1"/>
          <p:nvPr/>
        </p:nvSpPr>
        <p:spPr>
          <a:xfrm>
            <a:off x="422100" y="1440700"/>
            <a:ext cx="82998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Reliable </a:t>
            </a:r>
            <a:r>
              <a:rPr lang="en-GB" sz="1600">
                <a:solidFill>
                  <a:srgbClr val="FFFFFF"/>
                </a:solidFill>
              </a:rPr>
              <a:t>patient evaluations that </a:t>
            </a:r>
            <a:r>
              <a:rPr b="1" lang="en-GB" sz="1600">
                <a:solidFill>
                  <a:srgbClr val="FFFFFF"/>
                </a:solidFill>
              </a:rPr>
              <a:t>accurately </a:t>
            </a:r>
            <a:r>
              <a:rPr lang="en-GB" sz="1600">
                <a:solidFill>
                  <a:srgbClr val="FFFFFF"/>
                </a:solidFill>
              </a:rPr>
              <a:t>determine patient </a:t>
            </a:r>
            <a:r>
              <a:rPr b="1" lang="en-GB" sz="1600">
                <a:solidFill>
                  <a:srgbClr val="FFFFFF"/>
                </a:solidFill>
              </a:rPr>
              <a:t>severity </a:t>
            </a:r>
            <a:r>
              <a:rPr lang="en-GB" sz="1600">
                <a:solidFill>
                  <a:srgbClr val="FFFFFF"/>
                </a:solidFill>
              </a:rPr>
              <a:t>and </a:t>
            </a:r>
            <a:r>
              <a:rPr b="1" lang="en-GB" sz="1600">
                <a:solidFill>
                  <a:srgbClr val="FFFFFF"/>
                </a:solidFill>
              </a:rPr>
              <a:t>acuity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Optimized </a:t>
            </a:r>
            <a:r>
              <a:rPr lang="en-GB" sz="1600">
                <a:solidFill>
                  <a:srgbClr val="FFFFFF"/>
                </a:solidFill>
              </a:rPr>
              <a:t>patient </a:t>
            </a:r>
            <a:r>
              <a:rPr b="1" lang="en-GB" sz="1600">
                <a:solidFill>
                  <a:srgbClr val="FFFFFF"/>
                </a:solidFill>
              </a:rPr>
              <a:t>distribution </a:t>
            </a:r>
            <a:r>
              <a:rPr lang="en-GB" sz="1600">
                <a:solidFill>
                  <a:srgbClr val="FFFFFF"/>
                </a:solidFill>
              </a:rPr>
              <a:t>across the health network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Decrease </a:t>
            </a:r>
            <a:r>
              <a:rPr lang="en-GB" sz="1600">
                <a:solidFill>
                  <a:srgbClr val="FFFFFF"/>
                </a:solidFill>
              </a:rPr>
              <a:t>in patient </a:t>
            </a:r>
            <a:r>
              <a:rPr b="1" lang="en-GB" sz="1600">
                <a:solidFill>
                  <a:srgbClr val="FFFFFF"/>
                </a:solidFill>
              </a:rPr>
              <a:t>redirections </a:t>
            </a:r>
            <a:r>
              <a:rPr lang="en-GB" sz="1600">
                <a:solidFill>
                  <a:srgbClr val="FFFFFF"/>
                </a:solidFill>
              </a:rPr>
              <a:t>and </a:t>
            </a:r>
            <a:r>
              <a:rPr b="1" lang="en-GB" sz="1600">
                <a:solidFill>
                  <a:srgbClr val="FFFFFF"/>
                </a:solidFill>
              </a:rPr>
              <a:t>transfers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Decrease </a:t>
            </a:r>
            <a:r>
              <a:rPr lang="en-GB" sz="1600">
                <a:solidFill>
                  <a:srgbClr val="FFFFFF"/>
                </a:solidFill>
              </a:rPr>
              <a:t>in </a:t>
            </a:r>
            <a:r>
              <a:rPr b="1" lang="en-GB" sz="1600">
                <a:solidFill>
                  <a:srgbClr val="FFFFFF"/>
                </a:solidFill>
              </a:rPr>
              <a:t>LWBS </a:t>
            </a:r>
            <a:r>
              <a:rPr lang="en-GB" sz="1600">
                <a:solidFill>
                  <a:srgbClr val="FFFFFF"/>
                </a:solidFill>
              </a:rPr>
              <a:t>patients and hospital </a:t>
            </a:r>
            <a:r>
              <a:rPr b="1" lang="en-GB" sz="1600">
                <a:solidFill>
                  <a:srgbClr val="FFFFFF"/>
                </a:solidFill>
              </a:rPr>
              <a:t>overcrowding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-GB" sz="1600">
                <a:solidFill>
                  <a:srgbClr val="FFFFFF"/>
                </a:solidFill>
              </a:rPr>
              <a:t>Patients visit the </a:t>
            </a:r>
            <a:r>
              <a:rPr b="1" lang="en-GB" sz="1600">
                <a:solidFill>
                  <a:srgbClr val="FFFFFF"/>
                </a:solidFill>
              </a:rPr>
              <a:t>right </a:t>
            </a:r>
            <a:r>
              <a:rPr lang="en-GB" sz="1600">
                <a:solidFill>
                  <a:srgbClr val="FFFFFF"/>
                </a:solidFill>
              </a:rPr>
              <a:t>healthcare centers at the </a:t>
            </a:r>
            <a:r>
              <a:rPr b="1" lang="en-GB" sz="1600">
                <a:solidFill>
                  <a:srgbClr val="FFFFFF"/>
                </a:solidFill>
              </a:rPr>
              <a:t>right </a:t>
            </a:r>
            <a:r>
              <a:rPr lang="en-GB" sz="1600">
                <a:solidFill>
                  <a:srgbClr val="FFFFFF"/>
                </a:solidFill>
              </a:rPr>
              <a:t>time according to their </a:t>
            </a:r>
            <a:r>
              <a:rPr b="1" lang="en-GB" sz="1600">
                <a:solidFill>
                  <a:srgbClr val="FFFFFF"/>
                </a:solidFill>
              </a:rPr>
              <a:t>specific symptoms </a:t>
            </a:r>
            <a:r>
              <a:rPr lang="en-GB" sz="1600">
                <a:solidFill>
                  <a:srgbClr val="FFFFFF"/>
                </a:solidFill>
              </a:rPr>
              <a:t>&amp; </a:t>
            </a:r>
            <a:r>
              <a:rPr b="1" lang="en-GB" sz="1600">
                <a:solidFill>
                  <a:srgbClr val="FFFFFF"/>
                </a:solidFill>
              </a:rPr>
              <a:t>acuity </a:t>
            </a:r>
            <a:r>
              <a:rPr lang="en-GB" sz="1600">
                <a:solidFill>
                  <a:srgbClr val="FFFFFF"/>
                </a:solidFill>
              </a:rPr>
              <a:t>while considering facility </a:t>
            </a:r>
            <a:r>
              <a:rPr b="1" lang="en-GB" sz="1600">
                <a:solidFill>
                  <a:srgbClr val="FFFFFF"/>
                </a:solidFill>
              </a:rPr>
              <a:t>occupancy </a:t>
            </a:r>
            <a:r>
              <a:rPr lang="en-GB" sz="1600">
                <a:solidFill>
                  <a:srgbClr val="FFFFFF"/>
                </a:solidFill>
              </a:rPr>
              <a:t>and available </a:t>
            </a:r>
            <a:r>
              <a:rPr b="1" lang="en-GB" sz="1600">
                <a:solidFill>
                  <a:srgbClr val="FFFFFF"/>
                </a:solidFill>
              </a:rPr>
              <a:t>resources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Optimized patient flow</a:t>
            </a:r>
            <a:r>
              <a:rPr lang="en-GB" sz="1600">
                <a:solidFill>
                  <a:srgbClr val="FFFFFF"/>
                </a:solidFill>
              </a:rPr>
              <a:t> and </a:t>
            </a:r>
            <a:r>
              <a:rPr b="1" lang="en-GB" sz="1600">
                <a:solidFill>
                  <a:srgbClr val="FFFFFF"/>
                </a:solidFill>
              </a:rPr>
              <a:t>reduced waiting times </a:t>
            </a:r>
            <a:r>
              <a:rPr lang="en-GB" sz="1600">
                <a:solidFill>
                  <a:srgbClr val="FFFFFF"/>
                </a:solidFill>
              </a:rPr>
              <a:t>at walk-in clinics and the </a:t>
            </a:r>
            <a:r>
              <a:rPr b="1" lang="en-GB" sz="1600">
                <a:solidFill>
                  <a:srgbClr val="FFFFFF"/>
                </a:solidFill>
              </a:rPr>
              <a:t>ER</a:t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600"/>
              <a:buAutoNum type="arabicPeriod"/>
            </a:pPr>
            <a:r>
              <a:rPr b="1" lang="en-GB" sz="1600">
                <a:solidFill>
                  <a:srgbClr val="FFFFFF"/>
                </a:solidFill>
              </a:rPr>
              <a:t>Balanced </a:t>
            </a:r>
            <a:r>
              <a:rPr lang="en-GB" sz="1600">
                <a:solidFill>
                  <a:srgbClr val="FFFFFF"/>
                </a:solidFill>
              </a:rPr>
              <a:t>physician </a:t>
            </a:r>
            <a:r>
              <a:rPr b="1" lang="en-GB" sz="1600">
                <a:solidFill>
                  <a:srgbClr val="FFFFFF"/>
                </a:solidFill>
              </a:rPr>
              <a:t>workloads </a:t>
            </a:r>
            <a:r>
              <a:rPr lang="en-GB" sz="1600">
                <a:solidFill>
                  <a:srgbClr val="FFFFFF"/>
                </a:solidFill>
              </a:rPr>
              <a:t>and improved staffing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35550" y="4187425"/>
            <a:ext cx="84729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</a:rPr>
              <a:t>We are </a:t>
            </a:r>
            <a:r>
              <a:rPr b="1" lang="en-GB" sz="1900" u="sng">
                <a:solidFill>
                  <a:srgbClr val="FFFFFF"/>
                </a:solidFill>
              </a:rPr>
              <a:t>able</a:t>
            </a:r>
            <a:r>
              <a:rPr b="1" lang="en-GB" sz="1900">
                <a:solidFill>
                  <a:srgbClr val="FFFFFF"/>
                </a:solidFill>
              </a:rPr>
              <a:t> </a:t>
            </a:r>
            <a:r>
              <a:rPr lang="en-GB" sz="1900">
                <a:solidFill>
                  <a:srgbClr val="FFFFFF"/>
                </a:solidFill>
              </a:rPr>
              <a:t>to provide the </a:t>
            </a:r>
            <a:r>
              <a:rPr b="1" lang="en-GB" sz="1900" u="sng">
                <a:solidFill>
                  <a:srgbClr val="FFFFFF"/>
                </a:solidFill>
              </a:rPr>
              <a:t>right</a:t>
            </a:r>
            <a:r>
              <a:rPr b="1" lang="en-GB" sz="1900">
                <a:solidFill>
                  <a:srgbClr val="FFFFFF"/>
                </a:solidFill>
              </a:rPr>
              <a:t> </a:t>
            </a:r>
            <a:r>
              <a:rPr lang="en-GB" sz="1900">
                <a:solidFill>
                  <a:srgbClr val="FFFFFF"/>
                </a:solidFill>
              </a:rPr>
              <a:t>care, in the </a:t>
            </a:r>
            <a:r>
              <a:rPr b="1" lang="en-GB" sz="1900" u="sng">
                <a:solidFill>
                  <a:srgbClr val="FFFFFF"/>
                </a:solidFill>
              </a:rPr>
              <a:t>right</a:t>
            </a:r>
            <a:r>
              <a:rPr b="1" lang="en-GB" sz="1900">
                <a:solidFill>
                  <a:srgbClr val="FFFFFF"/>
                </a:solidFill>
              </a:rPr>
              <a:t> </a:t>
            </a:r>
            <a:r>
              <a:rPr lang="en-GB" sz="1900">
                <a:solidFill>
                  <a:srgbClr val="FFFFFF"/>
                </a:solidFill>
              </a:rPr>
              <a:t>place, at the </a:t>
            </a:r>
            <a:r>
              <a:rPr b="1" lang="en-GB" sz="1900" u="sng">
                <a:solidFill>
                  <a:srgbClr val="FFFFFF"/>
                </a:solidFill>
              </a:rPr>
              <a:t>right</a:t>
            </a:r>
            <a:r>
              <a:rPr b="1" lang="en-GB" sz="1900">
                <a:solidFill>
                  <a:srgbClr val="FFFFFF"/>
                </a:solidFill>
              </a:rPr>
              <a:t> </a:t>
            </a:r>
            <a:r>
              <a:rPr lang="en-GB" sz="1900">
                <a:solidFill>
                  <a:srgbClr val="FFFFFF"/>
                </a:solidFill>
              </a:rPr>
              <a:t>time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