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60" r:id="rId3"/>
    <p:sldId id="258" r:id="rId4"/>
    <p:sldId id="259" r:id="rId5"/>
    <p:sldId id="261" r:id="rId6"/>
    <p:sldId id="264" r:id="rId7"/>
    <p:sldId id="263" r:id="rId8"/>
    <p:sldId id="265" r:id="rId9"/>
    <p:sldId id="262" r:id="rId10"/>
    <p:sldId id="266" r:id="rId11"/>
    <p:sldId id="269" r:id="rId12"/>
    <p:sldId id="270" r:id="rId13"/>
    <p:sldId id="271" r:id="rId14"/>
    <p:sldId id="272" r:id="rId15"/>
    <p:sldId id="268" r:id="rId16"/>
    <p:sldId id="273" r:id="rId17"/>
    <p:sldId id="274" r:id="rId18"/>
    <p:sldId id="275" r:id="rId19"/>
    <p:sldId id="276" r:id="rId20"/>
    <p:sldId id="277" r:id="rId21"/>
    <p:sldId id="282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4" r:id="rId35"/>
    <p:sldId id="295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10E33-FA96-4801-A78E-0DF705CF2FA6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EB2F5-5CB8-45F5-BC64-B34659DB6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05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2DAB-1085-427C-9B74-2816B5DC5517}" type="datetime1">
              <a:rPr lang="ru-RU" smtClean="0"/>
              <a:t>09.01.2023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10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DE51-A611-40AA-BA55-723D9B381CFC}" type="datetime1">
              <a:rPr lang="ru-RU" smtClean="0"/>
              <a:t>09.01.2023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39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E190-4F5B-4E13-85AF-949E2A55A141}" type="datetime1">
              <a:rPr lang="ru-RU" smtClean="0"/>
              <a:t>09.01.2023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32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09.01.2023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60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43131-25D2-4E8E-BA64-773E247E3AA2}" type="datetime1">
              <a:rPr lang="ru-RU" smtClean="0"/>
              <a:t>09.01.2023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28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45E9-F44F-4D6A-96B7-1F75FACE01DE}" type="datetime1">
              <a:rPr lang="ru-RU" smtClean="0"/>
              <a:t>09.01.2023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26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C963-E45E-4A19-96B8-F84521F3647B}" type="datetime1">
              <a:rPr lang="ru-RU" smtClean="0"/>
              <a:t>09.01.2023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60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B9CE-7820-4575-A802-B90852D1714C}" type="datetime1">
              <a:rPr lang="ru-RU" smtClean="0"/>
              <a:t>09.01.2023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14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FBA5-C9CD-40F1-BEA3-22C5EE87118A}" type="datetime1">
              <a:rPr lang="ru-RU" smtClean="0"/>
              <a:t>09.01.2023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53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0FC0-5B02-433D-891E-C913C95F0EC2}" type="datetime1">
              <a:rPr lang="ru-RU" smtClean="0"/>
              <a:t>09.01.2023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33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C48F-6FE9-47DA-BD57-C2158B99C730}" type="datetime1">
              <a:rPr lang="ru-RU" smtClean="0"/>
              <a:t>09.01.2023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12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0CA6D-4AA9-4F69-B218-BD0D39972E34}" type="datetime1">
              <a:rPr lang="ru-RU" smtClean="0"/>
              <a:t>09.01.2023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60756-DCC9-44ED-A5D4-481F9F79A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40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64F0DB-5A97-4137-8C6A-67449388E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1350"/>
            <a:ext cx="9144000" cy="955299"/>
          </a:xfrm>
        </p:spPr>
        <p:txBody>
          <a:bodyPr/>
          <a:lstStyle/>
          <a:p>
            <a:r>
              <a:rPr lang="en-US" dirty="0"/>
              <a:t>Splay </a:t>
            </a:r>
            <a:r>
              <a:rPr lang="ru-RU" dirty="0"/>
              <a:t>деревья</a:t>
            </a:r>
            <a:r>
              <a:rPr lang="en-US" dirty="0"/>
              <a:t>. AA </a:t>
            </a:r>
            <a:r>
              <a:rPr lang="ru-RU" dirty="0"/>
              <a:t>деревья</a:t>
            </a:r>
          </a:p>
        </p:txBody>
      </p:sp>
      <p:pic>
        <p:nvPicPr>
          <p:cNvPr id="1026" name="Picture 2" descr="Дальневосточный федеральный университет — Википедия">
            <a:extLst>
              <a:ext uri="{FF2B5EF4-FFF2-40B4-BE49-F238E27FC236}">
                <a16:creationId xmlns:a16="http://schemas.microsoft.com/office/drawing/2014/main" id="{21F144BA-8A58-4DF4-BB18-EDC622A62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151" y="5368154"/>
            <a:ext cx="1843714" cy="117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8174F168-70A9-4E5E-A478-D52522682F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1065" y="5896661"/>
            <a:ext cx="2743200" cy="365125"/>
          </a:xfrm>
        </p:spPr>
        <p:txBody>
          <a:bodyPr/>
          <a:lstStyle/>
          <a:p>
            <a:fld id="{B1F877CA-47D1-4D4E-B147-3E6A25573C33}" type="datetime1">
              <a:rPr lang="ru-RU" sz="2400" smtClean="0"/>
              <a:t>09.01.2023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293B90-43F1-4C10-9CE7-C1D587FA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34865" y="5436973"/>
            <a:ext cx="3787346" cy="1284502"/>
          </a:xfrm>
        </p:spPr>
        <p:txBody>
          <a:bodyPr/>
          <a:lstStyle/>
          <a:p>
            <a:r>
              <a:rPr lang="ru-RU" sz="2400" dirty="0"/>
              <a:t>Курпас Артём Викторович ДВФУ Б9121-09.03.03ПИКД</a:t>
            </a:r>
          </a:p>
        </p:txBody>
      </p:sp>
    </p:spTree>
    <p:extLst>
      <p:ext uri="{BB962C8B-B14F-4D97-AF65-F5344CB8AC3E}">
        <p14:creationId xmlns:p14="http://schemas.microsoft.com/office/powerpoint/2010/main" val="3265473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Работа с деревом.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𝑎𝑐𝑐𝑒𝑠𝑠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36E113-3F97-445D-BC42-7595764B9A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80438"/>
                <a:ext cx="7580870" cy="2246935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Начинаем от корня</a:t>
                </a:r>
              </a:p>
              <a:p>
                <a:r>
                  <a:rPr lang="ru-RU" dirty="0"/>
                  <a:t>Спускаясь, ищем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Вызываем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𝑠𝑝𝑙𝑎𝑦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𝑎𝑐𝑐𝑒𝑠𝑠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𝑠𝑝𝑙𝑎𝑦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))⟺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36E113-3F97-445D-BC42-7595764B9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80438"/>
                <a:ext cx="7580870" cy="2246935"/>
              </a:xfrm>
              <a:blipFill>
                <a:blip r:embed="rId3"/>
                <a:stretch>
                  <a:fillRect l="-1448" t="-43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6CC9DFD9-6886-4562-8472-0C34C012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216A66-A291-43AE-8F7B-56B15844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2B7F1-536F-408F-90B0-6936838A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110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Работа с деревом.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𝑎𝑐𝑐𝑒𝑠𝑠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6CC9DFD9-6886-4562-8472-0C34C012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216A66-A291-43AE-8F7B-56B15844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2B7F1-536F-408F-90B0-6936838A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11</a:t>
            </a:fld>
            <a:endParaRPr lang="ru-RU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D5C595D-19F0-415B-94B7-BFBD0C935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550645"/>
            <a:ext cx="4081562" cy="459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32B39-18F8-4AD0-B766-051CBBD3B48A}"/>
              </a:ext>
            </a:extLst>
          </p:cNvPr>
          <p:cNvSpPr txBox="1"/>
          <p:nvPr/>
        </p:nvSpPr>
        <p:spPr>
          <a:xfrm>
            <a:off x="7815362" y="3661858"/>
            <a:ext cx="3977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err="1"/>
              <a:t>ри</a:t>
            </a:r>
            <a:r>
              <a:rPr lang="en-US" i="1" dirty="0"/>
              <a:t>c.</a:t>
            </a:r>
            <a:r>
              <a:rPr lang="ru-RU" i="1" dirty="0"/>
              <a:t> Попытка найти узел с ключом 80.</a:t>
            </a:r>
          </a:p>
        </p:txBody>
      </p:sp>
    </p:spTree>
    <p:extLst>
      <p:ext uri="{BB962C8B-B14F-4D97-AF65-F5344CB8AC3E}">
        <p14:creationId xmlns:p14="http://schemas.microsoft.com/office/powerpoint/2010/main" val="1362489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Работа с деревом.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𝑖𝑛𝑠𝑒𝑟𝑡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36E113-3F97-445D-BC42-7595764B9A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861" y="2446152"/>
                <a:ext cx="6778712" cy="2704316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dirty="0"/>
                  <a:t>Начинаем от корня</a:t>
                </a:r>
              </a:p>
              <a:p>
                <a:r>
                  <a:rPr lang="ru-RU" dirty="0"/>
                  <a:t>Спускаясь, ищем пустой узел</a:t>
                </a:r>
                <a:endParaRPr lang="en-US" dirty="0"/>
              </a:p>
              <a:p>
                <a:r>
                  <a:rPr lang="ru-RU" dirty="0"/>
                  <a:t>Производим вставку</a:t>
                </a:r>
              </a:p>
              <a:p>
                <a:r>
                  <a:rPr lang="ru-RU" dirty="0"/>
                  <a:t>Вызываем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𝑠𝑝𝑙𝑎𝑦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𝑖𝑛𝑠𝑒𝑟𝑡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𝑠𝑝𝑙𝑎𝑦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))⟺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36E113-3F97-445D-BC42-7595764B9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861" y="2446152"/>
                <a:ext cx="6778712" cy="2704316"/>
              </a:xfrm>
              <a:blipFill>
                <a:blip r:embed="rId3"/>
                <a:stretch>
                  <a:fillRect l="-1439" t="-33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6CC9DFD9-6886-4562-8472-0C34C012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216A66-A291-43AE-8F7B-56B15844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2B7F1-536F-408F-90B0-6936838A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295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Работа с деревом.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𝑗𝑜𝑖𝑛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36E113-3F97-445D-BC42-7595764B9A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531191"/>
                <a:ext cx="5793260" cy="2669546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Слияние двух поддеревьев</a:t>
                </a:r>
              </a:p>
              <a:p>
                <a:r>
                  <a:rPr lang="ru-RU" dirty="0"/>
                  <a:t>Ищем максимальный эл-т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ru-RU" dirty="0"/>
                  <a:t>Вызываем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𝑠𝑝𝑙𝑎𝑦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  <a:p>
                <a:r>
                  <a:rPr lang="ru-RU" dirty="0"/>
                  <a:t>Возвращаем новое дерево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36E113-3F97-445D-BC42-7595764B9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531191"/>
                <a:ext cx="5793260" cy="2669546"/>
              </a:xfrm>
              <a:blipFill>
                <a:blip r:embed="rId3"/>
                <a:stretch>
                  <a:fillRect l="-1788" t="-3653" b="-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6CC9DFD9-6886-4562-8472-0C34C012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216A66-A291-43AE-8F7B-56B15844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2B7F1-536F-408F-90B0-6936838A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227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Работа с деревом.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𝑑𝑒𝑙𝑒𝑡𝑒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36E113-3F97-445D-BC42-7595764B9A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861" y="2446151"/>
                <a:ext cx="9744334" cy="3097914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Выполняем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𝑎𝑐𝑐𝑒𝑠𝑠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Заменяем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корень</a:t>
                </a:r>
                <a:r>
                  <a:rPr lang="en-US" dirty="0"/>
                  <a:t>)</a:t>
                </a:r>
                <a:r>
                  <a:rPr lang="ru-RU" dirty="0"/>
                  <a:t> на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𝑗𝑜𝑖𝑛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Очищаем память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𝑑𝑒𝑙𝑒𝑡𝑒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𝑎𝑐𝑐𝑒𝑠𝑠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𝑠𝑝𝑙𝑎𝑦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36E113-3F97-445D-BC42-7595764B9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861" y="2446151"/>
                <a:ext cx="9744334" cy="3097914"/>
              </a:xfrm>
              <a:blipFill>
                <a:blip r:embed="rId3"/>
                <a:stretch>
                  <a:fillRect l="-1126" t="-31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6CC9DFD9-6886-4562-8472-0C34C012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216A66-A291-43AE-8F7B-56B15844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2B7F1-536F-408F-90B0-6936838A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408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Работа с деревом.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𝑖𝑛𝑠𝑒𝑟𝑡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𝑑𝑒𝑙𝑒𝑡𝑒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6CC9DFD9-6886-4562-8472-0C34C012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216A66-A291-43AE-8F7B-56B15844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2B7F1-536F-408F-90B0-6936838A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15</a:t>
            </a:fld>
            <a:endParaRPr lang="ru-RU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5DFFE2E-A111-4EBE-94D8-85DE8B9ED9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90688"/>
            <a:ext cx="40469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C2C70D-A595-4D35-BDDA-B61B6EF70F13}"/>
              </a:ext>
            </a:extLst>
          </p:cNvPr>
          <p:cNvSpPr txBox="1"/>
          <p:nvPr/>
        </p:nvSpPr>
        <p:spPr>
          <a:xfrm>
            <a:off x="7798887" y="3404692"/>
            <a:ext cx="3977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Рис. Реализации вставки и удаления. За вставкой ключа 80 последовало удаление узла с ключом 30</a:t>
            </a:r>
          </a:p>
        </p:txBody>
      </p:sp>
    </p:spTree>
    <p:extLst>
      <p:ext uri="{BB962C8B-B14F-4D97-AF65-F5344CB8AC3E}">
        <p14:creationId xmlns:p14="http://schemas.microsoft.com/office/powerpoint/2010/main" val="1228981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0861AD-0C02-4181-BCFB-98A12B61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АА-деревья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95D6E9-B5A7-4D9B-B3AD-8A52BAC35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539"/>
            <a:ext cx="10515600" cy="132556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Сбалансированная структура данных</a:t>
            </a:r>
          </a:p>
          <a:p>
            <a:r>
              <a:rPr lang="ru-RU" dirty="0"/>
              <a:t>Разновидность красно-чёрного дерева</a:t>
            </a:r>
          </a:p>
          <a:p>
            <a:r>
              <a:rPr lang="ru-RU" dirty="0"/>
              <a:t>Было придумано Арне </a:t>
            </a:r>
            <a:r>
              <a:rPr lang="ru-RU" dirty="0" err="1"/>
              <a:t>Андерссоном</a:t>
            </a:r>
            <a:r>
              <a:rPr lang="ru-RU" dirty="0"/>
              <a:t> в 1993 году.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EE674A-9632-43A2-86B5-15C96A69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66713C-86C6-48E0-94CB-0ECCEA12D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AF2FB0-8C0F-4065-AFDB-12199E1A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383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0861AD-0C02-4181-BCFB-98A12B61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95D6E9-B5A7-4D9B-B3AD-8A52BAC35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8407"/>
            <a:ext cx="10515600" cy="1181186"/>
          </a:xfrm>
        </p:spPr>
        <p:txBody>
          <a:bodyPr/>
          <a:lstStyle/>
          <a:p>
            <a:r>
              <a:rPr lang="ru-RU" dirty="0"/>
              <a:t>Простая реализация</a:t>
            </a:r>
          </a:p>
          <a:p>
            <a:r>
              <a:rPr lang="ru-RU" dirty="0"/>
              <a:t>Гарантированная производительность*</a:t>
            </a: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EE674A-9632-43A2-86B5-15C96A69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66713C-86C6-48E0-94CB-0ECCEA12D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AF2FB0-8C0F-4065-AFDB-12199E1A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628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DD43D-2DBD-453F-B266-6321BC95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C356DE6-C5E1-48D3-8F37-52B47631F2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91335" cy="4351338"/>
              </a:xfrm>
            </p:spPr>
            <p:txBody>
              <a:bodyPr/>
              <a:lstStyle/>
              <a:p>
                <a:r>
                  <a:rPr lang="ru-RU" dirty="0"/>
                  <a:t>Уровень каждого листа равен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/>
                  <a:t> (или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dirty="0"/>
                  <a:t>)</a:t>
                </a:r>
              </a:p>
              <a:p>
                <a:r>
                  <a:rPr lang="ru-RU" dirty="0"/>
                  <a:t>Уровень каждого левого ребенка ровно на один меньше, чем у его родителя</a:t>
                </a:r>
              </a:p>
              <a:p>
                <a:r>
                  <a:rPr lang="ru-RU" dirty="0"/>
                  <a:t>Уровень каждого правого ребенка равен или на один меньше, чем у его родителя</a:t>
                </a:r>
              </a:p>
              <a:p>
                <a:r>
                  <a:rPr lang="ru-RU" dirty="0"/>
                  <a:t>Уровень каждого правого внука строго меньше, чем у его прародителя</a:t>
                </a:r>
              </a:p>
              <a:p>
                <a:r>
                  <a:rPr lang="ru-RU" dirty="0"/>
                  <a:t>Каждая вершина с уровнем больше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/>
                  <a:t> имеет двоих детей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C356DE6-C5E1-48D3-8F37-52B47631F2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91335" cy="4351338"/>
              </a:xfrm>
              <a:blipFill>
                <a:blip r:embed="rId2"/>
                <a:stretch>
                  <a:fillRect l="-942" t="-2241" r="-1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631B7907-397A-44C5-A8C2-E4F695E2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D9D739-72DD-4FEE-BB01-3FAA6C48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A4948F-7413-4B6C-AA04-B4D46BDC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463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A99C27F4-E6BB-4E79-BBD7-BE976C36C47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Операции балансировки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𝑘𝑒𝑤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A99C27F4-E6BB-4E79-BBD7-BE976C36C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9E82D86-48BE-41F0-B250-D68677D57E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54201"/>
                <a:ext cx="4862384" cy="241321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𝑘𝑒𝑤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– устранение левого горизонтального ребра</a:t>
                </a:r>
              </a:p>
              <a:p>
                <a:r>
                  <a:rPr lang="ru-RU" dirty="0"/>
                  <a:t>Правое вращение</a:t>
                </a:r>
              </a:p>
              <a:p>
                <a:r>
                  <a:rPr lang="ru-RU" dirty="0"/>
                  <a:t>Сложность: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9E82D86-48BE-41F0-B250-D68677D57E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54201"/>
                <a:ext cx="4862384" cy="2413215"/>
              </a:xfrm>
              <a:blipFill>
                <a:blip r:embed="rId3"/>
                <a:stretch>
                  <a:fillRect l="-2258" t="-4293" b="-10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126D9104-7CA8-451F-8BBE-2403BA6A8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31618B-985A-4DAD-B488-EC0F7898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ABE4D9-B9F2-45E1-B9B3-78F74A68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19</a:t>
            </a:fld>
            <a:endParaRPr lang="ru-RU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37758D0-C77E-4209-BA51-DD309BAC8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429" y="2452816"/>
            <a:ext cx="4541967" cy="195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58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8ED09ADE-B67F-4DFE-8ABC-4D13BA4451C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Node </a:t>
                </a:r>
                <a:r>
                  <a:rPr lang="ru-RU" dirty="0"/>
                  <a:t>(узел, элемент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)</a:t>
                </a:r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8ED09ADE-B67F-4DFE-8ABC-4D13BA4451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Объект 2">
            <a:extLst>
              <a:ext uri="{FF2B5EF4-FFF2-40B4-BE49-F238E27FC236}">
                <a16:creationId xmlns:a16="http://schemas.microsoft.com/office/drawing/2014/main" id="{692D8662-5DE9-42B8-AEA6-9E4573865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4659"/>
            <a:ext cx="5340178" cy="442230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Содержит:</a:t>
            </a:r>
          </a:p>
          <a:p>
            <a:r>
              <a:rPr lang="ru-RU" dirty="0"/>
              <a:t>Поле с данными (ключ)</a:t>
            </a:r>
          </a:p>
          <a:p>
            <a:r>
              <a:rPr lang="ru-RU" dirty="0"/>
              <a:t>Ссылку на предка</a:t>
            </a:r>
          </a:p>
          <a:p>
            <a:r>
              <a:rPr lang="ru-RU" dirty="0"/>
              <a:t>Ссылку на правого и левого потомков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F4C955-86B3-46CF-B46E-DE142FDE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052C76-DA68-43F1-B935-C6B89D4C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AC42F1-A0C2-4A25-B4DA-F8DD5FB0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951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A99C27F4-E6BB-4E79-BBD7-BE976C36C47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Операции балансировки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𝑝𝑙𝑖𝑡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A99C27F4-E6BB-4E79-BBD7-BE976C36C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9E82D86-48BE-41F0-B250-D68677D57E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4240" y="2507327"/>
                <a:ext cx="5221760" cy="2614827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𝑝𝑙𝑖𝑡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– устранение двух последовательных правых горизонтальных ребер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«выталкивается»</a:t>
                </a:r>
              </a:p>
              <a:p>
                <a:r>
                  <a:rPr lang="ru-RU" dirty="0"/>
                  <a:t>Левое вращение</a:t>
                </a:r>
              </a:p>
              <a:p>
                <a:r>
                  <a:rPr lang="ru-RU" dirty="0"/>
                  <a:t>Сложность: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9E82D86-48BE-41F0-B250-D68677D57E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4240" y="2507327"/>
                <a:ext cx="5221760" cy="2614827"/>
              </a:xfrm>
              <a:blipFill>
                <a:blip r:embed="rId3"/>
                <a:stretch>
                  <a:fillRect l="-2100" t="-5128" b="-34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126D9104-7CA8-451F-8BBE-2403BA6A8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31618B-985A-4DAD-B488-EC0F7898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ABE4D9-B9F2-45E1-B9B3-78F74A68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20</a:t>
            </a:fld>
            <a:endParaRPr lang="ru-RU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13DCA57-1B11-4F57-B69D-10DD3A325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752" y="2121586"/>
            <a:ext cx="4448048" cy="261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889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Работа с деревом.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𝑎𝑐𝑐𝑒𝑠𝑠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36E113-3F97-445D-BC42-7595764B9A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80438"/>
                <a:ext cx="7580870" cy="2246935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Начинаем от корня</a:t>
                </a:r>
              </a:p>
              <a:p>
                <a:r>
                  <a:rPr lang="ru-RU" dirty="0"/>
                  <a:t>Спускаясь, ищем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𝑎𝑐𝑐𝑒𝑠𝑠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36E113-3F97-445D-BC42-7595764B9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80438"/>
                <a:ext cx="7580870" cy="2246935"/>
              </a:xfrm>
              <a:blipFill>
                <a:blip r:embed="rId3"/>
                <a:stretch>
                  <a:fillRect l="-1448" t="-43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6CC9DFD9-6886-4562-8472-0C34C012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216A66-A291-43AE-8F7B-56B15844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2B7F1-536F-408F-90B0-6936838A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092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Работа с деревом.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𝑖𝑛𝑠𝑒𝑟𝑡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36E113-3F97-445D-BC42-7595764B9A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0734"/>
                <a:ext cx="7910384" cy="3402713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Начинаем от корня</a:t>
                </a:r>
              </a:p>
              <a:p>
                <a:r>
                  <a:rPr lang="ru-RU" dirty="0"/>
                  <a:t>Спускаясь, ищем пустой узел</a:t>
                </a:r>
                <a:endParaRPr lang="en-US" dirty="0"/>
              </a:p>
              <a:p>
                <a:r>
                  <a:rPr lang="ru-RU" dirty="0"/>
                  <a:t>Производим вставку</a:t>
                </a:r>
              </a:p>
              <a:p>
                <a:r>
                  <a:rPr lang="ru-RU" dirty="0"/>
                  <a:t>При подъёме к корню: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𝑘𝑒𝑤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𝑝𝑙𝑖𝑡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𝑖𝑛𝑠𝑒𝑟𝑡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36E113-3F97-445D-BC42-7595764B9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0734"/>
                <a:ext cx="7910384" cy="3402713"/>
              </a:xfrm>
              <a:blipFill>
                <a:blip r:embed="rId3"/>
                <a:stretch>
                  <a:fillRect l="-1388" t="-28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6CC9DFD9-6886-4562-8472-0C34C012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216A66-A291-43AE-8F7B-56B15844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2B7F1-536F-408F-90B0-6936838A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710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Работа с деревом.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𝑖𝑛𝑠𝑒𝑟𝑡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6CC9DFD9-6886-4562-8472-0C34C012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216A66-A291-43AE-8F7B-56B15844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2B7F1-536F-408F-90B0-6936838A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23</a:t>
            </a:fld>
            <a:endParaRPr lang="ru-RU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45CF4598-0481-490B-853E-05C42E4E11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87"/>
          <a:stretch/>
        </p:blipFill>
        <p:spPr bwMode="auto">
          <a:xfrm>
            <a:off x="2377142" y="1968843"/>
            <a:ext cx="7437716" cy="336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465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Работа с деревом.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𝑖𝑛𝑠𝑒𝑟𝑡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6CC9DFD9-6886-4562-8472-0C34C012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216A66-A291-43AE-8F7B-56B15844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2B7F1-536F-408F-90B0-6936838A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24</a:t>
            </a:fld>
            <a:endParaRPr lang="ru-RU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45CF4598-0481-490B-853E-05C42E4E11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98" b="33135"/>
          <a:stretch/>
        </p:blipFill>
        <p:spPr bwMode="auto">
          <a:xfrm>
            <a:off x="2434807" y="1802027"/>
            <a:ext cx="7437716" cy="325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080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Работа с деревом.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𝑖𝑛𝑠𝑒𝑟𝑡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6CC9DFD9-6886-4562-8472-0C34C012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216A66-A291-43AE-8F7B-56B15844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2B7F1-536F-408F-90B0-6936838A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25</a:t>
            </a:fld>
            <a:endParaRPr lang="ru-RU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45CF4598-0481-490B-853E-05C42E4E11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2" t="67925" r="332" b="-292"/>
          <a:stretch/>
        </p:blipFill>
        <p:spPr bwMode="auto">
          <a:xfrm>
            <a:off x="2377142" y="1802027"/>
            <a:ext cx="7437716" cy="325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636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Работа с деревом.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𝑑𝑒𝑙𝑒𝑡𝑒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36E113-3F97-445D-BC42-7595764B9A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1092"/>
                <a:ext cx="7910384" cy="458847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𝑎𝑐𝑐𝑒𝑠𝑠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 – лист:</a:t>
                </a:r>
              </a:p>
              <a:p>
                <a:pPr lvl="1"/>
                <a:r>
                  <a:rPr lang="ru-RU" dirty="0"/>
                  <a:t>Очищаем память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 – не лист:</a:t>
                </a:r>
              </a:p>
              <a:p>
                <a:pPr lvl="1"/>
                <a:r>
                  <a:rPr lang="ru-RU" dirty="0"/>
                  <a:t>Заменяем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 на «предшественника» или «преемника»</a:t>
                </a:r>
                <a:endParaRPr lang="en-US" dirty="0"/>
              </a:p>
              <a:p>
                <a:r>
                  <a:rPr lang="ru-RU" dirty="0"/>
                  <a:t>При подъёме к корню:</a:t>
                </a:r>
                <a:endParaRPr lang="en-US" dirty="0"/>
              </a:p>
              <a:p>
                <a:pPr lvl="1"/>
                <a:r>
                  <a:rPr lang="ru-RU" dirty="0"/>
                  <a:t>Обновляем уровень всех вершин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𝑘𝑒𝑤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𝑝𝑙𝑖𝑡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𝑑𝑒𝑙𝑒𝑡𝑒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36E113-3F97-445D-BC42-7595764B9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1092"/>
                <a:ext cx="7910384" cy="4588476"/>
              </a:xfrm>
              <a:blipFill>
                <a:blip r:embed="rId3"/>
                <a:stretch>
                  <a:fillRect l="-1388" r="-10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6CC9DFD9-6886-4562-8472-0C34C012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216A66-A291-43AE-8F7B-56B15844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2B7F1-536F-408F-90B0-6936838A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634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Работа с деревом.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𝑑𝑒𝑙𝑒𝑡𝑒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6CC9DFD9-6886-4562-8472-0C34C012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216A66-A291-43AE-8F7B-56B15844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2B7F1-536F-408F-90B0-6936838A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27</a:t>
            </a:fld>
            <a:endParaRPr lang="ru-RU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2929793-F301-4652-8102-D9073CB419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86"/>
          <a:stretch/>
        </p:blipFill>
        <p:spPr bwMode="auto">
          <a:xfrm>
            <a:off x="2115842" y="1937952"/>
            <a:ext cx="7960315" cy="355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174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Работа с деревом.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𝑑𝑒𝑙𝑒𝑡𝑒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6CC9DFD9-6886-4562-8472-0C34C012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216A66-A291-43AE-8F7B-56B15844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2B7F1-536F-408F-90B0-6936838A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28</a:t>
            </a:fld>
            <a:endParaRPr lang="ru-RU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2929793-F301-4652-8102-D9073CB419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51" b="31935"/>
          <a:stretch/>
        </p:blipFill>
        <p:spPr bwMode="auto">
          <a:xfrm>
            <a:off x="2115842" y="1937952"/>
            <a:ext cx="7960315" cy="355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33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Работа с деревом.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𝑑𝑒𝑙𝑒𝑡𝑒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7E91FFA-86B0-450B-A3B7-3BD342853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6CC9DFD9-6886-4562-8472-0C34C012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216A66-A291-43AE-8F7B-56B15844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2B7F1-536F-408F-90B0-6936838A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29</a:t>
            </a:fld>
            <a:endParaRPr lang="ru-RU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2929793-F301-4652-8102-D9073CB419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66" b="-1380"/>
          <a:stretch/>
        </p:blipFill>
        <p:spPr bwMode="auto">
          <a:xfrm>
            <a:off x="2115842" y="1937952"/>
            <a:ext cx="7960315" cy="355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9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D587E-BC9C-48CB-92CC-7C8E93C6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операции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73026A-FF64-4C10-8906-4428BF1DC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429000"/>
                <a:ext cx="10515600" cy="2214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𝑐𝑐𝑒𝑠𝑠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– </a:t>
                </a:r>
                <a:r>
                  <a:rPr lang="ru-RU" dirty="0"/>
                  <a:t>получение доступа</a:t>
                </a:r>
                <a:r>
                  <a:rPr lang="en-US" dirty="0"/>
                  <a:t> </a:t>
                </a:r>
                <a:r>
                  <a:rPr lang="ru-RU" dirty="0"/>
                  <a:t>в эл-ту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𝑛𝑠𝑒𝑟𝑡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вставка эл-та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𝑒𝑙𝑒𝑡𝑒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удаление эл-та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i="1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73026A-FF64-4C10-8906-4428BF1DC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429000"/>
                <a:ext cx="10515600" cy="2214563"/>
              </a:xfrm>
              <a:blipFill>
                <a:blip r:embed="rId2"/>
                <a:stretch>
                  <a:fillRect t="-46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C99EE3F9-6123-46B5-88B6-8DDD2F7A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9326A4-9B4D-44C7-876F-A6DFFD6F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BC76CE-7B83-4E4B-957B-881F1A33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8A27CFFF-C7EF-4655-AC45-1B969182FE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58835"/>
                <a:ext cx="10515600" cy="9052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/>
                  <a:t>Дерево – некоторое множество элементов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ru-RU" i="1" dirty="0"/>
              </a:p>
            </p:txBody>
          </p:sp>
        </mc:Choice>
        <mc:Fallback xmlns="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8A27CFFF-C7EF-4655-AC45-1B969182F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58835"/>
                <a:ext cx="10515600" cy="905208"/>
              </a:xfrm>
              <a:prstGeom prst="rect">
                <a:avLst/>
              </a:prstGeom>
              <a:blipFill>
                <a:blip r:embed="rId3"/>
                <a:stretch>
                  <a:fillRect l="-1043" t="-107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829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FF5A4B19-BB6F-499A-A434-3493E1FBB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547FFC-0207-438D-A4C5-ACF883FA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E17817-B34A-47CE-A6B6-16B4C85F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30</a:t>
            </a:fld>
            <a:endParaRPr lang="ru-RU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786829E7-BAA3-45BE-98F1-0B9E51957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Тестирование и анализ производительности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3434220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D57C0-5460-469D-8EB9-CDBE66E2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Методология тестирования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1AC8442-3AAD-43C2-8212-3679AA1705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i="1" dirty="0"/>
                  <a:t>25 тестов</a:t>
                </a:r>
              </a:p>
              <a:p>
                <a:pPr lvl="1"/>
                <a:r>
                  <a:rPr lang="ru-RU" i="1" dirty="0"/>
                  <a:t>5 – на корректность</a:t>
                </a:r>
              </a:p>
              <a:p>
                <a:pPr lvl="1"/>
                <a:r>
                  <a:rPr lang="ru-RU" i="1" dirty="0"/>
                  <a:t>20 – на производительность</a:t>
                </a:r>
              </a:p>
              <a:p>
                <a:r>
                  <a:rPr lang="en-US" i="1" dirty="0" err="1"/>
                  <a:t>run_tests.h</a:t>
                </a:r>
                <a:r>
                  <a:rPr lang="en-US" i="1" dirty="0"/>
                  <a:t> – </a:t>
                </a:r>
                <a:r>
                  <a:rPr lang="ru-RU" i="1" dirty="0"/>
                  <a:t>тестирующая программа</a:t>
                </a:r>
                <a:endParaRPr lang="en-US" i="1" dirty="0"/>
              </a:p>
              <a:p>
                <a:r>
                  <a:rPr lang="en-US" i="1" dirty="0" err="1"/>
                  <a:t>test_generate.h</a:t>
                </a:r>
                <a:r>
                  <a:rPr lang="ru-RU" i="1" dirty="0"/>
                  <a:t> </a:t>
                </a:r>
                <a:r>
                  <a:rPr lang="en-US" i="1" dirty="0"/>
                  <a:t>– </a:t>
                </a:r>
                <a:r>
                  <a:rPr lang="ru-RU" i="1" dirty="0"/>
                  <a:t>генератор случайных ключей</a:t>
                </a:r>
              </a:p>
              <a:p>
                <a:r>
                  <a:rPr lang="en-US" i="1" dirty="0"/>
                  <a:t>chrono –</a:t>
                </a:r>
                <a:r>
                  <a:rPr lang="ru-RU" i="1" dirty="0"/>
                  <a:t> замер времени</a:t>
                </a:r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𝑔𝑒𝑡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𝑖𝑛𝑠𝑒𝑟𝑡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𝑜𝑝𝑠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(),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𝑔𝑒𝑡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𝑒𝑟𝑎𝑠𝑒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𝑜𝑝𝑠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(),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𝑔𝑒𝑡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𝑎𝑐𝑐𝑒𝑠𝑠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𝑜𝑝𝑠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() </m:t>
                    </m:r>
                  </m:oMath>
                </a14:m>
                <a:r>
                  <a:rPr lang="en-US" i="1" dirty="0"/>
                  <a:t>– </a:t>
                </a:r>
                <a:r>
                  <a:rPr lang="ru-RU" i="1" dirty="0"/>
                  <a:t>встроенные методы для получения кол-ва операций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1AC8442-3AAD-43C2-8212-3679AA1705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F99A9E4F-0E2F-45C3-9714-FBBBF057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09.01.2023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821F01-9A11-4ACB-BC15-512DAABA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A1CBDB-E1C2-4DE4-A5DD-EA951148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845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D8784-21B4-44E2-90DA-C844EECC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времени вставки (тесты 6-10)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1202D70-F58F-4204-BC31-D6DB54B51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336F6C9B-4E0B-4D8C-8317-79B5A32A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61354E-C520-44A1-82F9-28DD5086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87A0C4-372C-4FD5-B25C-06EEEE55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276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D8784-21B4-44E2-90DA-C844EECC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времени удаления (тесты 11-15)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5440C97-0067-4F8A-BCCE-05DA12F80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336F6C9B-4E0B-4D8C-8317-79B5A32A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61354E-C520-44A1-82F9-28DD5086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87A0C4-372C-4FD5-B25C-06EEEE55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843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791D8C-DE9F-4D5B-AF42-D317C9A3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Splay</a:t>
            </a:r>
            <a:r>
              <a:rPr lang="ru-RU" dirty="0"/>
              <a:t>-дерева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ECB624-5038-474B-B005-E283BAF1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262C60-8763-4642-B07C-3784651D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A206CA-8C81-406C-81F7-E4AF4F0C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34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CD4B189-9F4E-4537-AA05-0545CD0F0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70" y="2348427"/>
            <a:ext cx="3299641" cy="286280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2D2119F-3A6A-4157-9372-9EC2BD2D2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703" y="2181979"/>
            <a:ext cx="3363097" cy="3195703"/>
          </a:xfrm>
          <a:prstGeom prst="rect">
            <a:avLst/>
          </a:prstGeom>
        </p:spPr>
      </p:pic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01796E0F-55DA-49D8-BB8B-44A220C5CCE2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 flipV="1">
            <a:off x="4098711" y="3779831"/>
            <a:ext cx="38919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D2747A8-2B7E-4821-BB11-302EE572456A}"/>
              </a:ext>
            </a:extLst>
          </p:cNvPr>
          <p:cNvSpPr txBox="1"/>
          <p:nvPr/>
        </p:nvSpPr>
        <p:spPr>
          <a:xfrm>
            <a:off x="3978490" y="4924946"/>
            <a:ext cx="4114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рис. Добавление всего одного элемента (100) может привести к сильной реструктуризации</a:t>
            </a:r>
          </a:p>
        </p:txBody>
      </p:sp>
    </p:spTree>
    <p:extLst>
      <p:ext uri="{BB962C8B-B14F-4D97-AF65-F5344CB8AC3E}">
        <p14:creationId xmlns:p14="http://schemas.microsoft.com/office/powerpoint/2010/main" val="19482588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CBAC3-D9DD-4CC2-AA17-36DF969C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AA</a:t>
            </a:r>
            <a:r>
              <a:rPr lang="ru-RU" dirty="0"/>
              <a:t>-дерева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565CA40-475A-4FD8-AED1-D57160F85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59286"/>
            <a:ext cx="2962275" cy="2505075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223BC715-D0D3-450E-98E3-B85CD6BC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2A9BD5-4FFF-4F2E-8D3E-8BCECD9A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894CD0-7F6E-49D2-928C-F9CB63B7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35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08B09FB-8C9A-4C17-9460-D0EF1BC4B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425" y="2340210"/>
            <a:ext cx="3381375" cy="2943225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37B0A8F-8106-4CFD-896F-E5FD33D0386B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3800475" y="3811823"/>
            <a:ext cx="417195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0E76D2-10A5-4B63-85CB-2EF6D1C72649}"/>
              </a:ext>
            </a:extLst>
          </p:cNvPr>
          <p:cNvSpPr txBox="1"/>
          <p:nvPr/>
        </p:nvSpPr>
        <p:spPr>
          <a:xfrm>
            <a:off x="3857624" y="4423074"/>
            <a:ext cx="4114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рис. Добавление одного элемента (100) не привело к значительным изменениям в структуре</a:t>
            </a:r>
          </a:p>
        </p:txBody>
      </p:sp>
    </p:spTree>
    <p:extLst>
      <p:ext uri="{BB962C8B-B14F-4D97-AF65-F5344CB8AC3E}">
        <p14:creationId xmlns:p14="http://schemas.microsoft.com/office/powerpoint/2010/main" val="24493796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D8784-21B4-44E2-90DA-C844EECC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времени доступа (тесты 16-20)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5B77A805-2348-4EFF-89DE-06E014ECE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336F6C9B-4E0B-4D8C-8317-79B5A32A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61354E-C520-44A1-82F9-28DD5086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87A0C4-372C-4FD5-B25C-06EEEE55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930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D8784-21B4-44E2-90DA-C844EECC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времени доступа к недавним элементам (тесты 21-25)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6F6C9B-4E0B-4D8C-8317-79B5A32A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61354E-C520-44A1-82F9-28DD5086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87A0C4-372C-4FD5-B25C-06EEEE55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37</a:t>
            </a:fld>
            <a:endParaRPr lang="ru-RU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3E5FA69C-CCC6-4A08-A7B1-9E7B36B98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981516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7DB69-25B7-436A-9C4D-B9594816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09131B-EC96-48A1-B57D-30813B60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C7FF25-BBD1-437C-9A14-F5AB8A73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761C94-9680-4BC0-9779-F0CBC4B9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52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CBE71-81A2-4DCB-B82E-E10FC9845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Splay-</a:t>
            </a:r>
            <a:r>
              <a:rPr lang="ru-RU" dirty="0"/>
              <a:t>деревья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26A30E-F6AF-4400-8294-224228E57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338"/>
            <a:ext cx="10515600" cy="1892500"/>
          </a:xfrm>
        </p:spPr>
        <p:txBody>
          <a:bodyPr/>
          <a:lstStyle/>
          <a:p>
            <a:r>
              <a:rPr lang="ru-RU" dirty="0"/>
              <a:t>От англ. «растопыриваться»</a:t>
            </a:r>
            <a:endParaRPr lang="en-US" dirty="0"/>
          </a:p>
          <a:p>
            <a:r>
              <a:rPr lang="ru-RU" dirty="0"/>
              <a:t>«самобалансирующаяся» структура данных</a:t>
            </a:r>
          </a:p>
          <a:p>
            <a:r>
              <a:rPr lang="ru-RU" dirty="0"/>
              <a:t>было придумано Робертом </a:t>
            </a:r>
            <a:r>
              <a:rPr lang="ru-RU" dirty="0" err="1"/>
              <a:t>Тарьяном</a:t>
            </a:r>
            <a:r>
              <a:rPr lang="ru-RU" dirty="0"/>
              <a:t> и Даниелем </a:t>
            </a:r>
            <a:r>
              <a:rPr lang="ru-RU" dirty="0" err="1"/>
              <a:t>Слейтером</a:t>
            </a:r>
            <a:r>
              <a:rPr lang="ru-RU" dirty="0"/>
              <a:t> в 1983 году.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FCD588-6AD6-4D77-9350-D1DB3342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9951C8-9E46-4CD0-A08B-C7320C8E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ED9690-0719-4FA2-B14F-5543DDE2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4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C9FD61-D350-4942-8C57-1BEBE9F54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525" y="3787086"/>
            <a:ext cx="2163010" cy="2011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29297C-FDA0-44C2-8FA3-D471DA7D6BD2}"/>
              </a:ext>
            </a:extLst>
          </p:cNvPr>
          <p:cNvSpPr txBox="1"/>
          <p:nvPr/>
        </p:nvSpPr>
        <p:spPr>
          <a:xfrm>
            <a:off x="2399305" y="5893002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Splay-</a:t>
            </a:r>
            <a:r>
              <a:rPr lang="ru-RU" i="1" dirty="0"/>
              <a:t>дерево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9F2F804-E0A1-4889-937F-4EE2BD0C4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083" y="3896320"/>
            <a:ext cx="2065540" cy="17934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1217E1-602D-4E1C-B0BF-03B2EFF4DB12}"/>
              </a:ext>
            </a:extLst>
          </p:cNvPr>
          <p:cNvSpPr txBox="1"/>
          <p:nvPr/>
        </p:nvSpPr>
        <p:spPr>
          <a:xfrm>
            <a:off x="8663506" y="5893002"/>
            <a:ext cx="131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AVL-</a:t>
            </a:r>
            <a:r>
              <a:rPr lang="ru-RU" i="1" dirty="0"/>
              <a:t>дерево</a:t>
            </a:r>
          </a:p>
        </p:txBody>
      </p:sp>
    </p:spTree>
    <p:extLst>
      <p:ext uri="{BB962C8B-B14F-4D97-AF65-F5344CB8AC3E}">
        <p14:creationId xmlns:p14="http://schemas.microsoft.com/office/powerpoint/2010/main" val="84744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3D417-AEF3-44E5-A105-9353728B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FFAC10-E910-419A-A63D-0DDB25020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2526"/>
            <a:ext cx="4648200" cy="1172948"/>
          </a:xfrm>
        </p:spPr>
        <p:txBody>
          <a:bodyPr/>
          <a:lstStyle/>
          <a:p>
            <a:r>
              <a:rPr lang="ru-RU" dirty="0"/>
              <a:t>Требуется меньше места</a:t>
            </a:r>
          </a:p>
          <a:p>
            <a:r>
              <a:rPr lang="ru-RU" dirty="0"/>
              <a:t>Простая реализация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33229F-57FD-4072-B69A-F447DD96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A6DF5C-9981-401B-9E66-480B0342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0B522F-CA3E-4002-A79D-FAB58948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515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4F860-41A3-4AAB-91B6-B024D991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7D866F-8048-4CAA-9F2E-BDCFFCC3D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71984" cy="4351338"/>
          </a:xfrm>
        </p:spPr>
        <p:txBody>
          <a:bodyPr/>
          <a:lstStyle/>
          <a:p>
            <a:r>
              <a:rPr lang="ru-RU" dirty="0"/>
              <a:t>Эвристика </a:t>
            </a:r>
          </a:p>
          <a:p>
            <a:r>
              <a:rPr lang="ru-RU" dirty="0"/>
              <a:t>Выталкивание текущего эл-та </a:t>
            </a:r>
            <a:r>
              <a:rPr lang="en-US" i="1" dirty="0"/>
              <a:t>x </a:t>
            </a:r>
            <a:r>
              <a:rPr lang="ru-RU" dirty="0"/>
              <a:t>в корень дерева</a:t>
            </a:r>
          </a:p>
          <a:p>
            <a:r>
              <a:rPr lang="ru-RU" dirty="0"/>
              <a:t>Делает быстрее доступ к недавним эл-там</a:t>
            </a:r>
            <a:endParaRPr lang="en-US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92526F-1FB1-47FE-A28A-9577F5FC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268CF8-70B6-4913-A3A4-7777921D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AA743D-6207-41E4-AED9-2B03CFBF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64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4768F-505A-47FE-8DF5-90BC01F7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Вращения</a:t>
            </a:r>
            <a:r>
              <a:rPr lang="en-US" dirty="0"/>
              <a:t> (</a:t>
            </a:r>
            <a:r>
              <a:rPr lang="ru-RU" dirty="0"/>
              <a:t>левое, правое</a:t>
            </a:r>
            <a:r>
              <a:rPr lang="en-US" dirty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95241B2-85C1-4953-96C4-871A634B07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12777"/>
                <a:ext cx="5999205" cy="2103824"/>
              </a:xfrm>
            </p:spPr>
            <p:txBody>
              <a:bodyPr/>
              <a:lstStyle/>
              <a:p>
                <a:r>
                  <a:rPr lang="ru-RU" dirty="0"/>
                  <a:t>Вспомогательная операция</a:t>
                </a:r>
              </a:p>
              <a:p>
                <a:r>
                  <a:rPr lang="ru-RU" dirty="0"/>
                  <a:t>Сложность: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ru-RU" i="1" dirty="0"/>
              </a:p>
              <a:p>
                <a:r>
                  <a:rPr lang="ru-RU" dirty="0"/>
                  <a:t>Используются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𝑍𝑖𝑔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𝑍𝑖𝑔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𝑍𝑖𝑔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𝑍𝑖𝑔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𝑍𝑎𝑔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i="1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95241B2-85C1-4953-96C4-871A634B07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12777"/>
                <a:ext cx="5999205" cy="2103824"/>
              </a:xfrm>
              <a:blipFill>
                <a:blip r:embed="rId2"/>
                <a:stretch>
                  <a:fillRect l="-1829" t="-46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7489206A-71A5-4068-9FA1-12052627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3AAA1B-1E06-4732-B9BA-81A44526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339D7-FA09-489E-84D6-FF345F19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7</a:t>
            </a:fld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CF2BF42-E885-45A0-8E8F-C4E4FE653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665" y="2864213"/>
            <a:ext cx="4331385" cy="140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4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A42709E6-5CE9-44AD-B4D3-5C6FAB31E1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Операции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𝑠𝑝𝑙𝑎𝑦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A42709E6-5CE9-44AD-B4D3-5C6FAB31E1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3C8C772-D728-4464-BC7A-B6DBFB7DEB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07892" y="1825625"/>
                <a:ext cx="4845908" cy="4351338"/>
              </a:xfrm>
            </p:spPr>
            <p:txBody>
              <a:bodyPr/>
              <a:lstStyle/>
              <a:p>
                <a:r>
                  <a:rPr lang="ru-RU" dirty="0"/>
                  <a:t>Вспомогательные операции</a:t>
                </a:r>
              </a:p>
              <a:p>
                <a:r>
                  <a:rPr lang="ru-RU" i="1" dirty="0"/>
                  <a:t>А)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𝑍𝑖𝑔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i="1" dirty="0"/>
                  <a:t>– </a:t>
                </a:r>
                <a:r>
                  <a:rPr lang="ru-RU" dirty="0"/>
                  <a:t>одиночное вращение</a:t>
                </a:r>
              </a:p>
              <a:p>
                <a:r>
                  <a:rPr lang="en-US" dirty="0"/>
                  <a:t>B)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𝑍𝑖𝑔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𝑍𝑖𝑔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i="1" dirty="0"/>
                  <a:t>– </a:t>
                </a:r>
                <a:r>
                  <a:rPr lang="ru-RU" dirty="0"/>
                  <a:t>два одинаковых вращения подряд</a:t>
                </a:r>
              </a:p>
              <a:p>
                <a:r>
                  <a:rPr lang="en-US" i="1" dirty="0"/>
                  <a:t>C</a:t>
                </a:r>
                <a:r>
                  <a:rPr lang="ru-RU" i="1" dirty="0"/>
                  <a:t>)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𝑍𝑖𝑔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𝑍𝑎𝑔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i="1" dirty="0"/>
                  <a:t>- </a:t>
                </a:r>
                <a:r>
                  <a:rPr lang="ru-RU" dirty="0"/>
                  <a:t>два разных вращения подряд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3C8C772-D728-4464-BC7A-B6DBFB7DEB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7892" y="1825625"/>
                <a:ext cx="4845908" cy="4351338"/>
              </a:xfrm>
              <a:blipFill>
                <a:blip r:embed="rId3"/>
                <a:stretch>
                  <a:fillRect l="-2264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B2DF0E1B-4E10-41C5-9BA0-8398468A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548C18-BA1B-47E9-BB8C-7282DBD0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79E919-AA32-4FC6-94CD-1DAAA428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8</a:t>
            </a:fld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BDFF9F-07C8-4834-AA5C-914F43444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90" y="1788172"/>
            <a:ext cx="4255229" cy="442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49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038FF960-68ED-408C-920B-A16DDAD3A51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𝑆𝑝𝑙𝑎𝑦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038FF960-68ED-408C-920B-A16DDAD3A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528F4B6-C152-4A10-A7E7-CF51770C61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54666"/>
                <a:ext cx="5488459" cy="2548667"/>
              </a:xfrm>
            </p:spPr>
            <p:txBody>
              <a:bodyPr/>
              <a:lstStyle/>
              <a:p>
                <a:r>
                  <a:rPr lang="ru-RU" dirty="0"/>
                  <a:t>Вспомогательная операция</a:t>
                </a:r>
              </a:p>
              <a:p>
                <a:r>
                  <a:rPr lang="ru-RU" dirty="0"/>
                  <a:t>Поднимает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корень</a:t>
                </a:r>
              </a:p>
              <a:p>
                <a:r>
                  <a:rPr lang="ru-RU" dirty="0"/>
                  <a:t>Использует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𝑍𝑖𝑔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𝑍𝑖𝑔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𝑍𝑖𝑔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𝑍𝑖𝑔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𝑍𝑎𝑔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i="1" dirty="0"/>
              </a:p>
              <a:p>
                <a:r>
                  <a:rPr lang="ru-RU" dirty="0"/>
                  <a:t>Сложность: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)⟺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528F4B6-C152-4A10-A7E7-CF51770C61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54666"/>
                <a:ext cx="5488459" cy="2548667"/>
              </a:xfrm>
              <a:blipFill>
                <a:blip r:embed="rId3"/>
                <a:stretch>
                  <a:fillRect l="-2000" t="-3819" r="-2111" b="-4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EA0824F5-E910-40CA-AC8B-0271F186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9415-323C-45DC-855D-3E6D6A8D07B8}" type="datetime1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693F69-48A5-40BE-86B7-D57611B3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Курпас Артём Викторович ДВФУ Б9121-09.03.03ПИКД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02C63F-2886-49A9-B20A-ACE40AFE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756-DCC9-44ED-A5D4-481F9F79AFC9}" type="slidenum">
              <a:rPr lang="ru-RU" smtClean="0"/>
              <a:t>9</a:t>
            </a:fld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5FAB343-F0B9-45E6-942F-C8F13292F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654" y="2029844"/>
            <a:ext cx="5175740" cy="279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E5C621-ADD0-4D36-839F-E4A11E4E061F}"/>
                  </a:ext>
                </a:extLst>
              </p:cNvPr>
              <p:cNvSpPr txBox="1"/>
              <p:nvPr/>
            </p:nvSpPr>
            <p:spPr>
              <a:xfrm>
                <a:off x="7726637" y="4982646"/>
                <a:ext cx="3328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i="1" dirty="0"/>
                  <a:t>рис. Применение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𝑠𝑝𝑙𝑎𝑦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i="1" dirty="0"/>
                  <a:t>к узлу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а</m:t>
                    </m:r>
                  </m:oMath>
                </a14:m>
                <a:endParaRPr lang="ru-RU" i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E5C621-ADD0-4D36-839F-E4A11E4E0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637" y="4982646"/>
                <a:ext cx="3328668" cy="369332"/>
              </a:xfrm>
              <a:prstGeom prst="rect">
                <a:avLst/>
              </a:prstGeom>
              <a:blipFill>
                <a:blip r:embed="rId5"/>
                <a:stretch>
                  <a:fillRect l="-1463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945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Индикатор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1393</TotalTime>
  <Words>1136</Words>
  <Application>Microsoft Office PowerPoint</Application>
  <PresentationFormat>Широкоэкранный</PresentationFormat>
  <Paragraphs>247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Splay деревья. AA деревья</vt:lpstr>
      <vt:lpstr>Node (узел, элемент x)</vt:lpstr>
      <vt:lpstr>Основные операции</vt:lpstr>
      <vt:lpstr>Splay-деревья</vt:lpstr>
      <vt:lpstr>Преимущества</vt:lpstr>
      <vt:lpstr>Splaying</vt:lpstr>
      <vt:lpstr>Вращения (левое, правое)</vt:lpstr>
      <vt:lpstr>Операции splay(x)</vt:lpstr>
      <vt:lpstr>Splay(x)</vt:lpstr>
      <vt:lpstr>Работа с деревом. access(x)</vt:lpstr>
      <vt:lpstr>Работа с деревом. access(x)</vt:lpstr>
      <vt:lpstr>Работа с деревом. insert(x)</vt:lpstr>
      <vt:lpstr>Работа с деревом. join(t_1,t_2)</vt:lpstr>
      <vt:lpstr>Работа с деревом. delete(x)</vt:lpstr>
      <vt:lpstr>Работа с деревом. insert(x) и delete(x) </vt:lpstr>
      <vt:lpstr>АА-деревья</vt:lpstr>
      <vt:lpstr>Преимущества</vt:lpstr>
      <vt:lpstr>Свойства</vt:lpstr>
      <vt:lpstr>Операции балансировки. skew(x)</vt:lpstr>
      <vt:lpstr>Операции балансировки. split(x)</vt:lpstr>
      <vt:lpstr>Работа с деревом. access(x)</vt:lpstr>
      <vt:lpstr>Работа с деревом. insert(x)</vt:lpstr>
      <vt:lpstr>Работа с деревом. insert(x)</vt:lpstr>
      <vt:lpstr>Работа с деревом. insert(x)</vt:lpstr>
      <vt:lpstr>Работа с деревом. insert(x)</vt:lpstr>
      <vt:lpstr>Работа с деревом. delete(x)</vt:lpstr>
      <vt:lpstr>Работа с деревом. delete(x)</vt:lpstr>
      <vt:lpstr>Работа с деревом. delete(x)</vt:lpstr>
      <vt:lpstr>Работа с деревом. delete(x)</vt:lpstr>
      <vt:lpstr>Тестирование и анализ производительности</vt:lpstr>
      <vt:lpstr>Методология тестирования</vt:lpstr>
      <vt:lpstr>Тестирование времени вставки (тесты 6-10)</vt:lpstr>
      <vt:lpstr>Тестирование времени удаления (тесты 11-15)</vt:lpstr>
      <vt:lpstr>Структура Splay-дерева</vt:lpstr>
      <vt:lpstr>Структура AA-дерева</vt:lpstr>
      <vt:lpstr>Тестирование времени доступа (тесты 16-20)</vt:lpstr>
      <vt:lpstr>Тестирование времени доступа к недавним элементам (тесты 21-25)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Splay деревья. AA деревья</dc:title>
  <dc:creator>Курпас Артём Викторович</dc:creator>
  <cp:lastModifiedBy>Курпас Артём Викторович</cp:lastModifiedBy>
  <cp:revision>32</cp:revision>
  <dcterms:created xsi:type="dcterms:W3CDTF">2022-12-19T15:39:31Z</dcterms:created>
  <dcterms:modified xsi:type="dcterms:W3CDTF">2023-01-09T13:28:30Z</dcterms:modified>
</cp:coreProperties>
</file>