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58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82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0E33-FA96-4801-A78E-0DF705CF2FA6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B2F5-5CB8-45F5-BC64-B34659DB6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DAB-1085-427C-9B74-2816B5DC5517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0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DE51-A611-40AA-BA55-723D9B381CFC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190-4F5B-4E13-85AF-949E2A55A141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3131-25D2-4E8E-BA64-773E247E3AA2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45E9-F44F-4D6A-96B7-1F75FACE01DE}" type="datetime1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C963-E45E-4A19-96B8-F84521F3647B}" type="datetime1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B9CE-7820-4575-A802-B90852D1714C}" type="datetime1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FBA5-C9CD-40F1-BEA3-22C5EE87118A}" type="datetime1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0FC0-5B02-433D-891E-C913C95F0EC2}" type="datetime1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3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C48F-6FE9-47DA-BD57-C2158B99C730}" type="datetime1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2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CA6D-4AA9-4F69-B218-BD0D39972E34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F0DB-5A97-4137-8C6A-67449388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350"/>
            <a:ext cx="9144000" cy="955299"/>
          </a:xfrm>
        </p:spPr>
        <p:txBody>
          <a:bodyPr/>
          <a:lstStyle/>
          <a:p>
            <a:r>
              <a:rPr lang="en-US" dirty="0"/>
              <a:t>Splay </a:t>
            </a:r>
            <a:r>
              <a:rPr lang="ru-RU" dirty="0"/>
              <a:t>деревья</a:t>
            </a:r>
            <a:r>
              <a:rPr lang="en-US" dirty="0"/>
              <a:t>. AA </a:t>
            </a:r>
            <a:r>
              <a:rPr lang="ru-RU" dirty="0"/>
              <a:t>деревья</a:t>
            </a:r>
          </a:p>
        </p:txBody>
      </p:sp>
      <p:pic>
        <p:nvPicPr>
          <p:cNvPr id="1026" name="Picture 2" descr="Дальневосточный федеральный университет — Википедия">
            <a:extLst>
              <a:ext uri="{FF2B5EF4-FFF2-40B4-BE49-F238E27FC236}">
                <a16:creationId xmlns:a16="http://schemas.microsoft.com/office/drawing/2014/main" id="{21F144BA-8A58-4DF4-BB18-EDC622A6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51" y="5368154"/>
            <a:ext cx="1843714" cy="11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174F168-70A9-4E5E-A478-D5252268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65" y="5896661"/>
            <a:ext cx="2743200" cy="365125"/>
          </a:xfrm>
        </p:spPr>
        <p:txBody>
          <a:bodyPr/>
          <a:lstStyle/>
          <a:p>
            <a:fld id="{B1F877CA-47D1-4D4E-B147-3E6A25573C33}" type="datetime1">
              <a:rPr lang="ru-RU" sz="2400" smtClean="0"/>
              <a:t>26.12.2022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93B90-43F1-4C10-9CE7-C1D587FA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4865" y="5436973"/>
            <a:ext cx="3787346" cy="1284502"/>
          </a:xfrm>
        </p:spPr>
        <p:txBody>
          <a:bodyPr/>
          <a:lstStyle/>
          <a:p>
            <a:r>
              <a:rPr lang="ru-RU" sz="2400" dirty="0"/>
              <a:t>Курпас Артём Викторович ДВФУ Б9121-09.03.03ПИКД</a:t>
            </a:r>
          </a:p>
        </p:txBody>
      </p:sp>
    </p:spTree>
    <p:extLst>
      <p:ext uri="{BB962C8B-B14F-4D97-AF65-F5344CB8AC3E}">
        <p14:creationId xmlns:p14="http://schemas.microsoft.com/office/powerpoint/2010/main" val="326547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𝑠𝑝𝑙𝑎𝑦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))⟺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  <a:blipFill>
                <a:blip r:embed="rId3"/>
                <a:stretch>
                  <a:fillRect l="-1448" t="-43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1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5C595D-19F0-415B-94B7-BFBD0C93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50645"/>
            <a:ext cx="4081562" cy="459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32B39-18F8-4AD0-B766-051CBBD3B48A}"/>
              </a:ext>
            </a:extLst>
          </p:cNvPr>
          <p:cNvSpPr txBox="1"/>
          <p:nvPr/>
        </p:nvSpPr>
        <p:spPr>
          <a:xfrm>
            <a:off x="7815362" y="3661858"/>
            <a:ext cx="39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Ри</a:t>
            </a:r>
            <a:r>
              <a:rPr lang="en-US" dirty="0"/>
              <a:t>c.</a:t>
            </a:r>
            <a:r>
              <a:rPr lang="ru-RU" dirty="0"/>
              <a:t> Попытка найти узел с ключом 80.</a:t>
            </a:r>
          </a:p>
        </p:txBody>
      </p:sp>
    </p:spTree>
    <p:extLst>
      <p:ext uri="{BB962C8B-B14F-4D97-AF65-F5344CB8AC3E}">
        <p14:creationId xmlns:p14="http://schemas.microsoft.com/office/powerpoint/2010/main" val="136248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61" y="2446152"/>
                <a:ext cx="6778712" cy="270431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пустой узел</a:t>
                </a:r>
                <a:endParaRPr lang="en-US" dirty="0"/>
              </a:p>
              <a:p>
                <a:r>
                  <a:rPr lang="ru-RU" dirty="0"/>
                  <a:t>Производим вставку</a:t>
                </a:r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𝑠𝑝𝑙𝑎𝑦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))⟺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61" y="2446152"/>
                <a:ext cx="6778712" cy="2704316"/>
              </a:xfrm>
              <a:blipFill>
                <a:blip r:embed="rId3"/>
                <a:stretch>
                  <a:fillRect l="-1439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531191"/>
                <a:ext cx="5793260" cy="26695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Слияние двух поддеревьев</a:t>
                </a:r>
              </a:p>
              <a:p>
                <a:r>
                  <a:rPr lang="ru-RU" dirty="0"/>
                  <a:t>Ищем максимальный эл-т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Возвращаем новое дерево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531191"/>
                <a:ext cx="5793260" cy="2669546"/>
              </a:xfrm>
              <a:blipFill>
                <a:blip r:embed="rId3"/>
                <a:stretch>
                  <a:fillRect l="-1788" t="-3653" b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61" y="2446151"/>
                <a:ext cx="9744334" cy="309791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Выполняем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Заменяем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корень</a:t>
                </a:r>
                <a:r>
                  <a:rPr lang="en-US" dirty="0"/>
                  <a:t>)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Очищаем память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𝑠𝑝𝑙𝑎𝑦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61" y="2446151"/>
                <a:ext cx="9744334" cy="3097914"/>
              </a:xfrm>
              <a:blipFill>
                <a:blip r:embed="rId3"/>
                <a:stretch>
                  <a:fillRect l="-1126" t="-3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0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15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DFFE2E-A111-4EBE-94D8-85DE8B9ED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90688"/>
            <a:ext cx="40469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2C70D-A595-4D35-BDDA-B61B6EF70F13}"/>
              </a:ext>
            </a:extLst>
          </p:cNvPr>
          <p:cNvSpPr txBox="1"/>
          <p:nvPr/>
        </p:nvSpPr>
        <p:spPr>
          <a:xfrm>
            <a:off x="7798887" y="3404692"/>
            <a:ext cx="39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Реализации вставки и удаления. За вставкой ключа 80 последовало удаление узла с ключом 30.</a:t>
            </a:r>
          </a:p>
        </p:txBody>
      </p:sp>
    </p:spTree>
    <p:extLst>
      <p:ext uri="{BB962C8B-B14F-4D97-AF65-F5344CB8AC3E}">
        <p14:creationId xmlns:p14="http://schemas.microsoft.com/office/powerpoint/2010/main" val="122898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861AD-0C02-4181-BCFB-98A12B6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АА-деревья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5D6E9-B5A7-4D9B-B3AD-8A52BAC3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53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Сбалансированная структура данных</a:t>
            </a:r>
          </a:p>
          <a:p>
            <a:r>
              <a:rPr lang="ru-RU" dirty="0"/>
              <a:t>Разновидность красно-чёрного дерева</a:t>
            </a:r>
          </a:p>
          <a:p>
            <a:r>
              <a:rPr lang="ru-RU" dirty="0"/>
              <a:t>Было придумано Арне </a:t>
            </a:r>
            <a:r>
              <a:rPr lang="ru-RU" dirty="0" err="1"/>
              <a:t>Андерссоном</a:t>
            </a:r>
            <a:r>
              <a:rPr lang="ru-RU" dirty="0"/>
              <a:t> в 1993 году.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674A-9632-43A2-86B5-15C96A69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6713C-86C6-48E0-94CB-0ECCEA12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2FB0-8C0F-4065-AFDB-12199E1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8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861AD-0C02-4181-BCFB-98A12B6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5D6E9-B5A7-4D9B-B3AD-8A52BAC3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407"/>
            <a:ext cx="10515600" cy="1181186"/>
          </a:xfrm>
        </p:spPr>
        <p:txBody>
          <a:bodyPr/>
          <a:lstStyle/>
          <a:p>
            <a:r>
              <a:rPr lang="ru-RU" dirty="0"/>
              <a:t>Простая реализация</a:t>
            </a:r>
          </a:p>
          <a:p>
            <a:r>
              <a:rPr lang="ru-RU" dirty="0"/>
              <a:t>Гарантированная производительность*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674A-9632-43A2-86B5-15C96A69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6713C-86C6-48E0-94CB-0ECCEA12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2FB0-8C0F-4065-AFDB-12199E1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DD43D-2DBD-453F-B266-6321BC9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356DE6-C5E1-48D3-8F37-52B47631F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1335" cy="4351338"/>
              </a:xfrm>
            </p:spPr>
            <p:txBody>
              <a:bodyPr/>
              <a:lstStyle/>
              <a:p>
                <a:r>
                  <a:rPr lang="ru-RU" dirty="0"/>
                  <a:t>Уровень каждого листа равен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(или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)</a:t>
                </a:r>
              </a:p>
              <a:p>
                <a:r>
                  <a:rPr lang="ru-RU" dirty="0"/>
                  <a:t>Уровень каждого левого ребенка ровно на один меньше, чем у его родителя</a:t>
                </a:r>
              </a:p>
              <a:p>
                <a:r>
                  <a:rPr lang="ru-RU" dirty="0"/>
                  <a:t>Уровень каждого правого ребенка равен или на один меньше, чем у его родителя</a:t>
                </a:r>
              </a:p>
              <a:p>
                <a:r>
                  <a:rPr lang="ru-RU" dirty="0"/>
                  <a:t>Уровень каждого правого внука строго меньше, чем у его прародителя</a:t>
                </a:r>
              </a:p>
              <a:p>
                <a:r>
                  <a:rPr lang="ru-RU" dirty="0"/>
                  <a:t>Каждая вершина с уровнем больше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имеет двоих детей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356DE6-C5E1-48D3-8F37-52B47631F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1335" cy="4351338"/>
              </a:xfrm>
              <a:blipFill>
                <a:blip r:embed="rId2"/>
                <a:stretch>
                  <a:fillRect l="-942" t="-2241" r="-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31B7907-397A-44C5-A8C2-E4F695E2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9D739-72DD-4FEE-BB01-3FAA6C4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4948F-7413-4B6C-AA04-B4D46BDC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6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балансировки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4201"/>
                <a:ext cx="4862384" cy="24132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– устранение левого горизонтального ребра</a:t>
                </a:r>
              </a:p>
              <a:p>
                <a:r>
                  <a:rPr lang="ru-RU" dirty="0"/>
                  <a:t>Правое вращение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4201"/>
                <a:ext cx="4862384" cy="2413215"/>
              </a:xfrm>
              <a:blipFill>
                <a:blip r:embed="rId3"/>
                <a:stretch>
                  <a:fillRect l="-2258" t="-4293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26D9104-7CA8-451F-8BBE-2403BA6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1618B-985A-4DAD-B488-EC0F789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BE4D9-B9F2-45E1-B9B3-78F74A6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19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7758D0-C77E-4209-BA51-DD309BAC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29" y="2452816"/>
            <a:ext cx="4541967" cy="195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8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ED09ADE-B67F-4DFE-8ABC-4D13BA4451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Node </a:t>
                </a:r>
                <a:r>
                  <a:rPr lang="ru-RU" dirty="0"/>
                  <a:t>(узел, элемент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ED09ADE-B67F-4DFE-8ABC-4D13BA445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8662-5DE9-42B8-AEA6-9E457386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59"/>
            <a:ext cx="5340178" cy="4422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Содержит:</a:t>
            </a:r>
          </a:p>
          <a:p>
            <a:r>
              <a:rPr lang="ru-RU" dirty="0"/>
              <a:t>Поле с данными (ключ)</a:t>
            </a:r>
          </a:p>
          <a:p>
            <a:r>
              <a:rPr lang="ru-RU" dirty="0"/>
              <a:t>Ссылку на предка</a:t>
            </a:r>
          </a:p>
          <a:p>
            <a:r>
              <a:rPr lang="ru-RU" dirty="0"/>
              <a:t>Ссылку на правого и левого потомков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4C955-86B3-46CF-B46E-DE142FDE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52C76-DA68-43F1-B935-C6B89D4C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C42F1-A0C2-4A25-B4DA-F8DD5FB0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5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балансировки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240" y="2507327"/>
                <a:ext cx="5221760" cy="261482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– устранение двух последовательных правых горизонтальных ребер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«выталкивается»</a:t>
                </a:r>
              </a:p>
              <a:p>
                <a:r>
                  <a:rPr lang="ru-RU" dirty="0"/>
                  <a:t>Левое вращение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240" y="2507327"/>
                <a:ext cx="5221760" cy="2614827"/>
              </a:xfrm>
              <a:blipFill>
                <a:blip r:embed="rId3"/>
                <a:stretch>
                  <a:fillRect l="-2100" t="-5128" b="-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26D9104-7CA8-451F-8BBE-2403BA6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1618B-985A-4DAD-B488-EC0F789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BE4D9-B9F2-45E1-B9B3-78F74A6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3DCA57-1B11-4F57-B69D-10DD3A32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52" y="2121586"/>
            <a:ext cx="4448048" cy="261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8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  <a:blipFill>
                <a:blip r:embed="rId3"/>
                <a:stretch>
                  <a:fillRect l="-1448" t="-43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9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734"/>
                <a:ext cx="7910384" cy="340271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пустой узел</a:t>
                </a:r>
                <a:endParaRPr lang="en-US" dirty="0"/>
              </a:p>
              <a:p>
                <a:r>
                  <a:rPr lang="ru-RU" dirty="0"/>
                  <a:t>Производим вставку</a:t>
                </a:r>
              </a:p>
              <a:p>
                <a:r>
                  <a:rPr lang="ru-RU" dirty="0"/>
                  <a:t>При подъёме к корню: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734"/>
                <a:ext cx="7910384" cy="3402713"/>
              </a:xfrm>
              <a:blipFill>
                <a:blip r:embed="rId3"/>
                <a:stretch>
                  <a:fillRect l="-1388" t="-2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1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23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7"/>
          <a:stretch/>
        </p:blipFill>
        <p:spPr bwMode="auto">
          <a:xfrm>
            <a:off x="2377142" y="1968843"/>
            <a:ext cx="7437716" cy="33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6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24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b="33135"/>
          <a:stretch/>
        </p:blipFill>
        <p:spPr bwMode="auto">
          <a:xfrm>
            <a:off x="2434807" y="1802027"/>
            <a:ext cx="7437716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8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25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t="67925" r="332" b="-292"/>
          <a:stretch/>
        </p:blipFill>
        <p:spPr bwMode="auto">
          <a:xfrm>
            <a:off x="2377142" y="1802027"/>
            <a:ext cx="7437716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36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1092"/>
                <a:ext cx="7910384" cy="45884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лист:</a:t>
                </a:r>
              </a:p>
              <a:p>
                <a:pPr lvl="1"/>
                <a:r>
                  <a:rPr lang="ru-RU" dirty="0"/>
                  <a:t>Очищаем память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не лист:</a:t>
                </a:r>
              </a:p>
              <a:p>
                <a:pPr lvl="1"/>
                <a:r>
                  <a:rPr lang="ru-RU" dirty="0"/>
                  <a:t>Заменяем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на «предшественника» или «преемника»</a:t>
                </a:r>
                <a:endParaRPr lang="en-US" dirty="0"/>
              </a:p>
              <a:p>
                <a:r>
                  <a:rPr lang="ru-RU" dirty="0"/>
                  <a:t>При подъёме к корню:</a:t>
                </a:r>
                <a:endParaRPr lang="en-US" dirty="0"/>
              </a:p>
              <a:p>
                <a:pPr lvl="1"/>
                <a:r>
                  <a:rPr lang="ru-RU" dirty="0"/>
                  <a:t>Обновляем уровень всех вершин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1092"/>
                <a:ext cx="7910384" cy="4588476"/>
              </a:xfrm>
              <a:blipFill>
                <a:blip r:embed="rId3"/>
                <a:stretch>
                  <a:fillRect l="-1388" r="-10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3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27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86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7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28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1" b="31935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29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66" b="-1380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D587E-BC9C-48CB-92CC-7C8E93C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3026A-FF64-4C10-8906-4428BF1DC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515600" cy="221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𝑐𝑐𝑒𝑠𝑠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получение доступа</a:t>
                </a:r>
                <a:r>
                  <a:rPr lang="en-US" dirty="0"/>
                  <a:t> </a:t>
                </a:r>
                <a:r>
                  <a:rPr lang="ru-RU" dirty="0"/>
                  <a:t>в эл-ту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𝑛𝑠𝑒𝑟𝑡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вставка эл-та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𝑒𝑙𝑒𝑡𝑒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удаление эл-та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3026A-FF64-4C10-8906-4428BF1DC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515600" cy="2214563"/>
              </a:xfrm>
              <a:blipFill>
                <a:blip r:embed="rId2"/>
                <a:stretch>
                  <a:fillRect t="-4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99EE3F9-6123-46B5-88B6-8DDD2F7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326A4-9B4D-44C7-876F-A6DFFD6F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C76CE-7B83-4E4B-957B-881F1A33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A27CFFF-C7EF-4655-AC45-1B969182F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58835"/>
                <a:ext cx="10515600" cy="905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Дерево – некоторое множество элементов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A27CFFF-C7EF-4655-AC45-1B969182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8835"/>
                <a:ext cx="10515600" cy="905208"/>
              </a:xfrm>
              <a:prstGeom prst="rect">
                <a:avLst/>
              </a:prstGeom>
              <a:blipFill>
                <a:blip r:embed="rId3"/>
                <a:stretch>
                  <a:fillRect l="-1043" t="-10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2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CBE71-81A2-4DCB-B82E-E10FC98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</a:t>
            </a:r>
            <a:r>
              <a:rPr lang="ru-RU" dirty="0"/>
              <a:t>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6A30E-F6AF-4400-8294-224228E5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38"/>
            <a:ext cx="10515600" cy="1892500"/>
          </a:xfrm>
        </p:spPr>
        <p:txBody>
          <a:bodyPr/>
          <a:lstStyle/>
          <a:p>
            <a:r>
              <a:rPr lang="ru-RU" dirty="0"/>
              <a:t>От англ. «растопыриваться»</a:t>
            </a:r>
            <a:endParaRPr lang="en-US" dirty="0"/>
          </a:p>
          <a:p>
            <a:r>
              <a:rPr lang="ru-RU" dirty="0"/>
              <a:t>«самобалансирующаяся» структура данных</a:t>
            </a:r>
          </a:p>
          <a:p>
            <a:r>
              <a:rPr lang="ru-RU" dirty="0"/>
              <a:t>было придумано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Слейтером</a:t>
            </a:r>
            <a:r>
              <a:rPr lang="ru-RU" dirty="0"/>
              <a:t> в 1983 году.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CD588-6AD6-4D77-9350-D1DB334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951C8-9E46-4CD0-A08B-C7320C8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D9690-0719-4FA2-B14F-5543DDE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C9FD61-D350-4942-8C57-1BEBE9F5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25" y="3787086"/>
            <a:ext cx="2163010" cy="201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9297C-FDA0-44C2-8FA3-D471DA7D6BD2}"/>
              </a:ext>
            </a:extLst>
          </p:cNvPr>
          <p:cNvSpPr txBox="1"/>
          <p:nvPr/>
        </p:nvSpPr>
        <p:spPr>
          <a:xfrm>
            <a:off x="2399305" y="589300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Splay-</a:t>
            </a:r>
            <a:r>
              <a:rPr lang="ru-RU" dirty="0"/>
              <a:t>дерево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F2F804-E0A1-4889-937F-4EE2BD0C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083" y="3896320"/>
            <a:ext cx="2065540" cy="1793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1217E1-602D-4E1C-B0BF-03B2EFF4DB12}"/>
              </a:ext>
            </a:extLst>
          </p:cNvPr>
          <p:cNvSpPr txBox="1"/>
          <p:nvPr/>
        </p:nvSpPr>
        <p:spPr>
          <a:xfrm>
            <a:off x="8663506" y="5893002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AVL-</a:t>
            </a:r>
            <a:r>
              <a:rPr lang="ru-RU" dirty="0"/>
              <a:t>дерево</a:t>
            </a:r>
          </a:p>
        </p:txBody>
      </p:sp>
    </p:spTree>
    <p:extLst>
      <p:ext uri="{BB962C8B-B14F-4D97-AF65-F5344CB8AC3E}">
        <p14:creationId xmlns:p14="http://schemas.microsoft.com/office/powerpoint/2010/main" val="8474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3D417-AEF3-44E5-A105-9353728B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FAC10-E910-419A-A63D-0DDB2502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526"/>
            <a:ext cx="4648200" cy="1172948"/>
          </a:xfrm>
        </p:spPr>
        <p:txBody>
          <a:bodyPr/>
          <a:lstStyle/>
          <a:p>
            <a:r>
              <a:rPr lang="ru-RU" dirty="0"/>
              <a:t>Требуется меньше места</a:t>
            </a:r>
          </a:p>
          <a:p>
            <a:r>
              <a:rPr lang="ru-RU" dirty="0"/>
              <a:t>Простая реализация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3229F-57FD-4072-B69A-F447DD9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6DF5C-9981-401B-9E66-480B034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B522F-CA3E-4002-A79D-FAB58948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1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4F860-41A3-4AAB-91B6-B024D991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D866F-8048-4CAA-9F2E-BDCFFCC3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1984" cy="4351338"/>
          </a:xfrm>
        </p:spPr>
        <p:txBody>
          <a:bodyPr/>
          <a:lstStyle/>
          <a:p>
            <a:r>
              <a:rPr lang="ru-RU" dirty="0"/>
              <a:t>Эвристика </a:t>
            </a:r>
          </a:p>
          <a:p>
            <a:r>
              <a:rPr lang="ru-RU" dirty="0"/>
              <a:t>Выталкивание текущего эл-та </a:t>
            </a:r>
            <a:r>
              <a:rPr lang="en-US" i="1" dirty="0"/>
              <a:t>x </a:t>
            </a:r>
            <a:r>
              <a:rPr lang="ru-RU" dirty="0"/>
              <a:t>в корень дерева</a:t>
            </a:r>
          </a:p>
          <a:p>
            <a:r>
              <a:rPr lang="ru-RU" dirty="0"/>
              <a:t>Делает быстрее доступ к недавним эл-там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2526F-1FB1-47FE-A28A-9577F5FC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68CF8-70B6-4913-A3A4-7777921D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A743D-6207-41E4-AED9-2B03CFBF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4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768F-505A-47FE-8DF5-90BC01F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Вращения</a:t>
            </a:r>
            <a:r>
              <a:rPr lang="en-US" dirty="0"/>
              <a:t> (</a:t>
            </a:r>
            <a:r>
              <a:rPr lang="ru-RU" dirty="0"/>
              <a:t>левое, правое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5241B2-85C1-4953-96C4-871A634B0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2777"/>
                <a:ext cx="5999205" cy="2103824"/>
              </a:xfrm>
            </p:spPr>
            <p:txBody>
              <a:bodyPr/>
              <a:lstStyle/>
              <a:p>
                <a:r>
                  <a:rPr lang="ru-RU" dirty="0"/>
                  <a:t>Вспомогательная операция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i="1" dirty="0"/>
              </a:p>
              <a:p>
                <a:r>
                  <a:rPr lang="ru-RU" dirty="0"/>
                  <a:t>Используются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5241B2-85C1-4953-96C4-871A634B0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2777"/>
                <a:ext cx="5999205" cy="2103824"/>
              </a:xfrm>
              <a:blipFill>
                <a:blip r:embed="rId2"/>
                <a:stretch>
                  <a:fillRect l="-1829" t="-4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489206A-71A5-4068-9FA1-12052627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AAA1B-1E06-4732-B9BA-81A4452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339D7-FA09-489E-84D6-FF345F1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F2BF42-E885-45A0-8E8F-C4E4FE65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65" y="2864213"/>
            <a:ext cx="4331385" cy="14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42709E6-5CE9-44AD-B4D3-5C6FAB31E1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42709E6-5CE9-44AD-B4D3-5C6FAB31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C8C772-D728-4464-BC7A-B6DBFB7D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7892" y="1825625"/>
                <a:ext cx="4845908" cy="4351338"/>
              </a:xfrm>
            </p:spPr>
            <p:txBody>
              <a:bodyPr/>
              <a:lstStyle/>
              <a:p>
                <a:r>
                  <a:rPr lang="ru-RU" dirty="0"/>
                  <a:t>Вспомогательные операции</a:t>
                </a:r>
              </a:p>
              <a:p>
                <a:r>
                  <a:rPr lang="ru-RU" i="1" dirty="0"/>
                  <a:t>А)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dirty="0"/>
                  <a:t>одиночное вращение</a:t>
                </a:r>
              </a:p>
              <a:p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i="1" dirty="0"/>
                  <a:t>– </a:t>
                </a:r>
                <a:r>
                  <a:rPr lang="ru-RU" dirty="0"/>
                  <a:t>два одинаковых вращения подряд</a:t>
                </a:r>
              </a:p>
              <a:p>
                <a:r>
                  <a:rPr lang="en-US" i="1" dirty="0"/>
                  <a:t>C</a:t>
                </a:r>
                <a:r>
                  <a:rPr lang="ru-RU" i="1" dirty="0"/>
                  <a:t>)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i="1" dirty="0"/>
                  <a:t>- </a:t>
                </a:r>
                <a:r>
                  <a:rPr lang="ru-RU" dirty="0"/>
                  <a:t>два разных вращения подряд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C8C772-D728-4464-BC7A-B6DBFB7D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7892" y="1825625"/>
                <a:ext cx="4845908" cy="4351338"/>
              </a:xfrm>
              <a:blipFill>
                <a:blip r:embed="rId3"/>
                <a:stretch>
                  <a:fillRect l="-2264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B2DF0E1B-4E10-41C5-9BA0-8398468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48C18-BA1B-47E9-BB8C-7282DBD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9E919-AA32-4FC6-94CD-1DAAA42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DFF9F-07C8-4834-AA5C-914F4344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0" y="1788172"/>
            <a:ext cx="4255229" cy="4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38FF960-68ED-408C-920B-A16DDAD3A5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𝑆𝑝𝑙𝑎𝑦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38FF960-68ED-408C-920B-A16DDAD3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28F4B6-C152-4A10-A7E7-CF51770C6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4666"/>
                <a:ext cx="5488459" cy="2548667"/>
              </a:xfrm>
            </p:spPr>
            <p:txBody>
              <a:bodyPr/>
              <a:lstStyle/>
              <a:p>
                <a:r>
                  <a:rPr lang="ru-RU" dirty="0"/>
                  <a:t>Вспомогательная операция</a:t>
                </a:r>
              </a:p>
              <a:p>
                <a:r>
                  <a:rPr lang="ru-RU" dirty="0"/>
                  <a:t>Поднимает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корень</a:t>
                </a:r>
              </a:p>
              <a:p>
                <a:r>
                  <a:rPr lang="ru-RU" dirty="0"/>
                  <a:t>Использует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)⟺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28F4B6-C152-4A10-A7E7-CF51770C6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4666"/>
                <a:ext cx="5488459" cy="2548667"/>
              </a:xfrm>
              <a:blipFill>
                <a:blip r:embed="rId3"/>
                <a:stretch>
                  <a:fillRect l="-2000" t="-3819" r="-2111" b="-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A0824F5-E910-40CA-AC8B-0271F18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93F69-48A5-40BE-86B7-D57611B3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2C63F-2886-49A9-B20A-ACE40AFE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9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B343-F0B9-45E6-942F-C8F13292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4" y="2029844"/>
            <a:ext cx="5175740" cy="27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5C621-ADD0-4D36-839F-E4A11E4E061F}"/>
                  </a:ext>
                </a:extLst>
              </p:cNvPr>
              <p:cNvSpPr txBox="1"/>
              <p:nvPr/>
            </p:nvSpPr>
            <p:spPr>
              <a:xfrm>
                <a:off x="7726637" y="4982646"/>
                <a:ext cx="3328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Рис. Применение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𝑠𝑝𝑙𝑎𝑦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узлу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5C621-ADD0-4D36-839F-E4A11E4E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37" y="4982646"/>
                <a:ext cx="3328668" cy="369332"/>
              </a:xfrm>
              <a:prstGeom prst="rect">
                <a:avLst/>
              </a:prstGeom>
              <a:blipFill>
                <a:blip r:embed="rId5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942</Words>
  <Application>Microsoft Office PowerPoint</Application>
  <PresentationFormat>Широкоэкранный</PresentationFormat>
  <Paragraphs>202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Splay деревья. AA деревья</vt:lpstr>
      <vt:lpstr>Node (узел, элемент x)</vt:lpstr>
      <vt:lpstr>Основные операции</vt:lpstr>
      <vt:lpstr>Splay-деревья</vt:lpstr>
      <vt:lpstr>Преимущества</vt:lpstr>
      <vt:lpstr>Splaying</vt:lpstr>
      <vt:lpstr>Вращения (левое, правое)</vt:lpstr>
      <vt:lpstr>Операции splay(x)</vt:lpstr>
      <vt:lpstr>Splay(x)</vt:lpstr>
      <vt:lpstr>Работа с деревом. access(x)</vt:lpstr>
      <vt:lpstr>Работа с деревом. access(x)</vt:lpstr>
      <vt:lpstr>Работа с деревом. insert(x)</vt:lpstr>
      <vt:lpstr>Работа с деревом. join(t_1,t_2)</vt:lpstr>
      <vt:lpstr>Работа с деревом. delete(x)</vt:lpstr>
      <vt:lpstr>Работа с деревом. insert(x) и delete(x) </vt:lpstr>
      <vt:lpstr>АА-деревья</vt:lpstr>
      <vt:lpstr>Преимущества</vt:lpstr>
      <vt:lpstr>Свойства</vt:lpstr>
      <vt:lpstr>Операции балансировки. skew(x)</vt:lpstr>
      <vt:lpstr>Операции балансировки. split(x)</vt:lpstr>
      <vt:lpstr>Работа с деревом. access(x)</vt:lpstr>
      <vt:lpstr>Работа с деревом. insert(x)</vt:lpstr>
      <vt:lpstr>Работа с деревом. insert(x)</vt:lpstr>
      <vt:lpstr>Работа с деревом. insert(x)</vt:lpstr>
      <vt:lpstr>Работа с деревом. insert(x)</vt:lpstr>
      <vt:lpstr>Работа с деревом. delete(x)</vt:lpstr>
      <vt:lpstr>Работа с деревом. delete(x)</vt:lpstr>
      <vt:lpstr>Работа с деревом. delete(x)</vt:lpstr>
      <vt:lpstr>Работа с деревом. delete(x)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деревья. AA деревья</dc:title>
  <dc:creator>Курпас Артём Викторович</dc:creator>
  <cp:lastModifiedBy>Курпас Артём Викторович</cp:lastModifiedBy>
  <cp:revision>28</cp:revision>
  <dcterms:created xsi:type="dcterms:W3CDTF">2022-12-19T15:39:31Z</dcterms:created>
  <dcterms:modified xsi:type="dcterms:W3CDTF">2022-12-26T18:25:04Z</dcterms:modified>
</cp:coreProperties>
</file>