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0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9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14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5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33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2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3E45-7833-4CEA-A5A6-6EA39AA573F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4F0DB-5A97-4137-8C6A-67449388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350"/>
            <a:ext cx="9144000" cy="955299"/>
          </a:xfrm>
        </p:spPr>
        <p:txBody>
          <a:bodyPr/>
          <a:lstStyle/>
          <a:p>
            <a:r>
              <a:rPr lang="en-US" dirty="0"/>
              <a:t>Splay </a:t>
            </a:r>
            <a:r>
              <a:rPr lang="ru-RU" dirty="0"/>
              <a:t>деревья</a:t>
            </a:r>
            <a:r>
              <a:rPr lang="en-US" dirty="0"/>
              <a:t>. AA </a:t>
            </a:r>
            <a:r>
              <a:rPr lang="ru-RU" dirty="0"/>
              <a:t>деревья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DDE17D-3926-4133-84CB-5D04D3F6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0329" y="5152666"/>
            <a:ext cx="6055151" cy="140459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Курпас Артём Викторович</a:t>
            </a:r>
            <a:endParaRPr lang="en-US" dirty="0"/>
          </a:p>
          <a:p>
            <a:pPr algn="r"/>
            <a:r>
              <a:rPr lang="ru-RU" dirty="0"/>
              <a:t>Б9121-09.03.03ПИКД</a:t>
            </a:r>
            <a:endParaRPr lang="en-US" dirty="0"/>
          </a:p>
          <a:p>
            <a:pPr algn="r"/>
            <a:r>
              <a:rPr lang="ru-RU" dirty="0"/>
              <a:t>ДВФУ</a:t>
            </a:r>
            <a:r>
              <a:rPr lang="en-US" dirty="0"/>
              <a:t>. </a:t>
            </a:r>
            <a:r>
              <a:rPr lang="ru-RU" dirty="0"/>
              <a:t>АИСД-2022</a:t>
            </a:r>
          </a:p>
        </p:txBody>
      </p:sp>
      <p:pic>
        <p:nvPicPr>
          <p:cNvPr id="1026" name="Picture 2" descr="Дальневосточный федеральный университет — Википедия">
            <a:extLst>
              <a:ext uri="{FF2B5EF4-FFF2-40B4-BE49-F238E27FC236}">
                <a16:creationId xmlns:a16="http://schemas.microsoft.com/office/drawing/2014/main" id="{21F144BA-8A58-4DF4-BB18-EDC622A6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2" y="5269584"/>
            <a:ext cx="1843714" cy="11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32A5A0-89D2-40A2-BC74-07DF5192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16008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Splay </a:t>
            </a:r>
            <a:r>
              <a:rPr lang="ru-RU" b="1" dirty="0"/>
              <a:t>и </a:t>
            </a:r>
            <a:r>
              <a:rPr lang="en-US" b="1" dirty="0"/>
              <a:t>AA-</a:t>
            </a:r>
            <a:r>
              <a:rPr lang="ru-RU" b="1" dirty="0"/>
              <a:t>деревья </a:t>
            </a:r>
            <a:r>
              <a:rPr lang="ru-RU" dirty="0"/>
              <a:t>являются подмножеством бинарных деревьев поиска, а также принадлежат к классу сбалансированных деревьев, т. е, существует набор правил для поддержания саморегуляции</a:t>
            </a:r>
          </a:p>
        </p:txBody>
      </p:sp>
      <p:pic>
        <p:nvPicPr>
          <p:cNvPr id="2050" name="Picture 2" descr="Двоичное дерево поиска — Википедия">
            <a:extLst>
              <a:ext uri="{FF2B5EF4-FFF2-40B4-BE49-F238E27FC236}">
                <a16:creationId xmlns:a16="http://schemas.microsoft.com/office/drawing/2014/main" id="{E2F49CD5-3C68-46A9-8F38-1EDD441A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1960"/>
            <a:ext cx="3608208" cy="300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0EA4A89-D990-476D-8015-A9831C20EF7D}"/>
              </a:ext>
            </a:extLst>
          </p:cNvPr>
          <p:cNvSpPr txBox="1">
            <a:spLocks/>
          </p:cNvSpPr>
          <p:nvPr/>
        </p:nvSpPr>
        <p:spPr>
          <a:xfrm>
            <a:off x="4613188" y="2531960"/>
            <a:ext cx="6740612" cy="300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Splay-дерево </a:t>
            </a:r>
            <a:r>
              <a:rPr lang="ru-RU" dirty="0"/>
              <a:t>было придумано Робертом </a:t>
            </a:r>
            <a:r>
              <a:rPr lang="ru-RU" dirty="0" err="1"/>
              <a:t>Тарьяном</a:t>
            </a:r>
            <a:r>
              <a:rPr lang="ru-RU" dirty="0"/>
              <a:t> и Даниелем </a:t>
            </a:r>
            <a:r>
              <a:rPr lang="ru-RU" dirty="0" err="1"/>
              <a:t>Слейтером</a:t>
            </a:r>
            <a:r>
              <a:rPr lang="ru-RU" dirty="0"/>
              <a:t> в 1983 году.</a:t>
            </a:r>
          </a:p>
          <a:p>
            <a:endParaRPr lang="ru-RU" dirty="0"/>
          </a:p>
          <a:p>
            <a:r>
              <a:rPr lang="ru-RU" b="1" dirty="0"/>
              <a:t>АA-дерево</a:t>
            </a:r>
            <a:r>
              <a:rPr lang="ru-RU" dirty="0"/>
              <a:t> было придумано Арне </a:t>
            </a:r>
            <a:r>
              <a:rPr lang="ru-RU" dirty="0" err="1"/>
              <a:t>Андерссоном</a:t>
            </a:r>
            <a:r>
              <a:rPr lang="ru-RU" dirty="0"/>
              <a:t> в 1993 году.</a:t>
            </a:r>
          </a:p>
        </p:txBody>
      </p:sp>
    </p:spTree>
    <p:extLst>
      <p:ext uri="{BB962C8B-B14F-4D97-AF65-F5344CB8AC3E}">
        <p14:creationId xmlns:p14="http://schemas.microsoft.com/office/powerpoint/2010/main" val="382583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DE30F9-5855-427A-A641-13D140BD5597}"/>
              </a:ext>
            </a:extLst>
          </p:cNvPr>
          <p:cNvSpPr/>
          <p:nvPr/>
        </p:nvSpPr>
        <p:spPr>
          <a:xfrm>
            <a:off x="6928022" y="1178011"/>
            <a:ext cx="4176583" cy="2957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B36C5-C165-45D8-9AD2-A4673C12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Узел дерева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FE99C-D342-41DD-88AF-9433378F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2341" cy="4667250"/>
          </a:xfrm>
        </p:spPr>
        <p:txBody>
          <a:bodyPr>
            <a:normAutofit fontScale="92500"/>
          </a:bodyPr>
          <a:lstStyle/>
          <a:p>
            <a:r>
              <a:rPr lang="ru-RU" dirty="0"/>
              <a:t>В рассматриваемых деревьях используется структура данных </a:t>
            </a:r>
            <a:r>
              <a:rPr lang="ru-RU" b="1" dirty="0" err="1"/>
              <a:t>Node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узел</a:t>
            </a:r>
            <a:r>
              <a:rPr lang="en-US" dirty="0"/>
              <a:t>); </a:t>
            </a:r>
            <a:r>
              <a:rPr lang="ru-RU" dirty="0"/>
              <a:t>он содержит некоторое количество полей:</a:t>
            </a:r>
          </a:p>
          <a:p>
            <a:r>
              <a:rPr lang="ru-RU" dirty="0"/>
              <a:t>Поле с данными, ключ</a:t>
            </a:r>
          </a:p>
          <a:p>
            <a:r>
              <a:rPr lang="ru-RU" dirty="0"/>
              <a:t>Поля, содержащее ссылки на другие узлы</a:t>
            </a:r>
          </a:p>
          <a:p>
            <a:r>
              <a:rPr lang="ru-RU" dirty="0"/>
              <a:t>В зависимости от реализации, может также быть поле с произвольными данными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FF5E36-2A92-4E1F-9A1C-B3E2C534C7E9}"/>
              </a:ext>
            </a:extLst>
          </p:cNvPr>
          <p:cNvSpPr/>
          <p:nvPr/>
        </p:nvSpPr>
        <p:spPr>
          <a:xfrm>
            <a:off x="7043351" y="1293342"/>
            <a:ext cx="3945925" cy="53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Узел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329390-DAB6-47A6-AFBB-15ABF551A415}"/>
              </a:ext>
            </a:extLst>
          </p:cNvPr>
          <p:cNvSpPr/>
          <p:nvPr/>
        </p:nvSpPr>
        <p:spPr>
          <a:xfrm>
            <a:off x="7043351" y="2051222"/>
            <a:ext cx="1070919" cy="702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Ключ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47A4D4-E0C2-4EBE-8672-DBA7D3594B52}"/>
              </a:ext>
            </a:extLst>
          </p:cNvPr>
          <p:cNvSpPr/>
          <p:nvPr/>
        </p:nvSpPr>
        <p:spPr>
          <a:xfrm>
            <a:off x="7276585" y="2924432"/>
            <a:ext cx="1363362" cy="87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Ссылка на родителя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DE0EC2-F573-4A07-B008-F329BFF6055B}"/>
              </a:ext>
            </a:extLst>
          </p:cNvPr>
          <p:cNvSpPr/>
          <p:nvPr/>
        </p:nvSpPr>
        <p:spPr>
          <a:xfrm>
            <a:off x="8811394" y="1972362"/>
            <a:ext cx="1272748" cy="87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Ссылка на левого потомка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C04811-EBE6-492B-AEBC-C7A7385D8934}"/>
              </a:ext>
            </a:extLst>
          </p:cNvPr>
          <p:cNvSpPr/>
          <p:nvPr/>
        </p:nvSpPr>
        <p:spPr>
          <a:xfrm>
            <a:off x="9716528" y="3098134"/>
            <a:ext cx="1272748" cy="87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Ссылка на правого потомка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ECEE761-6C72-4357-964E-05764C3C0864}"/>
              </a:ext>
            </a:extLst>
          </p:cNvPr>
          <p:cNvSpPr/>
          <p:nvPr/>
        </p:nvSpPr>
        <p:spPr>
          <a:xfrm>
            <a:off x="7406845" y="5344059"/>
            <a:ext cx="1102841" cy="44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Узел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D3FE75-00CF-4780-A07A-C95B2AFA168D}"/>
              </a:ext>
            </a:extLst>
          </p:cNvPr>
          <p:cNvSpPr/>
          <p:nvPr/>
        </p:nvSpPr>
        <p:spPr>
          <a:xfrm>
            <a:off x="8946289" y="4594536"/>
            <a:ext cx="1002958" cy="41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Узел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2903273-D9B0-424C-9E8C-2E3E19C9C7A6}"/>
              </a:ext>
            </a:extLst>
          </p:cNvPr>
          <p:cNvSpPr/>
          <p:nvPr/>
        </p:nvSpPr>
        <p:spPr>
          <a:xfrm>
            <a:off x="9851423" y="5395545"/>
            <a:ext cx="1002958" cy="4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Узел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7452103-B8C4-46B2-A265-2095CC1CD8D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7958266" y="3797642"/>
            <a:ext cx="0" cy="1546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E4B4E14-3DA8-439D-A987-107A16AB7120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447768" y="2845572"/>
            <a:ext cx="0" cy="1748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E078FFD-9A43-4EFF-BDEE-88FF168DAA0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352902" y="3971344"/>
            <a:ext cx="0" cy="1424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1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292C-7DC7-4117-BA21-D7718B55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деревьями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FB222-B78B-4830-A5BE-6DB1A23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328"/>
            <a:ext cx="10515600" cy="3603110"/>
          </a:xfrm>
        </p:spPr>
        <p:txBody>
          <a:bodyPr>
            <a:normAutofit/>
          </a:bodyPr>
          <a:lstStyle/>
          <a:p>
            <a:r>
              <a:rPr lang="ru-RU" dirty="0"/>
              <a:t>Дерево представляет собой множество </a:t>
            </a:r>
            <a:r>
              <a:rPr lang="en-US" dirty="0"/>
              <a:t>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Определены следующие операции над деревьями:</a:t>
            </a:r>
          </a:p>
          <a:p>
            <a:pPr lvl="1"/>
            <a:r>
              <a:rPr lang="en-US" i="1" dirty="0"/>
              <a:t>access(x)</a:t>
            </a:r>
            <a:r>
              <a:rPr lang="en-US" dirty="0"/>
              <a:t>;</a:t>
            </a:r>
          </a:p>
          <a:p>
            <a:pPr lvl="1"/>
            <a:r>
              <a:rPr lang="en-US" i="1" dirty="0"/>
              <a:t>insert(x)</a:t>
            </a:r>
            <a:r>
              <a:rPr lang="en-US" dirty="0"/>
              <a:t>;</a:t>
            </a:r>
          </a:p>
          <a:p>
            <a:pPr lvl="1"/>
            <a:r>
              <a:rPr lang="en-US" i="1" dirty="0"/>
              <a:t>delete(x)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join(t_1, t_2)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20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CA709-3650-48CE-97E4-A880BACF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</a:t>
            </a:r>
            <a:r>
              <a:rPr lang="ru-RU" dirty="0"/>
              <a:t>деревья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0CD56-9E8E-47CE-A1A4-1CA38E05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</a:t>
            </a:r>
            <a:r>
              <a:rPr lang="ru-RU" dirty="0"/>
              <a:t>т англ. </a:t>
            </a:r>
            <a:r>
              <a:rPr lang="en-US" i="1" dirty="0"/>
              <a:t>splay</a:t>
            </a:r>
            <a:r>
              <a:rPr lang="en-US" dirty="0"/>
              <a:t> </a:t>
            </a:r>
            <a:r>
              <a:rPr lang="ru-RU" dirty="0"/>
              <a:t>(растопыривать);</a:t>
            </a:r>
            <a:endParaRPr lang="en-US" dirty="0"/>
          </a:p>
          <a:p>
            <a:r>
              <a:rPr lang="ru-RU" dirty="0"/>
              <a:t>выталкивание эл-та </a:t>
            </a:r>
            <a:r>
              <a:rPr lang="en-US" i="1" dirty="0"/>
              <a:t>x;</a:t>
            </a:r>
            <a:endParaRPr lang="ru-RU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2B9CE3-EB64-4C63-B4B5-00805FCC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0174"/>
            <a:ext cx="3636490" cy="332678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D2F57A84-9677-48B6-B3E2-8FF3B5D76E2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r>
              <a:rPr lang="ru-RU" dirty="0"/>
              <a:t>требуется меньше места в памяти (не храним баланс)</a:t>
            </a:r>
            <a:r>
              <a:rPr lang="en-US" dirty="0"/>
              <a:t>;</a:t>
            </a:r>
          </a:p>
          <a:p>
            <a:r>
              <a:rPr lang="ru-RU" dirty="0"/>
              <a:t>простая реализация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доступ к недавним эл-там -- быстрее</a:t>
            </a:r>
          </a:p>
        </p:txBody>
      </p:sp>
    </p:spTree>
    <p:extLst>
      <p:ext uri="{BB962C8B-B14F-4D97-AF65-F5344CB8AC3E}">
        <p14:creationId xmlns:p14="http://schemas.microsoft.com/office/powerpoint/2010/main" val="312045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FFB5F-32FF-4B1B-8932-1BEF1AE3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splay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ru-RU" i="1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2C741-C8B9-4E2F-9655-434253BE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/>
          <a:lstStyle/>
          <a:p>
            <a:r>
              <a:rPr lang="ru-RU" dirty="0"/>
              <a:t>Осуществляет подъём узла </a:t>
            </a:r>
            <a:r>
              <a:rPr lang="en-US" i="1" dirty="0"/>
              <a:t>x </a:t>
            </a:r>
            <a:r>
              <a:rPr lang="ru-RU" dirty="0"/>
              <a:t>в корень дерева.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EC86B9-5CC4-4A85-8AAB-B74DFD944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0212"/>
            <a:ext cx="5736862" cy="31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207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Splay деревья. AA деревья</vt:lpstr>
      <vt:lpstr>Презентация PowerPoint</vt:lpstr>
      <vt:lpstr>Узел дерева.</vt:lpstr>
      <vt:lpstr>Операции над деревьями.</vt:lpstr>
      <vt:lpstr>Splay деревья.</vt:lpstr>
      <vt:lpstr>splay(x)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деревья. AA деревья</dc:title>
  <dc:creator>Курпас Артём Викторович</dc:creator>
  <cp:lastModifiedBy>Курпас Артём Викторович</cp:lastModifiedBy>
  <cp:revision>7</cp:revision>
  <dcterms:created xsi:type="dcterms:W3CDTF">2022-12-19T15:39:31Z</dcterms:created>
  <dcterms:modified xsi:type="dcterms:W3CDTF">2022-12-19T16:50:13Z</dcterms:modified>
</cp:coreProperties>
</file>