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9" r:id="rId12"/>
    <p:sldId id="265" r:id="rId13"/>
    <p:sldId id="266" r:id="rId14"/>
    <p:sldId id="267" r:id="rId15"/>
  </p:sldIdLst>
  <p:sldSz cx="18288000" cy="10287000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Proxima Nova" panose="020B0604020202020204" charset="0"/>
      <p:regular r:id="rId18"/>
    </p:embeddedFont>
    <p:embeddedFont>
      <p:font typeface="Proxima Nova Bold" panose="020B0604020202020204" charset="0"/>
      <p:regular r:id="rId19"/>
    </p:embeddedFont>
    <p:embeddedFont>
      <p:font typeface="Proxima Nova Italic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5982" autoAdjust="0"/>
  </p:normalViewPr>
  <p:slideViewPr>
    <p:cSldViewPr>
      <p:cViewPr varScale="1">
        <p:scale>
          <a:sx n="82" d="100"/>
          <a:sy n="82" d="100"/>
        </p:scale>
        <p:origin x="170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gis\Desktop\Nick%20NTUU\Subjects\Subjects%20&#8212;%206%20Semester\3rd%20Course%20-%20Term%20Paper%20-%20Mykyta%20Kyselov%20-%20IP-13%20-%202nd%20Semester\&#1043;&#1088;&#1072;&#1092;&#1110;&#1082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gis\Desktop\Nick%20NTUU\Subjects\Subjects%20&#8212;%206%20Semester\3rd%20Course%20-%20Term%20Paper%20-%20Mykyta%20Kyselov%20-%20IP-13%20-%202nd%20Semester\&#1043;&#1088;&#1072;&#1092;&#1110;&#1082;&#108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gis\Desktop\Nick%20NTUU\Subjects\Subjects%20&#8212;%206%20Semester\3rd%20Course%20-%20Term%20Paper%20-%20Mykyta%20Kyselov%20-%20IP-13%20-%202nd%20Semester\&#1043;&#1088;&#1072;&#1092;&#1110;&#1082;&#108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Аналіз швидкодії послідовного алгоритму з 5 прогрівами та 10 ітераціями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8.711139887079198E-3"/>
                  <c:y val="-0.2224734515675182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036-4D4F-90B9-2DE69FE3D1BF}"/>
                </c:ext>
              </c:extLst>
            </c:dLbl>
            <c:dLbl>
              <c:idx val="2"/>
              <c:layout>
                <c:manualLayout>
                  <c:x val="2.0447487350005983E-2"/>
                  <c:y val="-0.2046740537838135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36-4D4F-90B9-2DE69FE3D1BF}"/>
                </c:ext>
              </c:extLst>
            </c:dLbl>
            <c:dLbl>
              <c:idx val="3"/>
              <c:layout>
                <c:manualLayout>
                  <c:x val="3.5026800968548572E-2"/>
                  <c:y val="-0.1868746560001089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036-4D4F-90B9-2DE69FE3D1BF}"/>
                </c:ext>
              </c:extLst>
            </c:dLbl>
            <c:dLbl>
              <c:idx val="4"/>
              <c:layout>
                <c:manualLayout>
                  <c:x val="4.596128618245552E-2"/>
                  <c:y val="-0.1639897159924887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036-4D4F-90B9-2DE69FE3D1BF}"/>
                </c:ext>
              </c:extLst>
            </c:dLbl>
            <c:dLbl>
              <c:idx val="5"/>
              <c:layout>
                <c:manualLayout>
                  <c:x val="4.1806181801170843E-2"/>
                  <c:y val="-0.1309336915370369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036-4D4F-90B9-2DE69FE3D1BF}"/>
                </c:ext>
              </c:extLst>
            </c:dLbl>
            <c:dLbl>
              <c:idx val="6"/>
              <c:layout>
                <c:manualLayout>
                  <c:x val="1.9426935396708003E-2"/>
                  <c:y val="-9.533489596962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036-4D4F-90B9-2DE69FE3D1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35</c:v>
                </c:pt>
                <c:pt idx="6">
                  <c:v>295</c:v>
                </c:pt>
                <c:pt idx="7">
                  <c:v>2486</c:v>
                </c:pt>
                <c:pt idx="8">
                  <c:v>22113</c:v>
                </c:pt>
                <c:pt idx="9">
                  <c:v>188715</c:v>
                </c:pt>
                <c:pt idx="10">
                  <c:v>994013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036-4D4F-90B9-2DE69FE3D1B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075910655"/>
        <c:axId val="1075909695"/>
      </c:scatterChart>
      <c:valAx>
        <c:axId val="1075910655"/>
        <c:scaling>
          <c:orientation val="minMax"/>
          <c:max val="10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/>
                  <a:t>Розмір зображення </a:t>
                </a:r>
                <a:r>
                  <a:rPr lang="en-US"/>
                  <a:t>(N x N)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909695"/>
        <c:crosses val="autoZero"/>
        <c:crossBetween val="midCat"/>
      </c:valAx>
      <c:valAx>
        <c:axId val="107590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/>
                  <a:t>Середній час виконання (мс)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910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Графік аналізу швидкодії паралельного алгоритму з 5 прогрівами та 10 ітераціями з різною кількістю потоків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Sheet1!$B$24</c:f>
              <c:strCache>
                <c:ptCount val="1"/>
                <c:pt idx="0">
                  <c:v>1 Потік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Sheet1!$B$25:$B$35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19</c:v>
                </c:pt>
                <c:pt idx="6">
                  <c:v>140</c:v>
                </c:pt>
                <c:pt idx="7">
                  <c:v>1099</c:v>
                </c:pt>
                <c:pt idx="8">
                  <c:v>9052</c:v>
                </c:pt>
                <c:pt idx="9">
                  <c:v>88523</c:v>
                </c:pt>
                <c:pt idx="10">
                  <c:v>587088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3F-4664-AC9D-3078F475A39A}"/>
            </c:ext>
          </c:extLst>
        </c:ser>
        <c:ser>
          <c:idx val="1"/>
          <c:order val="1"/>
          <c:tx>
            <c:strRef>
              <c:f>Sheet1!$C$24</c:f>
              <c:strCache>
                <c:ptCount val="1"/>
                <c:pt idx="0">
                  <c:v>2 Потоки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Sheet1!$C$25:$C$35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10</c:v>
                </c:pt>
                <c:pt idx="6">
                  <c:v>72</c:v>
                </c:pt>
                <c:pt idx="7">
                  <c:v>555</c:v>
                </c:pt>
                <c:pt idx="8">
                  <c:v>4559</c:v>
                </c:pt>
                <c:pt idx="9">
                  <c:v>44002</c:v>
                </c:pt>
                <c:pt idx="10">
                  <c:v>293198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B3F-4664-AC9D-3078F475A39A}"/>
            </c:ext>
          </c:extLst>
        </c:ser>
        <c:ser>
          <c:idx val="2"/>
          <c:order val="2"/>
          <c:tx>
            <c:strRef>
              <c:f>Sheet1!$D$24</c:f>
              <c:strCache>
                <c:ptCount val="1"/>
                <c:pt idx="0">
                  <c:v>4 Потоки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Sheet1!$D$25:$D$35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6</c:v>
                </c:pt>
                <c:pt idx="6">
                  <c:v>38</c:v>
                </c:pt>
                <c:pt idx="7">
                  <c:v>284</c:v>
                </c:pt>
                <c:pt idx="8">
                  <c:v>2306</c:v>
                </c:pt>
                <c:pt idx="9">
                  <c:v>22572</c:v>
                </c:pt>
                <c:pt idx="10">
                  <c:v>151272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B3F-4664-AC9D-3078F475A39A}"/>
            </c:ext>
          </c:extLst>
        </c:ser>
        <c:ser>
          <c:idx val="3"/>
          <c:order val="3"/>
          <c:tx>
            <c:strRef>
              <c:f>Sheet1!$E$24</c:f>
              <c:strCache>
                <c:ptCount val="1"/>
                <c:pt idx="0">
                  <c:v>8 Потоків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Sheet1!$E$25:$E$35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21</c:v>
                </c:pt>
                <c:pt idx="7">
                  <c:v>148</c:v>
                </c:pt>
                <c:pt idx="8">
                  <c:v>1179</c:v>
                </c:pt>
                <c:pt idx="9">
                  <c:v>11466</c:v>
                </c:pt>
                <c:pt idx="10">
                  <c:v>79409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B3F-4664-AC9D-3078F475A39A}"/>
            </c:ext>
          </c:extLst>
        </c:ser>
        <c:ser>
          <c:idx val="4"/>
          <c:order val="4"/>
          <c:tx>
            <c:strRef>
              <c:f>Sheet1!$F$24</c:f>
              <c:strCache>
                <c:ptCount val="1"/>
                <c:pt idx="0">
                  <c:v>16 Потоків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Sheet1!$F$25:$F$35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13</c:v>
                </c:pt>
                <c:pt idx="7">
                  <c:v>81</c:v>
                </c:pt>
                <c:pt idx="8">
                  <c:v>615</c:v>
                </c:pt>
                <c:pt idx="9">
                  <c:v>5834</c:v>
                </c:pt>
                <c:pt idx="10">
                  <c:v>42534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B3F-4664-AC9D-3078F475A39A}"/>
            </c:ext>
          </c:extLst>
        </c:ser>
        <c:ser>
          <c:idx val="5"/>
          <c:order val="5"/>
          <c:tx>
            <c:strRef>
              <c:f>Sheet1!$G$24</c:f>
              <c:strCache>
                <c:ptCount val="1"/>
                <c:pt idx="0">
                  <c:v>32 Потоки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Sheet1!$G$25:$G$35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  <c:pt idx="6">
                  <c:v>9</c:v>
                </c:pt>
                <c:pt idx="7">
                  <c:v>47</c:v>
                </c:pt>
                <c:pt idx="8">
                  <c:v>332</c:v>
                </c:pt>
                <c:pt idx="9">
                  <c:v>3131</c:v>
                </c:pt>
                <c:pt idx="10">
                  <c:v>22471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B3F-4664-AC9D-3078F475A39A}"/>
            </c:ext>
          </c:extLst>
        </c:ser>
        <c:ser>
          <c:idx val="6"/>
          <c:order val="6"/>
          <c:tx>
            <c:strRef>
              <c:f>Sheet1!$H$24</c:f>
              <c:strCache>
                <c:ptCount val="1"/>
                <c:pt idx="0">
                  <c:v>64 Потоки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Sheet1!$H$25:$H$35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  <c:pt idx="6">
                  <c:v>9</c:v>
                </c:pt>
                <c:pt idx="7">
                  <c:v>46</c:v>
                </c:pt>
                <c:pt idx="8">
                  <c:v>312</c:v>
                </c:pt>
                <c:pt idx="9">
                  <c:v>3366</c:v>
                </c:pt>
                <c:pt idx="10">
                  <c:v>25081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B3F-4664-AC9D-3078F475A39A}"/>
            </c:ext>
          </c:extLst>
        </c:ser>
        <c:ser>
          <c:idx val="7"/>
          <c:order val="7"/>
          <c:tx>
            <c:strRef>
              <c:f>Sheet1!$I$24</c:f>
              <c:strCache>
                <c:ptCount val="1"/>
                <c:pt idx="0">
                  <c:v>128 Потоків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Sheet1!$I$25:$I$35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  <c:pt idx="6">
                  <c:v>9</c:v>
                </c:pt>
                <c:pt idx="7">
                  <c:v>46</c:v>
                </c:pt>
                <c:pt idx="8">
                  <c:v>312</c:v>
                </c:pt>
                <c:pt idx="9">
                  <c:v>3459</c:v>
                </c:pt>
                <c:pt idx="10">
                  <c:v>25483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B3F-4664-AC9D-3078F475A39A}"/>
            </c:ext>
          </c:extLst>
        </c:ser>
        <c:ser>
          <c:idx val="8"/>
          <c:order val="8"/>
          <c:tx>
            <c:strRef>
              <c:f>Sheet1!$J$24</c:f>
              <c:strCache>
                <c:ptCount val="1"/>
                <c:pt idx="0">
                  <c:v>256 Потоків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Sheet1!$A$25:$A$35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Sheet1!$J$25:$J$35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  <c:pt idx="6">
                  <c:v>9</c:v>
                </c:pt>
                <c:pt idx="7">
                  <c:v>51</c:v>
                </c:pt>
                <c:pt idx="8">
                  <c:v>310</c:v>
                </c:pt>
                <c:pt idx="9">
                  <c:v>3458</c:v>
                </c:pt>
                <c:pt idx="10">
                  <c:v>25380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4B3F-4664-AC9D-3078F475A39A}"/>
            </c:ext>
          </c:extLst>
        </c:ser>
        <c:ser>
          <c:idx val="9"/>
          <c:order val="9"/>
          <c:tx>
            <c:strRef>
              <c:f>Sheet1!$K$24</c:f>
              <c:strCache>
                <c:ptCount val="1"/>
                <c:pt idx="0">
                  <c:v>512 Потоків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Sheet1!$A$25:$A$35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Sheet1!$K$25:$K$35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  <c:pt idx="6">
                  <c:v>21</c:v>
                </c:pt>
                <c:pt idx="7">
                  <c:v>52</c:v>
                </c:pt>
                <c:pt idx="8">
                  <c:v>310</c:v>
                </c:pt>
                <c:pt idx="9">
                  <c:v>3409</c:v>
                </c:pt>
                <c:pt idx="10">
                  <c:v>25288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B3F-4664-AC9D-3078F475A39A}"/>
            </c:ext>
          </c:extLst>
        </c:ser>
        <c:ser>
          <c:idx val="10"/>
          <c:order val="10"/>
          <c:tx>
            <c:strRef>
              <c:f>Sheet1!$L$24</c:f>
              <c:strCache>
                <c:ptCount val="1"/>
                <c:pt idx="0">
                  <c:v>1024 Потоки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Sheet1!$A$25:$A$35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Sheet1!$L$25:$L$35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9</c:v>
                </c:pt>
                <c:pt idx="6">
                  <c:v>28</c:v>
                </c:pt>
                <c:pt idx="7">
                  <c:v>98</c:v>
                </c:pt>
                <c:pt idx="8">
                  <c:v>337</c:v>
                </c:pt>
                <c:pt idx="9">
                  <c:v>3290</c:v>
                </c:pt>
                <c:pt idx="10">
                  <c:v>23897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B3F-4664-AC9D-3078F475A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843055"/>
        <c:axId val="72835375"/>
      </c:scatterChart>
      <c:valAx>
        <c:axId val="72843055"/>
        <c:scaling>
          <c:orientation val="minMax"/>
          <c:max val="10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/>
                  <a:t>Розмір зображення (</a:t>
                </a:r>
                <a:r>
                  <a:rPr lang="en-US"/>
                  <a:t>N x N</a:t>
                </a:r>
                <a:r>
                  <a:rPr lang="uk-UA"/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35375"/>
        <c:crosses val="autoZero"/>
        <c:crossBetween val="midCat"/>
      </c:valAx>
      <c:valAx>
        <c:axId val="72835375"/>
        <c:scaling>
          <c:orientation val="minMax"/>
          <c:max val="6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/>
                  <a:t>Середній час виконання (мс)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430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Графік прискорення паралельного алгоритму відносно послідовного з 5 прогрівами та 10 ітераціями з різною кількістю потоків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Sheet1!$B$92</c:f>
              <c:strCache>
                <c:ptCount val="1"/>
                <c:pt idx="0">
                  <c:v>Послідовний (CPU)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Sheet1!$B$93:$B$103</c:f>
              <c:numCache>
                <c:formatCode>0.00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DA-491A-8016-1EC234305E3B}"/>
            </c:ext>
          </c:extLst>
        </c:ser>
        <c:ser>
          <c:idx val="1"/>
          <c:order val="1"/>
          <c:tx>
            <c:strRef>
              <c:f>Sheet1!$C$92</c:f>
              <c:strCache>
                <c:ptCount val="1"/>
                <c:pt idx="0">
                  <c:v>1 Потік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Sheet1!$C$93:$C$103</c:f>
              <c:numCache>
                <c:formatCode>0.00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9.9009900990099011E-3</c:v>
                </c:pt>
                <c:pt idx="4">
                  <c:v>1.3322259136212624</c:v>
                </c:pt>
                <c:pt idx="5">
                  <c:v>1.8416622830089424</c:v>
                </c:pt>
                <c:pt idx="6">
                  <c:v>2.1070637811584887</c:v>
                </c:pt>
                <c:pt idx="7">
                  <c:v>2.2620449313473037</c:v>
                </c:pt>
                <c:pt idx="8">
                  <c:v>2.4428839561600126</c:v>
                </c:pt>
                <c:pt idx="9">
                  <c:v>2.1318187214826971</c:v>
                </c:pt>
                <c:pt idx="10">
                  <c:v>1.6931243579646602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DA-491A-8016-1EC234305E3B}"/>
            </c:ext>
          </c:extLst>
        </c:ser>
        <c:ser>
          <c:idx val="2"/>
          <c:order val="2"/>
          <c:tx>
            <c:strRef>
              <c:f>Sheet1!$D$92</c:f>
              <c:strCache>
                <c:ptCount val="1"/>
                <c:pt idx="0">
                  <c:v>2 Потоки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Sheet1!$D$93:$D$103</c:f>
              <c:numCache>
                <c:formatCode>0.00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9.9009900990099011E-3</c:v>
                </c:pt>
                <c:pt idx="4">
                  <c:v>1.9950248756218907</c:v>
                </c:pt>
                <c:pt idx="5">
                  <c:v>3.4975024975024973</c:v>
                </c:pt>
                <c:pt idx="6">
                  <c:v>4.0967921122066375</c:v>
                </c:pt>
                <c:pt idx="7">
                  <c:v>4.4792165906920598</c:v>
                </c:pt>
                <c:pt idx="8">
                  <c:v>4.8503973450376279</c:v>
                </c:pt>
                <c:pt idx="9">
                  <c:v>4.2887815806596103</c:v>
                </c:pt>
                <c:pt idx="10">
                  <c:v>3.3902447359721166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8DA-491A-8016-1EC234305E3B}"/>
            </c:ext>
          </c:extLst>
        </c:ser>
        <c:ser>
          <c:idx val="3"/>
          <c:order val="3"/>
          <c:tx>
            <c:strRef>
              <c:f>Sheet1!$E$92</c:f>
              <c:strCache>
                <c:ptCount val="1"/>
                <c:pt idx="0">
                  <c:v>4 Потоки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Sheet1!$E$93:$E$103</c:f>
              <c:numCache>
                <c:formatCode>0.00</c:formatCode>
                <c:ptCount val="11"/>
                <c:pt idx="0">
                  <c:v>1</c:v>
                </c:pt>
                <c:pt idx="1">
                  <c:v>9.9009900990099011E-3</c:v>
                </c:pt>
                <c:pt idx="2">
                  <c:v>9.9009900990099011E-3</c:v>
                </c:pt>
                <c:pt idx="3">
                  <c:v>9.9009900990099011E-3</c:v>
                </c:pt>
                <c:pt idx="4">
                  <c:v>3.9702970297029703</c:v>
                </c:pt>
                <c:pt idx="5">
                  <c:v>5.8252911813643928</c:v>
                </c:pt>
                <c:pt idx="6">
                  <c:v>7.7613785845830048</c:v>
                </c:pt>
                <c:pt idx="7">
                  <c:v>8.753248125066019</c:v>
                </c:pt>
                <c:pt idx="8">
                  <c:v>9.5892949293368179</c:v>
                </c:pt>
                <c:pt idx="9">
                  <c:v>8.3605762180683083</c:v>
                </c:pt>
                <c:pt idx="10">
                  <c:v>6.5710306222545727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8DA-491A-8016-1EC234305E3B}"/>
            </c:ext>
          </c:extLst>
        </c:ser>
        <c:ser>
          <c:idx val="4"/>
          <c:order val="4"/>
          <c:tx>
            <c:strRef>
              <c:f>Sheet1!$F$92</c:f>
              <c:strCache>
                <c:ptCount val="1"/>
                <c:pt idx="0">
                  <c:v>8 Потоків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Sheet1!$F$93:$F$103</c:f>
              <c:numCache>
                <c:formatCode>0.00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9.9009900990099011E-3</c:v>
                </c:pt>
                <c:pt idx="3">
                  <c:v>9.9009900990099011E-3</c:v>
                </c:pt>
                <c:pt idx="4">
                  <c:v>1.9950248756218907</c:v>
                </c:pt>
                <c:pt idx="5">
                  <c:v>8.7306733167082289</c:v>
                </c:pt>
                <c:pt idx="6">
                  <c:v>14.041408852927177</c:v>
                </c:pt>
                <c:pt idx="7">
                  <c:v>16.796229984460513</c:v>
                </c:pt>
                <c:pt idx="8">
                  <c:v>18.755574592242642</c:v>
                </c:pt>
                <c:pt idx="9">
                  <c:v>16.458646905069855</c:v>
                </c:pt>
                <c:pt idx="10">
                  <c:v>12.517635089519439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8DA-491A-8016-1EC234305E3B}"/>
            </c:ext>
          </c:extLst>
        </c:ser>
        <c:ser>
          <c:idx val="5"/>
          <c:order val="5"/>
          <c:tx>
            <c:strRef>
              <c:f>Sheet1!$G$92</c:f>
              <c:strCache>
                <c:ptCount val="1"/>
                <c:pt idx="0">
                  <c:v>16 Потоків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Sheet1!$G$93:$G$103</c:f>
              <c:numCache>
                <c:formatCode>0.00</c:formatCode>
                <c:ptCount val="11"/>
                <c:pt idx="0">
                  <c:v>1</c:v>
                </c:pt>
                <c:pt idx="1">
                  <c:v>9.9009900990099011E-3</c:v>
                </c:pt>
                <c:pt idx="2">
                  <c:v>9.9009900990099011E-3</c:v>
                </c:pt>
                <c:pt idx="3">
                  <c:v>9.9009900990099011E-3</c:v>
                </c:pt>
                <c:pt idx="4">
                  <c:v>1.9950248756218907</c:v>
                </c:pt>
                <c:pt idx="5">
                  <c:v>11.631229235880399</c:v>
                </c:pt>
                <c:pt idx="6">
                  <c:v>22.675634127594158</c:v>
                </c:pt>
                <c:pt idx="7">
                  <c:v>30.687692877422542</c:v>
                </c:pt>
                <c:pt idx="8">
                  <c:v>35.955529178387344</c:v>
                </c:pt>
                <c:pt idx="9">
                  <c:v>32.347392273924797</c:v>
                </c:pt>
                <c:pt idx="10">
                  <c:v>23.369840040946055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8DA-491A-8016-1EC234305E3B}"/>
            </c:ext>
          </c:extLst>
        </c:ser>
        <c:ser>
          <c:idx val="6"/>
          <c:order val="6"/>
          <c:tx>
            <c:strRef>
              <c:f>Sheet1!$H$92</c:f>
              <c:strCache>
                <c:ptCount val="1"/>
                <c:pt idx="0">
                  <c:v>32 Потоки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Sheet1!$H$93:$H$103</c:f>
              <c:numCache>
                <c:formatCode>0.00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9.9009900990099011E-3</c:v>
                </c:pt>
                <c:pt idx="3">
                  <c:v>9.9009900990099011E-3</c:v>
                </c:pt>
                <c:pt idx="4">
                  <c:v>1.9950248756218907</c:v>
                </c:pt>
                <c:pt idx="5">
                  <c:v>6.9880239520958085</c:v>
                </c:pt>
                <c:pt idx="6">
                  <c:v>32.742508324084348</c:v>
                </c:pt>
                <c:pt idx="7">
                  <c:v>52.88257817485642</c:v>
                </c:pt>
                <c:pt idx="8">
                  <c:v>66.603445679347004</c:v>
                </c:pt>
                <c:pt idx="9">
                  <c:v>60.272886384904552</c:v>
                </c:pt>
                <c:pt idx="10">
                  <c:v>44.235350791975975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8DA-491A-8016-1EC234305E3B}"/>
            </c:ext>
          </c:extLst>
        </c:ser>
        <c:ser>
          <c:idx val="7"/>
          <c:order val="7"/>
          <c:tx>
            <c:strRef>
              <c:f>Sheet1!$I$92</c:f>
              <c:strCache>
                <c:ptCount val="1"/>
                <c:pt idx="0">
                  <c:v>64 Потоки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Sheet1!$I$93:$I$103</c:f>
              <c:numCache>
                <c:formatCode>0.00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9.9009900990099011E-3</c:v>
                </c:pt>
                <c:pt idx="3">
                  <c:v>9.9009900990099011E-3</c:v>
                </c:pt>
                <c:pt idx="4">
                  <c:v>1.9950248756218907</c:v>
                </c:pt>
                <c:pt idx="5">
                  <c:v>6.9880239520958085</c:v>
                </c:pt>
                <c:pt idx="6">
                  <c:v>32.742508324084348</c:v>
                </c:pt>
                <c:pt idx="7">
                  <c:v>54.031949576179102</c:v>
                </c:pt>
                <c:pt idx="8">
                  <c:v>70.872760488445877</c:v>
                </c:pt>
                <c:pt idx="9">
                  <c:v>56.064898797092106</c:v>
                </c:pt>
                <c:pt idx="10">
                  <c:v>39.632096554325365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8DA-491A-8016-1EC234305E3B}"/>
            </c:ext>
          </c:extLst>
        </c:ser>
        <c:ser>
          <c:idx val="8"/>
          <c:order val="8"/>
          <c:tx>
            <c:strRef>
              <c:f>Sheet1!$J$92</c:f>
              <c:strCache>
                <c:ptCount val="1"/>
                <c:pt idx="0">
                  <c:v>128 Потоків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Sheet1!$J$93:$J$103</c:f>
              <c:numCache>
                <c:formatCode>0.00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9.9009900990099011E-3</c:v>
                </c:pt>
                <c:pt idx="3">
                  <c:v>9.9009900990099011E-3</c:v>
                </c:pt>
                <c:pt idx="4">
                  <c:v>1.9950248756218907</c:v>
                </c:pt>
                <c:pt idx="5">
                  <c:v>6.9880239520958085</c:v>
                </c:pt>
                <c:pt idx="6">
                  <c:v>32.742508324084348</c:v>
                </c:pt>
                <c:pt idx="7">
                  <c:v>54.031949576179102</c:v>
                </c:pt>
                <c:pt idx="8">
                  <c:v>70.872760488445877</c:v>
                </c:pt>
                <c:pt idx="9">
                  <c:v>54.557520793521846</c:v>
                </c:pt>
                <c:pt idx="10">
                  <c:v>39.006891650554628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8DA-491A-8016-1EC234305E3B}"/>
            </c:ext>
          </c:extLst>
        </c:ser>
        <c:ser>
          <c:idx val="9"/>
          <c:order val="9"/>
          <c:tx>
            <c:strRef>
              <c:f>Sheet1!$K$92</c:f>
              <c:strCache>
                <c:ptCount val="1"/>
                <c:pt idx="0">
                  <c:v>256 Потоків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Sheet1!$K$93:$K$103</c:f>
              <c:numCache>
                <c:formatCode>0.00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9.9009900990099011E-3</c:v>
                </c:pt>
                <c:pt idx="3">
                  <c:v>9.9009900990099011E-3</c:v>
                </c:pt>
                <c:pt idx="4">
                  <c:v>1.9950248756218907</c:v>
                </c:pt>
                <c:pt idx="5">
                  <c:v>6.9880239520958085</c:v>
                </c:pt>
                <c:pt idx="6">
                  <c:v>32.742508324084348</c:v>
                </c:pt>
                <c:pt idx="7">
                  <c:v>48.735738090570486</c:v>
                </c:pt>
                <c:pt idx="8">
                  <c:v>71.329989355182093</c:v>
                </c:pt>
                <c:pt idx="9">
                  <c:v>54.573297937252931</c:v>
                </c:pt>
                <c:pt idx="10">
                  <c:v>39.165193788339721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8DA-491A-8016-1EC234305E3B}"/>
            </c:ext>
          </c:extLst>
        </c:ser>
        <c:ser>
          <c:idx val="10"/>
          <c:order val="10"/>
          <c:tx>
            <c:strRef>
              <c:f>Sheet1!$L$92</c:f>
              <c:strCache>
                <c:ptCount val="1"/>
                <c:pt idx="0">
                  <c:v>512 Потоків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Sheet1!$L$93:$L$103</c:f>
              <c:numCache>
                <c:formatCode>0.00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9.9009900990099011E-3</c:v>
                </c:pt>
                <c:pt idx="3">
                  <c:v>9.9009900990099011E-3</c:v>
                </c:pt>
                <c:pt idx="4">
                  <c:v>1.9950248756218907</c:v>
                </c:pt>
                <c:pt idx="5">
                  <c:v>6.9880239520958085</c:v>
                </c:pt>
                <c:pt idx="6">
                  <c:v>14.041408852927177</c:v>
                </c:pt>
                <c:pt idx="7">
                  <c:v>47.798692559123253</c:v>
                </c:pt>
                <c:pt idx="8">
                  <c:v>71.329989355182093</c:v>
                </c:pt>
                <c:pt idx="9">
                  <c:v>55.357716756477686</c:v>
                </c:pt>
                <c:pt idx="10">
                  <c:v>39.307680201012261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98DA-491A-8016-1EC234305E3B}"/>
            </c:ext>
          </c:extLst>
        </c:ser>
        <c:ser>
          <c:idx val="11"/>
          <c:order val="11"/>
          <c:tx>
            <c:strRef>
              <c:f>Sheet1!$M$92</c:f>
              <c:strCache>
                <c:ptCount val="1"/>
                <c:pt idx="0">
                  <c:v>1024 Потоки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Sheet1!$A$93:$A$103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Sheet1!$M$93:$M$103</c:f>
              <c:numCache>
                <c:formatCode>0.00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9.9009900990099011E-3</c:v>
                </c:pt>
                <c:pt idx="3">
                  <c:v>9.9009900990099011E-3</c:v>
                </c:pt>
                <c:pt idx="4">
                  <c:v>1.9950248756218907</c:v>
                </c:pt>
                <c:pt idx="5">
                  <c:v>3.8856825749167592</c:v>
                </c:pt>
                <c:pt idx="6">
                  <c:v>10.532309889325241</c:v>
                </c:pt>
                <c:pt idx="7">
                  <c:v>25.364860728497092</c:v>
                </c:pt>
                <c:pt idx="8">
                  <c:v>65.615293314738437</c:v>
                </c:pt>
                <c:pt idx="9">
                  <c:v>57.360011063796158</c:v>
                </c:pt>
                <c:pt idx="10">
                  <c:v>41.595706324766155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8DA-491A-8016-1EC234305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843055"/>
        <c:axId val="72835375"/>
      </c:scatterChart>
      <c:valAx>
        <c:axId val="72843055"/>
        <c:scaling>
          <c:orientation val="minMax"/>
          <c:max val="10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/>
                  <a:t>Розмір</a:t>
                </a:r>
                <a:r>
                  <a:rPr lang="uk-UA" baseline="0"/>
                  <a:t> зображення (</a:t>
                </a:r>
                <a:r>
                  <a:rPr lang="en-US" baseline="0"/>
                  <a:t>N x N</a:t>
                </a:r>
                <a:r>
                  <a:rPr lang="uk-UA" baseline="0"/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35375"/>
        <c:crosses val="autoZero"/>
        <c:crossBetween val="midCat"/>
      </c:valAx>
      <c:valAx>
        <c:axId val="72835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/>
                  <a:t>Середній час виконання (мс)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430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2EC59-1D0C-41B3-944B-582E947076A3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13011-23FC-4117-8FAE-2C55E3B9C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41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Тема: Алгоритм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графічних</a:t>
            </a:r>
            <a:r>
              <a:rPr lang="ru-RU" dirty="0"/>
              <a:t> </a:t>
            </a:r>
            <a:r>
              <a:rPr lang="ru-RU" dirty="0" err="1"/>
              <a:t>зображень</a:t>
            </a:r>
            <a:r>
              <a:rPr lang="ru-RU" dirty="0"/>
              <a:t> та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паралельна</a:t>
            </a:r>
            <a:r>
              <a:rPr lang="ru-RU" dirty="0"/>
              <a:t>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засобами</a:t>
            </a:r>
            <a:r>
              <a:rPr lang="ru-RU" dirty="0"/>
              <a:t> С++ та </a:t>
            </a:r>
            <a:r>
              <a:rPr lang="en-GB" dirty="0"/>
              <a:t>CUDA</a:t>
            </a:r>
          </a:p>
          <a:p>
            <a:r>
              <a:rPr lang="ru-RU" dirty="0" err="1"/>
              <a:t>Виконав</a:t>
            </a:r>
            <a:r>
              <a:rPr lang="ru-RU" dirty="0"/>
              <a:t>: </a:t>
            </a:r>
            <a:r>
              <a:rPr lang="ru-RU" dirty="0" err="1"/>
              <a:t>Кисельов</a:t>
            </a:r>
            <a:r>
              <a:rPr lang="ru-RU" dirty="0"/>
              <a:t> </a:t>
            </a:r>
            <a:r>
              <a:rPr lang="ru-RU" dirty="0" err="1"/>
              <a:t>Микита</a:t>
            </a:r>
            <a:r>
              <a:rPr lang="ru-RU" dirty="0"/>
              <a:t> </a:t>
            </a:r>
            <a:r>
              <a:rPr lang="ru-RU" dirty="0" err="1"/>
              <a:t>Євгенович</a:t>
            </a:r>
            <a:endParaRPr lang="ru-RU" dirty="0"/>
          </a:p>
          <a:p>
            <a:r>
              <a:rPr lang="ru-RU" dirty="0"/>
              <a:t>Керівник: Дифучин А.Ю.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879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Також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вирішено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моноканальну </a:t>
            </a:r>
            <a:r>
              <a:rPr lang="ru-RU" dirty="0" err="1"/>
              <a:t>сітку</a:t>
            </a:r>
            <a:r>
              <a:rPr lang="ru-RU" dirty="0"/>
              <a:t> на все </a:t>
            </a:r>
            <a:r>
              <a:rPr lang="ru-RU" dirty="0" err="1"/>
              <a:t>зображення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ділення</a:t>
            </a:r>
            <a:r>
              <a:rPr lang="ru-RU" dirty="0"/>
              <a:t> </a:t>
            </a:r>
            <a:r>
              <a:rPr lang="en-GB" dirty="0"/>
              <a:t>Z-</a:t>
            </a:r>
            <a:r>
              <a:rPr lang="ru-RU" dirty="0" err="1"/>
              <a:t>координати</a:t>
            </a:r>
            <a:r>
              <a:rPr lang="ru-RU" dirty="0"/>
              <a:t> на потоки не </a:t>
            </a:r>
            <a:r>
              <a:rPr lang="ru-RU" dirty="0" err="1"/>
              <a:t>відбувається</a:t>
            </a:r>
            <a:r>
              <a:rPr lang="ru-RU" dirty="0"/>
              <a:t>, </a:t>
            </a:r>
            <a:r>
              <a:rPr lang="ru-RU" dirty="0" err="1"/>
              <a:t>розраховану</a:t>
            </a:r>
            <a:r>
              <a:rPr lang="ru-RU" dirty="0"/>
              <a:t> по </a:t>
            </a:r>
            <a:r>
              <a:rPr lang="ru-RU" dirty="0" err="1"/>
              <a:t>формулі</a:t>
            </a:r>
            <a:r>
              <a:rPr lang="ru-RU" dirty="0"/>
              <a:t> (1.3): ...,</a:t>
            </a:r>
          </a:p>
          <a:p>
            <a:r>
              <a:rPr lang="ru-RU" dirty="0"/>
              <a:t>де </a:t>
            </a:r>
            <a:r>
              <a:rPr lang="en-GB" dirty="0"/>
              <a:t>I_W – </a:t>
            </a:r>
            <a:r>
              <a:rPr lang="ru-RU" dirty="0"/>
              <a:t>ширина </a:t>
            </a:r>
            <a:r>
              <a:rPr lang="ru-RU" dirty="0" err="1"/>
              <a:t>вхідного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, де </a:t>
            </a:r>
            <a:r>
              <a:rPr lang="en-GB" dirty="0"/>
              <a:t>B_X=T_X –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/>
              <a:t> на один блок по </a:t>
            </a:r>
            <a:r>
              <a:rPr lang="ru-RU" dirty="0" err="1"/>
              <a:t>осі</a:t>
            </a:r>
            <a:r>
              <a:rPr lang="ru-RU" dirty="0"/>
              <a:t> Х, </a:t>
            </a:r>
            <a:r>
              <a:rPr lang="en-GB" dirty="0"/>
              <a:t>I_H – </a:t>
            </a:r>
            <a:r>
              <a:rPr lang="ru-RU" dirty="0" err="1"/>
              <a:t>висота</a:t>
            </a:r>
            <a:r>
              <a:rPr lang="ru-RU" dirty="0"/>
              <a:t> </a:t>
            </a:r>
            <a:r>
              <a:rPr lang="ru-RU" dirty="0" err="1"/>
              <a:t>вхідного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,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блоків</a:t>
            </a:r>
            <a:r>
              <a:rPr lang="ru-RU" dirty="0"/>
              <a:t> на одну </a:t>
            </a:r>
            <a:r>
              <a:rPr lang="ru-RU" dirty="0" err="1"/>
              <a:t>сітку</a:t>
            </a:r>
            <a:r>
              <a:rPr lang="ru-RU" dirty="0"/>
              <a:t> по </a:t>
            </a:r>
            <a:r>
              <a:rPr lang="ru-RU" dirty="0" err="1"/>
              <a:t>осі</a:t>
            </a:r>
            <a:r>
              <a:rPr lang="ru-RU" dirty="0"/>
              <a:t> </a:t>
            </a:r>
            <a:r>
              <a:rPr lang="en-GB" dirty="0"/>
              <a:t>Y, 1_Z –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блоків</a:t>
            </a:r>
            <a:r>
              <a:rPr lang="ru-RU" dirty="0"/>
              <a:t> на одну </a:t>
            </a:r>
            <a:r>
              <a:rPr lang="ru-RU" dirty="0" err="1"/>
              <a:t>сітку</a:t>
            </a:r>
            <a:r>
              <a:rPr lang="ru-RU" dirty="0"/>
              <a:t> по </a:t>
            </a:r>
            <a:r>
              <a:rPr lang="ru-RU" dirty="0" err="1"/>
              <a:t>осі</a:t>
            </a:r>
            <a:r>
              <a:rPr lang="ru-RU" dirty="0"/>
              <a:t> </a:t>
            </a:r>
            <a:r>
              <a:rPr lang="en-GB" dirty="0"/>
              <a:t>Z.</a:t>
            </a:r>
          </a:p>
          <a:p>
            <a:r>
              <a:rPr lang="ru-RU" dirty="0"/>
              <a:t>Таким чином, одним параметром </a:t>
            </a:r>
            <a:r>
              <a:rPr lang="ru-RU" dirty="0" err="1"/>
              <a:t>програми</a:t>
            </a:r>
            <a:r>
              <a:rPr lang="ru-RU" dirty="0"/>
              <a:t>, </a:t>
            </a:r>
            <a:r>
              <a:rPr lang="ru-RU" dirty="0" err="1"/>
              <a:t>ефективно</a:t>
            </a:r>
            <a:r>
              <a:rPr lang="ru-RU" dirty="0"/>
              <a:t> </a:t>
            </a:r>
            <a:r>
              <a:rPr lang="ru-RU" dirty="0" err="1"/>
              <a:t>задається</a:t>
            </a:r>
            <a:r>
              <a:rPr lang="ru-RU" dirty="0"/>
              <a:t> </a:t>
            </a:r>
            <a:r>
              <a:rPr lang="ru-RU" dirty="0" err="1"/>
              <a:t>фіксована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блоків</a:t>
            </a:r>
            <a:r>
              <a:rPr lang="ru-RU" dirty="0"/>
              <a:t> на </a:t>
            </a:r>
            <a:r>
              <a:rPr lang="ru-RU" dirty="0" err="1"/>
              <a:t>сітку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блоків</a:t>
            </a:r>
            <a:r>
              <a:rPr lang="ru-RU" dirty="0"/>
              <a:t> </a:t>
            </a:r>
            <a:r>
              <a:rPr lang="ru-RU" dirty="0" err="1"/>
              <a:t>підібрана</a:t>
            </a:r>
            <a:r>
              <a:rPr lang="ru-RU" dirty="0"/>
              <a:t> таким чином, </a:t>
            </a:r>
            <a:r>
              <a:rPr lang="ru-RU" dirty="0" err="1"/>
              <a:t>аби</a:t>
            </a:r>
            <a:r>
              <a:rPr lang="ru-RU" dirty="0"/>
              <a:t> </a:t>
            </a:r>
            <a:r>
              <a:rPr lang="ru-RU" dirty="0" err="1"/>
              <a:t>покривати</a:t>
            </a:r>
            <a:r>
              <a:rPr lang="ru-RU" dirty="0"/>
              <a:t> все </a:t>
            </a:r>
            <a:r>
              <a:rPr lang="ru-RU" dirty="0" err="1"/>
              <a:t>зображення</a:t>
            </a:r>
            <a:r>
              <a:rPr lang="ru-RU" dirty="0"/>
              <a:t> та,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 не </a:t>
            </a:r>
            <a:r>
              <a:rPr lang="ru-RU" dirty="0" err="1"/>
              <a:t>ділиться</a:t>
            </a:r>
            <a:r>
              <a:rPr lang="ru-RU" dirty="0"/>
              <a:t> </a:t>
            </a:r>
            <a:r>
              <a:rPr lang="ru-RU" dirty="0" err="1"/>
              <a:t>ідеально</a:t>
            </a:r>
            <a:r>
              <a:rPr lang="ru-RU" dirty="0"/>
              <a:t> на </a:t>
            </a:r>
            <a:r>
              <a:rPr lang="ru-RU" dirty="0" err="1"/>
              <a:t>рівнозначні</a:t>
            </a:r>
            <a:r>
              <a:rPr lang="ru-RU" dirty="0"/>
              <a:t> блоки, то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en-GB" dirty="0"/>
              <a:t>I_H </a:t>
            </a:r>
            <a:r>
              <a:rPr lang="ru-RU" dirty="0" err="1"/>
              <a:t>додаткових</a:t>
            </a:r>
            <a:r>
              <a:rPr lang="ru-RU" dirty="0"/>
              <a:t> </a:t>
            </a:r>
            <a:r>
              <a:rPr lang="ru-RU" dirty="0" err="1"/>
              <a:t>блоків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покривати</a:t>
            </a:r>
            <a:r>
              <a:rPr lang="ru-RU" dirty="0"/>
              <a:t> </a:t>
            </a:r>
            <a:r>
              <a:rPr lang="ru-RU" dirty="0" err="1"/>
              <a:t>залишкову</a:t>
            </a:r>
            <a:r>
              <a:rPr lang="ru-RU" dirty="0"/>
              <a:t> </a:t>
            </a:r>
            <a:r>
              <a:rPr lang="ru-RU" dirty="0" err="1"/>
              <a:t>частку</a:t>
            </a:r>
            <a:r>
              <a:rPr lang="ru-RU" dirty="0"/>
              <a:t> </a:t>
            </a:r>
            <a:r>
              <a:rPr lang="ru-RU" dirty="0" err="1"/>
              <a:t>пікселів</a:t>
            </a:r>
            <a:r>
              <a:rPr lang="ru-RU" dirty="0"/>
              <a:t>. Але, в такому </a:t>
            </a:r>
            <a:r>
              <a:rPr lang="ru-RU" dirty="0" err="1"/>
              <a:t>випадку</a:t>
            </a:r>
            <a:r>
              <a:rPr lang="ru-RU" dirty="0"/>
              <a:t>,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координати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виходити</a:t>
            </a:r>
            <a:r>
              <a:rPr lang="ru-RU" dirty="0"/>
              <a:t> за </a:t>
            </a:r>
            <a:r>
              <a:rPr lang="ru-RU" dirty="0" err="1"/>
              <a:t>межі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запобігти</a:t>
            </a:r>
            <a:r>
              <a:rPr lang="ru-RU" dirty="0"/>
              <a:t> </a:t>
            </a:r>
            <a:r>
              <a:rPr lang="ru-RU" dirty="0" err="1"/>
              <a:t>цьому</a:t>
            </a:r>
            <a:r>
              <a:rPr lang="ru-RU" dirty="0"/>
              <a:t>, </a:t>
            </a:r>
            <a:r>
              <a:rPr lang="ru-RU" dirty="0" err="1"/>
              <a:t>перевіряється</a:t>
            </a:r>
            <a:r>
              <a:rPr lang="ru-RU" dirty="0"/>
              <a:t> </a:t>
            </a:r>
            <a:r>
              <a:rPr lang="ru-RU" dirty="0" err="1"/>
              <a:t>відповідна</a:t>
            </a:r>
            <a:r>
              <a:rPr lang="ru-RU" dirty="0"/>
              <a:t> </a:t>
            </a:r>
            <a:r>
              <a:rPr lang="ru-RU" dirty="0" err="1"/>
              <a:t>умова</a:t>
            </a:r>
            <a:r>
              <a:rPr lang="ru-RU" dirty="0"/>
              <a:t> і, у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порушення</a:t>
            </a:r>
            <a:r>
              <a:rPr lang="ru-RU" dirty="0"/>
              <a:t>, для </a:t>
            </a:r>
            <a:r>
              <a:rPr lang="ru-RU" dirty="0" err="1"/>
              <a:t>цієї</a:t>
            </a:r>
            <a:r>
              <a:rPr lang="ru-RU" dirty="0"/>
              <a:t> пари “</a:t>
            </a:r>
            <a:r>
              <a:rPr lang="ru-RU" dirty="0" err="1"/>
              <a:t>зайвих</a:t>
            </a:r>
            <a:r>
              <a:rPr lang="ru-RU" dirty="0"/>
              <a:t>” координат </a:t>
            </a:r>
            <a:r>
              <a:rPr lang="ru-RU" dirty="0" err="1"/>
              <a:t>ніяких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 з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 не </a:t>
            </a:r>
            <a:r>
              <a:rPr lang="ru-RU" dirty="0" err="1"/>
              <a:t>відбувається</a:t>
            </a:r>
            <a:r>
              <a:rPr lang="ru-RU" dirty="0"/>
              <a:t>.</a:t>
            </a:r>
          </a:p>
          <a:p>
            <a:r>
              <a:rPr lang="ru-RU" dirty="0" err="1"/>
              <a:t>Такий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уникнути</a:t>
            </a:r>
            <a:r>
              <a:rPr lang="ru-RU" dirty="0"/>
              <a:t> </a:t>
            </a:r>
            <a:r>
              <a:rPr lang="ru-RU" dirty="0" err="1"/>
              <a:t>складних</a:t>
            </a:r>
            <a:r>
              <a:rPr lang="ru-RU" dirty="0"/>
              <a:t> </a:t>
            </a:r>
            <a:r>
              <a:rPr lang="ru-RU" dirty="0" err="1"/>
              <a:t>маніпуляцій</a:t>
            </a:r>
            <a:r>
              <a:rPr lang="ru-RU" dirty="0"/>
              <a:t> з ядром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ідентифікацією</a:t>
            </a:r>
            <a:r>
              <a:rPr lang="ru-RU" dirty="0"/>
              <a:t> </a:t>
            </a:r>
            <a:r>
              <a:rPr lang="ru-RU" dirty="0" err="1"/>
              <a:t>ліній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спрощує</a:t>
            </a:r>
            <a:r>
              <a:rPr lang="ru-RU" dirty="0"/>
              <a:t> </a:t>
            </a:r>
            <a:r>
              <a:rPr lang="ru-RU" dirty="0" err="1"/>
              <a:t>реалізацію</a:t>
            </a:r>
            <a:r>
              <a:rPr lang="ru-RU" dirty="0"/>
              <a:t>. </a:t>
            </a:r>
            <a:r>
              <a:rPr lang="ru-RU" dirty="0" err="1"/>
              <a:t>Рівномірний</a:t>
            </a:r>
            <a:r>
              <a:rPr lang="ru-RU" dirty="0"/>
              <a:t> </a:t>
            </a:r>
            <a:r>
              <a:rPr lang="ru-RU" dirty="0" err="1"/>
              <a:t>розподіл</a:t>
            </a:r>
            <a:r>
              <a:rPr lang="ru-RU" dirty="0"/>
              <a:t> </a:t>
            </a:r>
            <a:r>
              <a:rPr lang="ru-RU" dirty="0" err="1"/>
              <a:t>робочого</a:t>
            </a:r>
            <a:r>
              <a:rPr lang="ru-RU" dirty="0"/>
              <a:t> </a:t>
            </a:r>
            <a:r>
              <a:rPr lang="ru-RU" dirty="0" err="1"/>
              <a:t>навантаження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процесорами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ефективне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 і </a:t>
            </a:r>
            <a:r>
              <a:rPr lang="ru-RU" dirty="0" err="1"/>
              <a:t>масштабованість</a:t>
            </a:r>
            <a:r>
              <a:rPr lang="ru-RU" dirty="0"/>
              <a:t>, особливо для великих </a:t>
            </a:r>
            <a:r>
              <a:rPr lang="ru-RU" dirty="0" err="1"/>
              <a:t>зображень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різноманітних</a:t>
            </a:r>
            <a:r>
              <a:rPr lang="ru-RU" dirty="0"/>
              <a:t> </a:t>
            </a:r>
            <a:r>
              <a:rPr lang="ru-RU" dirty="0" err="1"/>
              <a:t>можливостей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.</a:t>
            </a:r>
          </a:p>
          <a:p>
            <a:r>
              <a:rPr lang="ru-RU" dirty="0" err="1"/>
              <a:t>Незважаючи</a:t>
            </a:r>
            <a:r>
              <a:rPr lang="ru-RU" dirty="0"/>
              <a:t> на </a:t>
            </a:r>
            <a:r>
              <a:rPr lang="ru-RU" dirty="0" err="1"/>
              <a:t>потенційні</a:t>
            </a:r>
            <a:r>
              <a:rPr lang="ru-RU" dirty="0"/>
              <a:t> </a:t>
            </a:r>
            <a:r>
              <a:rPr lang="ru-RU" dirty="0" err="1"/>
              <a:t>накладні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 на передачу </a:t>
            </a:r>
            <a:r>
              <a:rPr lang="ru-RU" dirty="0" err="1"/>
              <a:t>даних</a:t>
            </a:r>
            <a:r>
              <a:rPr lang="ru-RU" dirty="0"/>
              <a:t>, простота </a:t>
            </a:r>
            <a:r>
              <a:rPr lang="ru-RU" dirty="0" err="1"/>
              <a:t>реалізації</a:t>
            </a:r>
            <a:r>
              <a:rPr lang="ru-RU" dirty="0"/>
              <a:t> та </a:t>
            </a:r>
            <a:r>
              <a:rPr lang="ru-RU" dirty="0" err="1"/>
              <a:t>ефективне</a:t>
            </a:r>
            <a:r>
              <a:rPr lang="ru-RU" dirty="0"/>
              <a:t> розпаралелювання </a:t>
            </a:r>
            <a:r>
              <a:rPr lang="ru-RU" dirty="0" err="1"/>
              <a:t>роблять</a:t>
            </a:r>
            <a:r>
              <a:rPr lang="ru-RU" dirty="0"/>
              <a:t> </a:t>
            </a:r>
            <a:r>
              <a:rPr lang="ru-RU" dirty="0" err="1"/>
              <a:t>розбиття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 </a:t>
            </a:r>
            <a:r>
              <a:rPr lang="ru-RU" dirty="0" err="1"/>
              <a:t>переконливим</a:t>
            </a:r>
            <a:r>
              <a:rPr lang="ru-RU" dirty="0"/>
              <a:t> </a:t>
            </a:r>
            <a:r>
              <a:rPr lang="ru-RU" dirty="0" err="1"/>
              <a:t>вибором</a:t>
            </a:r>
            <a:r>
              <a:rPr lang="ru-RU" dirty="0"/>
              <a:t> для алгоритму </a:t>
            </a:r>
            <a:r>
              <a:rPr lang="ru-RU" dirty="0" err="1"/>
              <a:t>розмиття</a:t>
            </a:r>
            <a:r>
              <a:rPr lang="ru-RU" dirty="0"/>
              <a:t> руху.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20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результатах аналізу тестування можна помітити, що часова складність теж є квадратичною та зростає зі збільшенням розміру зображення, але менш повільно ніж в послідовному алгоритмі.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887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Графік</a:t>
            </a:r>
            <a:r>
              <a:rPr lang="ru-RU" dirty="0"/>
              <a:t> </a:t>
            </a:r>
            <a:r>
              <a:rPr lang="ru-RU" dirty="0" err="1"/>
              <a:t>прискорення</a:t>
            </a:r>
            <a:r>
              <a:rPr lang="ru-RU" dirty="0"/>
              <a:t> </a:t>
            </a:r>
            <a:r>
              <a:rPr lang="ru-RU" dirty="0" err="1"/>
              <a:t>паралельного</a:t>
            </a:r>
            <a:r>
              <a:rPr lang="ru-RU" dirty="0"/>
              <a:t> алгоритму </a:t>
            </a:r>
            <a:r>
              <a:rPr lang="ru-RU" dirty="0" err="1"/>
              <a:t>відносно</a:t>
            </a:r>
            <a:r>
              <a:rPr lang="ru-RU" dirty="0"/>
              <a:t> </a:t>
            </a:r>
            <a:r>
              <a:rPr lang="ru-RU" dirty="0" err="1"/>
              <a:t>послідовного</a:t>
            </a:r>
            <a:r>
              <a:rPr lang="ru-RU" dirty="0"/>
              <a:t> з 5 </a:t>
            </a:r>
            <a:r>
              <a:rPr lang="ru-RU" dirty="0" err="1"/>
              <a:t>прогрівами</a:t>
            </a:r>
            <a:r>
              <a:rPr lang="ru-RU" dirty="0"/>
              <a:t> та 10 </a:t>
            </a:r>
            <a:r>
              <a:rPr lang="ru-RU" dirty="0" err="1"/>
              <a:t>ітераціями</a:t>
            </a:r>
            <a:r>
              <a:rPr lang="ru-RU" dirty="0"/>
              <a:t> з </a:t>
            </a:r>
            <a:r>
              <a:rPr lang="ru-RU" dirty="0" err="1"/>
              <a:t>різною</a:t>
            </a:r>
            <a:r>
              <a:rPr lang="ru-RU" dirty="0"/>
              <a:t> </a:t>
            </a:r>
            <a:r>
              <a:rPr lang="ru-RU" dirty="0" err="1"/>
              <a:t>кількістю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/>
              <a:t>.</a:t>
            </a:r>
          </a:p>
          <a:p>
            <a:r>
              <a:rPr lang="ru-RU" dirty="0"/>
              <a:t>З ростом </a:t>
            </a:r>
            <a:r>
              <a:rPr lang="ru-RU" dirty="0" err="1"/>
              <a:t>розмірів</a:t>
            </a:r>
            <a:r>
              <a:rPr lang="ru-RU" dirty="0"/>
              <a:t> </a:t>
            </a:r>
            <a:r>
              <a:rPr lang="ru-RU" dirty="0" err="1"/>
              <a:t>зображень</a:t>
            </a:r>
            <a:r>
              <a:rPr lang="ru-RU" dirty="0"/>
              <a:t> </a:t>
            </a:r>
            <a:r>
              <a:rPr lang="ru-RU" dirty="0" err="1"/>
              <a:t>паралельний</a:t>
            </a:r>
            <a:r>
              <a:rPr lang="ru-RU" dirty="0"/>
              <a:t> алгоритм </a:t>
            </a:r>
            <a:r>
              <a:rPr lang="ru-RU" dirty="0" err="1"/>
              <a:t>демонструє</a:t>
            </a:r>
            <a:r>
              <a:rPr lang="ru-RU" dirty="0"/>
              <a:t> </a:t>
            </a:r>
            <a:r>
              <a:rPr lang="ru-RU" dirty="0" err="1"/>
              <a:t>кращу</a:t>
            </a:r>
            <a:r>
              <a:rPr lang="ru-RU" dirty="0"/>
              <a:t> </a:t>
            </a:r>
            <a:r>
              <a:rPr lang="ru-RU" dirty="0" err="1"/>
              <a:t>ефективність</a:t>
            </a:r>
            <a:r>
              <a:rPr lang="ru-RU" dirty="0"/>
              <a:t>. </a:t>
            </a:r>
            <a:r>
              <a:rPr lang="ru-RU" dirty="0" err="1"/>
              <a:t>Проте</a:t>
            </a:r>
            <a:r>
              <a:rPr lang="ru-RU" dirty="0"/>
              <a:t>, </a:t>
            </a:r>
            <a:r>
              <a:rPr lang="ru-RU" dirty="0" err="1"/>
              <a:t>згідно</a:t>
            </a:r>
            <a:r>
              <a:rPr lang="ru-RU" dirty="0"/>
              <a:t> з законом Амдалу, при </a:t>
            </a:r>
            <a:r>
              <a:rPr lang="ru-RU" dirty="0" err="1"/>
              <a:t>збільшенні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/>
              <a:t> </a:t>
            </a:r>
            <a:r>
              <a:rPr lang="ru-RU" dirty="0" err="1"/>
              <a:t>приріст</a:t>
            </a:r>
            <a:r>
              <a:rPr lang="ru-RU" dirty="0"/>
              <a:t> </a:t>
            </a:r>
            <a:r>
              <a:rPr lang="ru-RU" dirty="0" err="1"/>
              <a:t>швидкості</a:t>
            </a:r>
            <a:r>
              <a:rPr lang="ru-RU" dirty="0"/>
              <a:t> </a:t>
            </a:r>
            <a:r>
              <a:rPr lang="ru-RU" dirty="0" err="1"/>
              <a:t>обмежений</a:t>
            </a:r>
            <a:r>
              <a:rPr lang="ru-RU" dirty="0"/>
              <a:t> </a:t>
            </a:r>
            <a:r>
              <a:rPr lang="ru-RU" dirty="0" err="1"/>
              <a:t>певним</a:t>
            </a:r>
            <a:r>
              <a:rPr lang="ru-RU" dirty="0"/>
              <a:t> </a:t>
            </a:r>
            <a:r>
              <a:rPr lang="ru-RU" dirty="0" err="1"/>
              <a:t>значенням</a:t>
            </a:r>
            <a:r>
              <a:rPr lang="ru-RU" dirty="0"/>
              <a:t>. </a:t>
            </a:r>
            <a:r>
              <a:rPr lang="ru-RU" dirty="0" err="1"/>
              <a:t>Натомість</a:t>
            </a:r>
            <a:r>
              <a:rPr lang="ru-RU" dirty="0"/>
              <a:t> для маленьких </a:t>
            </a:r>
            <a:r>
              <a:rPr lang="ru-RU" dirty="0" err="1"/>
              <a:t>зображень</a:t>
            </a:r>
            <a:r>
              <a:rPr lang="ru-RU" dirty="0"/>
              <a:t> </a:t>
            </a:r>
            <a:r>
              <a:rPr lang="ru-RU" dirty="0" err="1"/>
              <a:t>алгоритми</a:t>
            </a:r>
            <a:r>
              <a:rPr lang="ru-RU" dirty="0"/>
              <a:t> </a:t>
            </a:r>
            <a:r>
              <a:rPr lang="ru-RU" dirty="0" err="1"/>
              <a:t>показують</a:t>
            </a:r>
            <a:r>
              <a:rPr lang="ru-RU" dirty="0"/>
              <a:t> </a:t>
            </a:r>
            <a:r>
              <a:rPr lang="ru-RU" dirty="0" err="1"/>
              <a:t>близькі</a:t>
            </a:r>
            <a:r>
              <a:rPr lang="ru-RU" dirty="0"/>
              <a:t>, а </a:t>
            </a:r>
            <a:r>
              <a:rPr lang="ru-RU" dirty="0" err="1"/>
              <a:t>іноді</a:t>
            </a:r>
            <a:r>
              <a:rPr lang="ru-RU" dirty="0"/>
              <a:t> й </a:t>
            </a:r>
            <a:r>
              <a:rPr lang="ru-RU" dirty="0" err="1"/>
              <a:t>гірші</a:t>
            </a:r>
            <a:r>
              <a:rPr lang="ru-RU" dirty="0"/>
              <a:t> </a:t>
            </a:r>
            <a:r>
              <a:rPr lang="ru-RU" dirty="0" err="1"/>
              <a:t>результати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зумовлено</a:t>
            </a:r>
            <a:r>
              <a:rPr lang="ru-RU" dirty="0"/>
              <a:t> </a:t>
            </a:r>
            <a:r>
              <a:rPr lang="ru-RU" dirty="0" err="1"/>
              <a:t>незначним</a:t>
            </a:r>
            <a:r>
              <a:rPr lang="ru-RU" dirty="0"/>
              <a:t> </a:t>
            </a:r>
            <a:r>
              <a:rPr lang="ru-RU" dirty="0" err="1"/>
              <a:t>внеском</a:t>
            </a:r>
            <a:r>
              <a:rPr lang="ru-RU" dirty="0"/>
              <a:t> </a:t>
            </a:r>
            <a:r>
              <a:rPr lang="ru-RU" dirty="0" err="1"/>
              <a:t>послідовних</a:t>
            </a:r>
            <a:r>
              <a:rPr lang="ru-RU" dirty="0"/>
              <a:t> </a:t>
            </a:r>
            <a:r>
              <a:rPr lang="ru-RU" dirty="0" err="1"/>
              <a:t>ділянок</a:t>
            </a:r>
            <a:r>
              <a:rPr lang="ru-RU" dirty="0"/>
              <a:t> коду,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неможливо</a:t>
            </a:r>
            <a:r>
              <a:rPr lang="ru-RU" dirty="0"/>
              <a:t> розпаралелити.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42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Висновки</a:t>
            </a:r>
            <a:r>
              <a:rPr lang="ru-RU" dirty="0"/>
              <a:t>.</a:t>
            </a:r>
          </a:p>
          <a:p>
            <a:r>
              <a:rPr lang="ru-RU" dirty="0"/>
              <a:t>В рамках </a:t>
            </a:r>
            <a:r>
              <a:rPr lang="ru-RU" dirty="0" err="1"/>
              <a:t>курсової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досліджено</a:t>
            </a:r>
            <a:r>
              <a:rPr lang="ru-RU" dirty="0"/>
              <a:t> та </a:t>
            </a:r>
            <a:r>
              <a:rPr lang="ru-RU" dirty="0" err="1"/>
              <a:t>розроблено</a:t>
            </a:r>
            <a:r>
              <a:rPr lang="ru-RU" dirty="0"/>
              <a:t> алгоритм </a:t>
            </a:r>
            <a:r>
              <a:rPr lang="ru-RU" dirty="0" err="1"/>
              <a:t>розмиття</a:t>
            </a:r>
            <a:r>
              <a:rPr lang="ru-RU" dirty="0"/>
              <a:t> в </a:t>
            </a:r>
            <a:r>
              <a:rPr lang="ru-RU" dirty="0" err="1"/>
              <a:t>русі</a:t>
            </a:r>
            <a:r>
              <a:rPr lang="ru-RU" dirty="0"/>
              <a:t> та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паралельну</a:t>
            </a:r>
            <a:r>
              <a:rPr lang="ru-RU" dirty="0"/>
              <a:t> </a:t>
            </a:r>
            <a:r>
              <a:rPr lang="ru-RU" dirty="0" err="1"/>
              <a:t>реалізацію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en-GB" dirty="0"/>
              <a:t>CUDA C++:</a:t>
            </a:r>
          </a:p>
          <a:p>
            <a:r>
              <a:rPr lang="en-GB" dirty="0"/>
              <a:t>	</a:t>
            </a:r>
            <a:r>
              <a:rPr lang="ru-RU" dirty="0" err="1"/>
              <a:t>Розроблено</a:t>
            </a:r>
            <a:r>
              <a:rPr lang="ru-RU" dirty="0"/>
              <a:t> та протестовано </a:t>
            </a:r>
            <a:r>
              <a:rPr lang="ru-RU" dirty="0" err="1"/>
              <a:t>послідовний</a:t>
            </a:r>
            <a:r>
              <a:rPr lang="ru-RU" dirty="0"/>
              <a:t> алгоритм.</a:t>
            </a:r>
          </a:p>
          <a:p>
            <a:r>
              <a:rPr lang="ru-RU" dirty="0"/>
              <a:t>	</a:t>
            </a:r>
            <a:r>
              <a:rPr lang="ru-RU" dirty="0" err="1"/>
              <a:t>Обґрунтовано</a:t>
            </a:r>
            <a:r>
              <a:rPr lang="ru-RU" dirty="0"/>
              <a:t>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en-GB" dirty="0"/>
              <a:t>CUDA C++ </a:t>
            </a:r>
            <a:r>
              <a:rPr lang="ru-RU" dirty="0"/>
              <a:t>як </a:t>
            </a:r>
            <a:r>
              <a:rPr lang="ru-RU" dirty="0" err="1"/>
              <a:t>платформи</a:t>
            </a:r>
            <a:r>
              <a:rPr lang="ru-RU" dirty="0"/>
              <a:t> для </a:t>
            </a:r>
            <a:r>
              <a:rPr lang="ru-RU" dirty="0" err="1"/>
              <a:t>паралелізації</a:t>
            </a:r>
            <a:r>
              <a:rPr lang="ru-RU" dirty="0"/>
              <a:t>.</a:t>
            </a:r>
          </a:p>
          <a:p>
            <a:r>
              <a:rPr lang="ru-RU" dirty="0"/>
              <a:t>	</a:t>
            </a:r>
            <a:r>
              <a:rPr lang="ru-RU" dirty="0" err="1"/>
              <a:t>Паралельний</a:t>
            </a:r>
            <a:r>
              <a:rPr lang="ru-RU" dirty="0"/>
              <a:t> алгоритм </a:t>
            </a:r>
            <a:r>
              <a:rPr lang="ru-RU" dirty="0" err="1"/>
              <a:t>реалізовано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en-GB" dirty="0"/>
              <a:t>CUDA.</a:t>
            </a:r>
          </a:p>
          <a:p>
            <a:r>
              <a:rPr lang="en-GB" dirty="0"/>
              <a:t>	</a:t>
            </a:r>
            <a:r>
              <a:rPr lang="ru-RU" dirty="0" err="1"/>
              <a:t>Досягнуто</a:t>
            </a:r>
            <a:r>
              <a:rPr lang="ru-RU" dirty="0"/>
              <a:t> </a:t>
            </a:r>
            <a:r>
              <a:rPr lang="ru-RU" dirty="0" err="1"/>
              <a:t>значного</a:t>
            </a:r>
            <a:r>
              <a:rPr lang="ru-RU" dirty="0"/>
              <a:t> </a:t>
            </a:r>
            <a:r>
              <a:rPr lang="ru-RU" dirty="0" err="1"/>
              <a:t>прискорення</a:t>
            </a:r>
            <a:r>
              <a:rPr lang="ru-RU" dirty="0"/>
              <a:t> </a:t>
            </a:r>
            <a:r>
              <a:rPr lang="ru-RU" dirty="0" err="1"/>
              <a:t>порівняно</a:t>
            </a:r>
            <a:r>
              <a:rPr lang="ru-RU" dirty="0"/>
              <a:t> з </a:t>
            </a:r>
            <a:r>
              <a:rPr lang="ru-RU" dirty="0" err="1"/>
              <a:t>послідовним</a:t>
            </a:r>
            <a:r>
              <a:rPr lang="ru-RU" dirty="0"/>
              <a:t> алгоритмом (до 71.33</a:t>
            </a:r>
            <a:r>
              <a:rPr lang="en-GB" dirty="0"/>
              <a:t>x).</a:t>
            </a:r>
          </a:p>
          <a:p>
            <a:r>
              <a:rPr lang="en-GB" dirty="0"/>
              <a:t>	</a:t>
            </a:r>
            <a:r>
              <a:rPr lang="ru-RU" dirty="0" err="1"/>
              <a:t>Прискорення</a:t>
            </a:r>
            <a:r>
              <a:rPr lang="ru-RU" dirty="0"/>
              <a:t> </a:t>
            </a:r>
            <a:r>
              <a:rPr lang="ru-RU" dirty="0" err="1"/>
              <a:t>зростає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</a:t>
            </a:r>
            <a:r>
              <a:rPr lang="ru-RU" dirty="0" err="1"/>
              <a:t>розміру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.</a:t>
            </a:r>
          </a:p>
          <a:p>
            <a:r>
              <a:rPr lang="ru-RU" dirty="0"/>
              <a:t>	</a:t>
            </a:r>
            <a:r>
              <a:rPr lang="ru-RU" dirty="0" err="1"/>
              <a:t>Досліджено</a:t>
            </a:r>
            <a:r>
              <a:rPr lang="ru-RU" dirty="0"/>
              <a:t> </a:t>
            </a:r>
            <a:r>
              <a:rPr lang="ru-RU" dirty="0" err="1"/>
              <a:t>вплив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/>
              <a:t> на блок на </a:t>
            </a:r>
            <a:r>
              <a:rPr lang="ru-RU" dirty="0" err="1"/>
              <a:t>прискорення</a:t>
            </a:r>
            <a:r>
              <a:rPr lang="ru-RU" dirty="0"/>
              <a:t>.</a:t>
            </a:r>
          </a:p>
          <a:p>
            <a:r>
              <a:rPr lang="ru-RU" dirty="0"/>
              <a:t>	</a:t>
            </a:r>
            <a:r>
              <a:rPr lang="ru-RU" dirty="0" err="1"/>
              <a:t>Проаналізовано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 та </a:t>
            </a:r>
            <a:r>
              <a:rPr lang="ru-RU" dirty="0" err="1"/>
              <a:t>недоліки</a:t>
            </a:r>
            <a:r>
              <a:rPr lang="ru-RU" dirty="0"/>
              <a:t> </a:t>
            </a:r>
            <a:r>
              <a:rPr lang="ru-RU" dirty="0" err="1"/>
              <a:t>обраного</a:t>
            </a:r>
            <a:r>
              <a:rPr lang="ru-RU" dirty="0"/>
              <a:t> </a:t>
            </a:r>
            <a:r>
              <a:rPr lang="ru-RU" dirty="0" err="1"/>
              <a:t>підходу</a:t>
            </a:r>
            <a:r>
              <a:rPr lang="ru-RU" dirty="0"/>
              <a:t>.</a:t>
            </a:r>
          </a:p>
          <a:p>
            <a:r>
              <a:rPr lang="ru-RU" dirty="0"/>
              <a:t>	</a:t>
            </a:r>
            <a:r>
              <a:rPr lang="ru-RU" dirty="0" err="1"/>
              <a:t>Паралельний</a:t>
            </a:r>
            <a:r>
              <a:rPr lang="ru-RU" dirty="0"/>
              <a:t> алгоритм </a:t>
            </a:r>
            <a:r>
              <a:rPr lang="ru-RU" dirty="0" err="1"/>
              <a:t>ефективно</a:t>
            </a:r>
            <a:r>
              <a:rPr lang="ru-RU" dirty="0"/>
              <a:t>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en-GB" dirty="0"/>
              <a:t>GPU </a:t>
            </a:r>
            <a:r>
              <a:rPr lang="ru-RU" dirty="0"/>
              <a:t>для </a:t>
            </a:r>
            <a:r>
              <a:rPr lang="ru-RU" dirty="0" err="1"/>
              <a:t>обробки</a:t>
            </a:r>
            <a:r>
              <a:rPr lang="ru-RU" dirty="0"/>
              <a:t> великих </a:t>
            </a:r>
            <a:r>
              <a:rPr lang="ru-RU" dirty="0" err="1"/>
              <a:t>обсягів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r>
              <a:rPr lang="ru-RU" dirty="0"/>
              <a:t>	</a:t>
            </a:r>
            <a:r>
              <a:rPr lang="ru-RU" dirty="0" err="1"/>
              <a:t>Існує</a:t>
            </a:r>
            <a:r>
              <a:rPr lang="ru-RU" dirty="0"/>
              <a:t> оптимальна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/>
              <a:t> на блок, яку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визначати</a:t>
            </a:r>
            <a:r>
              <a:rPr lang="ru-RU" dirty="0"/>
              <a:t> для кожного </a:t>
            </a:r>
            <a:r>
              <a:rPr lang="ru-RU" dirty="0" err="1"/>
              <a:t>випадку</a:t>
            </a:r>
            <a:r>
              <a:rPr lang="ru-RU" dirty="0"/>
              <a:t>.</a:t>
            </a:r>
          </a:p>
          <a:p>
            <a:r>
              <a:rPr lang="ru-RU" dirty="0"/>
              <a:t>	</a:t>
            </a:r>
            <a:r>
              <a:rPr lang="en-GB" dirty="0"/>
              <a:t>CUDA C++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апаратну</a:t>
            </a:r>
            <a:r>
              <a:rPr lang="ru-RU" dirty="0"/>
              <a:t> </a:t>
            </a:r>
            <a:r>
              <a:rPr lang="ru-RU" dirty="0" err="1"/>
              <a:t>залежність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en-GB" dirty="0"/>
              <a:t>GPU NVIDIA </a:t>
            </a:r>
            <a:r>
              <a:rPr lang="ru-RU" dirty="0"/>
              <a:t>та </a:t>
            </a:r>
            <a:r>
              <a:rPr lang="ru-RU" dirty="0" err="1"/>
              <a:t>складніший</a:t>
            </a:r>
            <a:r>
              <a:rPr lang="ru-RU" dirty="0"/>
              <a:t> код.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71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Но цьому все, дякую за увагу!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27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Метою </a:t>
            </a:r>
            <a:r>
              <a:rPr lang="ru-RU" dirty="0" err="1"/>
              <a:t>розробки</a:t>
            </a:r>
            <a:r>
              <a:rPr lang="ru-RU" dirty="0"/>
              <a:t> є </a:t>
            </a:r>
            <a:r>
              <a:rPr lang="ru-RU" dirty="0" err="1"/>
              <a:t>паралельна</a:t>
            </a:r>
            <a:r>
              <a:rPr lang="ru-RU" dirty="0"/>
              <a:t> </a:t>
            </a:r>
            <a:r>
              <a:rPr lang="ru-RU" dirty="0" err="1"/>
              <a:t>реалізація</a:t>
            </a:r>
            <a:r>
              <a:rPr lang="ru-RU" dirty="0"/>
              <a:t> алгоритму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графічних</a:t>
            </a:r>
            <a:r>
              <a:rPr lang="ru-RU" dirty="0"/>
              <a:t> </a:t>
            </a:r>
            <a:r>
              <a:rPr lang="ru-RU" dirty="0" err="1"/>
              <a:t>зображень</a:t>
            </a:r>
            <a:r>
              <a:rPr lang="ru-RU" dirty="0"/>
              <a:t> з </a:t>
            </a:r>
            <a:r>
              <a:rPr lang="ru-RU" dirty="0" err="1"/>
              <a:t>прискоренням</a:t>
            </a:r>
            <a:r>
              <a:rPr lang="ru-RU" dirty="0"/>
              <a:t> не </a:t>
            </a:r>
            <a:r>
              <a:rPr lang="ru-RU" dirty="0" err="1"/>
              <a:t>менше</a:t>
            </a:r>
            <a:r>
              <a:rPr lang="ru-RU" dirty="0"/>
              <a:t> 1.2 при </a:t>
            </a:r>
            <a:r>
              <a:rPr lang="ru-RU" dirty="0" err="1"/>
              <a:t>значній</a:t>
            </a:r>
            <a:r>
              <a:rPr lang="ru-RU" dirty="0"/>
              <a:t> </a:t>
            </a:r>
            <a:r>
              <a:rPr lang="ru-RU" dirty="0" err="1"/>
              <a:t>складності</a:t>
            </a:r>
            <a:r>
              <a:rPr lang="ru-RU" dirty="0"/>
              <a:t> </a:t>
            </a:r>
            <a:r>
              <a:rPr lang="ru-RU" dirty="0" err="1"/>
              <a:t>обчислень</a:t>
            </a:r>
            <a:r>
              <a:rPr lang="ru-RU" dirty="0"/>
              <a:t>. Робота </a:t>
            </a:r>
            <a:r>
              <a:rPr lang="ru-RU" dirty="0" err="1"/>
              <a:t>спрямована</a:t>
            </a:r>
            <a:r>
              <a:rPr lang="ru-RU" dirty="0"/>
              <a:t> на </a:t>
            </a:r>
            <a:r>
              <a:rPr lang="ru-RU" dirty="0" err="1"/>
              <a:t>вивчення</a:t>
            </a:r>
            <a:r>
              <a:rPr lang="ru-RU" dirty="0"/>
              <a:t> та </a:t>
            </a:r>
            <a:r>
              <a:rPr lang="ru-RU" dirty="0" err="1"/>
              <a:t>порівняння</a:t>
            </a:r>
            <a:r>
              <a:rPr lang="ru-RU" dirty="0"/>
              <a:t> </a:t>
            </a:r>
            <a:r>
              <a:rPr lang="ru-RU" dirty="0" err="1"/>
              <a:t>швидкодії</a:t>
            </a:r>
            <a:r>
              <a:rPr lang="ru-RU" dirty="0"/>
              <a:t> </a:t>
            </a:r>
            <a:r>
              <a:rPr lang="ru-RU" dirty="0" err="1"/>
              <a:t>послідовних</a:t>
            </a:r>
            <a:r>
              <a:rPr lang="ru-RU" dirty="0"/>
              <a:t> та </a:t>
            </a:r>
            <a:r>
              <a:rPr lang="ru-RU" dirty="0" err="1"/>
              <a:t>паралельних</a:t>
            </a:r>
            <a:r>
              <a:rPr lang="ru-RU" dirty="0"/>
              <a:t> </a:t>
            </a:r>
            <a:r>
              <a:rPr lang="ru-RU" dirty="0" err="1"/>
              <a:t>реалізацій</a:t>
            </a:r>
            <a:r>
              <a:rPr lang="ru-RU" dirty="0"/>
              <a:t> алгоритму, а також на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впливу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 </a:t>
            </a:r>
            <a:r>
              <a:rPr lang="ru-RU" dirty="0" err="1"/>
              <a:t>паралельного</a:t>
            </a:r>
            <a:r>
              <a:rPr lang="ru-RU" dirty="0"/>
              <a:t> алгоритму на </a:t>
            </a:r>
            <a:r>
              <a:rPr lang="ru-RU" dirty="0" err="1"/>
              <a:t>отримуване</a:t>
            </a:r>
            <a:r>
              <a:rPr lang="ru-RU" dirty="0"/>
              <a:t> </a:t>
            </a:r>
            <a:r>
              <a:rPr lang="ru-RU" dirty="0" err="1"/>
              <a:t>прискорення</a:t>
            </a:r>
            <a:r>
              <a:rPr lang="ru-RU" dirty="0"/>
              <a:t>.</a:t>
            </a:r>
          </a:p>
          <a:p>
            <a:r>
              <a:rPr lang="ru-RU" dirty="0"/>
              <a:t>КЛЮЧОВІ СЛОВА: </a:t>
            </a:r>
            <a:r>
              <a:rPr lang="en-GB" dirty="0"/>
              <a:t>MOTION BLUR, CUDA, </a:t>
            </a:r>
            <a:r>
              <a:rPr lang="ru-RU" dirty="0"/>
              <a:t>ОБРОБКА ЗОБРАЖЕНЬ, ПОСЛІДОВНА РЕАЛІЗАЦІЯ, ПАРАЛЕЛЬНА РЕАЛІЗАЦІЯ.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99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Розмиття</a:t>
            </a:r>
            <a:r>
              <a:rPr lang="ru-RU" dirty="0"/>
              <a:t> в </a:t>
            </a:r>
            <a:r>
              <a:rPr lang="ru-RU" dirty="0" err="1"/>
              <a:t>русі</a:t>
            </a:r>
            <a:r>
              <a:rPr lang="ru-RU" dirty="0"/>
              <a:t> </a:t>
            </a:r>
            <a:r>
              <a:rPr lang="ru-RU" dirty="0" err="1"/>
              <a:t>імітує</a:t>
            </a:r>
            <a:r>
              <a:rPr lang="ru-RU" dirty="0"/>
              <a:t> </a:t>
            </a:r>
            <a:r>
              <a:rPr lang="ru-RU" dirty="0" err="1"/>
              <a:t>ефект</a:t>
            </a:r>
            <a:r>
              <a:rPr lang="ru-RU" dirty="0"/>
              <a:t> </a:t>
            </a:r>
            <a:r>
              <a:rPr lang="ru-RU" dirty="0" err="1"/>
              <a:t>розмиття</a:t>
            </a:r>
            <a:r>
              <a:rPr lang="ru-RU" dirty="0"/>
              <a:t> на фото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відео</a:t>
            </a:r>
            <a:r>
              <a:rPr lang="ru-RU" dirty="0"/>
              <a:t>, коли камера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рухається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зйомки</a:t>
            </a:r>
            <a:r>
              <a:rPr lang="ru-RU" dirty="0"/>
              <a:t>. </a:t>
            </a:r>
            <a:r>
              <a:rPr lang="ru-RU" dirty="0" err="1"/>
              <a:t>Цей</a:t>
            </a:r>
            <a:r>
              <a:rPr lang="ru-RU" dirty="0"/>
              <a:t> алгоритм </a:t>
            </a:r>
            <a:r>
              <a:rPr lang="ru-RU" dirty="0" err="1"/>
              <a:t>використовує</a:t>
            </a:r>
            <a:r>
              <a:rPr lang="ru-RU" dirty="0"/>
              <a:t> ядро </a:t>
            </a:r>
            <a:r>
              <a:rPr lang="ru-RU" dirty="0" err="1"/>
              <a:t>згортки</a:t>
            </a:r>
            <a:r>
              <a:rPr lang="ru-RU" dirty="0"/>
              <a:t> для </a:t>
            </a:r>
            <a:r>
              <a:rPr lang="ru-RU" dirty="0" err="1"/>
              <a:t>усереднення</a:t>
            </a:r>
            <a:r>
              <a:rPr lang="ru-RU" dirty="0"/>
              <a:t> </a:t>
            </a:r>
            <a:r>
              <a:rPr lang="ru-RU" dirty="0" err="1"/>
              <a:t>пікселів</a:t>
            </a:r>
            <a:r>
              <a:rPr lang="ru-RU" dirty="0"/>
              <a:t> </a:t>
            </a:r>
            <a:r>
              <a:rPr lang="ru-RU" dirty="0" err="1"/>
              <a:t>уздовж</a:t>
            </a:r>
            <a:r>
              <a:rPr lang="ru-RU" dirty="0"/>
              <a:t> </a:t>
            </a:r>
            <a:r>
              <a:rPr lang="ru-RU" dirty="0" err="1"/>
              <a:t>напрямку</a:t>
            </a:r>
            <a:r>
              <a:rPr lang="ru-RU" dirty="0"/>
              <a:t> руху, </a:t>
            </a:r>
            <a:r>
              <a:rPr lang="ru-RU" dirty="0" err="1"/>
              <a:t>створюючи</a:t>
            </a:r>
            <a:r>
              <a:rPr lang="ru-RU" dirty="0"/>
              <a:t> </a:t>
            </a:r>
            <a:r>
              <a:rPr lang="ru-RU" dirty="0" err="1"/>
              <a:t>ілюзію</a:t>
            </a:r>
            <a:r>
              <a:rPr lang="ru-RU" dirty="0"/>
              <a:t> руху.</a:t>
            </a:r>
            <a:endParaRPr lang="en-GB" dirty="0"/>
          </a:p>
          <a:p>
            <a:r>
              <a:rPr lang="ru-RU" dirty="0"/>
              <a:t>Робота алгоритму </a:t>
            </a:r>
            <a:r>
              <a:rPr lang="ru-RU" dirty="0" err="1"/>
              <a:t>відбувається</a:t>
            </a:r>
            <a:r>
              <a:rPr lang="ru-RU" dirty="0"/>
              <a:t> в два кроки.</a:t>
            </a:r>
          </a:p>
          <a:p>
            <a:r>
              <a:rPr lang="ru-RU" dirty="0" err="1"/>
              <a:t>Розробка</a:t>
            </a:r>
            <a:r>
              <a:rPr lang="ru-RU" dirty="0"/>
              <a:t> ядра:</a:t>
            </a:r>
          </a:p>
          <a:p>
            <a:r>
              <a:rPr lang="ru-RU" dirty="0"/>
              <a:t>	Ядро </a:t>
            </a:r>
            <a:r>
              <a:rPr lang="ru-RU" dirty="0" err="1"/>
              <a:t>згортки</a:t>
            </a:r>
            <a:r>
              <a:rPr lang="ru-RU" dirty="0"/>
              <a:t> - </a:t>
            </a:r>
            <a:r>
              <a:rPr lang="ru-RU" dirty="0" err="1"/>
              <a:t>матриця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ваги для </a:t>
            </a:r>
            <a:r>
              <a:rPr lang="ru-RU" dirty="0" err="1"/>
              <a:t>усереднення</a:t>
            </a:r>
            <a:r>
              <a:rPr lang="ru-RU" dirty="0"/>
              <a:t> </a:t>
            </a:r>
            <a:r>
              <a:rPr lang="ru-RU" dirty="0" err="1"/>
              <a:t>пікселів</a:t>
            </a:r>
            <a:r>
              <a:rPr lang="ru-RU" dirty="0"/>
              <a:t>.</a:t>
            </a:r>
          </a:p>
          <a:p>
            <a:r>
              <a:rPr lang="ru-RU" dirty="0"/>
              <a:t>	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параметри</a:t>
            </a:r>
            <a:r>
              <a:rPr lang="ru-RU" dirty="0"/>
              <a:t> ядра: </a:t>
            </a:r>
            <a:r>
              <a:rPr lang="ru-RU" dirty="0" err="1"/>
              <a:t>розмір</a:t>
            </a:r>
            <a:r>
              <a:rPr lang="ru-RU" dirty="0"/>
              <a:t> (</a:t>
            </a:r>
            <a:r>
              <a:rPr lang="ru-RU" dirty="0" err="1"/>
              <a:t>впливає</a:t>
            </a:r>
            <a:r>
              <a:rPr lang="ru-RU" dirty="0"/>
              <a:t> на </a:t>
            </a:r>
            <a:r>
              <a:rPr lang="ru-RU" dirty="0" err="1"/>
              <a:t>інтенсивність</a:t>
            </a:r>
            <a:r>
              <a:rPr lang="ru-RU" dirty="0"/>
              <a:t> </a:t>
            </a:r>
            <a:r>
              <a:rPr lang="ru-RU" dirty="0" err="1"/>
              <a:t>розмиття</a:t>
            </a:r>
            <a:r>
              <a:rPr lang="ru-RU" dirty="0"/>
              <a:t>), форма (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напрямок</a:t>
            </a:r>
            <a:r>
              <a:rPr lang="ru-RU" dirty="0"/>
              <a:t>), </a:t>
            </a:r>
            <a:r>
              <a:rPr lang="ru-RU" dirty="0" err="1"/>
              <a:t>товщина</a:t>
            </a:r>
            <a:r>
              <a:rPr lang="ru-RU" dirty="0"/>
              <a:t> </a:t>
            </a:r>
            <a:r>
              <a:rPr lang="ru-RU" dirty="0" err="1"/>
              <a:t>лінії</a:t>
            </a:r>
            <a:r>
              <a:rPr lang="ru-RU" dirty="0"/>
              <a:t> (</a:t>
            </a:r>
            <a:r>
              <a:rPr lang="ru-RU" dirty="0" err="1"/>
              <a:t>впливає</a:t>
            </a:r>
            <a:r>
              <a:rPr lang="ru-RU" dirty="0"/>
              <a:t> на силу </a:t>
            </a:r>
            <a:r>
              <a:rPr lang="ru-RU" dirty="0" err="1"/>
              <a:t>розмиття</a:t>
            </a:r>
            <a:r>
              <a:rPr lang="ru-RU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21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Згортка</a:t>
            </a:r>
            <a:r>
              <a:rPr lang="ru-RU" dirty="0"/>
              <a:t>:</a:t>
            </a:r>
          </a:p>
          <a:p>
            <a:r>
              <a:rPr lang="ru-RU" dirty="0"/>
              <a:t>	Ядро </a:t>
            </a:r>
            <a:r>
              <a:rPr lang="ru-RU" dirty="0" err="1"/>
              <a:t>застосовується</a:t>
            </a:r>
            <a:r>
              <a:rPr lang="ru-RU" dirty="0"/>
              <a:t> до кожного </a:t>
            </a:r>
            <a:r>
              <a:rPr lang="ru-RU" dirty="0" err="1"/>
              <a:t>пікселя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 через </a:t>
            </a:r>
            <a:r>
              <a:rPr lang="ru-RU" dirty="0" err="1"/>
              <a:t>операцію</a:t>
            </a:r>
            <a:r>
              <a:rPr lang="ru-RU" dirty="0"/>
              <a:t> </a:t>
            </a:r>
            <a:r>
              <a:rPr lang="ru-RU" dirty="0" err="1"/>
              <a:t>згортки</a:t>
            </a:r>
            <a:r>
              <a:rPr lang="ru-RU" dirty="0"/>
              <a:t>.</a:t>
            </a:r>
          </a:p>
          <a:p>
            <a:r>
              <a:rPr lang="ru-RU" dirty="0"/>
              <a:t>	Для кожного </a:t>
            </a:r>
            <a:r>
              <a:rPr lang="ru-RU" dirty="0" err="1"/>
              <a:t>пікселя</a:t>
            </a:r>
            <a:r>
              <a:rPr lang="ru-RU" dirty="0"/>
              <a:t> ядро </a:t>
            </a:r>
            <a:r>
              <a:rPr lang="ru-RU" dirty="0" err="1"/>
              <a:t>центрується</a:t>
            </a:r>
            <a:r>
              <a:rPr lang="ru-RU" dirty="0"/>
              <a:t> на </a:t>
            </a:r>
            <a:r>
              <a:rPr lang="ru-RU" dirty="0" err="1"/>
              <a:t>ньому</a:t>
            </a:r>
            <a:r>
              <a:rPr lang="ru-RU" dirty="0"/>
              <a:t>, </a:t>
            </a:r>
            <a:r>
              <a:rPr lang="ru-RU" dirty="0" err="1"/>
              <a:t>усереднюючи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навколишніх</a:t>
            </a:r>
            <a:r>
              <a:rPr lang="ru-RU" dirty="0"/>
              <a:t> </a:t>
            </a:r>
            <a:r>
              <a:rPr lang="ru-RU" dirty="0" err="1"/>
              <a:t>пікселів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ваг ядра.</a:t>
            </a:r>
          </a:p>
          <a:p>
            <a:r>
              <a:rPr lang="ru-RU" dirty="0"/>
              <a:t>	</a:t>
            </a:r>
            <a:r>
              <a:rPr lang="ru-RU" dirty="0" err="1"/>
              <a:t>Усереднене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стає</a:t>
            </a:r>
            <a:r>
              <a:rPr lang="ru-RU" dirty="0"/>
              <a:t> </a:t>
            </a:r>
            <a:r>
              <a:rPr lang="ru-RU" dirty="0" err="1"/>
              <a:t>новим</a:t>
            </a:r>
            <a:r>
              <a:rPr lang="ru-RU" dirty="0"/>
              <a:t> </a:t>
            </a:r>
            <a:r>
              <a:rPr lang="ru-RU" dirty="0" err="1"/>
              <a:t>значенням</a:t>
            </a:r>
            <a:r>
              <a:rPr lang="ru-RU" dirty="0"/>
              <a:t> </a:t>
            </a:r>
            <a:r>
              <a:rPr lang="ru-RU" dirty="0" err="1"/>
              <a:t>пікселя</a:t>
            </a:r>
            <a:r>
              <a:rPr lang="ru-RU" dirty="0"/>
              <a:t>, </a:t>
            </a:r>
            <a:r>
              <a:rPr lang="ru-RU" dirty="0" err="1"/>
              <a:t>створюючи</a:t>
            </a:r>
            <a:r>
              <a:rPr lang="ru-RU" dirty="0"/>
              <a:t> </a:t>
            </a:r>
            <a:r>
              <a:rPr lang="ru-RU" dirty="0" err="1"/>
              <a:t>ефект</a:t>
            </a:r>
            <a:r>
              <a:rPr lang="ru-RU" dirty="0"/>
              <a:t> </a:t>
            </a:r>
            <a:r>
              <a:rPr lang="ru-RU" dirty="0" err="1"/>
              <a:t>розмиття</a:t>
            </a:r>
            <a:r>
              <a:rPr lang="ru-RU" dirty="0"/>
              <a:t>.</a:t>
            </a:r>
          </a:p>
          <a:p>
            <a:r>
              <a:rPr lang="ru-RU" dirty="0" err="1"/>
              <a:t>Математично</a:t>
            </a:r>
            <a:r>
              <a:rPr lang="ru-RU" dirty="0"/>
              <a:t> </a:t>
            </a:r>
            <a:r>
              <a:rPr lang="ru-RU" dirty="0" err="1"/>
              <a:t>згортка</a:t>
            </a:r>
            <a:r>
              <a:rPr lang="ru-RU" dirty="0"/>
              <a:t> наведена у </a:t>
            </a:r>
            <a:r>
              <a:rPr lang="ru-RU" dirty="0" err="1"/>
              <a:t>формулі</a:t>
            </a:r>
            <a:r>
              <a:rPr lang="ru-RU" dirty="0"/>
              <a:t> (1.1). </a:t>
            </a:r>
            <a:r>
              <a:rPr lang="ru-RU" dirty="0" err="1"/>
              <a:t>Припустимо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нумерація</a:t>
            </a:r>
            <a:r>
              <a:rPr lang="ru-RU" dirty="0"/>
              <a:t> </a:t>
            </a:r>
            <a:r>
              <a:rPr lang="ru-RU" dirty="0" err="1"/>
              <a:t>починається</a:t>
            </a:r>
            <a:r>
              <a:rPr lang="ru-RU" dirty="0"/>
              <a:t> з </a:t>
            </a:r>
            <a:r>
              <a:rPr lang="ru-RU" dirty="0" err="1"/>
              <a:t>одиниці</a:t>
            </a:r>
            <a:r>
              <a:rPr lang="ru-RU" dirty="0"/>
              <a:t>, </a:t>
            </a:r>
            <a:r>
              <a:rPr lang="ru-RU" dirty="0" err="1"/>
              <a:t>тоді</a:t>
            </a:r>
            <a:r>
              <a:rPr lang="ru-RU" dirty="0"/>
              <a:t>:</a:t>
            </a:r>
            <a:r>
              <a:rPr lang="en-GB" dirty="0"/>
              <a:t> …,</a:t>
            </a:r>
          </a:p>
          <a:p>
            <a:r>
              <a:rPr lang="ru-RU" dirty="0"/>
              <a:t>де </a:t>
            </a:r>
            <a:r>
              <a:rPr lang="en-GB" dirty="0"/>
              <a:t>G_(</a:t>
            </a:r>
            <a:r>
              <a:rPr lang="en-GB" dirty="0" err="1"/>
              <a:t>x,y</a:t>
            </a:r>
            <a:r>
              <a:rPr lang="en-GB" dirty="0"/>
              <a:t>) –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пікселя</a:t>
            </a:r>
            <a:r>
              <a:rPr lang="ru-RU" dirty="0"/>
              <a:t> нового </a:t>
            </a:r>
            <a:r>
              <a:rPr lang="ru-RU" dirty="0" err="1"/>
              <a:t>зображення</a:t>
            </a:r>
            <a:r>
              <a:rPr lang="ru-RU" dirty="0"/>
              <a:t> в координатах (</a:t>
            </a:r>
            <a:r>
              <a:rPr lang="en-GB" dirty="0" err="1"/>
              <a:t>x,y</a:t>
            </a:r>
            <a:r>
              <a:rPr lang="en-GB" dirty="0"/>
              <a:t>), </a:t>
            </a:r>
            <a:r>
              <a:rPr lang="en-GB" dirty="0" err="1"/>
              <a:t>K_h</a:t>
            </a:r>
            <a:r>
              <a:rPr lang="en-GB" dirty="0"/>
              <a:t> – </a:t>
            </a:r>
            <a:r>
              <a:rPr lang="ru-RU" dirty="0" err="1"/>
              <a:t>висота</a:t>
            </a:r>
            <a:r>
              <a:rPr lang="ru-RU" dirty="0"/>
              <a:t> ядра </a:t>
            </a:r>
            <a:r>
              <a:rPr lang="ru-RU" dirty="0" err="1"/>
              <a:t>згортки</a:t>
            </a:r>
            <a:r>
              <a:rPr lang="ru-RU" dirty="0"/>
              <a:t>, </a:t>
            </a:r>
            <a:r>
              <a:rPr lang="en-GB" dirty="0" err="1"/>
              <a:t>K_w</a:t>
            </a:r>
            <a:r>
              <a:rPr lang="en-GB" dirty="0"/>
              <a:t> – </a:t>
            </a:r>
            <a:r>
              <a:rPr lang="ru-RU" dirty="0"/>
              <a:t>ширина ядра </a:t>
            </a:r>
            <a:r>
              <a:rPr lang="ru-RU" dirty="0" err="1"/>
              <a:t>згортки</a:t>
            </a:r>
            <a:r>
              <a:rPr lang="ru-RU" dirty="0"/>
              <a:t>, </a:t>
            </a:r>
            <a:r>
              <a:rPr lang="en-GB" dirty="0"/>
              <a:t>I_(</a:t>
            </a:r>
            <a:r>
              <a:rPr lang="en-GB" dirty="0" err="1"/>
              <a:t>i,j</a:t>
            </a:r>
            <a:r>
              <a:rPr lang="en-GB" dirty="0"/>
              <a:t>) – </a:t>
            </a:r>
            <a:r>
              <a:rPr lang="ru-RU" dirty="0" err="1"/>
              <a:t>значення</a:t>
            </a:r>
            <a:r>
              <a:rPr lang="ru-RU" dirty="0"/>
              <a:t> основного </a:t>
            </a:r>
            <a:r>
              <a:rPr lang="ru-RU" dirty="0" err="1"/>
              <a:t>зображення</a:t>
            </a:r>
            <a:r>
              <a:rPr lang="ru-RU" dirty="0"/>
              <a:t> в координатах (</a:t>
            </a:r>
            <a:r>
              <a:rPr lang="en-GB" dirty="0" err="1"/>
              <a:t>i,j</a:t>
            </a:r>
            <a:r>
              <a:rPr lang="en-GB" dirty="0"/>
              <a:t>), K_(</a:t>
            </a:r>
            <a:r>
              <a:rPr lang="en-GB" dirty="0" err="1"/>
              <a:t>i,j</a:t>
            </a:r>
            <a:r>
              <a:rPr lang="en-GB" dirty="0"/>
              <a:t>) – </a:t>
            </a:r>
            <a:r>
              <a:rPr lang="ru-RU" dirty="0" err="1"/>
              <a:t>значення</a:t>
            </a:r>
            <a:r>
              <a:rPr lang="ru-RU" dirty="0"/>
              <a:t> ядра </a:t>
            </a:r>
            <a:r>
              <a:rPr lang="ru-RU" dirty="0" err="1"/>
              <a:t>згортки</a:t>
            </a:r>
            <a:r>
              <a:rPr lang="ru-RU" dirty="0"/>
              <a:t> в координатах (</a:t>
            </a:r>
            <a:r>
              <a:rPr lang="en-GB" dirty="0" err="1"/>
              <a:t>i,j</a:t>
            </a:r>
            <a:r>
              <a:rPr lang="en-GB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2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Вхідне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:</a:t>
            </a:r>
            <a:r>
              <a:rPr lang="en-GB" dirty="0"/>
              <a:t> …</a:t>
            </a:r>
            <a:endParaRPr lang="ru-RU" dirty="0"/>
          </a:p>
          <a:p>
            <a:r>
              <a:rPr lang="ru-RU" dirty="0" err="1"/>
              <a:t>Вхідний</a:t>
            </a:r>
            <a:r>
              <a:rPr lang="ru-RU" dirty="0"/>
              <a:t> кут: 115</a:t>
            </a:r>
          </a:p>
          <a:p>
            <a:r>
              <a:rPr lang="ru-RU" dirty="0" err="1"/>
              <a:t>Вхідна</a:t>
            </a:r>
            <a:r>
              <a:rPr lang="ru-RU" dirty="0"/>
              <a:t> </a:t>
            </a:r>
            <a:r>
              <a:rPr lang="ru-RU" dirty="0" err="1"/>
              <a:t>дистанція</a:t>
            </a:r>
            <a:r>
              <a:rPr lang="ru-RU" dirty="0"/>
              <a:t>: 100</a:t>
            </a:r>
          </a:p>
          <a:p>
            <a:r>
              <a:rPr lang="ru-RU" dirty="0" err="1"/>
              <a:t>Вихідне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:</a:t>
            </a:r>
            <a:r>
              <a:rPr lang="en-GB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124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схожий на </a:t>
            </a:r>
            <a:r>
              <a:rPr lang="ru-RU" dirty="0" err="1"/>
              <a:t>згортку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929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результатах аналізу тестування можна помітити, що часова складність є квадратичною та зростає зі збільшенням розміру зображення. Більш наглядно це продемонстровано на рисунку.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41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Основна різниця в проектуванні послідовного (на CPU) та паралельного (на GPU) алгоритмів в тому, що CPU-версія алгоритму розмиття руху працює на хост-процесорі, в один потік, обробляючи по одному пікселю за раз. З іншого боку, версія CUDA використовує можливості паралельної обробки графічних процесорів NVIDIA, розподіляючи робоче навантаження між декількома потоками (блоками потоків), що виконуються одночасно на графічному процесорі.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Сітка відображається на графічні процесори, блоки на мультипроцесори, потоки на процесорні передачі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  <a:p>
            <a:r>
              <a:rPr lang="ru-RU" dirty="0"/>
              <a:t>В </a:t>
            </a:r>
            <a:r>
              <a:rPr lang="ru-RU" dirty="0" err="1"/>
              <a:t>даному</a:t>
            </a:r>
            <a:r>
              <a:rPr lang="ru-RU" dirty="0"/>
              <a:t> </a:t>
            </a:r>
            <a:r>
              <a:rPr lang="ru-RU" dirty="0" err="1"/>
              <a:t>проекті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вирішено</a:t>
            </a:r>
            <a:r>
              <a:rPr lang="ru-RU" dirty="0"/>
              <a:t> обрати </a:t>
            </a:r>
            <a:r>
              <a:rPr lang="ru-RU" dirty="0" err="1"/>
              <a:t>підхід</a:t>
            </a:r>
            <a:r>
              <a:rPr lang="ru-RU" dirty="0"/>
              <a:t> </a:t>
            </a:r>
            <a:r>
              <a:rPr lang="ru-RU" dirty="0" err="1"/>
              <a:t>поділу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 на </a:t>
            </a:r>
            <a:r>
              <a:rPr lang="ru-RU" dirty="0" err="1"/>
              <a:t>сітку</a:t>
            </a:r>
            <a:r>
              <a:rPr lang="ru-RU" dirty="0"/>
              <a:t> (Grid) </a:t>
            </a:r>
            <a:r>
              <a:rPr lang="ru-RU" dirty="0" err="1"/>
              <a:t>менших</a:t>
            </a:r>
            <a:r>
              <a:rPr lang="ru-RU" dirty="0"/>
              <a:t> </a:t>
            </a:r>
            <a:r>
              <a:rPr lang="ru-RU" dirty="0" err="1"/>
              <a:t>прямокутних</a:t>
            </a:r>
            <a:r>
              <a:rPr lang="ru-RU" dirty="0"/>
              <a:t> областей, </a:t>
            </a:r>
            <a:r>
              <a:rPr lang="ru-RU" dirty="0" err="1"/>
              <a:t>блоків</a:t>
            </a:r>
            <a:r>
              <a:rPr lang="ru-RU" dirty="0"/>
              <a:t> (Block), і </a:t>
            </a:r>
            <a:r>
              <a:rPr lang="ru-RU" dirty="0" err="1"/>
              <a:t>кожну</a:t>
            </a:r>
            <a:r>
              <a:rPr lang="ru-RU" dirty="0"/>
              <a:t> </a:t>
            </a:r>
            <a:r>
              <a:rPr lang="ru-RU" dirty="0" err="1"/>
              <a:t>таку</a:t>
            </a:r>
            <a:r>
              <a:rPr lang="ru-RU" dirty="0"/>
              <a:t> область на потоки (</a:t>
            </a:r>
            <a:r>
              <a:rPr lang="ru-RU" dirty="0" err="1"/>
              <a:t>Thread</a:t>
            </a:r>
            <a:r>
              <a:rPr lang="ru-RU" dirty="0"/>
              <a:t>),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обробляти</a:t>
            </a:r>
            <a:r>
              <a:rPr lang="ru-RU" dirty="0"/>
              <a:t> </a:t>
            </a:r>
            <a:r>
              <a:rPr lang="ru-RU" dirty="0" err="1"/>
              <a:t>відповідні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. Схематична </a:t>
            </a:r>
            <a:r>
              <a:rPr lang="ru-RU" dirty="0" err="1"/>
              <a:t>демонстрація</a:t>
            </a:r>
            <a:r>
              <a:rPr lang="ru-RU" dirty="0"/>
              <a:t> </a:t>
            </a:r>
            <a:r>
              <a:rPr lang="ru-RU" dirty="0" err="1"/>
              <a:t>даного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наведена на рисунку.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8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Максимальна </a:t>
            </a:r>
            <a:r>
              <a:rPr lang="ru-RU" dirty="0" err="1"/>
              <a:t>кількість</a:t>
            </a:r>
            <a:r>
              <a:rPr lang="ru-RU" dirty="0"/>
              <a:t> CUDA-</a:t>
            </a:r>
            <a:r>
              <a:rPr lang="ru-RU" dirty="0" err="1"/>
              <a:t>потоків</a:t>
            </a:r>
            <a:r>
              <a:rPr lang="ru-RU" dirty="0"/>
              <a:t> в одному </a:t>
            </a:r>
            <a:r>
              <a:rPr lang="ru-RU" dirty="0" err="1"/>
              <a:t>блоці</a:t>
            </a:r>
            <a:r>
              <a:rPr lang="ru-RU" dirty="0"/>
              <a:t> </a:t>
            </a:r>
            <a:r>
              <a:rPr lang="ru-RU" dirty="0" err="1"/>
              <a:t>обмежена</a:t>
            </a:r>
            <a:r>
              <a:rPr lang="ru-RU" dirty="0"/>
              <a:t> на </a:t>
            </a:r>
            <a:r>
              <a:rPr lang="ru-RU" dirty="0" err="1"/>
              <a:t>моєму</a:t>
            </a:r>
            <a:r>
              <a:rPr lang="ru-RU" dirty="0"/>
              <a:t> </a:t>
            </a:r>
            <a:r>
              <a:rPr lang="ru-RU" dirty="0" err="1"/>
              <a:t>графічному</a:t>
            </a:r>
            <a:r>
              <a:rPr lang="ru-RU" dirty="0"/>
              <a:t> </a:t>
            </a:r>
            <a:r>
              <a:rPr lang="ru-RU" dirty="0" err="1"/>
              <a:t>процесору</a:t>
            </a:r>
            <a:r>
              <a:rPr lang="ru-RU" dirty="0"/>
              <a:t> (NVIDIA GeForce RTX 3050 </a:t>
            </a:r>
            <a:r>
              <a:rPr lang="ru-RU" dirty="0" err="1"/>
              <a:t>Laptop</a:t>
            </a:r>
            <a:r>
              <a:rPr lang="ru-RU" dirty="0"/>
              <a:t> GPU) до 1024 </a:t>
            </a:r>
            <a:r>
              <a:rPr lang="ru-RU" dirty="0" err="1"/>
              <a:t>включно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є </a:t>
            </a:r>
            <a:r>
              <a:rPr lang="ru-RU" dirty="0" err="1"/>
              <a:t>обмеженням</a:t>
            </a:r>
            <a:r>
              <a:rPr lang="ru-RU" dirty="0"/>
              <a:t> в </a:t>
            </a:r>
            <a:r>
              <a:rPr lang="ru-RU" dirty="0" err="1"/>
              <a:t>даному</a:t>
            </a:r>
            <a:r>
              <a:rPr lang="ru-RU" dirty="0"/>
              <a:t> </a:t>
            </a:r>
            <a:r>
              <a:rPr lang="ru-RU" dirty="0" err="1"/>
              <a:t>проекті</a:t>
            </a:r>
            <a:r>
              <a:rPr lang="ru-RU" dirty="0"/>
              <a:t>. А </a:t>
            </a:r>
            <a:r>
              <a:rPr lang="ru-RU" dirty="0" err="1"/>
              <a:t>максимальний</a:t>
            </a:r>
            <a:r>
              <a:rPr lang="ru-RU" dirty="0"/>
              <a:t> </a:t>
            </a:r>
            <a:r>
              <a:rPr lang="ru-RU" dirty="0" err="1"/>
              <a:t>розмір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 до 65535 на 65535 </a:t>
            </a:r>
            <a:r>
              <a:rPr lang="ru-RU" dirty="0" err="1"/>
              <a:t>включно</a:t>
            </a:r>
            <a:r>
              <a:rPr lang="ru-RU" dirty="0"/>
              <a:t>.</a:t>
            </a:r>
          </a:p>
          <a:p>
            <a:r>
              <a:rPr lang="ru-RU" dirty="0" err="1"/>
              <a:t>Такий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є </a:t>
            </a:r>
            <a:r>
              <a:rPr lang="ru-RU" dirty="0" err="1"/>
              <a:t>природнім</a:t>
            </a:r>
            <a:r>
              <a:rPr lang="ru-RU" dirty="0"/>
              <a:t> для CUDA,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реалізується</a:t>
            </a:r>
            <a:r>
              <a:rPr lang="ru-RU" dirty="0"/>
              <a:t> через </a:t>
            </a:r>
            <a:r>
              <a:rPr lang="ru-RU" dirty="0" err="1"/>
              <a:t>зручний</a:t>
            </a:r>
            <a:r>
              <a:rPr lang="ru-RU" dirty="0"/>
              <a:t> </a:t>
            </a:r>
            <a:r>
              <a:rPr lang="ru-RU" dirty="0" err="1"/>
              <a:t>виклик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-ядра з параметрами, приклад </a:t>
            </a:r>
            <a:r>
              <a:rPr lang="ru-RU" dirty="0" err="1"/>
              <a:t>якого</a:t>
            </a:r>
            <a:r>
              <a:rPr lang="ru-RU" dirty="0"/>
              <a:t> наведено на рисунку:</a:t>
            </a:r>
          </a:p>
          <a:p>
            <a:r>
              <a:rPr lang="ru-RU" dirty="0"/>
              <a:t>Шаблон </a:t>
            </a:r>
            <a:r>
              <a:rPr lang="ru-RU" dirty="0" err="1"/>
              <a:t>виклику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-ядра з параметрами.</a:t>
            </a:r>
          </a:p>
          <a:p>
            <a:r>
              <a:rPr lang="ru-RU" dirty="0"/>
              <a:t>В </a:t>
            </a:r>
            <a:r>
              <a:rPr lang="ru-RU" dirty="0" err="1"/>
              <a:t>даному</a:t>
            </a:r>
            <a:r>
              <a:rPr lang="ru-RU" dirty="0"/>
              <a:t> </a:t>
            </a:r>
            <a:r>
              <a:rPr lang="ru-RU" dirty="0" err="1"/>
              <a:t>проекті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вирішено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блоки </a:t>
            </a:r>
            <a:r>
              <a:rPr lang="ru-RU" dirty="0" err="1"/>
              <a:t>наступного</a:t>
            </a:r>
            <a:r>
              <a:rPr lang="ru-RU" dirty="0"/>
              <a:t> </a:t>
            </a:r>
            <a:r>
              <a:rPr lang="ru-RU" dirty="0" err="1"/>
              <a:t>розміру</a:t>
            </a:r>
            <a:r>
              <a:rPr lang="ru-RU" dirty="0"/>
              <a:t>, </a:t>
            </a:r>
            <a:r>
              <a:rPr lang="ru-RU" dirty="0" err="1"/>
              <a:t>розрахованого</a:t>
            </a:r>
            <a:r>
              <a:rPr lang="ru-RU" dirty="0"/>
              <a:t> по </a:t>
            </a:r>
            <a:r>
              <a:rPr lang="ru-RU" dirty="0" err="1"/>
              <a:t>формулі</a:t>
            </a:r>
            <a:r>
              <a:rPr lang="ru-RU" dirty="0"/>
              <a:t> (1.2): ...,</a:t>
            </a:r>
          </a:p>
          <a:p>
            <a:r>
              <a:rPr lang="ru-RU" dirty="0"/>
              <a:t>де T_X – параметр </a:t>
            </a:r>
            <a:r>
              <a:rPr lang="ru-RU" dirty="0" err="1"/>
              <a:t>програми</a:t>
            </a:r>
            <a:r>
              <a:rPr lang="ru-RU" dirty="0"/>
              <a:t>,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/>
              <a:t> на один блок по </a:t>
            </a:r>
            <a:r>
              <a:rPr lang="ru-RU" dirty="0" err="1"/>
              <a:t>осі</a:t>
            </a:r>
            <a:r>
              <a:rPr lang="ru-RU" dirty="0"/>
              <a:t> Х, 1_Y –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/>
              <a:t> на один блок по </a:t>
            </a:r>
            <a:r>
              <a:rPr lang="ru-RU" dirty="0" err="1"/>
              <a:t>осі</a:t>
            </a:r>
            <a:r>
              <a:rPr lang="ru-RU" dirty="0"/>
              <a:t> Y, 1_Z –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/>
              <a:t> на один блок по </a:t>
            </a:r>
            <a:r>
              <a:rPr lang="ru-RU" dirty="0" err="1"/>
              <a:t>осі</a:t>
            </a:r>
            <a:r>
              <a:rPr lang="ru-RU" dirty="0"/>
              <a:t> Z.</a:t>
            </a:r>
          </a:p>
          <a:p>
            <a:r>
              <a:rPr lang="ru-RU" dirty="0"/>
              <a:t>Таким чином, одним параметром </a:t>
            </a:r>
            <a:r>
              <a:rPr lang="ru-RU" dirty="0" err="1"/>
              <a:t>програми</a:t>
            </a:r>
            <a:r>
              <a:rPr lang="ru-RU" dirty="0"/>
              <a:t>, </a:t>
            </a:r>
            <a:r>
              <a:rPr lang="ru-RU" dirty="0" err="1"/>
              <a:t>ефективно</a:t>
            </a:r>
            <a:r>
              <a:rPr lang="ru-RU" dirty="0"/>
              <a:t> </a:t>
            </a:r>
            <a:r>
              <a:rPr lang="ru-RU" dirty="0" err="1"/>
              <a:t>задається</a:t>
            </a:r>
            <a:r>
              <a:rPr lang="ru-RU" dirty="0"/>
              <a:t> </a:t>
            </a:r>
            <a:r>
              <a:rPr lang="ru-RU" dirty="0" err="1"/>
              <a:t>фіксована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/>
              <a:t> на блок.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13011-23FC-4117-8FAE-2C55E3B9CC0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6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37.svg"/><Relationship Id="rId4" Type="http://schemas.openxmlformats.org/officeDocument/2006/relationships/image" Target="../media/image2.sv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chart" Target="../charts/chart2.xml"/><Relationship Id="rId5" Type="http://schemas.openxmlformats.org/officeDocument/2006/relationships/image" Target="../media/image3.png"/><Relationship Id="rId10" Type="http://schemas.openxmlformats.org/officeDocument/2006/relationships/image" Target="../media/image35.svg"/><Relationship Id="rId4" Type="http://schemas.openxmlformats.org/officeDocument/2006/relationships/image" Target="../media/image2.sv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4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image" Target="../media/image45.sv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2.svg"/><Relationship Id="rId4" Type="http://schemas.openxmlformats.org/officeDocument/2006/relationships/image" Target="../media/image2.sv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0" Type="http://schemas.openxmlformats.org/officeDocument/2006/relationships/image" Target="../media/image24.svg"/><Relationship Id="rId4" Type="http://schemas.openxmlformats.org/officeDocument/2006/relationships/image" Target="../media/image2.sv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28.png"/><Relationship Id="rId4" Type="http://schemas.openxmlformats.org/officeDocument/2006/relationships/image" Target="../media/image12.sv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32.gi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s://dou.ua/forums/topic/4842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3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chart" Target="../charts/chart1.xml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hyperlink" Target="https://users.wfu.edu/choss/CUDA/docs/Lecture%205.pdf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34.pn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2.sv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6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40.png"/><Relationship Id="rId5" Type="http://schemas.openxmlformats.org/officeDocument/2006/relationships/image" Target="../media/image38.png"/><Relationship Id="rId10" Type="http://schemas.openxmlformats.org/officeDocument/2006/relationships/image" Target="../media/image39.png"/><Relationship Id="rId4" Type="http://schemas.openxmlformats.org/officeDocument/2006/relationships/image" Target="../media/image37.svg"/><Relationship Id="rId9" Type="http://schemas.openxmlformats.org/officeDocument/2006/relationships/hyperlink" Target="https://users.wfu.edu/choss/CUDA/docs/Lecture%205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596961">
            <a:off x="-1432340" y="6872827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201367">
            <a:off x="714950" y="8429479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1"/>
                </a:lnTo>
                <a:lnTo>
                  <a:pt x="0" y="4816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10123381">
            <a:off x="15383533" y="-370895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-1395011">
            <a:off x="13558858" y="-1158072"/>
            <a:ext cx="2921537" cy="3881268"/>
          </a:xfrm>
          <a:custGeom>
            <a:avLst/>
            <a:gdLst/>
            <a:ahLst/>
            <a:cxnLst/>
            <a:rect l="l" t="t" r="r" b="b"/>
            <a:pathLst>
              <a:path w="2921537" h="3881268">
                <a:moveTo>
                  <a:pt x="0" y="0"/>
                </a:moveTo>
                <a:lnTo>
                  <a:pt x="2921536" y="0"/>
                </a:lnTo>
                <a:lnTo>
                  <a:pt x="2921536" y="3881269"/>
                </a:lnTo>
                <a:lnTo>
                  <a:pt x="0" y="388126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028700" y="1123950"/>
            <a:ext cx="6784499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93"/>
              </a:lnSpc>
            </a:pPr>
            <a:r>
              <a:rPr lang="en-US" sz="4393" spc="43" dirty="0">
                <a:solidFill>
                  <a:srgbClr val="0086B3"/>
                </a:solidFill>
                <a:latin typeface="Proxima Nova Bold"/>
              </a:rPr>
              <a:t>ТЕМА: АЛГОРИТМ ОБРОБКИ ГРАФІЧНИХ ЗОБРАЖЕНЬ ТА ЙОГО ПАРАЛЕЛЬНА РЕАЛІЗАЦІЯ ЗАСОБАМИ С++ ТА CUDA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775874"/>
            <a:ext cx="7886700" cy="1084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19"/>
              </a:lnSpc>
            </a:pPr>
            <a:r>
              <a:rPr lang="en-US" sz="3399" b="1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399" b="1" dirty="0" err="1">
                <a:solidFill>
                  <a:srgbClr val="1F294C"/>
                </a:solidFill>
                <a:latin typeface="Proxima Nova"/>
              </a:rPr>
              <a:t>Виконав</a:t>
            </a:r>
            <a:r>
              <a:rPr lang="en-US" sz="3399" b="1" dirty="0">
                <a:solidFill>
                  <a:srgbClr val="1F294C"/>
                </a:solidFill>
                <a:latin typeface="Proxima Nova"/>
              </a:rPr>
              <a:t>: </a:t>
            </a:r>
            <a:r>
              <a:rPr lang="en-US" sz="3399" dirty="0" err="1">
                <a:solidFill>
                  <a:srgbClr val="1F294C"/>
                </a:solidFill>
                <a:latin typeface="Proxima Nova"/>
              </a:rPr>
              <a:t>Кисельов</a:t>
            </a:r>
            <a:r>
              <a:rPr lang="en-US" sz="33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399" dirty="0" err="1">
                <a:solidFill>
                  <a:srgbClr val="1F294C"/>
                </a:solidFill>
                <a:latin typeface="Proxima Nova"/>
              </a:rPr>
              <a:t>Микита</a:t>
            </a:r>
            <a:r>
              <a:rPr lang="en-US" sz="33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399">
                <a:solidFill>
                  <a:srgbClr val="1F294C"/>
                </a:solidFill>
                <a:latin typeface="Proxima Nova"/>
              </a:rPr>
              <a:t>Євгенович</a:t>
            </a:r>
            <a:endParaRPr lang="en-US" sz="3399" dirty="0">
              <a:solidFill>
                <a:srgbClr val="1F294C"/>
              </a:solidFill>
              <a:latin typeface="Proxima Nova"/>
            </a:endParaRPr>
          </a:p>
          <a:p>
            <a:pPr>
              <a:lnSpc>
                <a:spcPts val="4419"/>
              </a:lnSpc>
            </a:pPr>
            <a:r>
              <a:rPr lang="en-US" sz="33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399" b="1" dirty="0">
                <a:solidFill>
                  <a:srgbClr val="1F294C"/>
                </a:solidFill>
                <a:latin typeface="Proxima Nova"/>
              </a:rPr>
              <a:t>Керівник: </a:t>
            </a:r>
            <a:r>
              <a:rPr lang="en-US" sz="3399" dirty="0">
                <a:solidFill>
                  <a:srgbClr val="1F294C"/>
                </a:solidFill>
                <a:latin typeface="Proxima Nova"/>
              </a:rPr>
              <a:t>Дифучин А.Ю.</a:t>
            </a:r>
          </a:p>
        </p:txBody>
      </p:sp>
      <p:sp>
        <p:nvSpPr>
          <p:cNvPr id="8" name="Freeform 8"/>
          <p:cNvSpPr/>
          <p:nvPr/>
        </p:nvSpPr>
        <p:spPr>
          <a:xfrm>
            <a:off x="7813199" y="2749374"/>
            <a:ext cx="12296519" cy="9529244"/>
          </a:xfrm>
          <a:custGeom>
            <a:avLst/>
            <a:gdLst/>
            <a:ahLst/>
            <a:cxnLst/>
            <a:rect l="l" t="t" r="r" b="b"/>
            <a:pathLst>
              <a:path w="12296519" h="9529244">
                <a:moveTo>
                  <a:pt x="0" y="0"/>
                </a:moveTo>
                <a:lnTo>
                  <a:pt x="12296519" y="0"/>
                </a:lnTo>
                <a:lnTo>
                  <a:pt x="12296519" y="9529244"/>
                </a:lnTo>
                <a:lnTo>
                  <a:pt x="0" y="9529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596961">
            <a:off x="-1406027" y="6806086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201367">
            <a:off x="557077" y="8324231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10123381">
            <a:off x="15906702" y="-1288799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3" y="0"/>
                </a:lnTo>
                <a:lnTo>
                  <a:pt x="39801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520407" y="534815"/>
            <a:ext cx="1457720" cy="521135"/>
          </a:xfrm>
          <a:custGeom>
            <a:avLst/>
            <a:gdLst/>
            <a:ahLst/>
            <a:cxnLst/>
            <a:rect l="l" t="t" r="r" b="b"/>
            <a:pathLst>
              <a:path w="1457720" h="521135">
                <a:moveTo>
                  <a:pt x="0" y="0"/>
                </a:moveTo>
                <a:lnTo>
                  <a:pt x="1457721" y="0"/>
                </a:lnTo>
                <a:lnTo>
                  <a:pt x="1457721" y="521135"/>
                </a:lnTo>
                <a:lnTo>
                  <a:pt x="0" y="52113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7025306" y="5953387"/>
            <a:ext cx="11056673" cy="4189363"/>
          </a:xfrm>
          <a:custGeom>
            <a:avLst/>
            <a:gdLst/>
            <a:ahLst/>
            <a:cxnLst/>
            <a:rect l="l" t="t" r="r" b="b"/>
            <a:pathLst>
              <a:path w="11056673" h="4189363">
                <a:moveTo>
                  <a:pt x="0" y="0"/>
                </a:moveTo>
                <a:lnTo>
                  <a:pt x="11056673" y="0"/>
                </a:lnTo>
                <a:lnTo>
                  <a:pt x="11056673" y="4189364"/>
                </a:lnTo>
                <a:lnTo>
                  <a:pt x="0" y="418936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1028700" y="1508402"/>
            <a:ext cx="13220700" cy="888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Також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було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вирішено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зробити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моноканальну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сітку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все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зображення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оскільки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ділення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Z-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координати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потоки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не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відбувається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розраховану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по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формулі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(1.3):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9"/>
              <p:cNvSpPr txBox="1"/>
              <p:nvPr/>
            </p:nvSpPr>
            <p:spPr>
              <a:xfrm>
                <a:off x="1028700" y="3680392"/>
                <a:ext cx="16230600" cy="227299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639"/>
                  </a:lnSpc>
                </a:pP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де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uk-UA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ширина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вхідного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зображення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,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де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uk-UA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кількість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потоків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один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блок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осі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Х,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висота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вхідного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зображення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,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кількість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блоків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одну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сітку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осі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кількість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блоків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одну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сітку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осі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Z.</a:t>
                </a:r>
              </a:p>
              <a:p>
                <a:pPr>
                  <a:lnSpc>
                    <a:spcPts val="3639"/>
                  </a:lnSpc>
                </a:pP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Таким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чином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,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одним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параметром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програми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,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ефективно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задається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фіксована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кількість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блоків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сітку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3680392"/>
                <a:ext cx="16230600" cy="2272995"/>
              </a:xfrm>
              <a:prstGeom prst="rect">
                <a:avLst/>
              </a:prstGeom>
              <a:blipFill>
                <a:blip r:embed="rId12"/>
                <a:stretch>
                  <a:fillRect l="-1352" t="-5094" b="-83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37ECF3-DF8E-A42D-E1BB-8AF48E206053}"/>
                  </a:ext>
                </a:extLst>
              </p:cNvPr>
              <p:cNvSpPr txBox="1"/>
              <p:nvPr/>
            </p:nvSpPr>
            <p:spPr>
              <a:xfrm>
                <a:off x="1028700" y="2508155"/>
                <a:ext cx="6016323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sz="2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GB" sz="28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GB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GB" sz="2800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r>
                                        <a:rPr lang="en-GB" sz="2800" i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  <m:r>
                                        <a:rPr lang="en-GB" sz="2800" i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GB" sz="28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GB" sz="28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800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2800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1.3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GB" sz="2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37ECF3-DF8E-A42D-E1BB-8AF48E206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2508155"/>
                <a:ext cx="6016323" cy="10604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596961">
            <a:off x="-1406027" y="6806086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201367">
            <a:off x="557077" y="8324231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10123381">
            <a:off x="15906702" y="-1288799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3" y="0"/>
                </a:lnTo>
                <a:lnTo>
                  <a:pt x="39801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 rot="-8415231">
            <a:off x="16486296" y="8937138"/>
            <a:ext cx="1546007" cy="1144045"/>
          </a:xfrm>
          <a:custGeom>
            <a:avLst/>
            <a:gdLst/>
            <a:ahLst/>
            <a:cxnLst/>
            <a:rect l="l" t="t" r="r" b="b"/>
            <a:pathLst>
              <a:path w="1546007" h="1144045">
                <a:moveTo>
                  <a:pt x="0" y="0"/>
                </a:moveTo>
                <a:lnTo>
                  <a:pt x="1546008" y="0"/>
                </a:lnTo>
                <a:lnTo>
                  <a:pt x="1546008" y="1144045"/>
                </a:lnTo>
                <a:lnTo>
                  <a:pt x="0" y="11440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1028700" y="873376"/>
            <a:ext cx="9359803" cy="1314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8"/>
              </a:lnSpc>
            </a:pPr>
            <a:r>
              <a:rPr lang="en-US" sz="5098" spc="50">
                <a:solidFill>
                  <a:srgbClr val="0086B3"/>
                </a:solidFill>
                <a:latin typeface="Proxima Nova Bold"/>
              </a:rPr>
              <a:t>ПАРАЛЕЛЬНИЙ АЛГОРИТМ (ПАРАЛЕЛІЗМ ДАНИХ)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AA02408-97FB-83DC-77E3-3647F550E0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821246"/>
              </p:ext>
            </p:extLst>
          </p:nvPr>
        </p:nvGraphicFramePr>
        <p:xfrm>
          <a:off x="2933700" y="2476500"/>
          <a:ext cx="12420600" cy="712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54340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54681" y="8460438"/>
            <a:ext cx="6694763" cy="105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8"/>
              </a:lnSpc>
            </a:pPr>
            <a:r>
              <a:rPr lang="en-US" sz="2144">
                <a:solidFill>
                  <a:srgbClr val="1F294C"/>
                </a:solidFill>
                <a:latin typeface="Proxima Nova Italics"/>
              </a:rPr>
              <a:t>Графік прискорення паралельного алгоритму відносно послідовного з 5 прогрівами та 10 ітераціями з різною кількістю потоків</a:t>
            </a:r>
          </a:p>
        </p:txBody>
      </p:sp>
      <p:sp>
        <p:nvSpPr>
          <p:cNvPr id="3" name="Freeform 3"/>
          <p:cNvSpPr/>
          <p:nvPr/>
        </p:nvSpPr>
        <p:spPr>
          <a:xfrm rot="4596961">
            <a:off x="-2042348" y="7739356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10123381">
            <a:off x="15488782" y="-651472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-1395011">
            <a:off x="13614410" y="-1236110"/>
            <a:ext cx="2725288" cy="3620552"/>
          </a:xfrm>
          <a:custGeom>
            <a:avLst/>
            <a:gdLst/>
            <a:ahLst/>
            <a:cxnLst/>
            <a:rect l="l" t="t" r="r" b="b"/>
            <a:pathLst>
              <a:path w="2725288" h="3620552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604364" y="469263"/>
            <a:ext cx="11572763" cy="1204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34"/>
              </a:lnSpc>
            </a:pPr>
            <a:r>
              <a:rPr lang="en-US" sz="4634" spc="46" dirty="0">
                <a:solidFill>
                  <a:srgbClr val="0086B3"/>
                </a:solidFill>
                <a:latin typeface="Proxima Nova Bold"/>
              </a:rPr>
              <a:t>ПОРІВНЯННЯ РОБОТИ ПОСЛІДОВНОГО ТА ПАРАЛЕЛЬНИХ АЛГОРИТМІВ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2746754"/>
            <a:ext cx="8115300" cy="4962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 dirty="0">
                <a:solidFill>
                  <a:srgbClr val="1F294C"/>
                </a:solidFill>
                <a:latin typeface="Proxima Nova"/>
              </a:rPr>
              <a:t>З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ростом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розмірів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зображень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паралельний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алгоритм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демонструє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кращу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ефективність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.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Проте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згідно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з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законом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Амдалу,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при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збільшенні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кількості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потоків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приріст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швидкості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обмежений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певним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значенням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.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Натомість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для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маленьких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зображень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алгоритми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показують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близькі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, а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іноді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й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гірші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результати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.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Це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зумовлено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незначним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внеском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послідовних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ділянок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коду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які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неможливо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розпаралелити.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7E67BD5-FAAA-473D-BAC7-8D57D713EC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988484"/>
              </p:ext>
            </p:extLst>
          </p:nvPr>
        </p:nvGraphicFramePr>
        <p:xfrm>
          <a:off x="1447912" y="1853741"/>
          <a:ext cx="6908299" cy="6579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2096" y="1482599"/>
            <a:ext cx="9323809" cy="84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 spc="63">
                <a:solidFill>
                  <a:srgbClr val="0086B3"/>
                </a:solidFill>
                <a:latin typeface="Proxima Nova Bold"/>
              </a:rPr>
              <a:t>ВИСНОВКИ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71302"/>
            <a:ext cx="16230600" cy="6104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49"/>
              </a:lnSpc>
            </a:pP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В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рамках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курсової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роботи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досліджено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та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розроблено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алгоритм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розмиття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в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русі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та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його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паралельну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реалізацію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з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використанням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CUDA C++:</a:t>
            </a:r>
          </a:p>
          <a:p>
            <a:pPr marL="582928" lvl="1" indent="-291464">
              <a:lnSpc>
                <a:spcPts val="4049"/>
              </a:lnSpc>
              <a:buAutoNum type="arabicPeriod"/>
            </a:pP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Розроблено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та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протестовано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послідовний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алгоритм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 marL="582928" lvl="1" indent="-291464">
              <a:lnSpc>
                <a:spcPts val="4049"/>
              </a:lnSpc>
              <a:buAutoNum type="arabicPeriod"/>
            </a:pP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Обґрунтовано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вибір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CUDA C++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як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платформи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для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паралелізації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 marL="582928" lvl="1" indent="-291464">
              <a:lnSpc>
                <a:spcPts val="4049"/>
              </a:lnSpc>
              <a:buAutoNum type="arabicPeriod"/>
            </a:pP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Паралельний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алгоритм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реалізовано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з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використанням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моделі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виконання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CUDA.</a:t>
            </a:r>
          </a:p>
          <a:p>
            <a:pPr marL="582928" lvl="1" indent="-291464">
              <a:lnSpc>
                <a:spcPts val="4049"/>
              </a:lnSpc>
              <a:buAutoNum type="arabicPeriod"/>
            </a:pP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Досягнуто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значного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прискорення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порівняно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з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послідовним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алгоритмом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(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до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71.33x).</a:t>
            </a:r>
          </a:p>
          <a:p>
            <a:pPr marL="582928" lvl="1" indent="-291464">
              <a:lnSpc>
                <a:spcPts val="4049"/>
              </a:lnSpc>
              <a:buAutoNum type="arabicPeriod"/>
            </a:pP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Прискорення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зростає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зі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збільшенням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розміру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зображення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 marL="582928" lvl="1" indent="-291464">
              <a:lnSpc>
                <a:spcPts val="4049"/>
              </a:lnSpc>
              <a:buAutoNum type="arabicPeriod"/>
            </a:pP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Досліджено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вплив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кількості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потоків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блок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прискорення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 marL="582928" lvl="1" indent="-291464">
              <a:lnSpc>
                <a:spcPts val="4049"/>
              </a:lnSpc>
              <a:buAutoNum type="arabicPeriod"/>
            </a:pP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Проаналізовано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обмеження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та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недоліки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обраного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підходу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 marL="582928" lvl="1" indent="-291464">
              <a:lnSpc>
                <a:spcPts val="4049"/>
              </a:lnSpc>
              <a:buAutoNum type="arabicPeriod"/>
            </a:pP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Паралельний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алгоритм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ефективно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використовує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GPU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для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обробки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великих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обсягів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даних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 marL="582928" lvl="1" indent="-291464">
              <a:lnSpc>
                <a:spcPts val="4049"/>
              </a:lnSpc>
              <a:buAutoNum type="arabicPeriod"/>
            </a:pP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Існує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оптимальна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кількість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потоків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блок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яку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слід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визначати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для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кожного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випадку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 marL="582928" lvl="1" indent="-291464">
              <a:lnSpc>
                <a:spcPts val="4049"/>
              </a:lnSpc>
              <a:buAutoNum type="arabicPeriod"/>
            </a:pP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CUDA C++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має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апаратну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залежність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від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GPU NVIDIA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та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складніший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699" spc="26" dirty="0" err="1">
                <a:solidFill>
                  <a:srgbClr val="1F294C"/>
                </a:solidFill>
                <a:latin typeface="Proxima Nova"/>
              </a:rPr>
              <a:t>код</a:t>
            </a:r>
            <a:r>
              <a:rPr lang="en-US" sz="2699" spc="26" dirty="0">
                <a:solidFill>
                  <a:srgbClr val="1F294C"/>
                </a:solidFill>
                <a:latin typeface="Proxima Nova"/>
              </a:rPr>
              <a:t>.</a:t>
            </a:r>
          </a:p>
        </p:txBody>
      </p:sp>
      <p:sp>
        <p:nvSpPr>
          <p:cNvPr id="4" name="Freeform 4"/>
          <p:cNvSpPr/>
          <p:nvPr/>
        </p:nvSpPr>
        <p:spPr>
          <a:xfrm rot="4201469">
            <a:off x="-1586975" y="8151037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-4089119">
            <a:off x="570683" y="9859661"/>
            <a:ext cx="3484112" cy="2787289"/>
          </a:xfrm>
          <a:custGeom>
            <a:avLst/>
            <a:gdLst/>
            <a:ahLst/>
            <a:cxnLst/>
            <a:rect l="l" t="t" r="r" b="b"/>
            <a:pathLst>
              <a:path w="3484112" h="2787289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 rot="10026593">
            <a:off x="15481612" y="-521355"/>
            <a:ext cx="3555375" cy="4205283"/>
          </a:xfrm>
          <a:custGeom>
            <a:avLst/>
            <a:gdLst/>
            <a:ahLst/>
            <a:cxnLst/>
            <a:rect l="l" t="t" r="r" b="b"/>
            <a:pathLst>
              <a:path w="3555375" h="4205283">
                <a:moveTo>
                  <a:pt x="0" y="0"/>
                </a:moveTo>
                <a:lnTo>
                  <a:pt x="3555376" y="0"/>
                </a:lnTo>
                <a:lnTo>
                  <a:pt x="3555376" y="4205282"/>
                </a:lnTo>
                <a:lnTo>
                  <a:pt x="0" y="42052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 rot="-2827656" flipH="1" flipV="1">
            <a:off x="14119950" y="-1318357"/>
            <a:ext cx="3484112" cy="2787289"/>
          </a:xfrm>
          <a:custGeom>
            <a:avLst/>
            <a:gdLst/>
            <a:ahLst/>
            <a:cxnLst/>
            <a:rect l="l" t="t" r="r" b="b"/>
            <a:pathLst>
              <a:path w="3484112" h="2787289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05925" y="2641993"/>
            <a:ext cx="8553375" cy="4664096"/>
          </a:xfrm>
          <a:custGeom>
            <a:avLst/>
            <a:gdLst/>
            <a:ahLst/>
            <a:cxnLst/>
            <a:rect l="l" t="t" r="r" b="b"/>
            <a:pathLst>
              <a:path w="8553375" h="4664096">
                <a:moveTo>
                  <a:pt x="0" y="0"/>
                </a:moveTo>
                <a:lnTo>
                  <a:pt x="8553375" y="0"/>
                </a:lnTo>
                <a:lnTo>
                  <a:pt x="8553375" y="4664096"/>
                </a:lnTo>
                <a:lnTo>
                  <a:pt x="0" y="46640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1028700" y="3215391"/>
            <a:ext cx="9043959" cy="2363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04"/>
              </a:lnSpc>
            </a:pPr>
            <a:r>
              <a:rPr lang="en-US" sz="9104" spc="91">
                <a:solidFill>
                  <a:srgbClr val="0086B3"/>
                </a:solidFill>
                <a:latin typeface="Proxima Nova Bold"/>
              </a:rPr>
              <a:t>ДЯКУЮ ЗА УВАГУ</a:t>
            </a:r>
          </a:p>
        </p:txBody>
      </p:sp>
      <p:sp>
        <p:nvSpPr>
          <p:cNvPr id="4" name="Freeform 4"/>
          <p:cNvSpPr/>
          <p:nvPr/>
        </p:nvSpPr>
        <p:spPr>
          <a:xfrm rot="4596961">
            <a:off x="-1406027" y="6806086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-1201367">
            <a:off x="557077" y="8324231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 rot="9956905">
            <a:off x="15474752" y="-385440"/>
            <a:ext cx="3832752" cy="3962431"/>
          </a:xfrm>
          <a:custGeom>
            <a:avLst/>
            <a:gdLst/>
            <a:ahLst/>
            <a:cxnLst/>
            <a:rect l="l" t="t" r="r" b="b"/>
            <a:pathLst>
              <a:path w="3832752" h="3962431">
                <a:moveTo>
                  <a:pt x="0" y="0"/>
                </a:moveTo>
                <a:lnTo>
                  <a:pt x="3832752" y="0"/>
                </a:lnTo>
                <a:lnTo>
                  <a:pt x="3832752" y="3962431"/>
                </a:lnTo>
                <a:lnTo>
                  <a:pt x="0" y="396243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 rot="-1395011">
            <a:off x="13800601" y="-1123498"/>
            <a:ext cx="2831272" cy="3761351"/>
          </a:xfrm>
          <a:custGeom>
            <a:avLst/>
            <a:gdLst/>
            <a:ahLst/>
            <a:cxnLst/>
            <a:rect l="l" t="t" r="r" b="b"/>
            <a:pathLst>
              <a:path w="2831272" h="3761351">
                <a:moveTo>
                  <a:pt x="0" y="0"/>
                </a:moveTo>
                <a:lnTo>
                  <a:pt x="2831272" y="0"/>
                </a:lnTo>
                <a:lnTo>
                  <a:pt x="2831272" y="3761351"/>
                </a:lnTo>
                <a:lnTo>
                  <a:pt x="0" y="376135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201469">
            <a:off x="-1165980" y="7429873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4089119">
            <a:off x="991678" y="9138498"/>
            <a:ext cx="3484112" cy="2787289"/>
          </a:xfrm>
          <a:custGeom>
            <a:avLst/>
            <a:gdLst/>
            <a:ahLst/>
            <a:cxnLst/>
            <a:rect l="l" t="t" r="r" b="b"/>
            <a:pathLst>
              <a:path w="3484112" h="2787289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10026593">
            <a:off x="15481612" y="-521355"/>
            <a:ext cx="3555375" cy="4205283"/>
          </a:xfrm>
          <a:custGeom>
            <a:avLst/>
            <a:gdLst/>
            <a:ahLst/>
            <a:cxnLst/>
            <a:rect l="l" t="t" r="r" b="b"/>
            <a:pathLst>
              <a:path w="3555375" h="4205283">
                <a:moveTo>
                  <a:pt x="0" y="0"/>
                </a:moveTo>
                <a:lnTo>
                  <a:pt x="3555376" y="0"/>
                </a:lnTo>
                <a:lnTo>
                  <a:pt x="3555376" y="4205282"/>
                </a:lnTo>
                <a:lnTo>
                  <a:pt x="0" y="42052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1152525"/>
            <a:ext cx="6596907" cy="84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99"/>
              </a:lnSpc>
            </a:pPr>
            <a:r>
              <a:rPr lang="en-US" sz="6399" spc="63">
                <a:solidFill>
                  <a:srgbClr val="0086B3"/>
                </a:solidFill>
                <a:latin typeface="Proxima Nova Bold"/>
              </a:rPr>
              <a:t>МЕТА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176356"/>
            <a:ext cx="11618717" cy="5456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b="1" dirty="0" err="1">
                <a:solidFill>
                  <a:srgbClr val="1F294C"/>
                </a:solidFill>
                <a:latin typeface="Proxima Nova"/>
              </a:rPr>
              <a:t>Метою</a:t>
            </a:r>
            <a:r>
              <a:rPr lang="en-US" sz="3000" b="1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b="1" dirty="0" err="1">
                <a:solidFill>
                  <a:srgbClr val="1F294C"/>
                </a:solidFill>
                <a:latin typeface="Proxima Nova"/>
              </a:rPr>
              <a:t>розробки</a:t>
            </a:r>
            <a:r>
              <a:rPr lang="en-US" sz="3000" b="1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є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паралельна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реалізація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алгоритму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обробки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графічних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зображень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з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прискоренням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не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менше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1.2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при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значній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складності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обчислень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.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Робота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спрямована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вивчення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та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порівняння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швидкодії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послідовних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та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паралельних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реалізацій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алгоритму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, а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також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аналіз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впливу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параметрів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паралельного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алгоритму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отримуване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прискорення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>
              <a:lnSpc>
                <a:spcPts val="4800"/>
              </a:lnSpc>
            </a:pPr>
            <a:endParaRPr lang="en-US" sz="3000" dirty="0">
              <a:solidFill>
                <a:srgbClr val="1F294C"/>
              </a:solidFill>
              <a:latin typeface="Proxima Nova"/>
            </a:endParaRPr>
          </a:p>
          <a:p>
            <a:pPr>
              <a:lnSpc>
                <a:spcPts val="4800"/>
              </a:lnSpc>
            </a:pPr>
            <a:r>
              <a:rPr lang="en-US" sz="3000" b="1" dirty="0">
                <a:solidFill>
                  <a:srgbClr val="1F294C"/>
                </a:solidFill>
                <a:latin typeface="Proxima Nova"/>
              </a:rPr>
              <a:t>КЛЮЧОВІ СЛОВА: 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MOTION BLUR, CUDA, ОБРОБКА ЗОБРАЖЕНЬ, ПОСЛІДОВНА РЕАЛІЗАЦІЯ, ПАРАЛЕЛЬНА РЕАЛІЗАЦІЯ.</a:t>
            </a:r>
          </a:p>
        </p:txBody>
      </p:sp>
      <p:sp>
        <p:nvSpPr>
          <p:cNvPr id="7" name="Freeform 7"/>
          <p:cNvSpPr/>
          <p:nvPr/>
        </p:nvSpPr>
        <p:spPr>
          <a:xfrm rot="-2827656" flipH="1" flipV="1">
            <a:off x="14119950" y="-1318357"/>
            <a:ext cx="3484112" cy="2787289"/>
          </a:xfrm>
          <a:custGeom>
            <a:avLst/>
            <a:gdLst/>
            <a:ahLst/>
            <a:cxnLst/>
            <a:rect l="l" t="t" r="r" b="b"/>
            <a:pathLst>
              <a:path w="3484112" h="2787289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13279775" y="4027510"/>
            <a:ext cx="3555148" cy="5832820"/>
          </a:xfrm>
          <a:custGeom>
            <a:avLst/>
            <a:gdLst/>
            <a:ahLst/>
            <a:cxnLst/>
            <a:rect l="l" t="t" r="r" b="b"/>
            <a:pathLst>
              <a:path w="3555148" h="5832820">
                <a:moveTo>
                  <a:pt x="0" y="0"/>
                </a:moveTo>
                <a:lnTo>
                  <a:pt x="3555148" y="0"/>
                </a:lnTo>
                <a:lnTo>
                  <a:pt x="3555148" y="5832820"/>
                </a:lnTo>
                <a:lnTo>
                  <a:pt x="0" y="583282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596961">
            <a:off x="-1432340" y="6872827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201367">
            <a:off x="714950" y="8429479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1"/>
                </a:lnTo>
                <a:lnTo>
                  <a:pt x="0" y="4816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10123381">
            <a:off x="15807747" y="-1028700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4596961">
            <a:off x="15884485" y="-3313148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 rot="-8100000">
            <a:off x="15009735" y="8448987"/>
            <a:ext cx="2017216" cy="1492740"/>
          </a:xfrm>
          <a:custGeom>
            <a:avLst/>
            <a:gdLst/>
            <a:ahLst/>
            <a:cxnLst/>
            <a:rect l="l" t="t" r="r" b="b"/>
            <a:pathLst>
              <a:path w="2017216" h="1492740">
                <a:moveTo>
                  <a:pt x="0" y="0"/>
                </a:moveTo>
                <a:lnTo>
                  <a:pt x="2017216" y="0"/>
                </a:lnTo>
                <a:lnTo>
                  <a:pt x="2017216" y="1492740"/>
                </a:lnTo>
                <a:lnTo>
                  <a:pt x="0" y="14927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1028700" y="1152525"/>
            <a:ext cx="8742734" cy="84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99"/>
              </a:lnSpc>
            </a:pPr>
            <a:r>
              <a:rPr lang="en-US" sz="6399" spc="63">
                <a:solidFill>
                  <a:srgbClr val="0086B3"/>
                </a:solidFill>
                <a:latin typeface="Proxima Nova Bold"/>
              </a:rPr>
              <a:t>ОПИС АЛГОРИТМУ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4694773"/>
            <a:ext cx="7749807" cy="3651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70"/>
              </a:lnSpc>
            </a:pPr>
            <a:r>
              <a:rPr lang="en-US" sz="3000" u="sng">
                <a:solidFill>
                  <a:srgbClr val="1F294C"/>
                </a:solidFill>
                <a:latin typeface="Proxima Nova"/>
              </a:rPr>
              <a:t>Розробка ядра:</a:t>
            </a:r>
          </a:p>
          <a:p>
            <a:pPr marL="647702" lvl="1" indent="-323851">
              <a:lnSpc>
                <a:spcPts val="4170"/>
              </a:lnSpc>
              <a:buFont typeface="Arial"/>
              <a:buChar char="•"/>
            </a:pPr>
            <a:r>
              <a:rPr lang="en-US" sz="3000">
                <a:solidFill>
                  <a:srgbClr val="1F294C"/>
                </a:solidFill>
                <a:latin typeface="Proxima Nova"/>
              </a:rPr>
              <a:t>Ядро згортки - матриця, що визначає ваги для усереднення пікселів.</a:t>
            </a:r>
          </a:p>
          <a:p>
            <a:pPr marL="647702" lvl="1" indent="-323851">
              <a:lnSpc>
                <a:spcPts val="4170"/>
              </a:lnSpc>
              <a:buFont typeface="Arial"/>
              <a:buChar char="•"/>
            </a:pPr>
            <a:r>
              <a:rPr lang="en-US" sz="3000">
                <a:solidFill>
                  <a:srgbClr val="1F294C"/>
                </a:solidFill>
                <a:latin typeface="Proxima Nova"/>
              </a:rPr>
              <a:t>Різні параметри ядра: розмір (впливає на інтенсивність розмиття), форма (визначає напрямок), товщина лінії (впливає на силу розмиття).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617005"/>
            <a:ext cx="7749807" cy="3182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70"/>
              </a:lnSpc>
            </a:pP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Розмиття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в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русі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імітує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ефект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розмиття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фото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або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відео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коли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камера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швидко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рухається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під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час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зйомки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.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Цей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алгоритм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використовує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ядро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згортки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для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усереднення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пікселів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уздовж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напрямку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руху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створюючи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ілюзію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руху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596961">
            <a:off x="-2266735" y="6789704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7"/>
                </a:lnTo>
                <a:lnTo>
                  <a:pt x="0" y="43733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201367">
            <a:off x="-119445" y="8346356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10123381">
            <a:off x="16550121" y="-1516272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3" y="0"/>
                </a:lnTo>
                <a:lnTo>
                  <a:pt x="39801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762340" y="541128"/>
            <a:ext cx="1457720" cy="521135"/>
          </a:xfrm>
          <a:custGeom>
            <a:avLst/>
            <a:gdLst/>
            <a:ahLst/>
            <a:cxnLst/>
            <a:rect l="l" t="t" r="r" b="b"/>
            <a:pathLst>
              <a:path w="1457720" h="521135">
                <a:moveTo>
                  <a:pt x="0" y="0"/>
                </a:moveTo>
                <a:lnTo>
                  <a:pt x="1457720" y="0"/>
                </a:lnTo>
                <a:lnTo>
                  <a:pt x="1457720" y="521135"/>
                </a:lnTo>
                <a:lnTo>
                  <a:pt x="0" y="52113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2114370" y="1284662"/>
            <a:ext cx="9519565" cy="532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2"/>
              </a:lnSpc>
            </a:pPr>
            <a:r>
              <a:rPr lang="en-US" sz="2800" u="sng" dirty="0" err="1">
                <a:solidFill>
                  <a:srgbClr val="1F294C"/>
                </a:solidFill>
                <a:latin typeface="Proxima Nova"/>
              </a:rPr>
              <a:t>Згортка</a:t>
            </a:r>
            <a:r>
              <a:rPr lang="en-US" sz="2800" u="sng" dirty="0">
                <a:solidFill>
                  <a:srgbClr val="1F294C"/>
                </a:solidFill>
                <a:latin typeface="Proxima Nova"/>
              </a:rPr>
              <a:t>:</a:t>
            </a:r>
          </a:p>
          <a:p>
            <a:pPr marL="604523" lvl="1" indent="-302261">
              <a:lnSpc>
                <a:spcPts val="3892"/>
              </a:lnSpc>
              <a:buFont typeface="Arial"/>
              <a:buChar char="•"/>
            </a:pP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Ядро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застосовується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до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кожного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пікселя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зображення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через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операцію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згортки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 marL="604523" lvl="1" indent="-302261">
              <a:lnSpc>
                <a:spcPts val="3892"/>
              </a:lnSpc>
              <a:buFont typeface="Arial"/>
              <a:buChar char="•"/>
            </a:pP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Для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кожного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пікселя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ядро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центрується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ньому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усереднюючи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значення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навколишніх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пікселів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з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використанням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ваг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ядра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 marL="604523" lvl="1" indent="-302261">
              <a:lnSpc>
                <a:spcPts val="3892"/>
              </a:lnSpc>
              <a:buFont typeface="Arial"/>
              <a:buChar char="•"/>
            </a:pP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Усереднене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значення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стає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новим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значенням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пікселя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створюючи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ефект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розмиття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 marL="604523" lvl="1" indent="-302261">
              <a:lnSpc>
                <a:spcPts val="3892"/>
              </a:lnSpc>
              <a:buFont typeface="Arial"/>
              <a:buChar char="•"/>
            </a:pP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Математично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згортка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наведена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у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формулі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(1.1).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Припустимо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що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нумерація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починається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 з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одиниці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800" dirty="0" err="1">
                <a:solidFill>
                  <a:srgbClr val="1F294C"/>
                </a:solidFill>
                <a:latin typeface="Proxima Nova"/>
              </a:rPr>
              <a:t>тоді</a:t>
            </a:r>
            <a:r>
              <a:rPr lang="en-US" sz="2800" dirty="0">
                <a:solidFill>
                  <a:srgbClr val="1F294C"/>
                </a:solidFill>
                <a:latin typeface="Proxima Nova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/>
              <p:cNvSpPr txBox="1"/>
              <p:nvPr/>
            </p:nvSpPr>
            <p:spPr>
              <a:xfrm>
                <a:off x="10439400" y="6902510"/>
                <a:ext cx="7610603" cy="295587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3892"/>
                  </a:lnSpc>
                </a:pP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де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uk-UA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uk-UA" sz="28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uk-UA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uk-UA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значення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пікселя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нового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зображення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в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координатах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висота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ядра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згортки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ширина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ядра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згортки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uk-UA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значення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основного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зображення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в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координатах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uk-UA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uk-UA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значення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ядра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згортки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в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координатах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uk-UA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400" y="6902510"/>
                <a:ext cx="7610603" cy="2955874"/>
              </a:xfrm>
              <a:prstGeom prst="rect">
                <a:avLst/>
              </a:prstGeom>
              <a:blipFill>
                <a:blip r:embed="rId11"/>
                <a:stretch>
                  <a:fillRect l="-2885" t="-3093" r="-1122" b="-6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5273FD-5B68-7958-DBC4-CC23D4DD0F43}"/>
                  </a:ext>
                </a:extLst>
              </p:cNvPr>
              <p:cNvSpPr txBox="1"/>
              <p:nvPr/>
            </p:nvSpPr>
            <p:spPr>
              <a:xfrm>
                <a:off x="1850216" y="6985206"/>
                <a:ext cx="8487059" cy="2317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sz="2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GB" sz="28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8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2800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800" i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800" i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GB" sz="2800" i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  <m:sup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800" i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GB" sz="2800" i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sz="2800" i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GB" sz="2800" i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GB" sz="28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8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8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GB" sz="2800" i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  <m:sup>
                                      <m: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GB" sz="2800" i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GB" sz="28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8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8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GB" sz="2800" i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sz="2800" i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GB" sz="2800" i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sz="2800" i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sz="28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8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2800" i="0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GB" sz="2800" i="1">
                                                      <a:solidFill>
                                                        <a:schemeClr val="tx1">
                                                          <a:lumMod val="95000"/>
                                                          <a:lumOff val="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GB" sz="2800" i="1">
                                                          <a:solidFill>
                                                            <a:schemeClr val="tx1">
                                                              <a:lumMod val="95000"/>
                                                              <a:lumOff val="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2800" i="1">
                                                          <a:solidFill>
                                                            <a:schemeClr val="tx1">
                                                              <a:lumMod val="95000"/>
                                                              <a:lumOff val="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800" i="1">
                                                          <a:solidFill>
                                                            <a:schemeClr val="tx1">
                                                              <a:lumMod val="95000"/>
                                                              <a:lumOff val="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GB" sz="2800" i="0">
                                                      <a:solidFill>
                                                        <a:schemeClr val="tx1">
                                                          <a:lumMod val="95000"/>
                                                          <a:lumOff val="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lang="en-GB" sz="2800" i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GB" sz="2800" i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sz="28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8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GB" sz="2800" i="0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GB" sz="2800" i="1">
                                                      <a:solidFill>
                                                        <a:schemeClr val="tx1">
                                                          <a:lumMod val="95000"/>
                                                          <a:lumOff val="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GB" sz="2800" i="1">
                                                          <a:solidFill>
                                                            <a:schemeClr val="tx1">
                                                              <a:lumMod val="95000"/>
                                                              <a:lumOff val="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2800" i="1">
                                                          <a:solidFill>
                                                            <a:schemeClr val="tx1">
                                                              <a:lumMod val="95000"/>
                                                              <a:lumOff val="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800" i="1">
                                                          <a:solidFill>
                                                            <a:schemeClr val="tx1">
                                                              <a:lumMod val="95000"/>
                                                              <a:lumOff val="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GB" sz="2800" i="0">
                                                      <a:solidFill>
                                                        <a:schemeClr val="tx1">
                                                          <a:lumMod val="95000"/>
                                                          <a:lumOff val="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800" i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sz="28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sz="2800" i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sz="2800" i="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sz="28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den>
                          </m:f>
                          <m:r>
                            <a:rPr lang="en-GB" sz="2800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</m:e>
                        <m:e>
                          <m:r>
                            <a:rPr lang="en-GB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bar>
                            <m:barPr>
                              <m:pos m:val="top"/>
                              <m:ctrlP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GB" sz="28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bar>
                          <m:r>
                            <a:rPr lang="en-GB" sz="2800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800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bar>
                            <m:barPr>
                              <m:pos m:val="top"/>
                              <m:ctrlP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GB" sz="28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bar>
                          <m:r>
                            <a:rPr lang="en-GB" sz="2800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1.1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GB" sz="2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5273FD-5B68-7958-DBC4-CC23D4DD0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216" y="6985206"/>
                <a:ext cx="8487059" cy="23174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433437">
            <a:off x="-2847840" y="7258945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10026593">
            <a:off x="18451108" y="-455845"/>
            <a:ext cx="3555375" cy="4205283"/>
          </a:xfrm>
          <a:custGeom>
            <a:avLst/>
            <a:gdLst/>
            <a:ahLst/>
            <a:cxnLst/>
            <a:rect l="l" t="t" r="r" b="b"/>
            <a:pathLst>
              <a:path w="3555375" h="4205283">
                <a:moveTo>
                  <a:pt x="0" y="0"/>
                </a:moveTo>
                <a:lnTo>
                  <a:pt x="3555375" y="0"/>
                </a:lnTo>
                <a:lnTo>
                  <a:pt x="3555375" y="4205283"/>
                </a:lnTo>
                <a:lnTo>
                  <a:pt x="0" y="42052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-2827656" flipH="1" flipV="1">
            <a:off x="17089446" y="-1252846"/>
            <a:ext cx="3484112" cy="2787289"/>
          </a:xfrm>
          <a:custGeom>
            <a:avLst/>
            <a:gdLst/>
            <a:ahLst/>
            <a:cxnLst/>
            <a:rect l="l" t="t" r="r" b="b"/>
            <a:pathLst>
              <a:path w="3484112" h="2787289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2056637" y="2365691"/>
            <a:ext cx="6327423" cy="6006185"/>
          </a:xfrm>
          <a:custGeom>
            <a:avLst/>
            <a:gdLst/>
            <a:ahLst/>
            <a:cxnLst/>
            <a:rect l="l" t="t" r="r" b="b"/>
            <a:pathLst>
              <a:path w="6327423" h="6006185">
                <a:moveTo>
                  <a:pt x="0" y="0"/>
                </a:moveTo>
                <a:lnTo>
                  <a:pt x="6327423" y="0"/>
                </a:lnTo>
                <a:lnTo>
                  <a:pt x="6327423" y="6006185"/>
                </a:lnTo>
                <a:lnTo>
                  <a:pt x="0" y="600618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0048101" y="2365691"/>
            <a:ext cx="6306011" cy="6006185"/>
          </a:xfrm>
          <a:custGeom>
            <a:avLst/>
            <a:gdLst/>
            <a:ahLst/>
            <a:cxnLst/>
            <a:rect l="l" t="t" r="r" b="b"/>
            <a:pathLst>
              <a:path w="6306011" h="6006185">
                <a:moveTo>
                  <a:pt x="0" y="0"/>
                </a:moveTo>
                <a:lnTo>
                  <a:pt x="6306010" y="0"/>
                </a:lnTo>
                <a:lnTo>
                  <a:pt x="6306010" y="6006185"/>
                </a:lnTo>
                <a:lnTo>
                  <a:pt x="0" y="600618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8537323" y="4649300"/>
            <a:ext cx="1357516" cy="719483"/>
          </a:xfrm>
          <a:custGeom>
            <a:avLst/>
            <a:gdLst/>
            <a:ahLst/>
            <a:cxnLst/>
            <a:rect l="l" t="t" r="r" b="b"/>
            <a:pathLst>
              <a:path w="1357516" h="719483">
                <a:moveTo>
                  <a:pt x="0" y="0"/>
                </a:moveTo>
                <a:lnTo>
                  <a:pt x="1357515" y="0"/>
                </a:lnTo>
                <a:lnTo>
                  <a:pt x="1357515" y="719484"/>
                </a:lnTo>
                <a:lnTo>
                  <a:pt x="0" y="719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2492237" y="666433"/>
            <a:ext cx="13710332" cy="84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99"/>
              </a:lnSpc>
            </a:pPr>
            <a:r>
              <a:rPr lang="en-US" sz="6399" spc="63">
                <a:solidFill>
                  <a:srgbClr val="0086B3"/>
                </a:solidFill>
                <a:latin typeface="Proxima Nova Bold"/>
              </a:rPr>
              <a:t>ПРИКЛАД РОБОТИ АЛГОРИТМУ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56637" y="1551547"/>
            <a:ext cx="4353322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Вхідне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зображення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56637" y="8533801"/>
            <a:ext cx="6327423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Вхідний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кут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: 115</a:t>
            </a:r>
          </a:p>
          <a:p>
            <a:pPr>
              <a:lnSpc>
                <a:spcPts val="4500"/>
              </a:lnSpc>
            </a:pP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Вхідна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дистанція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: 100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48101" y="1616392"/>
            <a:ext cx="4353322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Вихідне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3000" dirty="0" err="1">
                <a:solidFill>
                  <a:srgbClr val="1F294C"/>
                </a:solidFill>
                <a:latin typeface="Proxima Nova"/>
              </a:rPr>
              <a:t>зображення</a:t>
            </a:r>
            <a:r>
              <a:rPr lang="en-US" sz="3000" dirty="0">
                <a:solidFill>
                  <a:srgbClr val="1F294C"/>
                </a:solidFill>
                <a:latin typeface="Proxima Nova"/>
              </a:rPr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596961">
            <a:off x="-1406027" y="6806086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201367">
            <a:off x="557077" y="8324231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10123381">
            <a:off x="15488782" y="-651472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-1395011">
            <a:off x="13614410" y="-1236110"/>
            <a:ext cx="2725288" cy="3620552"/>
          </a:xfrm>
          <a:custGeom>
            <a:avLst/>
            <a:gdLst/>
            <a:ahLst/>
            <a:cxnLst/>
            <a:rect l="l" t="t" r="r" b="b"/>
            <a:pathLst>
              <a:path w="2725288" h="3620552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028700" y="1705091"/>
            <a:ext cx="10460165" cy="2736734"/>
          </a:xfrm>
          <a:custGeom>
            <a:avLst/>
            <a:gdLst/>
            <a:ahLst/>
            <a:cxnLst/>
            <a:rect l="l" t="t" r="r" b="b"/>
            <a:pathLst>
              <a:path w="10460165" h="2736734">
                <a:moveTo>
                  <a:pt x="0" y="0"/>
                </a:moveTo>
                <a:lnTo>
                  <a:pt x="10460165" y="0"/>
                </a:lnTo>
                <a:lnTo>
                  <a:pt x="10460165" y="2736734"/>
                </a:lnTo>
                <a:lnTo>
                  <a:pt x="0" y="273673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6919529" y="4489450"/>
            <a:ext cx="9138674" cy="561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9"/>
              </a:lnSpc>
            </a:pP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Цей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процес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дуже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схожий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згортку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97991"/>
            <a:ext cx="12242090" cy="84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99"/>
              </a:lnSpc>
            </a:pPr>
            <a:r>
              <a:rPr lang="en-US" sz="6399" spc="63">
                <a:solidFill>
                  <a:srgbClr val="0086B3"/>
                </a:solidFill>
                <a:latin typeface="Proxima Nova Bold"/>
              </a:rPr>
              <a:t>ПОСЛІДОВНИЙ АЛГОРИТМ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41461" y="9464036"/>
            <a:ext cx="8702178" cy="472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99" i="1" u="sng" dirty="0">
                <a:solidFill>
                  <a:srgbClr val="1F294C"/>
                </a:solidFill>
                <a:latin typeface="Proxima Nova"/>
                <a:hlinkClick r:id="rId12" tooltip="https://dou.ua/forums/topic/48429"/>
              </a:rPr>
              <a:t>[https://dou.ua/forums/topic/48429]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81BFD3-8527-A5D7-E1A3-2985E622EC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65" y="5211900"/>
            <a:ext cx="8692094" cy="434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596961">
            <a:off x="-1406027" y="6806086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201367">
            <a:off x="557077" y="8324231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10123381">
            <a:off x="15488782" y="-651472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-1395011">
            <a:off x="13614410" y="-1236110"/>
            <a:ext cx="2725288" cy="3620552"/>
          </a:xfrm>
          <a:custGeom>
            <a:avLst/>
            <a:gdLst/>
            <a:ahLst/>
            <a:cxnLst/>
            <a:rect l="l" t="t" r="r" b="b"/>
            <a:pathLst>
              <a:path w="2725288" h="3620552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1028700" y="697991"/>
            <a:ext cx="12242090" cy="84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99"/>
              </a:lnSpc>
            </a:pPr>
            <a:r>
              <a:rPr lang="en-US" sz="6399" spc="63">
                <a:solidFill>
                  <a:srgbClr val="0086B3"/>
                </a:solidFill>
                <a:latin typeface="Proxima Nova Bold"/>
              </a:rPr>
              <a:t>ПОСЛІДОВНИЙ АЛГОРИТМ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951F1DA-0402-D1B8-8162-0352ED4903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285209"/>
              </p:ext>
            </p:extLst>
          </p:nvPr>
        </p:nvGraphicFramePr>
        <p:xfrm>
          <a:off x="3695178" y="1943100"/>
          <a:ext cx="10897644" cy="754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86025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596961">
            <a:off x="-1406027" y="6806086"/>
            <a:ext cx="4389359" cy="4373398"/>
          </a:xfrm>
          <a:custGeom>
            <a:avLst/>
            <a:gdLst/>
            <a:ahLst/>
            <a:cxnLst/>
            <a:rect l="l" t="t" r="r" b="b"/>
            <a:pathLst>
              <a:path w="4389359" h="4373398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201367">
            <a:off x="557077" y="8324231"/>
            <a:ext cx="3625255" cy="4816160"/>
          </a:xfrm>
          <a:custGeom>
            <a:avLst/>
            <a:gdLst/>
            <a:ahLst/>
            <a:cxnLst/>
            <a:rect l="l" t="t" r="r" b="b"/>
            <a:pathLst>
              <a:path w="3625255" h="4816160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10123381">
            <a:off x="15906702" y="-1288799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3" y="0"/>
                </a:lnTo>
                <a:lnTo>
                  <a:pt x="39801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0860506" y="1958440"/>
            <a:ext cx="4682289" cy="5979075"/>
          </a:xfrm>
          <a:custGeom>
            <a:avLst/>
            <a:gdLst/>
            <a:ahLst/>
            <a:cxnLst/>
            <a:rect l="l" t="t" r="r" b="b"/>
            <a:pathLst>
              <a:path w="4682289" h="5979075">
                <a:moveTo>
                  <a:pt x="0" y="0"/>
                </a:moveTo>
                <a:lnTo>
                  <a:pt x="4682288" y="0"/>
                </a:lnTo>
                <a:lnTo>
                  <a:pt x="4682288" y="5979075"/>
                </a:lnTo>
                <a:lnTo>
                  <a:pt x="0" y="597907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97" b="99669" l="0" r="99789">
                          <a14:foregroundMark x1="14799" y1="3311" x2="83510" y2="7285"/>
                          <a14:foregroundMark x1="83510" y1="7285" x2="84778" y2="26821"/>
                          <a14:foregroundMark x1="84778" y1="26821" x2="68076" y2="34272"/>
                          <a14:foregroundMark x1="68076" y1="34272" x2="33058" y2="33043"/>
                          <a14:foregroundMark x1="21663" y1="28429" x2="19298" y2="25802"/>
                          <a14:foregroundMark x1="16335" y1="8808" x2="16279" y2="3808"/>
                          <a14:foregroundMark x1="25581" y1="3477" x2="15222" y2="662"/>
                          <a14:foregroundMark x1="1903" y1="53642" x2="54545" y2="50993"/>
                          <a14:foregroundMark x1="54545" y1="50993" x2="84144" y2="52815"/>
                          <a14:foregroundMark x1="84144" y1="52815" x2="94080" y2="58940"/>
                          <a14:foregroundMark x1="94080" y1="58940" x2="97252" y2="73013"/>
                          <a14:foregroundMark x1="97252" y1="73013" x2="93235" y2="95530"/>
                          <a14:foregroundMark x1="93235" y1="95530" x2="76744" y2="99007"/>
                          <a14:foregroundMark x1="76744" y1="99007" x2="14376" y2="96689"/>
                          <a14:foregroundMark x1="14376" y1="96689" x2="1691" y2="90397"/>
                          <a14:foregroundMark x1="1691" y1="90397" x2="2960" y2="57450"/>
                          <a14:foregroundMark x1="2960" y1="57450" x2="4651" y2="55464"/>
                          <a14:foregroundMark x1="38901" y1="66887" x2="85624" y2="70033"/>
                          <a14:foregroundMark x1="80550" y1="62417" x2="47780" y2="64073"/>
                          <a14:foregroundMark x1="47780" y1="64073" x2="60465" y2="59106"/>
                          <a14:foregroundMark x1="60465" y1="59106" x2="34884" y2="61921"/>
                          <a14:foregroundMark x1="34884" y1="61921" x2="30021" y2="73013"/>
                          <a14:foregroundMark x1="30021" y1="73013" x2="74841" y2="78642"/>
                          <a14:foregroundMark x1="74841" y1="78642" x2="31290" y2="84106"/>
                          <a14:foregroundMark x1="31290" y1="84106" x2="46089" y2="94536"/>
                          <a14:foregroundMark x1="46089" y1="94536" x2="14376" y2="92053"/>
                          <a14:foregroundMark x1="7188" y1="57947" x2="35941" y2="56623"/>
                          <a14:foregroundMark x1="35941" y1="56623" x2="84989" y2="61921"/>
                          <a14:foregroundMark x1="84989" y1="61921" x2="93235" y2="79305"/>
                          <a14:foregroundMark x1="93235" y1="79305" x2="66173" y2="93377"/>
                          <a14:foregroundMark x1="66173" y1="93377" x2="24736" y2="95695"/>
                          <a14:foregroundMark x1="24736" y1="95695" x2="4651" y2="80132"/>
                          <a14:foregroundMark x1="4651" y1="80132" x2="5074" y2="57947"/>
                          <a14:foregroundMark x1="5074" y1="57947" x2="6554" y2="56126"/>
                          <a14:foregroundMark x1="6765" y1="56623" x2="4863" y2="67881"/>
                          <a14:foregroundMark x1="4863" y1="67881" x2="41649" y2="95861"/>
                          <a14:foregroundMark x1="41649" y1="95861" x2="86047" y2="91391"/>
                          <a14:foregroundMark x1="86047" y1="91391" x2="72516" y2="64570"/>
                          <a14:foregroundMark x1="72516" y1="64570" x2="17759" y2="56126"/>
                          <a14:foregroundMark x1="17759" y1="56126" x2="4863" y2="59603"/>
                          <a14:foregroundMark x1="9302" y1="60596" x2="54968" y2="55132"/>
                          <a14:foregroundMark x1="54968" y1="55132" x2="84567" y2="64570"/>
                          <a14:foregroundMark x1="84567" y1="64570" x2="69979" y2="85265"/>
                          <a14:foregroundMark x1="69979" y1="85265" x2="25370" y2="84603"/>
                          <a14:foregroundMark x1="25370" y1="84603" x2="18816" y2="81623"/>
                          <a14:foregroundMark x1="14376" y1="58940" x2="25581" y2="73344"/>
                          <a14:foregroundMark x1="25581" y1="73344" x2="58774" y2="84768"/>
                          <a14:foregroundMark x1="58774" y1="84768" x2="59619" y2="84437"/>
                          <a14:foregroundMark x1="27484" y1="63245" x2="81607" y2="75662"/>
                          <a14:foregroundMark x1="47569" y1="70033" x2="26004" y2="85099"/>
                          <a14:foregroundMark x1="26004" y1="85099" x2="25793" y2="85596"/>
                          <a14:foregroundMark x1="17759" y1="81788" x2="2748" y2="92550"/>
                          <a14:foregroundMark x1="35307" y1="87583" x2="75053" y2="92053"/>
                          <a14:foregroundMark x1="73996" y1="95861" x2="86681" y2="89073"/>
                          <a14:foregroundMark x1="86681" y1="89073" x2="96617" y2="73179"/>
                          <a14:foregroundMark x1="96617" y1="73179" x2="92812" y2="61755"/>
                          <a14:foregroundMark x1="92812" y1="61755" x2="80550" y2="58278"/>
                          <a14:foregroundMark x1="80550" y1="58278" x2="72727" y2="58444"/>
                          <a14:foregroundMark x1="81818" y1="97517" x2="11416" y2="97682"/>
                          <a14:foregroundMark x1="11416" y1="97682" x2="73573" y2="99834"/>
                          <a14:foregroundMark x1="98309" y1="57616" x2="99789" y2="99834"/>
                          <a14:foregroundMark x1="13953" y1="8775" x2="13108" y2="24172"/>
                          <a14:foregroundMark x1="13108" y1="24172" x2="16913" y2="35596"/>
                          <a14:foregroundMark x1="16913" y1="35596" x2="31712" y2="34603"/>
                          <a14:foregroundMark x1="31712" y1="34603" x2="41649" y2="24338"/>
                          <a14:foregroundMark x1="41649" y1="24338" x2="42706" y2="21192"/>
                          <a14:foregroundMark x1="32558" y1="22351" x2="66808" y2="18709"/>
                          <a14:foregroundMark x1="73362" y1="14404" x2="64271" y2="24834"/>
                          <a14:foregroundMark x1="42072" y1="21854" x2="30655" y2="31623"/>
                          <a14:foregroundMark x1="30655" y1="31623" x2="30444" y2="32616"/>
                          <a14:foregroundMark x1="18816" y1="37086" x2="0" y2="50993"/>
                          <a14:foregroundMark x1="39112" y1="34437" x2="28118" y2="51821"/>
                          <a14:foregroundMark x1="61099" y1="34603" x2="71036" y2="50662"/>
                          <a14:foregroundMark x1="80761" y1="36589" x2="99789" y2="506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 rot="-8415231">
            <a:off x="16486296" y="8937138"/>
            <a:ext cx="1546007" cy="1144045"/>
          </a:xfrm>
          <a:custGeom>
            <a:avLst/>
            <a:gdLst/>
            <a:ahLst/>
            <a:cxnLst/>
            <a:rect l="l" t="t" r="r" b="b"/>
            <a:pathLst>
              <a:path w="1546007" h="1144045">
                <a:moveTo>
                  <a:pt x="0" y="0"/>
                </a:moveTo>
                <a:lnTo>
                  <a:pt x="1546008" y="0"/>
                </a:lnTo>
                <a:lnTo>
                  <a:pt x="1546008" y="1144045"/>
                </a:lnTo>
                <a:lnTo>
                  <a:pt x="0" y="114404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1028700" y="873376"/>
            <a:ext cx="9359803" cy="1314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8"/>
              </a:lnSpc>
            </a:pPr>
            <a:r>
              <a:rPr lang="en-US" sz="5098" spc="50">
                <a:solidFill>
                  <a:srgbClr val="0086B3"/>
                </a:solidFill>
                <a:latin typeface="Proxima Nova Bold"/>
              </a:rPr>
              <a:t>ПАРАЛЕЛЬНИЙ АЛГОРИТМ (ПАРАЛЕЛІЗМ ДАНИХ)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466607"/>
            <a:ext cx="8115300" cy="346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 dirty="0">
                <a:solidFill>
                  <a:srgbClr val="1F294C"/>
                </a:solidFill>
                <a:latin typeface="Proxima Nova"/>
              </a:rPr>
              <a:t>В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даному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проекті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було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вирішено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обрати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підхід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поділу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зображення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сітку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(Grid)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менших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прямокутних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областей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блоків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(Block), і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кожну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таку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область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потоки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(Thread),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які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будуть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обробляти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відповідні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її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частини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.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Схематична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демонстрація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даного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процесу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наведена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999" dirty="0" err="1">
                <a:solidFill>
                  <a:srgbClr val="1F294C"/>
                </a:solidFill>
                <a:latin typeface="Proxima Nova"/>
              </a:rPr>
              <a:t>рисунку</a:t>
            </a:r>
            <a:r>
              <a:rPr lang="en-US" sz="2999" dirty="0">
                <a:solidFill>
                  <a:srgbClr val="1F294C"/>
                </a:solidFill>
                <a:latin typeface="Proxima Nova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8180794"/>
            <a:ext cx="8115300" cy="76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ru-RU" sz="2400" i="1" dirty="0" err="1">
                <a:solidFill>
                  <a:srgbClr val="1F294C"/>
                </a:solidFill>
                <a:latin typeface="Proxima Nova"/>
              </a:rPr>
              <a:t>Ієрархія</a:t>
            </a:r>
            <a:r>
              <a:rPr lang="ru-RU" sz="2400" i="1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400" i="1" dirty="0">
                <a:solidFill>
                  <a:srgbClr val="1F294C"/>
                </a:solidFill>
                <a:latin typeface="Proxima Nova"/>
              </a:rPr>
              <a:t>GPU-</a:t>
            </a:r>
            <a:r>
              <a:rPr lang="ru-RU" sz="2400" i="1" dirty="0" err="1">
                <a:solidFill>
                  <a:srgbClr val="1F294C"/>
                </a:solidFill>
                <a:latin typeface="Proxima Nova"/>
              </a:rPr>
              <a:t>пам’яті</a:t>
            </a:r>
            <a:r>
              <a:rPr lang="ru-RU" sz="2400" i="1" dirty="0">
                <a:solidFill>
                  <a:srgbClr val="1F294C"/>
                </a:solidFill>
                <a:latin typeface="Proxima Nova"/>
              </a:rPr>
              <a:t> в </a:t>
            </a:r>
            <a:r>
              <a:rPr lang="en-US" sz="2400" i="1" dirty="0">
                <a:solidFill>
                  <a:srgbClr val="1F294C"/>
                </a:solidFill>
                <a:latin typeface="Proxima Nova"/>
              </a:rPr>
              <a:t>CUDA</a:t>
            </a:r>
          </a:p>
          <a:p>
            <a:pPr algn="ctr">
              <a:lnSpc>
                <a:spcPts val="3120"/>
              </a:lnSpc>
            </a:pPr>
            <a:r>
              <a:rPr lang="en-US" sz="2400" i="1" u="sng" dirty="0">
                <a:solidFill>
                  <a:srgbClr val="1F294C"/>
                </a:solidFill>
                <a:latin typeface="Proxima Nova"/>
                <a:hlinkClick r:id="rId13" tooltip="https://users.wfu.edu/choss/CUDA/docs/Lecture%205.pdf"/>
              </a:rPr>
              <a:t>[</a:t>
            </a:r>
            <a:r>
              <a:rPr lang="en-US" sz="2400" i="1" dirty="0">
                <a:solidFill>
                  <a:srgbClr val="1F294C"/>
                </a:solidFill>
                <a:latin typeface="Proxima Nova"/>
                <a:hlinkClick r:id="rId13"/>
              </a:rPr>
              <a:t>https://users.wfu.edu/choss/CUDA/docs/Lecture%205.pdf</a:t>
            </a:r>
            <a:r>
              <a:rPr lang="en-US" sz="2400" i="1" dirty="0">
                <a:solidFill>
                  <a:srgbClr val="1F294C"/>
                </a:solidFill>
                <a:latin typeface="Proxima Nova"/>
              </a:rPr>
              <a:t>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407" y="274248"/>
            <a:ext cx="1457720" cy="521135"/>
          </a:xfrm>
          <a:custGeom>
            <a:avLst/>
            <a:gdLst/>
            <a:ahLst/>
            <a:cxnLst/>
            <a:rect l="l" t="t" r="r" b="b"/>
            <a:pathLst>
              <a:path w="1457720" h="521135">
                <a:moveTo>
                  <a:pt x="0" y="0"/>
                </a:moveTo>
                <a:lnTo>
                  <a:pt x="1457721" y="0"/>
                </a:lnTo>
                <a:lnTo>
                  <a:pt x="1457721" y="521134"/>
                </a:lnTo>
                <a:lnTo>
                  <a:pt x="0" y="5211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6731602" y="3278582"/>
            <a:ext cx="10527698" cy="1421239"/>
          </a:xfrm>
          <a:custGeom>
            <a:avLst/>
            <a:gdLst/>
            <a:ahLst/>
            <a:cxnLst/>
            <a:rect l="l" t="t" r="r" b="b"/>
            <a:pathLst>
              <a:path w="10527698" h="1421239">
                <a:moveTo>
                  <a:pt x="0" y="0"/>
                </a:moveTo>
                <a:lnTo>
                  <a:pt x="10527698" y="0"/>
                </a:lnTo>
                <a:lnTo>
                  <a:pt x="10527698" y="1421239"/>
                </a:lnTo>
                <a:lnTo>
                  <a:pt x="0" y="14212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556" b="89815" l="3750" r="96375">
                          <a14:foregroundMark x1="12875" y1="46296" x2="12875" y2="46296"/>
                          <a14:foregroundMark x1="10125" y1="49074" x2="10125" y2="49074"/>
                          <a14:foregroundMark x1="7500" y1="53704" x2="7500" y2="53704"/>
                          <a14:foregroundMark x1="3750" y1="46296" x2="3750" y2="46296"/>
                          <a14:foregroundMark x1="16000" y1="54630" x2="16000" y2="54630"/>
                          <a14:foregroundMark x1="19125" y1="51852" x2="19125" y2="51852"/>
                          <a14:foregroundMark x1="22000" y1="53704" x2="22000" y2="53704"/>
                          <a14:foregroundMark x1="25375" y1="52778" x2="25375" y2="52778"/>
                          <a14:foregroundMark x1="28750" y1="50000" x2="28750" y2="50000"/>
                          <a14:foregroundMark x1="30250" y1="46296" x2="30250" y2="46296"/>
                          <a14:foregroundMark x1="34375" y1="47222" x2="34375" y2="47222"/>
                          <a14:foregroundMark x1="38375" y1="46296" x2="38375" y2="46296"/>
                          <a14:foregroundMark x1="51250" y1="44444" x2="51250" y2="44444"/>
                          <a14:foregroundMark x1="48125" y1="61111" x2="48125" y2="61111"/>
                          <a14:foregroundMark x1="58375" y1="45370" x2="58375" y2="45370"/>
                          <a14:foregroundMark x1="62500" y1="46296" x2="62500" y2="46296"/>
                          <a14:foregroundMark x1="66500" y1="47222" x2="66500" y2="47222"/>
                          <a14:foregroundMark x1="68125" y1="52778" x2="68125" y2="52778"/>
                          <a14:foregroundMark x1="71500" y1="53704" x2="71500" y2="53704"/>
                          <a14:foregroundMark x1="73250" y1="51852" x2="73250" y2="51852"/>
                          <a14:foregroundMark x1="76000" y1="52778" x2="76000" y2="52778"/>
                          <a14:foregroundMark x1="79875" y1="52778" x2="79875" y2="52778"/>
                          <a14:foregroundMark x1="82125" y1="60185" x2="82125" y2="60185"/>
                          <a14:foregroundMark x1="85500" y1="62963" x2="85500" y2="62963"/>
                          <a14:foregroundMark x1="87750" y1="61111" x2="87750" y2="61111"/>
                          <a14:foregroundMark x1="90125" y1="62037" x2="90125" y2="62037"/>
                          <a14:foregroundMark x1="94375" y1="57407" x2="94375" y2="57407"/>
                          <a14:foregroundMark x1="96125" y1="62037" x2="96125" y2="62037"/>
                          <a14:foregroundMark x1="96375" y1="42593" x2="96375" y2="42593"/>
                          <a14:foregroundMark x1="45375" y1="46296" x2="45375" y2="46296"/>
                          <a14:foregroundMark x1="28500" y1="37037" x2="28500" y2="37037"/>
                          <a14:foregroundMark x1="28683" y1="47222" x2="28750" y2="50926"/>
                          <a14:foregroundMark x1="28617" y1="43519" x2="28683" y2="47222"/>
                          <a14:foregroundMark x1="28500" y1="37037" x2="28617" y2="43519"/>
                          <a14:foregroundMark x1="17375" y1="62963" x2="17375" y2="62963"/>
                          <a14:backgroundMark x1="36500" y1="20370" x2="36500" y2="20370"/>
                          <a14:backgroundMark x1="37000" y1="20370" x2="42250" y2="22222"/>
                          <a14:backgroundMark x1="45250" y1="39815" x2="45250" y2="39815"/>
                          <a14:backgroundMark x1="45375" y1="54630" x2="45375" y2="54630"/>
                          <a14:backgroundMark x1="16875" y1="45370" x2="16875" y2="45370"/>
                          <a14:backgroundMark x1="70875" y1="59259" x2="70875" y2="59259"/>
                          <a14:backgroundMark x1="76625" y1="50000" x2="76625" y2="50000"/>
                          <a14:backgroundMark x1="76625" y1="68519" x2="76625" y2="68519"/>
                          <a14:backgroundMark x1="85500" y1="64815" x2="85500" y2="64815"/>
                          <a14:backgroundMark x1="16250" y1="55556" x2="16250" y2="55556"/>
                          <a14:backgroundMark x1="16375" y1="53704" x2="16375" y2="53704"/>
                          <a14:backgroundMark x1="17250" y1="65741" x2="17250" y2="65741"/>
                          <a14:backgroundMark x1="16875" y1="65741" x2="16875" y2="65741"/>
                          <a14:backgroundMark x1="16875" y1="64815" x2="16875" y2="64815"/>
                          <a14:backgroundMark x1="16375" y1="54630" x2="16375" y2="54630"/>
                          <a14:backgroundMark x1="16875" y1="56481" x2="16250" y2="54630"/>
                          <a14:backgroundMark x1="28000" y1="43519" x2="28000" y2="43519"/>
                          <a14:backgroundMark x1="26125" y1="47222" x2="26125" y2="47222"/>
                          <a14:backgroundMark x1="28250" y1="37037" x2="28250" y2="37037"/>
                          <a14:backgroundMark x1="17625" y1="64815" x2="17625" y2="64815"/>
                          <a14:backgroundMark x1="17625" y1="64815" x2="17625" y2="64815"/>
                          <a14:backgroundMark x1="17375" y1="65741" x2="17375" y2="65741"/>
                          <a14:backgroundMark x1="17625" y1="63889" x2="17625" y2="63889"/>
                          <a14:backgroundMark x1="17375" y1="64815" x2="17375" y2="64815"/>
                          <a14:backgroundMark x1="17375" y1="64815" x2="17375" y2="6481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-8415231">
            <a:off x="15826400" y="8851821"/>
            <a:ext cx="1546007" cy="1144045"/>
          </a:xfrm>
          <a:custGeom>
            <a:avLst/>
            <a:gdLst/>
            <a:ahLst/>
            <a:cxnLst/>
            <a:rect l="l" t="t" r="r" b="b"/>
            <a:pathLst>
              <a:path w="1546007" h="1144045">
                <a:moveTo>
                  <a:pt x="0" y="0"/>
                </a:moveTo>
                <a:lnTo>
                  <a:pt x="1546007" y="0"/>
                </a:lnTo>
                <a:lnTo>
                  <a:pt x="1546007" y="1144045"/>
                </a:lnTo>
                <a:lnTo>
                  <a:pt x="0" y="11440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028700" y="1000125"/>
            <a:ext cx="16230600" cy="2272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Максимальна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кількість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CUDA-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потоків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в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одному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блоці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обмежена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моєму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графічному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процесору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(NVIDIA GeForce RTX 3050 Laptop GPU)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до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1024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включно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що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є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обмеженням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в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даному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проекті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. А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максимальний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розмір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зображення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до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65535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65535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включно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.</a:t>
            </a:r>
          </a:p>
          <a:p>
            <a:pPr>
              <a:lnSpc>
                <a:spcPts val="3639"/>
              </a:lnSpc>
            </a:pP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Такий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підхід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є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природнім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для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CUDA,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оскільки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реалізується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через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зручний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виклик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функції-ядра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з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параметрами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приклад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якого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наведено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на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рисунку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31602" y="4819721"/>
            <a:ext cx="10527698" cy="85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9"/>
              </a:lnSpc>
            </a:pPr>
            <a:r>
              <a:rPr lang="ru-RU" sz="2599" i="1" dirty="0">
                <a:solidFill>
                  <a:srgbClr val="1F294C"/>
                </a:solidFill>
                <a:latin typeface="Proxima Nova"/>
              </a:rPr>
              <a:t>Шаблон </a:t>
            </a:r>
            <a:r>
              <a:rPr lang="ru-RU" sz="2599" i="1" dirty="0" err="1">
                <a:solidFill>
                  <a:srgbClr val="1F294C"/>
                </a:solidFill>
                <a:latin typeface="Proxima Nova"/>
              </a:rPr>
              <a:t>виклику</a:t>
            </a:r>
            <a:r>
              <a:rPr lang="ru-RU" sz="2599" i="1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ru-RU" sz="2599" i="1" dirty="0" err="1">
                <a:solidFill>
                  <a:srgbClr val="1F294C"/>
                </a:solidFill>
                <a:latin typeface="Proxima Nova"/>
              </a:rPr>
              <a:t>функції</a:t>
            </a:r>
            <a:r>
              <a:rPr lang="ru-RU" sz="2599" i="1" dirty="0">
                <a:solidFill>
                  <a:srgbClr val="1F294C"/>
                </a:solidFill>
                <a:latin typeface="Proxima Nova"/>
              </a:rPr>
              <a:t>-ядра з параметрами</a:t>
            </a:r>
            <a:r>
              <a:rPr lang="en-US" sz="2599" i="1" dirty="0">
                <a:solidFill>
                  <a:srgbClr val="1F294C"/>
                </a:solidFill>
                <a:latin typeface="Proxima Nova"/>
                <a:hlinkClick r:id="rId9" tooltip="https://users.wfu.edu/choss/CUDA/docs/Lecture%205.pdf"/>
              </a:rPr>
              <a:t> </a:t>
            </a:r>
            <a:r>
              <a:rPr lang="en-US" sz="2599" i="1" u="sng" dirty="0">
                <a:solidFill>
                  <a:srgbClr val="1F294C"/>
                </a:solidFill>
                <a:latin typeface="Proxima Nova"/>
                <a:hlinkClick r:id="rId9" tooltip="https://users.wfu.edu/choss/CUDA/docs/Lecture%205.pdf"/>
              </a:rPr>
              <a:t>[https://users.wfu.edu/choss/CUDA/docs/Lecture%205.pdf</a:t>
            </a:r>
            <a:r>
              <a:rPr lang="en-US" sz="2599" i="1" dirty="0">
                <a:solidFill>
                  <a:srgbClr val="1F294C"/>
                </a:solidFill>
                <a:latin typeface="Proxima Nova"/>
              </a:rPr>
              <a:t>]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872551"/>
            <a:ext cx="13354339" cy="907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799" dirty="0">
                <a:solidFill>
                  <a:srgbClr val="1F294C"/>
                </a:solidFill>
                <a:latin typeface="Proxima Nova"/>
              </a:rPr>
              <a:t>В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даному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проекті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було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вирішено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зробити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блоки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наступного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розміру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,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розрахованого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по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</a:t>
            </a:r>
            <a:r>
              <a:rPr lang="en-US" sz="2799" dirty="0" err="1">
                <a:solidFill>
                  <a:srgbClr val="1F294C"/>
                </a:solidFill>
                <a:latin typeface="Proxima Nova"/>
              </a:rPr>
              <a:t>формулі</a:t>
            </a:r>
            <a:r>
              <a:rPr lang="en-US" sz="2799" dirty="0">
                <a:solidFill>
                  <a:srgbClr val="1F294C"/>
                </a:solidFill>
                <a:latin typeface="Proxima Nova"/>
              </a:rPr>
              <a:t> (1.2):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9"/>
              <p:cNvSpPr txBox="1"/>
              <p:nvPr/>
            </p:nvSpPr>
            <p:spPr>
              <a:xfrm>
                <a:off x="1028700" y="7872928"/>
                <a:ext cx="13354339" cy="182136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639"/>
                  </a:lnSpc>
                </a:pP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де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uk-UA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параметр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програми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,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кількість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потоків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один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блок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осі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Х, 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кількість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потоків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один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блок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осі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8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uk-UA" sz="28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–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кількість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потоків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один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блок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осі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Z.</a:t>
                </a:r>
              </a:p>
              <a:p>
                <a:pPr>
                  <a:lnSpc>
                    <a:spcPts val="3639"/>
                  </a:lnSpc>
                </a:pP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Таким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чином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,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одним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параметром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програми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,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ефективно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задається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фіксована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кількість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потоків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на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 </a:t>
                </a:r>
                <a:r>
                  <a:rPr lang="en-US" sz="2800" dirty="0" err="1">
                    <a:solidFill>
                      <a:srgbClr val="1F294C"/>
                    </a:solidFill>
                    <a:latin typeface="Proxima Nova"/>
                  </a:rPr>
                  <a:t>блок</a:t>
                </a:r>
                <a:r>
                  <a:rPr lang="en-US" sz="2800" dirty="0">
                    <a:solidFill>
                      <a:srgbClr val="1F294C"/>
                    </a:solidFill>
                    <a:latin typeface="Proxima Nova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7872928"/>
                <a:ext cx="13354339" cy="1821369"/>
              </a:xfrm>
              <a:prstGeom prst="rect">
                <a:avLst/>
              </a:prstGeom>
              <a:blipFill>
                <a:blip r:embed="rId10"/>
                <a:stretch>
                  <a:fillRect l="-1644" t="-6355" b="-103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025346-EC6B-7190-9D0E-387F93F41C4B}"/>
                  </a:ext>
                </a:extLst>
              </p:cNvPr>
              <p:cNvSpPr txBox="1"/>
              <p:nvPr/>
            </p:nvSpPr>
            <p:spPr>
              <a:xfrm>
                <a:off x="1028700" y="7064725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sz="2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GB" sz="28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GB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2800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GB" sz="28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GB" sz="28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80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280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##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GB" sz="2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025346-EC6B-7190-9D0E-387F93F41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7064725"/>
                <a:ext cx="415290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2048</Words>
  <Application>Microsoft Office PowerPoint</Application>
  <PresentationFormat>Custom</PresentationFormat>
  <Paragraphs>143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Cambria Math</vt:lpstr>
      <vt:lpstr>Times New Roman</vt:lpstr>
      <vt:lpstr>Proxima Nova</vt:lpstr>
      <vt:lpstr>Proxima Nova Italics</vt:lpstr>
      <vt:lpstr>Arial</vt:lpstr>
      <vt:lpstr>Calibri</vt:lpstr>
      <vt:lpstr>Aptos</vt:lpstr>
      <vt:lpstr>Proxima Nova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Алгоритм обробки графічних зображень та його паралельна реалізація засобами С++ та CUDA</dc:title>
  <cp:lastModifiedBy>Mykyta Kyselov</cp:lastModifiedBy>
  <cp:revision>36</cp:revision>
  <dcterms:created xsi:type="dcterms:W3CDTF">2006-08-16T00:00:00Z</dcterms:created>
  <dcterms:modified xsi:type="dcterms:W3CDTF">2024-05-02T05:50:33Z</dcterms:modified>
  <dc:identifier>DAGEAl6T3WA</dc:identifier>
</cp:coreProperties>
</file>