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76" r:id="rId4"/>
    <p:sldId id="273" r:id="rId5"/>
    <p:sldId id="274" r:id="rId6"/>
    <p:sldId id="257" r:id="rId7"/>
    <p:sldId id="260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FD1"/>
    <a:srgbClr val="E5FFDD"/>
    <a:srgbClr val="66FF33"/>
    <a:srgbClr val="F4F4FE"/>
    <a:srgbClr val="FF6600"/>
    <a:srgbClr val="FF3300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9" autoAdjust="0"/>
    <p:restoredTop sz="90929"/>
  </p:normalViewPr>
  <p:slideViewPr>
    <p:cSldViewPr snapToGrid="0">
      <p:cViewPr varScale="1">
        <p:scale>
          <a:sx n="45" d="100"/>
          <a:sy n="45" d="100"/>
        </p:scale>
        <p:origin x="-127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48B310-4C75-469B-ABA6-9B0ECBD1A1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5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FB5471-B2F7-4FBA-8A45-2D44E824CD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8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12FFE-D049-44A4-A254-3659E29B52FE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48131" name="Arc 3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2" name="Arc 4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Arc 5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8139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4A5B37-8539-4098-88DD-A0A8D8436D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9A93-D011-46C9-AF6D-54846A2EE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9CC10-7B9C-4232-8071-8120CCB93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A9897-9DD6-4712-B285-61F3D6529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AE997-6A7D-476D-A003-7A3818D2AF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8055C-7D48-44FC-B946-2857FA066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E9693-4AF5-4939-B8D5-B17DFBCB6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0207A-C2AA-4C1B-B6F4-43135C84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A308F-A5DA-4063-8DAA-AA95313E14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587A-C11F-4E81-A6EC-12B42B767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B8B0C-9863-46E2-94A2-0CDA9FF4C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47107" name="Arc 3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8" name="Arc 4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Arc 5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AutoShape 6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965C37B1-AD32-4745-8F45-DBC6E0C5952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00200" y="2286000"/>
          <a:ext cx="5791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4" imgW="3140640" imgH="3833640" progId="">
                  <p:embed/>
                </p:oleObj>
              </mc:Choice>
              <mc:Fallback>
                <p:oleObj name="Clip" r:id="rId4" imgW="3140640" imgH="383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5791200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WordArt 3"/>
          <p:cNvSpPr>
            <a:spLocks noChangeArrowheads="1" noChangeShapeType="1" noTextEdit="1"/>
          </p:cNvSpPr>
          <p:nvPr/>
        </p:nvSpPr>
        <p:spPr bwMode="auto">
          <a:xfrm>
            <a:off x="914400" y="228600"/>
            <a:ext cx="7629525" cy="1714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800" b="1" kern="10">
                <a:ln w="9525">
                  <a:solidFill>
                    <a:srgbClr val="66CCFF"/>
                  </a:solidFill>
                  <a:round/>
                  <a:headEnd/>
                  <a:tailEnd/>
                </a:ln>
                <a:solidFill>
                  <a:srgbClr val="3333CC"/>
                </a:solidFill>
                <a:effectLst>
                  <a:outerShdw dist="68392" dir="1308085" algn="ctr" rotWithShape="0">
                    <a:schemeClr val="tx1"/>
                  </a:outerShdw>
                </a:effectLst>
                <a:latin typeface="Arial Black"/>
              </a:rPr>
              <a:t>CUSTOMER SERVICE?</a:t>
            </a:r>
          </a:p>
          <a:p>
            <a:pPr algn="ctr"/>
            <a:r>
              <a:rPr lang="en-US" sz="4800" b="1" kern="10">
                <a:ln w="9525">
                  <a:solidFill>
                    <a:srgbClr val="66CCFF"/>
                  </a:solidFill>
                  <a:round/>
                  <a:headEnd/>
                  <a:tailEnd/>
                </a:ln>
                <a:solidFill>
                  <a:srgbClr val="3333CC"/>
                </a:solidFill>
                <a:effectLst>
                  <a:outerShdw dist="68392" dir="1308085" algn="ctr" rotWithShape="0">
                    <a:schemeClr val="tx1"/>
                  </a:outerShdw>
                </a:effectLst>
                <a:latin typeface="Arial Black"/>
              </a:rPr>
              <a:t>Next Window Please!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 rot="-165727">
            <a:off x="2057400" y="4191000"/>
            <a:ext cx="47244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3333CC"/>
                </a:solidFill>
              </a:rPr>
              <a:t>Course Created</a:t>
            </a:r>
            <a:r>
              <a:rPr lang="en-US" b="1" dirty="0" smtClean="0">
                <a:solidFill>
                  <a:srgbClr val="3333CC"/>
                </a:solidFill>
              </a:rPr>
              <a:t> </a:t>
            </a:r>
            <a:r>
              <a:rPr lang="en-US" b="1" dirty="0">
                <a:solidFill>
                  <a:srgbClr val="3333CC"/>
                </a:solidFill>
              </a:rPr>
              <a:t>by: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3333CC"/>
                </a:solidFill>
              </a:rPr>
              <a:t>Colonel Dennis D. Carpenter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3333CC"/>
                </a:solidFill>
              </a:rPr>
              <a:t>and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3333CC"/>
                </a:solidFill>
              </a:rPr>
              <a:t>Desiree D. Duncan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 rot="5400000">
            <a:off x="-2871787" y="3071812"/>
            <a:ext cx="6400800" cy="5619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solidFill>
                    <a:srgbClr val="FFFF71"/>
                  </a:solidFill>
                  <a:round/>
                  <a:headEnd/>
                  <a:tailEnd/>
                </a:ln>
                <a:solidFill>
                  <a:srgbClr val="3333CC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Chisel"/>
              </a:rPr>
              <a:t> </a:t>
            </a:r>
          </a:p>
        </p:txBody>
      </p:sp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 rot="5400000">
            <a:off x="5510213" y="3100387"/>
            <a:ext cx="6629400" cy="58102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b="1" kern="10">
                <a:ln w="9525">
                  <a:solidFill>
                    <a:srgbClr val="FFFF71"/>
                  </a:solidFill>
                  <a:round/>
                  <a:headEnd/>
                  <a:tailEnd/>
                </a:ln>
                <a:solidFill>
                  <a:srgbClr val="3333CC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Chise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E3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6430963"/>
            <a:ext cx="2519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>
                <a:solidFill>
                  <a:schemeClr val="bg2"/>
                </a:solidFill>
              </a:rPr>
              <a:t>Individual Strategies</a:t>
            </a:r>
          </a:p>
        </p:txBody>
      </p:sp>
      <p:sp>
        <p:nvSpPr>
          <p:cNvPr id="15363" name="WordArt 3"/>
          <p:cNvSpPr>
            <a:spLocks noChangeArrowheads="1" noChangeShapeType="1" noTextEdit="1"/>
          </p:cNvSpPr>
          <p:nvPr/>
        </p:nvSpPr>
        <p:spPr bwMode="auto">
          <a:xfrm>
            <a:off x="285750" y="304800"/>
            <a:ext cx="85725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0066CC"/>
                </a:solidFill>
                <a:latin typeface="Impact"/>
              </a:rPr>
              <a:t>What to do When You Can't Say Yes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1450" y="1638300"/>
            <a:ext cx="8839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66FF"/>
                </a:solidFill>
              </a:rPr>
              <a:t>Sometimes circumstances force you to say </a:t>
            </a:r>
            <a:r>
              <a:rPr lang="en-US" sz="2800" b="1" i="1" u="sng">
                <a:solidFill>
                  <a:srgbClr val="3366FF"/>
                </a:solidFill>
              </a:rPr>
              <a:t>no</a:t>
            </a:r>
            <a:r>
              <a:rPr lang="en-US" sz="2800" b="1" i="1">
                <a:solidFill>
                  <a:srgbClr val="3366FF"/>
                </a:solidFill>
              </a:rPr>
              <a:t>.</a:t>
            </a:r>
            <a:endParaRPr lang="en-US" sz="2800" b="1">
              <a:solidFill>
                <a:srgbClr val="3366FF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66FF"/>
                </a:solidFill>
              </a:rPr>
              <a:t>Saying </a:t>
            </a:r>
            <a:r>
              <a:rPr lang="en-US" sz="2800" b="1" i="1" u="sng">
                <a:solidFill>
                  <a:srgbClr val="3366FF"/>
                </a:solidFill>
              </a:rPr>
              <a:t>yes</a:t>
            </a:r>
            <a:r>
              <a:rPr lang="en-US" sz="2800" b="1" i="1">
                <a:solidFill>
                  <a:srgbClr val="3366FF"/>
                </a:solidFill>
              </a:rPr>
              <a:t> </a:t>
            </a:r>
            <a:r>
              <a:rPr lang="en-US" sz="2800" b="1">
                <a:solidFill>
                  <a:srgbClr val="3366FF"/>
                </a:solidFill>
              </a:rPr>
              <a:t>does not guarantee a happy customer.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66FF"/>
                </a:solidFill>
              </a:rPr>
              <a:t>Saying </a:t>
            </a:r>
            <a:r>
              <a:rPr lang="en-US" sz="2800" b="1" i="1" u="sng">
                <a:solidFill>
                  <a:srgbClr val="3366FF"/>
                </a:solidFill>
              </a:rPr>
              <a:t>no</a:t>
            </a:r>
            <a:r>
              <a:rPr lang="en-US" sz="2800" b="1" i="1">
                <a:solidFill>
                  <a:srgbClr val="3366FF"/>
                </a:solidFill>
              </a:rPr>
              <a:t> </a:t>
            </a:r>
            <a:r>
              <a:rPr lang="en-US" sz="2800" b="1">
                <a:solidFill>
                  <a:srgbClr val="3366FF"/>
                </a:solidFill>
              </a:rPr>
              <a:t>does not mean that you have to end up with an unhappy customer.</a:t>
            </a:r>
            <a:r>
              <a:rPr lang="en-US" sz="2800" b="1" i="1">
                <a:solidFill>
                  <a:srgbClr val="3366FF"/>
                </a:solidFill>
              </a:rPr>
              <a:t> </a:t>
            </a:r>
            <a:endParaRPr lang="en-US" sz="2800" b="1">
              <a:solidFill>
                <a:srgbClr val="3366FF"/>
              </a:solidFill>
            </a:endParaRPr>
          </a:p>
        </p:txBody>
      </p:sp>
      <p:pic>
        <p:nvPicPr>
          <p:cNvPr id="15367" name="Picture 7" descr="complaint de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825" y="3524250"/>
            <a:ext cx="3467100" cy="3124200"/>
          </a:xfrm>
          <a:prstGeom prst="rect">
            <a:avLst/>
          </a:prstGeom>
          <a:solidFill>
            <a:srgbClr val="E3FFFF"/>
          </a:solidFill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 noTextEdit="1"/>
          </p:cNvSpPr>
          <p:nvPr/>
        </p:nvSpPr>
        <p:spPr bwMode="auto">
          <a:xfrm>
            <a:off x="466725" y="323850"/>
            <a:ext cx="81343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6600CC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Two Ways to Say No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28650" y="1409700"/>
            <a:ext cx="79629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6600CC"/>
                </a:solidFill>
              </a:rPr>
              <a:t>1.  THE HARD </a:t>
            </a:r>
            <a:r>
              <a:rPr lang="en-US" sz="4000" b="1" i="1" u="sng">
                <a:solidFill>
                  <a:srgbClr val="6600CC"/>
                </a:solidFill>
              </a:rPr>
              <a:t>NO</a:t>
            </a:r>
          </a:p>
          <a:p>
            <a:pPr>
              <a:spcBef>
                <a:spcPct val="50000"/>
              </a:spcBef>
            </a:pPr>
            <a:endParaRPr lang="en-US" sz="4000" b="1" i="1" u="sng">
              <a:solidFill>
                <a:srgbClr val="6600CC"/>
              </a:solidFill>
            </a:endParaRPr>
          </a:p>
          <a:p>
            <a:pPr>
              <a:spcBef>
                <a:spcPct val="50000"/>
              </a:spcBef>
            </a:pPr>
            <a:endParaRPr lang="en-US" sz="4000" b="1" i="1" u="sng">
              <a:solidFill>
                <a:srgbClr val="6600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6600CC"/>
                </a:solidFill>
              </a:rPr>
              <a:t>2.  THE SERVICE </a:t>
            </a:r>
            <a:r>
              <a:rPr lang="en-US" sz="4000" b="1" i="1" u="sng">
                <a:solidFill>
                  <a:srgbClr val="6600CC"/>
                </a:solidFill>
              </a:rPr>
              <a:t>NO</a:t>
            </a:r>
            <a:endParaRPr lang="en-US" b="1">
              <a:solidFill>
                <a:srgbClr val="6600CC"/>
              </a:solidFill>
            </a:endParaRPr>
          </a:p>
        </p:txBody>
      </p:sp>
      <p:pic>
        <p:nvPicPr>
          <p:cNvPr id="16389" name="Picture 5" descr="move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633913"/>
            <a:ext cx="3124200" cy="2066925"/>
          </a:xfrm>
          <a:prstGeom prst="rect">
            <a:avLst/>
          </a:prstGeom>
          <a:noFill/>
        </p:spPr>
      </p:pic>
      <p:graphicFrame>
        <p:nvGraphicFramePr>
          <p:cNvPr id="54272" name="Object 1024"/>
          <p:cNvGraphicFramePr>
            <a:graphicFrameLocks noChangeAspect="1"/>
          </p:cNvGraphicFramePr>
          <p:nvPr/>
        </p:nvGraphicFramePr>
        <p:xfrm>
          <a:off x="5405438" y="1497013"/>
          <a:ext cx="2085975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Clip" r:id="rId4" imgW="4639680" imgH="3825720" progId="">
                  <p:embed/>
                </p:oleObj>
              </mc:Choice>
              <mc:Fallback>
                <p:oleObj name="Clip" r:id="rId4" imgW="4639680" imgH="382572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497013"/>
                        <a:ext cx="2085975" cy="247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104900" y="2305050"/>
            <a:ext cx="4286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chemeClr val="bg2"/>
                </a:solidFill>
              </a:rPr>
              <a:t>…Never in a million years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09650" y="5029200"/>
            <a:ext cx="375285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chemeClr val="bg2"/>
                </a:solidFill>
              </a:rPr>
              <a:t>What I will do is…</a:t>
            </a:r>
          </a:p>
          <a:p>
            <a:pPr>
              <a:spcBef>
                <a:spcPct val="50000"/>
              </a:spcBef>
            </a:pPr>
            <a:r>
              <a:rPr lang="en-US" b="1" i="1">
                <a:solidFill>
                  <a:schemeClr val="bg2"/>
                </a:solidFill>
              </a:rPr>
              <a:t>What you can do is...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6442075"/>
            <a:ext cx="24177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i="1">
                <a:solidFill>
                  <a:schemeClr val="bg2"/>
                </a:solidFill>
              </a:rPr>
              <a:t>Individual Strategies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2"/>
          <p:cNvSpPr>
            <a:spLocks noChangeArrowheads="1" noChangeShapeType="1" noTextEdit="1"/>
          </p:cNvSpPr>
          <p:nvPr/>
        </p:nvSpPr>
        <p:spPr bwMode="auto">
          <a:xfrm>
            <a:off x="300038" y="239713"/>
            <a:ext cx="858202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b="1" kern="10" spc="-360">
                <a:ln w="38100">
                  <a:solidFill>
                    <a:srgbClr val="E80000"/>
                  </a:solidFill>
                  <a:prstDash val="lgDash"/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Impact"/>
              </a:rPr>
              <a:t>DIFFICULT CUSTOMERS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47938" y="1381125"/>
          <a:ext cx="404653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Clip" r:id="rId3" imgW="4046400" imgH="3352320" progId="">
                  <p:embed/>
                </p:oleObj>
              </mc:Choice>
              <mc:Fallback>
                <p:oleObj name="Clip" r:id="rId3" imgW="4046400" imgH="3352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381125"/>
                        <a:ext cx="4046537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44625" y="471805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 sz="2800" b="1">
                <a:solidFill>
                  <a:srgbClr val="0066FF"/>
                </a:solidFill>
              </a:rPr>
              <a:t>STEP 1</a:t>
            </a:r>
            <a:r>
              <a:rPr lang="en-US" b="1">
                <a:solidFill>
                  <a:srgbClr val="0066FF"/>
                </a:solidFill>
              </a:rPr>
              <a:t>:  Let the customer vent</a:t>
            </a:r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98888" y="5175250"/>
            <a:ext cx="377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E80000"/>
                </a:solidFill>
              </a:rPr>
              <a:t>•</a:t>
            </a:r>
            <a:r>
              <a:rPr lang="en-US"/>
              <a:t>  </a:t>
            </a:r>
            <a:r>
              <a:rPr lang="en-US">
                <a:solidFill>
                  <a:srgbClr val="0066FF"/>
                </a:solidFill>
              </a:rPr>
              <a:t>Zip your lip</a:t>
            </a:r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38400" y="5886450"/>
            <a:ext cx="3143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805238" y="5592763"/>
            <a:ext cx="3602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E80000"/>
                </a:solidFill>
              </a:rPr>
              <a:t>•</a:t>
            </a:r>
            <a:r>
              <a:rPr lang="en-US"/>
              <a:t>  </a:t>
            </a:r>
            <a:r>
              <a:rPr lang="en-US">
                <a:solidFill>
                  <a:srgbClr val="0066FF"/>
                </a:solidFill>
              </a:rPr>
              <a:t>Don’t take it personally</a:t>
            </a:r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0" y="6399213"/>
            <a:ext cx="41830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solidFill>
                  <a:schemeClr val="bg2"/>
                </a:solidFill>
              </a:rPr>
              <a:t>Dealing with Difficult People</a:t>
            </a:r>
            <a:endParaRPr lang="en-US" sz="25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/>
          <p:cNvSpPr>
            <a:spLocks noChangeArrowheads="1" noChangeShapeType="1" noTextEdit="1"/>
          </p:cNvSpPr>
          <p:nvPr/>
        </p:nvSpPr>
        <p:spPr bwMode="auto">
          <a:xfrm>
            <a:off x="322263" y="266700"/>
            <a:ext cx="8505825" cy="1247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E8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230007" dir="380412" sy="50000" kx="2115830" algn="bl" rotWithShape="0">
                    <a:srgbClr val="C0C0C0"/>
                  </a:outerShdw>
                </a:effectLst>
                <a:latin typeface="Arial Black"/>
              </a:rPr>
              <a:t>STEP 2:</a:t>
            </a:r>
          </a:p>
          <a:p>
            <a:pPr algn="ctr"/>
            <a:r>
              <a:rPr lang="en-US" sz="3600" b="1" kern="10">
                <a:ln w="28575">
                  <a:solidFill>
                    <a:srgbClr val="E8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230007" dir="380412" sy="50000" kx="2115830" algn="bl" rotWithShape="0">
                    <a:srgbClr val="C0C0C0"/>
                  </a:outerShdw>
                </a:effectLst>
                <a:latin typeface="Arial Black"/>
              </a:rPr>
              <a:t>Express Empathy to the Customer</a:t>
            </a:r>
          </a:p>
        </p:txBody>
      </p:sp>
      <p:graphicFrame>
        <p:nvGraphicFramePr>
          <p:cNvPr id="55296" name="Object 1024"/>
          <p:cNvGraphicFramePr>
            <a:graphicFrameLocks noChangeAspect="1"/>
          </p:cNvGraphicFramePr>
          <p:nvPr/>
        </p:nvGraphicFramePr>
        <p:xfrm>
          <a:off x="593725" y="1978025"/>
          <a:ext cx="644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Clip" r:id="rId4" imgW="3357000" imgH="2815920" progId="">
                  <p:embed/>
                </p:oleObj>
              </mc:Choice>
              <mc:Fallback>
                <p:oleObj name="Clip" r:id="rId4" imgW="3357000" imgH="281592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978025"/>
                        <a:ext cx="6445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241425" y="2006600"/>
            <a:ext cx="790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I can see why you feel that way.</a:t>
            </a:r>
          </a:p>
        </p:txBody>
      </p:sp>
      <p:graphicFrame>
        <p:nvGraphicFramePr>
          <p:cNvPr id="55297" name="Object 1025"/>
          <p:cNvGraphicFramePr>
            <a:graphicFrameLocks noChangeAspect="1"/>
          </p:cNvGraphicFramePr>
          <p:nvPr/>
        </p:nvGraphicFramePr>
        <p:xfrm>
          <a:off x="642938" y="2625725"/>
          <a:ext cx="644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Clip" r:id="rId6" imgW="3357000" imgH="2815920" progId="">
                  <p:embed/>
                </p:oleObj>
              </mc:Choice>
              <mc:Fallback>
                <p:oleObj name="Clip" r:id="rId6" imgW="3357000" imgH="2815920" progId="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625725"/>
                        <a:ext cx="6445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84288" y="2670175"/>
            <a:ext cx="7859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I see what you mean.</a:t>
            </a:r>
          </a:p>
        </p:txBody>
      </p:sp>
      <p:graphicFrame>
        <p:nvGraphicFramePr>
          <p:cNvPr id="55298" name="Object 1026"/>
          <p:cNvGraphicFramePr>
            <a:graphicFrameLocks noChangeAspect="1"/>
          </p:cNvGraphicFramePr>
          <p:nvPr/>
        </p:nvGraphicFramePr>
        <p:xfrm>
          <a:off x="650875" y="3314700"/>
          <a:ext cx="644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Clip" r:id="rId7" imgW="3357000" imgH="2815920" progId="">
                  <p:embed/>
                </p:oleObj>
              </mc:Choice>
              <mc:Fallback>
                <p:oleObj name="Clip" r:id="rId7" imgW="3357000" imgH="2815920" progId="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314700"/>
                        <a:ext cx="6445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304925" y="3352800"/>
            <a:ext cx="7839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That must be very upsetting.</a:t>
            </a:r>
          </a:p>
        </p:txBody>
      </p:sp>
      <p:graphicFrame>
        <p:nvGraphicFramePr>
          <p:cNvPr id="55299" name="Object 1027"/>
          <p:cNvGraphicFramePr>
            <a:graphicFrameLocks noChangeAspect="1"/>
          </p:cNvGraphicFramePr>
          <p:nvPr/>
        </p:nvGraphicFramePr>
        <p:xfrm>
          <a:off x="671513" y="3995738"/>
          <a:ext cx="644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Clip" r:id="rId8" imgW="3357000" imgH="2815920" progId="">
                  <p:embed/>
                </p:oleObj>
              </mc:Choice>
              <mc:Fallback>
                <p:oleObj name="Clip" r:id="rId8" imgW="3357000" imgH="2815920" progId="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995738"/>
                        <a:ext cx="6445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325563" y="4037013"/>
            <a:ext cx="7818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I understand how frustrating this must be.</a:t>
            </a:r>
          </a:p>
        </p:txBody>
      </p:sp>
      <p:graphicFrame>
        <p:nvGraphicFramePr>
          <p:cNvPr id="55300" name="Object 1028"/>
          <p:cNvGraphicFramePr>
            <a:graphicFrameLocks noChangeAspect="1"/>
          </p:cNvGraphicFramePr>
          <p:nvPr/>
        </p:nvGraphicFramePr>
        <p:xfrm>
          <a:off x="679450" y="4767263"/>
          <a:ext cx="644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Clip" r:id="rId9" imgW="3357000" imgH="2815920" progId="">
                  <p:embed/>
                </p:oleObj>
              </mc:Choice>
              <mc:Fallback>
                <p:oleObj name="Clip" r:id="rId9" imgW="3357000" imgH="2815920" progId="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767263"/>
                        <a:ext cx="6445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304925" y="4781550"/>
            <a:ext cx="7839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I’m sorry about this.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05563"/>
            <a:ext cx="39385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solidFill>
                  <a:schemeClr val="bg2"/>
                </a:solidFill>
              </a:rPr>
              <a:t>Dealing with Difficult People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2"/>
          <p:cNvSpPr>
            <a:spLocks noChangeArrowheads="1" noChangeShapeType="1" noTextEdit="1"/>
          </p:cNvSpPr>
          <p:nvPr/>
        </p:nvSpPr>
        <p:spPr bwMode="auto">
          <a:xfrm>
            <a:off x="123825" y="155575"/>
            <a:ext cx="1397000" cy="16954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200" b="1" kern="10">
                <a:ln w="12700">
                  <a:solidFill>
                    <a:srgbClr val="FFFF66"/>
                  </a:solidFill>
                  <a:round/>
                  <a:headEnd/>
                  <a:tailEnd/>
                </a:ln>
                <a:solidFill>
                  <a:srgbClr val="3333FF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STEP 3:</a:t>
            </a:r>
          </a:p>
        </p:txBody>
      </p:sp>
      <p:sp>
        <p:nvSpPr>
          <p:cNvPr id="19459" name="WordArt 3"/>
          <p:cNvSpPr>
            <a:spLocks noChangeArrowheads="1" noChangeShapeType="1" noTextEdit="1"/>
          </p:cNvSpPr>
          <p:nvPr/>
        </p:nvSpPr>
        <p:spPr bwMode="auto">
          <a:xfrm>
            <a:off x="1782763" y="434975"/>
            <a:ext cx="7037387" cy="1184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FFFF66"/>
                </a:solidFill>
                <a:latin typeface="Arial Black"/>
              </a:rPr>
              <a:t>Begin Active Problem Solving</a:t>
            </a:r>
          </a:p>
        </p:txBody>
      </p:sp>
      <p:graphicFrame>
        <p:nvGraphicFramePr>
          <p:cNvPr id="56320" name="Object 0"/>
          <p:cNvGraphicFramePr>
            <a:graphicFrameLocks noChangeAspect="1"/>
          </p:cNvGraphicFramePr>
          <p:nvPr/>
        </p:nvGraphicFramePr>
        <p:xfrm>
          <a:off x="1828800" y="2314575"/>
          <a:ext cx="13239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Clip" r:id="rId3" imgW="1139040" imgH="1145520" progId="">
                  <p:embed/>
                </p:oleObj>
              </mc:Choice>
              <mc:Fallback>
                <p:oleObj name="Clip" r:id="rId3" imgW="1139040" imgH="1145520" progId="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14575"/>
                        <a:ext cx="1323975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270250" y="2606675"/>
            <a:ext cx="59563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3333FF"/>
                </a:solidFill>
                <a:latin typeface="Comic Sans MS" pitchFamily="66" charset="0"/>
              </a:rPr>
              <a:t>Gather any additional information you need.</a:t>
            </a: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1766888" y="4094163"/>
          <a:ext cx="1366837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Clip" r:id="rId5" imgW="2131920" imgH="3468960" progId="">
                  <p:embed/>
                </p:oleObj>
              </mc:Choice>
              <mc:Fallback>
                <p:oleObj name="Clip" r:id="rId5" imgW="2131920" imgH="34689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094163"/>
                        <a:ext cx="1366837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228975" y="4908550"/>
            <a:ext cx="5915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3333FF"/>
                </a:solidFill>
                <a:latin typeface="Comic Sans MS" pitchFamily="66" charset="0"/>
              </a:rPr>
              <a:t>Double-check all the facts.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6384925"/>
            <a:ext cx="39385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solidFill>
                  <a:schemeClr val="bg2"/>
                </a:solidFill>
              </a:rPr>
              <a:t>Dealing with Difficult People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4" name="Object 1024"/>
          <p:cNvGraphicFramePr>
            <a:graphicFrameLocks noChangeAspect="1"/>
          </p:cNvGraphicFramePr>
          <p:nvPr/>
        </p:nvGraphicFramePr>
        <p:xfrm>
          <a:off x="2154238" y="2767013"/>
          <a:ext cx="5721350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Clip" r:id="rId4" imgW="4582440" imgH="2482200" progId="">
                  <p:embed/>
                </p:oleObj>
              </mc:Choice>
              <mc:Fallback>
                <p:oleObj name="Clip" r:id="rId4" imgW="4582440" imgH="248220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767013"/>
                        <a:ext cx="5721350" cy="302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908175" y="354013"/>
            <a:ext cx="6327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>
                <a:solidFill>
                  <a:srgbClr val="004B70"/>
                </a:solidFill>
              </a:rPr>
              <a:t>Mutually Agree on the Solution</a:t>
            </a:r>
          </a:p>
        </p:txBody>
      </p:sp>
      <p:sp>
        <p:nvSpPr>
          <p:cNvPr id="21511" name="WordArt 7"/>
          <p:cNvSpPr>
            <a:spLocks noChangeArrowheads="1" noChangeShapeType="1" noTextEdit="1"/>
          </p:cNvSpPr>
          <p:nvPr/>
        </p:nvSpPr>
        <p:spPr bwMode="auto">
          <a:xfrm>
            <a:off x="458788" y="352425"/>
            <a:ext cx="1257300" cy="15160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99"/>
                </a:solidFill>
                <a:effectLst>
                  <a:outerShdw dist="35921" dir="2700000" algn="ctr" rotWithShape="0">
                    <a:srgbClr val="8FFFFF"/>
                  </a:outerShdw>
                </a:effectLst>
                <a:latin typeface="Krone"/>
              </a:rPr>
              <a:t>Step 4: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58825" y="6384925"/>
            <a:ext cx="39385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solidFill>
                  <a:schemeClr val="bg2"/>
                </a:solidFill>
              </a:rPr>
              <a:t>Dealing with Difficult People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8" name="Object 0"/>
          <p:cNvGraphicFramePr>
            <a:graphicFrameLocks noChangeAspect="1"/>
          </p:cNvGraphicFramePr>
          <p:nvPr/>
        </p:nvGraphicFramePr>
        <p:xfrm>
          <a:off x="1779588" y="1752600"/>
          <a:ext cx="5667375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Clip" r:id="rId3" imgW="3473280" imgH="3472920" progId="">
                  <p:embed/>
                </p:oleObj>
              </mc:Choice>
              <mc:Fallback>
                <p:oleObj name="Clip" r:id="rId3" imgW="3473280" imgH="3472920" progId="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1752600"/>
                        <a:ext cx="5667375" cy="463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WordArt 3"/>
          <p:cNvSpPr>
            <a:spLocks noChangeArrowheads="1" noChangeShapeType="1" noTextEdit="1"/>
          </p:cNvSpPr>
          <p:nvPr/>
        </p:nvSpPr>
        <p:spPr bwMode="auto">
          <a:xfrm>
            <a:off x="1106488" y="2655888"/>
            <a:ext cx="7896225" cy="3228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6000" kern="10"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Arial Black"/>
              </a:rPr>
              <a:t>Most Importantly...</a:t>
            </a:r>
          </a:p>
          <a:p>
            <a:pPr algn="ctr"/>
            <a:endParaRPr lang="en-US" sz="6000" kern="10">
              <a:ln w="28575">
                <a:solidFill>
                  <a:srgbClr val="FFFF00"/>
                </a:solidFill>
                <a:round/>
                <a:headEnd/>
                <a:tailEnd/>
              </a:ln>
              <a:solidFill>
                <a:srgbClr val="0033CC"/>
              </a:solidFill>
              <a:latin typeface="Arial Black"/>
            </a:endParaRPr>
          </a:p>
          <a:p>
            <a:pPr algn="ctr"/>
            <a:r>
              <a:rPr lang="en-US" sz="6000" kern="10"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Arial Black"/>
              </a:rPr>
              <a:t>Follow Up</a:t>
            </a:r>
          </a:p>
        </p:txBody>
      </p:sp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>
            <a:off x="468313" y="515938"/>
            <a:ext cx="2332037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33CC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Step 5: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6384925"/>
            <a:ext cx="39385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solidFill>
                  <a:schemeClr val="bg2"/>
                </a:solidFill>
              </a:rPr>
              <a:t>Dealing with Difficult People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E5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2" name="Object 0"/>
          <p:cNvGraphicFramePr>
            <a:graphicFrameLocks noChangeAspect="1"/>
          </p:cNvGraphicFramePr>
          <p:nvPr/>
        </p:nvGraphicFramePr>
        <p:xfrm>
          <a:off x="0" y="5514975"/>
          <a:ext cx="91440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Clip" r:id="rId3" imgW="3071880" imgH="1861560" progId="">
                  <p:embed/>
                </p:oleObj>
              </mc:Choice>
              <mc:Fallback>
                <p:oleObj name="Clip" r:id="rId3" imgW="3071880" imgH="1861560" progId="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4975"/>
                        <a:ext cx="9144000" cy="1198563"/>
                      </a:xfrm>
                      <a:prstGeom prst="rect">
                        <a:avLst/>
                      </a:prstGeom>
                      <a:solidFill>
                        <a:srgbClr val="DCFFD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WordArt 2"/>
          <p:cNvSpPr>
            <a:spLocks noChangeArrowheads="1" noChangeShapeType="1" noTextEdit="1"/>
          </p:cNvSpPr>
          <p:nvPr/>
        </p:nvSpPr>
        <p:spPr bwMode="auto">
          <a:xfrm>
            <a:off x="652463" y="361950"/>
            <a:ext cx="7966075" cy="110172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Distinguishing themselves...</a:t>
            </a:r>
          </a:p>
        </p:txBody>
      </p:sp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652463" y="2173288"/>
            <a:ext cx="7832725" cy="771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ln w="317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solidFill>
                  <a:schemeClr val="folHlink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 </a:t>
            </a:r>
          </a:p>
        </p:txBody>
      </p:sp>
      <p:sp>
        <p:nvSpPr>
          <p:cNvPr id="40964" name="WordArt 4"/>
          <p:cNvSpPr>
            <a:spLocks noChangeArrowheads="1" noChangeShapeType="1" noTextEdit="1"/>
          </p:cNvSpPr>
          <p:nvPr/>
        </p:nvSpPr>
        <p:spPr bwMode="auto">
          <a:xfrm>
            <a:off x="681038" y="3454400"/>
            <a:ext cx="7373937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ln w="3175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solidFill>
                  <a:schemeClr val="folHlink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 </a:t>
            </a:r>
          </a:p>
        </p:txBody>
      </p:sp>
      <p:sp>
        <p:nvSpPr>
          <p:cNvPr id="40965" name="WordArt 5"/>
          <p:cNvSpPr>
            <a:spLocks noChangeArrowheads="1" noChangeShapeType="1" noTextEdit="1"/>
          </p:cNvSpPr>
          <p:nvPr/>
        </p:nvSpPr>
        <p:spPr bwMode="auto">
          <a:xfrm>
            <a:off x="736600" y="2513013"/>
            <a:ext cx="75946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ln w="635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solidFill>
                  <a:schemeClr val="folHlink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Arial Black"/>
              </a:rPr>
              <a:t>A Tire Store-  and so much more!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E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536575" y="742950"/>
            <a:ext cx="6940550" cy="958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563972" dir="14049741" sx="125000" sy="125000" algn="tl" rotWithShape="0">
                    <a:schemeClr val="hlink"/>
                  </a:outerShdw>
                </a:effectLst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1946275"/>
            <a:ext cx="9144000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 b="1">
                <a:solidFill>
                  <a:srgbClr val="990099"/>
                </a:solidFill>
              </a:rPr>
              <a:t>Expand Your Definition of Service</a:t>
            </a:r>
            <a:endParaRPr lang="en-US"/>
          </a:p>
        </p:txBody>
      </p:sp>
      <p:graphicFrame>
        <p:nvGraphicFramePr>
          <p:cNvPr id="60416" name="Object 0"/>
          <p:cNvGraphicFramePr>
            <a:graphicFrameLocks noChangeAspect="1"/>
          </p:cNvGraphicFramePr>
          <p:nvPr/>
        </p:nvGraphicFramePr>
        <p:xfrm>
          <a:off x="350838" y="1943100"/>
          <a:ext cx="5476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Clip" r:id="rId4" imgW="1395360" imgH="2658600" progId="">
                  <p:embed/>
                </p:oleObj>
              </mc:Choice>
              <mc:Fallback>
                <p:oleObj name="Clip" r:id="rId4" imgW="1395360" imgH="2658600" progId="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943100"/>
                        <a:ext cx="547687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0" y="3168650"/>
            <a:ext cx="9144000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	</a:t>
            </a:r>
            <a:r>
              <a:rPr lang="en-US" b="1">
                <a:solidFill>
                  <a:srgbClr val="990099"/>
                </a:solidFill>
              </a:rPr>
              <a:t>Beware of Your Body Language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0" y="4224338"/>
            <a:ext cx="9144000" cy="885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en-US" b="1">
                <a:solidFill>
                  <a:srgbClr val="990099"/>
                </a:solidFill>
              </a:rPr>
              <a:t>Remember the 5 Steps in Dealing with Difficult</a:t>
            </a:r>
            <a:r>
              <a:rPr lang="en-US" b="1">
                <a:solidFill>
                  <a:schemeClr val="bg1"/>
                </a:solidFill>
              </a:rPr>
              <a:t> 		</a:t>
            </a:r>
            <a:r>
              <a:rPr lang="en-US" b="1">
                <a:solidFill>
                  <a:srgbClr val="990099"/>
                </a:solidFill>
              </a:rPr>
              <a:t>Customers:</a:t>
            </a:r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649538" y="4741863"/>
            <a:ext cx="6494462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66"/>
                </a:solidFill>
              </a:rPr>
              <a:t>1.   Let the Customer Vent</a:t>
            </a:r>
            <a:endParaRPr lang="en-US" b="1">
              <a:solidFill>
                <a:srgbClr val="990099"/>
              </a:solidFill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628900" y="5114925"/>
            <a:ext cx="3995738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0066"/>
                </a:solidFill>
              </a:rPr>
              <a:t>2</a:t>
            </a:r>
            <a:r>
              <a:rPr lang="en-US" b="1">
                <a:solidFill>
                  <a:srgbClr val="990099"/>
                </a:solidFill>
              </a:rPr>
              <a:t>.</a:t>
            </a:r>
            <a:r>
              <a:rPr lang="en-US">
                <a:solidFill>
                  <a:srgbClr val="990099"/>
                </a:solidFill>
              </a:rPr>
              <a:t>   </a:t>
            </a:r>
            <a:r>
              <a:rPr lang="en-US" b="1">
                <a:solidFill>
                  <a:srgbClr val="660066"/>
                </a:solidFill>
              </a:rPr>
              <a:t>Express Empathy</a:t>
            </a:r>
            <a:endParaRPr lang="en-US">
              <a:solidFill>
                <a:srgbClr val="990099"/>
              </a:solidFill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484438" y="5487988"/>
            <a:ext cx="4119562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</a:t>
            </a:r>
            <a:r>
              <a:rPr lang="en-US" b="1">
                <a:solidFill>
                  <a:srgbClr val="660066"/>
                </a:solidFill>
              </a:rPr>
              <a:t>3.</a:t>
            </a:r>
            <a:r>
              <a:rPr lang="en-US"/>
              <a:t>.  </a:t>
            </a:r>
            <a:r>
              <a:rPr lang="en-US" b="1">
                <a:solidFill>
                  <a:srgbClr val="660066"/>
                </a:solidFill>
              </a:rPr>
              <a:t>Problem Solve</a:t>
            </a:r>
            <a:endParaRPr lang="en-US" b="1">
              <a:solidFill>
                <a:srgbClr val="990099"/>
              </a:solidFill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401888" y="5819775"/>
            <a:ext cx="4554537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</a:t>
            </a:r>
            <a:r>
              <a:rPr lang="en-US" b="1">
                <a:solidFill>
                  <a:srgbClr val="660066"/>
                </a:solidFill>
              </a:rPr>
              <a:t>4.</a:t>
            </a:r>
            <a:r>
              <a:rPr lang="en-US" b="1">
                <a:solidFill>
                  <a:srgbClr val="990099"/>
                </a:solidFill>
              </a:rPr>
              <a:t>   </a:t>
            </a:r>
            <a:r>
              <a:rPr lang="en-US" b="1">
                <a:solidFill>
                  <a:srgbClr val="660066"/>
                </a:solidFill>
              </a:rPr>
              <a:t>Agree on a Solution</a:t>
            </a:r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608263" y="6211888"/>
            <a:ext cx="3540125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 b="1">
                <a:solidFill>
                  <a:srgbClr val="660066"/>
                </a:solidFill>
              </a:rPr>
              <a:t>5.</a:t>
            </a:r>
            <a:r>
              <a:rPr lang="en-US"/>
              <a:t>.  </a:t>
            </a:r>
            <a:r>
              <a:rPr lang="en-US" b="1">
                <a:solidFill>
                  <a:srgbClr val="660066"/>
                </a:solidFill>
              </a:rPr>
              <a:t>Follow-Up</a:t>
            </a:r>
            <a:endParaRPr lang="en-US"/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350838" y="3109913"/>
          <a:ext cx="5476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Clip" r:id="rId6" imgW="1395360" imgH="2658600" progId="">
                  <p:embed/>
                </p:oleObj>
              </mc:Choice>
              <mc:Fallback>
                <p:oleObj name="Clip" r:id="rId6" imgW="1395360" imgH="2658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109913"/>
                        <a:ext cx="547687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7350" y="4229100"/>
          <a:ext cx="5476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Clip" r:id="rId7" imgW="1395360" imgH="2658600" progId="">
                  <p:embed/>
                </p:oleObj>
              </mc:Choice>
              <mc:Fallback>
                <p:oleObj name="Clip" r:id="rId7" imgW="1395360" imgH="265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229100"/>
                        <a:ext cx="5476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2"/>
          <p:cNvSpPr>
            <a:spLocks noChangeArrowheads="1" noChangeShapeType="1" noTextEdit="1"/>
          </p:cNvSpPr>
          <p:nvPr/>
        </p:nvSpPr>
        <p:spPr bwMode="auto">
          <a:xfrm>
            <a:off x="582613" y="511175"/>
            <a:ext cx="7426325" cy="1130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3300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HOW WOULD YOU STACK UP...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2709863"/>
            <a:ext cx="9144000" cy="2274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	FEDERAL GOV’T=  69		PIZZA HUT=  68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	BANKS=  68				MCDONALDS=  61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	FOOD LION=  71			PUBLIX=  82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6600"/>
                </a:solidFill>
              </a:rPr>
              <a:t>	UTILITIES=  75			SAM’S CLUB=  78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Customer Wants You to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Greet me</a:t>
            </a:r>
          </a:p>
          <a:p>
            <a:r>
              <a:rPr lang="en-US" dirty="0" smtClean="0"/>
              <a:t>… Value me</a:t>
            </a:r>
          </a:p>
          <a:p>
            <a:r>
              <a:rPr lang="en-US" dirty="0" smtClean="0"/>
              <a:t>… Help me</a:t>
            </a:r>
          </a:p>
          <a:p>
            <a:r>
              <a:rPr lang="en-US" dirty="0" smtClean="0"/>
              <a:t>… Listen to me</a:t>
            </a:r>
          </a:p>
          <a:p>
            <a:r>
              <a:rPr lang="en-US" dirty="0" smtClean="0"/>
              <a:t>… Invite me back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WordArt 1026"/>
          <p:cNvSpPr>
            <a:spLocks noChangeArrowheads="1" noChangeShapeType="1" noTextEdit="1"/>
          </p:cNvSpPr>
          <p:nvPr/>
        </p:nvSpPr>
        <p:spPr bwMode="auto">
          <a:xfrm>
            <a:off x="622300" y="287338"/>
            <a:ext cx="7883525" cy="1227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Why Companies Lose Customers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0" y="1531938"/>
            <a:ext cx="9144000" cy="4213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  Customer dies/moves away			4%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  Customer influenced by friends			5%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  Customer lured away by competitions		9%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  Customer dissatisfied with product quality	14%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  </a:t>
            </a:r>
            <a:r>
              <a:rPr lang="en-US" sz="2800" b="1" i="1" u="sng">
                <a:solidFill>
                  <a:schemeClr val="accent2"/>
                </a:solidFill>
                <a:sym typeface="Marlett" pitchFamily="2" charset="2"/>
              </a:rPr>
              <a:t>Customer turned away by an attitude of</a:t>
            </a:r>
          </a:p>
          <a:p>
            <a:pPr>
              <a:spcBef>
                <a:spcPct val="50000"/>
              </a:spcBef>
            </a:pPr>
            <a:r>
              <a:rPr lang="en-US" sz="2800" b="1" i="1">
                <a:solidFill>
                  <a:schemeClr val="accent2"/>
                </a:solidFill>
                <a:sym typeface="Marlett" pitchFamily="2" charset="2"/>
              </a:rPr>
              <a:t>	</a:t>
            </a:r>
            <a:r>
              <a:rPr lang="en-US" sz="2800" b="1" i="1" u="sng">
                <a:solidFill>
                  <a:schemeClr val="accent2"/>
                </a:solidFill>
                <a:sym typeface="Marlett" pitchFamily="2" charset="2"/>
              </a:rPr>
              <a:t>indifference on part of service provider.</a:t>
            </a: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	</a:t>
            </a:r>
            <a:r>
              <a:rPr lang="en-US" sz="3200" b="1" i="1" u="sng">
                <a:solidFill>
                  <a:schemeClr val="accent2"/>
                </a:solidFill>
                <a:sym typeface="Marlett" pitchFamily="2" charset="2"/>
              </a:rPr>
              <a:t>68%</a:t>
            </a:r>
            <a:r>
              <a:rPr lang="en-US" sz="2800" b="1">
                <a:solidFill>
                  <a:schemeClr val="accent2"/>
                </a:solidFill>
                <a:sym typeface="Marlett" pitchFamily="2" charset="2"/>
              </a:rPr>
              <a:t>	</a:t>
            </a:r>
            <a:r>
              <a:rPr lang="en-US" b="1">
                <a:solidFill>
                  <a:srgbClr val="0033CC"/>
                </a:solidFill>
                <a:sym typeface="Marlett" pitchFamily="2" charset="2"/>
              </a:rPr>
              <a:t>	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DFB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1026"/>
          <p:cNvSpPr>
            <a:spLocks noChangeArrowheads="1" noChangeShapeType="1" noTextEdit="1"/>
          </p:cNvSpPr>
          <p:nvPr/>
        </p:nvSpPr>
        <p:spPr bwMode="auto">
          <a:xfrm>
            <a:off x="1041400" y="514350"/>
            <a:ext cx="7446963" cy="1082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663300"/>
                </a:solidFill>
                <a:latin typeface="Arial Black"/>
              </a:rPr>
              <a:t>Service Levels in America Today</a:t>
            </a: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1035050" y="1490663"/>
            <a:ext cx="7597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663300"/>
                </a:solidFill>
              </a:rPr>
              <a:t>Let’s grade ourselves...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8676" name="Text Box 1028"/>
          <p:cNvSpPr txBox="1">
            <a:spLocks noChangeArrowheads="1"/>
          </p:cNvSpPr>
          <p:nvPr/>
        </p:nvSpPr>
        <p:spPr bwMode="auto">
          <a:xfrm>
            <a:off x="0" y="2092325"/>
            <a:ext cx="9144000" cy="758825"/>
          </a:xfrm>
          <a:prstGeom prst="rect">
            <a:avLst/>
          </a:prstGeom>
          <a:solidFill>
            <a:srgbClr val="FFFF00"/>
          </a:solidFill>
          <a:ln w="57150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solidFill>
                  <a:srgbClr val="663300"/>
                </a:solidFill>
              </a:rPr>
              <a:t>A          B          C          D          or          E</a:t>
            </a:r>
            <a:endParaRPr lang="en-US" sz="4000">
              <a:solidFill>
                <a:srgbClr val="663300"/>
              </a:solidFill>
            </a:endParaRPr>
          </a:p>
        </p:txBody>
      </p:sp>
      <p:sp>
        <p:nvSpPr>
          <p:cNvPr id="28678" name="Text Box 1030"/>
          <p:cNvSpPr txBox="1">
            <a:spLocks noChangeArrowheads="1"/>
          </p:cNvSpPr>
          <p:nvPr/>
        </p:nvSpPr>
        <p:spPr bwMode="auto">
          <a:xfrm>
            <a:off x="601663" y="2878138"/>
            <a:ext cx="790892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3300"/>
                </a:solidFill>
              </a:rPr>
              <a:t>-- Appearance of our facilities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rgbClr val="663300"/>
                </a:solidFill>
              </a:rPr>
              <a:t>-- Appearance of our people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rgbClr val="663300"/>
                </a:solidFill>
              </a:rPr>
              <a:t>-- How we treat our customers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rgbClr val="663300"/>
                </a:solidFill>
              </a:rPr>
              <a:t>-- How we treat each other</a:t>
            </a:r>
          </a:p>
        </p:txBody>
      </p:sp>
      <p:graphicFrame>
        <p:nvGraphicFramePr>
          <p:cNvPr id="52224" name="Object 1024"/>
          <p:cNvGraphicFramePr>
            <a:graphicFrameLocks noChangeAspect="1"/>
          </p:cNvGraphicFramePr>
          <p:nvPr/>
        </p:nvGraphicFramePr>
        <p:xfrm>
          <a:off x="6000750" y="3794125"/>
          <a:ext cx="314325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Clip" r:id="rId3" imgW="4260960" imgH="3331800" progId="">
                  <p:embed/>
                </p:oleObj>
              </mc:Choice>
              <mc:Fallback>
                <p:oleObj name="Clip" r:id="rId3" imgW="4260960" imgH="333180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794125"/>
                        <a:ext cx="3143250" cy="306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050"/>
          <p:cNvSpPr>
            <a:spLocks noChangeArrowheads="1" noChangeShapeType="1" noTextEdit="1"/>
          </p:cNvSpPr>
          <p:nvPr/>
        </p:nvSpPr>
        <p:spPr bwMode="auto">
          <a:xfrm>
            <a:off x="1041400" y="514350"/>
            <a:ext cx="7446963" cy="1082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Service Levels in America Today</a:t>
            </a:r>
          </a:p>
        </p:txBody>
      </p:sp>
      <p:sp>
        <p:nvSpPr>
          <p:cNvPr id="31747" name="Text Box 2051"/>
          <p:cNvSpPr txBox="1">
            <a:spLocks noChangeArrowheads="1"/>
          </p:cNvSpPr>
          <p:nvPr/>
        </p:nvSpPr>
        <p:spPr bwMode="auto">
          <a:xfrm>
            <a:off x="1035050" y="1843088"/>
            <a:ext cx="77438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FF33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sz="3600" b="1">
                <a:solidFill>
                  <a:srgbClr val="FF3300"/>
                </a:solidFill>
                <a:sym typeface="Marlett" pitchFamily="2" charset="2"/>
              </a:rPr>
              <a:t>RUDE</a:t>
            </a:r>
            <a:endParaRPr lang="en-US" sz="3600">
              <a:solidFill>
                <a:srgbClr val="FF3300"/>
              </a:solidFill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endParaRPr lang="en-US" sz="3600"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3600">
                <a:solidFill>
                  <a:srgbClr val="E1F0FF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E1F0FF"/>
                </a:solidFill>
                <a:sym typeface="Marlett" pitchFamily="2" charset="2"/>
              </a:rPr>
              <a:t>  </a:t>
            </a:r>
            <a:r>
              <a:rPr lang="en-US" sz="3600" b="1">
                <a:solidFill>
                  <a:srgbClr val="E1F0FF"/>
                </a:solidFill>
                <a:sym typeface="Marlett" pitchFamily="2" charset="2"/>
              </a:rPr>
              <a:t>INDIFFERENT</a:t>
            </a:r>
          </a:p>
          <a:p>
            <a:pPr>
              <a:spcBef>
                <a:spcPct val="50000"/>
              </a:spcBef>
            </a:pPr>
            <a:endParaRPr lang="en-US" sz="3600" b="1"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FF00"/>
                </a:solidFill>
                <a:sym typeface="Marlett" pitchFamily="2" charset="2"/>
              </a:rPr>
              <a:t> EXCEPTIONAL</a:t>
            </a:r>
            <a:endParaRPr lang="en-US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04800" y="381000"/>
            <a:ext cx="86106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38100">
                  <a:solidFill>
                    <a:srgbClr val="0099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OVERVIEW</a:t>
            </a:r>
          </a:p>
        </p:txBody>
      </p:sp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524000" y="1793875"/>
            <a:ext cx="577215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b="1" kern="10">
                <a:ln w="28575">
                  <a:solidFill>
                    <a:srgbClr val="FAF4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 </a:t>
            </a:r>
          </a:p>
        </p:txBody>
      </p:sp>
      <p:sp>
        <p:nvSpPr>
          <p:cNvPr id="3076" name="WordArt 4"/>
          <p:cNvSpPr>
            <a:spLocks noChangeArrowheads="1" noChangeShapeType="1" noTextEdit="1"/>
          </p:cNvSpPr>
          <p:nvPr/>
        </p:nvSpPr>
        <p:spPr bwMode="auto">
          <a:xfrm>
            <a:off x="1517650" y="1778000"/>
            <a:ext cx="5130800" cy="71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b="1" kern="10">
                <a:ln w="28575">
                  <a:solidFill>
                    <a:srgbClr val="ECE6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1. Individual Strategies</a:t>
            </a:r>
          </a:p>
        </p:txBody>
      </p:sp>
      <p:sp>
        <p:nvSpPr>
          <p:cNvPr id="3077" name="WordArt 5"/>
          <p:cNvSpPr>
            <a:spLocks noChangeArrowheads="1" noChangeShapeType="1" noTextEdit="1"/>
          </p:cNvSpPr>
          <p:nvPr/>
        </p:nvSpPr>
        <p:spPr bwMode="auto">
          <a:xfrm>
            <a:off x="1512888" y="3167063"/>
            <a:ext cx="6267450" cy="709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b="1" kern="10">
                <a:ln w="28575">
                  <a:solidFill>
                    <a:srgbClr val="ECE6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2. Dealing with Difficult People</a:t>
            </a:r>
          </a:p>
        </p:txBody>
      </p:sp>
      <p:sp>
        <p:nvSpPr>
          <p:cNvPr id="3080" name="WordArt 8"/>
          <p:cNvSpPr>
            <a:spLocks noChangeArrowheads="1" noChangeShapeType="1" noTextEdit="1"/>
          </p:cNvSpPr>
          <p:nvPr/>
        </p:nvSpPr>
        <p:spPr bwMode="auto">
          <a:xfrm>
            <a:off x="1539875" y="4465638"/>
            <a:ext cx="2695575" cy="782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b="1" kern="10">
                <a:ln w="28575">
                  <a:solidFill>
                    <a:srgbClr val="ECE600"/>
                  </a:solidFill>
                  <a:round/>
                  <a:headEnd/>
                  <a:tailEnd/>
                </a:ln>
                <a:solidFill>
                  <a:srgbClr val="800000"/>
                </a:solidFill>
                <a:latin typeface="Arial Black"/>
              </a:rPr>
              <a:t>3.  Summary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FFD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ChangeArrowheads="1"/>
          </p:cNvSpPr>
          <p:nvPr/>
        </p:nvSpPr>
        <p:spPr bwMode="auto">
          <a:xfrm>
            <a:off x="152400" y="6278563"/>
            <a:ext cx="26130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i="1">
                <a:solidFill>
                  <a:schemeClr val="bg2"/>
                </a:solidFill>
              </a:rPr>
              <a:t>Individual Strategies!</a:t>
            </a:r>
          </a:p>
        </p:txBody>
      </p:sp>
      <p:sp>
        <p:nvSpPr>
          <p:cNvPr id="9219" name="WordArt 1027"/>
          <p:cNvSpPr>
            <a:spLocks noChangeArrowheads="1" noChangeShapeType="1" noTextEdit="1"/>
          </p:cNvSpPr>
          <p:nvPr/>
        </p:nvSpPr>
        <p:spPr bwMode="auto">
          <a:xfrm>
            <a:off x="381000" y="228600"/>
            <a:ext cx="8458200" cy="1828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chemeClr val="bg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C9FCB"/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1"/>
                </a:gradFill>
                <a:latin typeface="Impact"/>
              </a:rPr>
              <a:t>Expand Your Definition of Service</a:t>
            </a:r>
          </a:p>
        </p:txBody>
      </p:sp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1447800" y="2173288"/>
            <a:ext cx="6934200" cy="3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5050"/>
                </a:solidFill>
              </a:rPr>
              <a:t>FRIENDLINESS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5050"/>
                </a:solidFill>
              </a:rPr>
              <a:t>UNDERSTANDING AND EMPATHY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5050"/>
                </a:solidFill>
              </a:rPr>
              <a:t>FAIRNESS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5050"/>
                </a:solidFill>
              </a:rPr>
              <a:t>CONTROL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5050"/>
                </a:solidFill>
              </a:rPr>
              <a:t>INFORMATION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5050"/>
                </a:solidFill>
              </a:rPr>
              <a:t>OPTIONS AND ALTERNATIVES</a:t>
            </a:r>
          </a:p>
        </p:txBody>
      </p:sp>
      <p:graphicFrame>
        <p:nvGraphicFramePr>
          <p:cNvPr id="53248" name="Object 1024"/>
          <p:cNvGraphicFramePr>
            <a:graphicFrameLocks noChangeAspect="1"/>
          </p:cNvGraphicFramePr>
          <p:nvPr/>
        </p:nvGraphicFramePr>
        <p:xfrm>
          <a:off x="6324600" y="3276600"/>
          <a:ext cx="21336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Clip" r:id="rId3" imgW="1442520" imgH="1800000" progId="">
                  <p:embed/>
                </p:oleObj>
              </mc:Choice>
              <mc:Fallback>
                <p:oleObj name="Clip" r:id="rId3" imgW="1442520" imgH="1800000" progId="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21336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" name="Object 1025"/>
          <p:cNvGraphicFramePr>
            <a:graphicFrameLocks noChangeAspect="1"/>
          </p:cNvGraphicFramePr>
          <p:nvPr/>
        </p:nvGraphicFramePr>
        <p:xfrm>
          <a:off x="838200" y="2076450"/>
          <a:ext cx="60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Clip" r:id="rId5" imgW="3695400" imgH="3466440" progId="">
                  <p:embed/>
                </p:oleObj>
              </mc:Choice>
              <mc:Fallback>
                <p:oleObj name="Clip" r:id="rId5" imgW="3695400" imgH="3466440" progId="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76450"/>
                        <a:ext cx="609600" cy="590550"/>
                      </a:xfrm>
                      <a:prstGeom prst="rect">
                        <a:avLst/>
                      </a:prstGeom>
                      <a:solidFill>
                        <a:srgbClr val="FFAA5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" name="Object 1026"/>
          <p:cNvGraphicFramePr>
            <a:graphicFrameLocks noChangeAspect="1"/>
          </p:cNvGraphicFramePr>
          <p:nvPr/>
        </p:nvGraphicFramePr>
        <p:xfrm>
          <a:off x="838200" y="2686050"/>
          <a:ext cx="60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Clip" r:id="rId7" imgW="3695400" imgH="3466440" progId="">
                  <p:embed/>
                </p:oleObj>
              </mc:Choice>
              <mc:Fallback>
                <p:oleObj name="Clip" r:id="rId7" imgW="3695400" imgH="3466440" progId="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86050"/>
                        <a:ext cx="609600" cy="590550"/>
                      </a:xfrm>
                      <a:prstGeom prst="rect">
                        <a:avLst/>
                      </a:prstGeom>
                      <a:solidFill>
                        <a:srgbClr val="FFAA5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1027"/>
          <p:cNvGraphicFramePr>
            <a:graphicFrameLocks noChangeAspect="1"/>
          </p:cNvGraphicFramePr>
          <p:nvPr/>
        </p:nvGraphicFramePr>
        <p:xfrm>
          <a:off x="838200" y="3295650"/>
          <a:ext cx="60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Clip" r:id="rId8" imgW="3695400" imgH="3466440" progId="">
                  <p:embed/>
                </p:oleObj>
              </mc:Choice>
              <mc:Fallback>
                <p:oleObj name="Clip" r:id="rId8" imgW="3695400" imgH="3466440" progId="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95650"/>
                        <a:ext cx="609600" cy="590550"/>
                      </a:xfrm>
                      <a:prstGeom prst="rect">
                        <a:avLst/>
                      </a:prstGeom>
                      <a:solidFill>
                        <a:srgbClr val="FFAA5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028"/>
          <p:cNvGraphicFramePr>
            <a:graphicFrameLocks noChangeAspect="1"/>
          </p:cNvGraphicFramePr>
          <p:nvPr/>
        </p:nvGraphicFramePr>
        <p:xfrm>
          <a:off x="838200" y="3905250"/>
          <a:ext cx="60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Clip" r:id="rId9" imgW="3695400" imgH="3466440" progId="">
                  <p:embed/>
                </p:oleObj>
              </mc:Choice>
              <mc:Fallback>
                <p:oleObj name="Clip" r:id="rId9" imgW="3695400" imgH="3466440" progId="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05250"/>
                        <a:ext cx="609600" cy="590550"/>
                      </a:xfrm>
                      <a:prstGeom prst="rect">
                        <a:avLst/>
                      </a:prstGeom>
                      <a:solidFill>
                        <a:srgbClr val="FFAA5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029"/>
          <p:cNvGraphicFramePr>
            <a:graphicFrameLocks noChangeAspect="1"/>
          </p:cNvGraphicFramePr>
          <p:nvPr/>
        </p:nvGraphicFramePr>
        <p:xfrm>
          <a:off x="838200" y="4514850"/>
          <a:ext cx="60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Clip" r:id="rId10" imgW="3695400" imgH="3466440" progId="">
                  <p:embed/>
                </p:oleObj>
              </mc:Choice>
              <mc:Fallback>
                <p:oleObj name="Clip" r:id="rId10" imgW="3695400" imgH="3466440" progId="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14850"/>
                        <a:ext cx="609600" cy="590550"/>
                      </a:xfrm>
                      <a:prstGeom prst="rect">
                        <a:avLst/>
                      </a:prstGeom>
                      <a:solidFill>
                        <a:srgbClr val="FFAA55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1030"/>
          <p:cNvGraphicFramePr>
            <a:graphicFrameLocks noChangeAspect="1"/>
          </p:cNvGraphicFramePr>
          <p:nvPr/>
        </p:nvGraphicFramePr>
        <p:xfrm>
          <a:off x="838200" y="5124450"/>
          <a:ext cx="609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Clip" r:id="rId11" imgW="3695400" imgH="3466440" progId="">
                  <p:embed/>
                </p:oleObj>
              </mc:Choice>
              <mc:Fallback>
                <p:oleObj name="Clip" r:id="rId11" imgW="3695400" imgH="3466440" progId="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24450"/>
                        <a:ext cx="609600" cy="590550"/>
                      </a:xfrm>
                      <a:prstGeom prst="rect">
                        <a:avLst/>
                      </a:prstGeom>
                      <a:solidFill>
                        <a:srgbClr val="FFAA55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8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6400800"/>
            <a:ext cx="32956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>
                <a:solidFill>
                  <a:schemeClr val="bg2"/>
                </a:solidFill>
              </a:rPr>
              <a:t>Individual Strategies</a:t>
            </a:r>
          </a:p>
        </p:txBody>
      </p:sp>
      <p:sp>
        <p:nvSpPr>
          <p:cNvPr id="14339" name="WordArt 3" descr="Green marble"/>
          <p:cNvSpPr>
            <a:spLocks noChangeArrowheads="1" noChangeShapeType="1" noTextEdit="1"/>
          </p:cNvSpPr>
          <p:nvPr/>
        </p:nvSpPr>
        <p:spPr bwMode="auto">
          <a:xfrm>
            <a:off x="552450" y="266700"/>
            <a:ext cx="81153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/>
              </a:rPr>
              <a:t>Body Language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09550" y="1409700"/>
            <a:ext cx="46101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Eye to Eye</a:t>
            </a:r>
            <a:endParaRPr lang="en-US">
              <a:solidFill>
                <a:srgbClr val="FF3300"/>
              </a:solidFill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About Face</a:t>
            </a:r>
            <a:endParaRPr lang="en-US">
              <a:solidFill>
                <a:srgbClr val="FF3300"/>
              </a:solidFill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From the Waist Up</a:t>
            </a:r>
            <a:endParaRPr lang="en-US">
              <a:solidFill>
                <a:srgbClr val="FF3300"/>
              </a:solidFill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Nod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Face the Customer</a:t>
            </a:r>
            <a:endParaRPr lang="en-US">
              <a:solidFill>
                <a:srgbClr val="FF3300"/>
              </a:solidFill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Lean Forward</a:t>
            </a:r>
            <a:endParaRPr lang="en-US">
              <a:solidFill>
                <a:srgbClr val="FF3300"/>
              </a:solidFill>
              <a:sym typeface="Marlett" pitchFamily="2" charset="2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  <a:sym typeface="Marlett" pitchFamily="2" charset="2"/>
              </a:rPr>
              <a:t></a:t>
            </a:r>
            <a:r>
              <a:rPr lang="en-US">
                <a:solidFill>
                  <a:srgbClr val="FF3300"/>
                </a:solidFill>
                <a:sym typeface="Marlett" pitchFamily="2" charset="2"/>
              </a:rPr>
              <a:t>  </a:t>
            </a:r>
            <a:r>
              <a:rPr lang="en-US" b="1">
                <a:solidFill>
                  <a:srgbClr val="FF3300"/>
                </a:solidFill>
                <a:sym typeface="Marlett" pitchFamily="2" charset="2"/>
              </a:rPr>
              <a:t>A Touchy Subject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171950" y="2095500"/>
            <a:ext cx="4324350" cy="3676650"/>
          </a:xfrm>
          <a:prstGeom prst="ellipse">
            <a:avLst/>
          </a:prstGeom>
          <a:solidFill>
            <a:srgbClr val="71DB71"/>
          </a:soli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6267450" y="2095500"/>
            <a:ext cx="0" cy="36766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305550" y="3200400"/>
            <a:ext cx="20764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Body Language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55%</a:t>
            </a:r>
            <a:endParaRPr lang="en-US" b="1">
              <a:solidFill>
                <a:srgbClr val="FF3300"/>
              </a:solidFill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522788" y="4210050"/>
            <a:ext cx="1706562" cy="688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933950" y="4514850"/>
            <a:ext cx="1524000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Words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7%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705350" y="2762250"/>
            <a:ext cx="14668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Tone</a:t>
            </a:r>
            <a:r>
              <a:rPr lang="en-US" b="1">
                <a:solidFill>
                  <a:srgbClr val="FF3300"/>
                </a:solidFill>
              </a:rPr>
              <a:t> </a:t>
            </a:r>
            <a:r>
              <a:rPr lang="en-US" b="1">
                <a:solidFill>
                  <a:srgbClr val="006600"/>
                </a:solidFill>
              </a:rPr>
              <a:t>Of Voice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6600"/>
                </a:solidFill>
              </a:rPr>
              <a:t>38%</a:t>
            </a:r>
            <a:endParaRPr 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ChangeArrowheads="1"/>
          </p:cNvSpPr>
          <p:nvPr/>
        </p:nvSpPr>
        <p:spPr bwMode="auto">
          <a:xfrm>
            <a:off x="117475" y="6264275"/>
            <a:ext cx="25193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i="1">
                <a:solidFill>
                  <a:srgbClr val="FFFFCC"/>
                </a:solidFill>
              </a:rPr>
              <a:t>Individual Strategies</a:t>
            </a:r>
          </a:p>
        </p:txBody>
      </p:sp>
      <p:sp>
        <p:nvSpPr>
          <p:cNvPr id="32771" name="WordArt 2051"/>
          <p:cNvSpPr>
            <a:spLocks noChangeArrowheads="1" noChangeShapeType="1" noTextEdit="1"/>
          </p:cNvSpPr>
          <p:nvPr/>
        </p:nvSpPr>
        <p:spPr bwMode="auto">
          <a:xfrm>
            <a:off x="438150" y="493713"/>
            <a:ext cx="7116763" cy="1082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It's All in the Attitude...</a:t>
            </a:r>
          </a:p>
        </p:txBody>
      </p:sp>
      <p:sp>
        <p:nvSpPr>
          <p:cNvPr id="32772" name="Text Box 2052"/>
          <p:cNvSpPr txBox="1">
            <a:spLocks noChangeArrowheads="1"/>
          </p:cNvSpPr>
          <p:nvPr/>
        </p:nvSpPr>
        <p:spPr bwMode="auto">
          <a:xfrm>
            <a:off x="393700" y="1779588"/>
            <a:ext cx="87503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(Survey of 1, 000 applicants for customer service jobs)</a:t>
            </a:r>
            <a:endParaRPr lang="en-US" sz="2800"/>
          </a:p>
        </p:txBody>
      </p:sp>
      <p:sp>
        <p:nvSpPr>
          <p:cNvPr id="32773" name="Text Box 2053"/>
          <p:cNvSpPr txBox="1">
            <a:spLocks noChangeArrowheads="1"/>
          </p:cNvSpPr>
          <p:nvPr/>
        </p:nvSpPr>
        <p:spPr bwMode="auto">
          <a:xfrm>
            <a:off x="455613" y="2319338"/>
            <a:ext cx="8688387" cy="374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3300"/>
                </a:solidFill>
                <a:sym typeface="Monotype Sorts" pitchFamily="2" charset="2"/>
              </a:rPr>
              <a:t></a:t>
            </a:r>
            <a:r>
              <a:rPr lang="en-US" sz="3200" dirty="0">
                <a:sym typeface="Monotype Sorts" pitchFamily="2" charset="2"/>
              </a:rPr>
              <a:t>  </a:t>
            </a:r>
            <a:r>
              <a:rPr lang="en-US" sz="3200" dirty="0">
                <a:solidFill>
                  <a:schemeClr val="accent1"/>
                </a:solidFill>
                <a:sym typeface="Monotype Sorts" pitchFamily="2" charset="2"/>
              </a:rPr>
              <a:t>100% said they’ve witnessed incivility at work.</a:t>
            </a:r>
            <a:endParaRPr lang="en-US" sz="3200" dirty="0">
              <a:sym typeface="Monotype Sort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3300"/>
                </a:solidFill>
                <a:sym typeface="Monotype Sorts" pitchFamily="2" charset="2"/>
              </a:rPr>
              <a:t></a:t>
            </a:r>
            <a:r>
              <a:rPr lang="en-US" sz="3200" dirty="0">
                <a:sym typeface="Monotype Sorts" pitchFamily="2" charset="2"/>
              </a:rPr>
              <a:t>  </a:t>
            </a:r>
            <a:r>
              <a:rPr lang="en-US" sz="3200" dirty="0">
                <a:solidFill>
                  <a:schemeClr val="accent1"/>
                </a:solidFill>
                <a:sym typeface="Monotype Sorts" pitchFamily="2" charset="2"/>
              </a:rPr>
              <a:t>25% said it’s hard to keep a positive attitude 		when dealing with customers.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FF3300"/>
                </a:solidFill>
                <a:sym typeface="Monotype Sorts" pitchFamily="2" charset="2"/>
              </a:rPr>
              <a:t></a:t>
            </a:r>
            <a:r>
              <a:rPr lang="en-US" sz="3200" dirty="0">
                <a:sym typeface="Monotype Sorts" pitchFamily="2" charset="2"/>
              </a:rPr>
              <a:t>  </a:t>
            </a:r>
            <a:r>
              <a:rPr lang="en-US" sz="3200" dirty="0">
                <a:solidFill>
                  <a:schemeClr val="accent1"/>
                </a:solidFill>
                <a:sym typeface="Monotype Sorts" pitchFamily="2" charset="2"/>
              </a:rPr>
              <a:t>20% felt most customers were too demanding.</a:t>
            </a:r>
            <a:endParaRPr lang="en-US" sz="3200" dirty="0">
              <a:sym typeface="Monotype Sorts" pitchFamily="2" charset="2"/>
            </a:endParaRPr>
          </a:p>
          <a:p>
            <a:pPr marL="808038" indent="-808038">
              <a:spcBef>
                <a:spcPct val="50000"/>
              </a:spcBef>
            </a:pPr>
            <a:r>
              <a:rPr lang="en-US" sz="3200" b="1" dirty="0">
                <a:solidFill>
                  <a:srgbClr val="FF3300"/>
                </a:solidFill>
                <a:sym typeface="Monotype Sorts" pitchFamily="2" charset="2"/>
              </a:rPr>
              <a:t></a:t>
            </a:r>
            <a:r>
              <a:rPr lang="en-US" sz="3200" dirty="0">
                <a:sym typeface="Monotype Sorts" pitchFamily="2" charset="2"/>
              </a:rPr>
              <a:t>  </a:t>
            </a:r>
            <a:r>
              <a:rPr lang="en-US" sz="3200" dirty="0">
                <a:solidFill>
                  <a:schemeClr val="accent1"/>
                </a:solidFill>
                <a:sym typeface="Monotype Sorts" pitchFamily="2" charset="2"/>
              </a:rPr>
              <a:t>15% said that </a:t>
            </a:r>
            <a:r>
              <a:rPr lang="en-US" sz="3200" i="1" dirty="0">
                <a:solidFill>
                  <a:schemeClr val="accent1"/>
                </a:solidFill>
                <a:sym typeface="Monotype Sorts" pitchFamily="2" charset="2"/>
              </a:rPr>
              <a:t>dealing with customers gets in the </a:t>
            </a:r>
            <a:r>
              <a:rPr lang="en-US" sz="3200" i="1" dirty="0" smtClean="0">
                <a:solidFill>
                  <a:schemeClr val="accent1"/>
                </a:solidFill>
                <a:sym typeface="Monotype Sorts" pitchFamily="2" charset="2"/>
              </a:rPr>
              <a:t> way </a:t>
            </a:r>
            <a:r>
              <a:rPr lang="en-US" sz="3200" i="1" dirty="0">
                <a:solidFill>
                  <a:schemeClr val="accent1"/>
                </a:solidFill>
                <a:sym typeface="Monotype Sorts" pitchFamily="2" charset="2"/>
              </a:rPr>
              <a:t>of getting their job done.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2341</TotalTime>
  <Words>450</Words>
  <Application>Microsoft Office PowerPoint</Application>
  <PresentationFormat>On-screen Show (4:3)</PresentationFormat>
  <Paragraphs>128</Paragraphs>
  <Slides>19</Slides>
  <Notes>1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Fireball</vt:lpstr>
      <vt:lpstr>Clip</vt:lpstr>
      <vt:lpstr>PowerPoint Presentation</vt:lpstr>
      <vt:lpstr>The Customer Wants You to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Citadel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ITS</dc:creator>
  <cp:lastModifiedBy>Phillip</cp:lastModifiedBy>
  <cp:revision>298</cp:revision>
  <cp:lastPrinted>2002-11-14T00:25:01Z</cp:lastPrinted>
  <dcterms:created xsi:type="dcterms:W3CDTF">2002-09-25T18:14:44Z</dcterms:created>
  <dcterms:modified xsi:type="dcterms:W3CDTF">2012-10-28T17:09:50Z</dcterms:modified>
</cp:coreProperties>
</file>