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7" r:id="rId3"/>
    <p:sldId id="301" r:id="rId4"/>
    <p:sldId id="304" r:id="rId5"/>
    <p:sldId id="305" r:id="rId6"/>
    <p:sldId id="306" r:id="rId7"/>
    <p:sldId id="311" r:id="rId8"/>
    <p:sldId id="308" r:id="rId9"/>
    <p:sldId id="309" r:id="rId10"/>
    <p:sldId id="310" r:id="rId11"/>
    <p:sldId id="300" r:id="rId12"/>
    <p:sldId id="30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6" autoAdjust="0"/>
    <p:restoredTop sz="82226" autoAdjust="0"/>
  </p:normalViewPr>
  <p:slideViewPr>
    <p:cSldViewPr snapToGrid="0">
      <p:cViewPr varScale="1">
        <p:scale>
          <a:sx n="83" d="100"/>
          <a:sy n="83" d="100"/>
        </p:scale>
        <p:origin x="63" y="12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6A562-A683-44C8-9F93-943D1C773995}" type="datetimeFigureOut">
              <a:rPr lang="en-US" smtClean="0"/>
              <a:t>8/22/2018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C7C43-69DC-4FC4-877B-A2949D917D02}" type="slidenum">
              <a:rPr lang="en-US" smtClean="0"/>
              <a:t>‹#›</a:t>
            </a:fld>
            <a:endParaRPr lang="en-US"/>
          </a:p>
        </p:txBody>
      </p:sp>
    </p:spTree>
    <p:extLst>
      <p:ext uri="{BB962C8B-B14F-4D97-AF65-F5344CB8AC3E}">
        <p14:creationId xmlns:p14="http://schemas.microsoft.com/office/powerpoint/2010/main" val="260256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Michael Braine and you are here to learn, hopefully, a bit about an inexpensive open-source laboratory environment monitoring system developed at NIST.</a:t>
            </a:r>
          </a:p>
        </p:txBody>
      </p:sp>
      <p:sp>
        <p:nvSpPr>
          <p:cNvPr id="4" name="Slide Number Placeholder 3"/>
          <p:cNvSpPr>
            <a:spLocks noGrp="1"/>
          </p:cNvSpPr>
          <p:nvPr>
            <p:ph type="sldNum" sz="quarter" idx="10"/>
          </p:nvPr>
        </p:nvSpPr>
        <p:spPr/>
        <p:txBody>
          <a:bodyPr/>
          <a:lstStyle/>
          <a:p>
            <a:fld id="{DF5C7C43-69DC-4FC4-877B-A2949D917D02}" type="slidenum">
              <a:rPr lang="en-US" smtClean="0"/>
              <a:t>1</a:t>
            </a:fld>
            <a:endParaRPr lang="en-US"/>
          </a:p>
        </p:txBody>
      </p:sp>
    </p:spTree>
    <p:extLst>
      <p:ext uri="{BB962C8B-B14F-4D97-AF65-F5344CB8AC3E}">
        <p14:creationId xmlns:p14="http://schemas.microsoft.com/office/powerpoint/2010/main" val="336333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this year has been a very active year. In Gaithersburg, MD there were several severe storms and a very intense windstorm that knocked out the power to NIST each time. For example, in May 2018 a power</a:t>
            </a:r>
            <a:r>
              <a:rPr lang="en-US" baseline="0" dirty="0"/>
              <a:t> loss to a portion of site resulted in failure of HVAC environment. But we are certain we knew about the outage before even the HVAC guys because this new system sent messages to everyone on the mailing list, a total of 93 messages, or an average 3 per lab in the Dimensional Metrology Group. These events are an act of fate and cannot be timely resolved, but what can be resolved quickly are control board failures.</a:t>
            </a:r>
          </a:p>
          <a:p>
            <a:endParaRPr lang="en-US" dirty="0"/>
          </a:p>
        </p:txBody>
      </p:sp>
      <p:sp>
        <p:nvSpPr>
          <p:cNvPr id="4" name="Slide Number Placeholder 3"/>
          <p:cNvSpPr>
            <a:spLocks noGrp="1"/>
          </p:cNvSpPr>
          <p:nvPr>
            <p:ph type="sldNum" sz="quarter" idx="10"/>
          </p:nvPr>
        </p:nvSpPr>
        <p:spPr/>
        <p:txBody>
          <a:bodyPr/>
          <a:lstStyle/>
          <a:p>
            <a:fld id="{DF5C7C43-69DC-4FC4-877B-A2949D917D02}" type="slidenum">
              <a:rPr lang="en-US" smtClean="0"/>
              <a:t>10</a:t>
            </a:fld>
            <a:endParaRPr lang="en-US"/>
          </a:p>
        </p:txBody>
      </p:sp>
    </p:spTree>
    <p:extLst>
      <p:ext uri="{BB962C8B-B14F-4D97-AF65-F5344CB8AC3E}">
        <p14:creationId xmlns:p14="http://schemas.microsoft.com/office/powerpoint/2010/main" val="1446453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a:t>
            </a:r>
            <a:r>
              <a:rPr lang="en-US" baseline="0" dirty="0"/>
              <a:t> is where you can download the python code to run your own logging and alert system. USNISTGOV is the official NIST </a:t>
            </a:r>
            <a:r>
              <a:rPr lang="en-US" baseline="0" dirty="0" err="1"/>
              <a:t>github</a:t>
            </a:r>
            <a:r>
              <a:rPr lang="en-US" baseline="0" dirty="0"/>
              <a:t> repository. We made the software shareable. The download contains: Python program to log data and send alert messages, a 3D-printable model to mount a raspberry pi 3 with a 5 inch 800x480 display, and instructions on how to install onto the primary raspberry pi operating system, Raspbian. I would rather have posted an image of Raspbian with the system installed so you can simply flash it onto a microSD card, but </a:t>
            </a:r>
            <a:r>
              <a:rPr lang="en-US" baseline="0" dirty="0" err="1"/>
              <a:t>github</a:t>
            </a:r>
            <a:r>
              <a:rPr lang="en-US" baseline="0" dirty="0"/>
              <a:t> has </a:t>
            </a:r>
            <a:r>
              <a:rPr lang="en-US" baseline="0" dirty="0" err="1"/>
              <a:t>filesize</a:t>
            </a:r>
            <a:r>
              <a:rPr lang="en-US" baseline="0" dirty="0"/>
              <a:t> limitations, 2 GB or so. It is entirely open source, you can peek through the code to ensure it isn’t doing anything malicious or collecting data, or ask me if you would like to make modifications or improvements.</a:t>
            </a:r>
            <a:r>
              <a:rPr lang="en-US" dirty="0"/>
              <a:t> With this platform and Python setup, we or even you, could expand the system to do anything in the lab provided there is a means to acquire the data.</a:t>
            </a:r>
            <a:endParaRPr lang="en-US" baseline="0" dirty="0"/>
          </a:p>
          <a:p>
            <a:endParaRPr lang="en-US" baseline="0" dirty="0"/>
          </a:p>
          <a:p>
            <a:r>
              <a:rPr lang="en-US" baseline="0" dirty="0"/>
              <a:t>If you have never used </a:t>
            </a:r>
            <a:r>
              <a:rPr lang="en-US" baseline="0" dirty="0" err="1"/>
              <a:t>github</a:t>
            </a:r>
            <a:r>
              <a:rPr lang="en-US" baseline="0" dirty="0"/>
              <a:t>, like me prior to this, you can download the package by clicking the green button in the top right that says clone or download, then click download ZIP. Unpack the ZIP and all the files are inside, including the 3D printable model in one of the folders. Alternatively, you can use the git command from a </a:t>
            </a:r>
            <a:r>
              <a:rPr lang="en-US" baseline="0" dirty="0" err="1"/>
              <a:t>linux</a:t>
            </a:r>
            <a:r>
              <a:rPr lang="en-US" baseline="0" dirty="0"/>
              <a:t> terminal to download the package directly from </a:t>
            </a:r>
            <a:r>
              <a:rPr lang="en-US" baseline="0" dirty="0" err="1"/>
              <a:t>github</a:t>
            </a:r>
            <a:r>
              <a:rPr lang="en-US" baseline="0" dirty="0"/>
              <a:t>.</a:t>
            </a:r>
            <a:endParaRPr lang="en-US" dirty="0"/>
          </a:p>
        </p:txBody>
      </p:sp>
      <p:sp>
        <p:nvSpPr>
          <p:cNvPr id="4" name="Slide Number Placeholder 3"/>
          <p:cNvSpPr>
            <a:spLocks noGrp="1"/>
          </p:cNvSpPr>
          <p:nvPr>
            <p:ph type="sldNum" sz="quarter" idx="10"/>
          </p:nvPr>
        </p:nvSpPr>
        <p:spPr/>
        <p:txBody>
          <a:bodyPr/>
          <a:lstStyle/>
          <a:p>
            <a:fld id="{DF5C7C43-69DC-4FC4-877B-A2949D917D02}" type="slidenum">
              <a:rPr lang="en-US" smtClean="0"/>
              <a:t>11</a:t>
            </a:fld>
            <a:endParaRPr lang="en-US"/>
          </a:p>
        </p:txBody>
      </p:sp>
    </p:spTree>
    <p:extLst>
      <p:ext uri="{BB962C8B-B14F-4D97-AF65-F5344CB8AC3E}">
        <p14:creationId xmlns:p14="http://schemas.microsoft.com/office/powerpoint/2010/main" val="809947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that I would like to see come out of this is a modular smart-laboratory system, because devices these days are “smart devices” – smart cars, smart homes with smart thermostats. It makes sense to have a smart-lab, right?</a:t>
            </a:r>
          </a:p>
          <a:p>
            <a:endParaRPr lang="en-US" dirty="0"/>
          </a:p>
          <a:p>
            <a:r>
              <a:rPr lang="en-US" dirty="0"/>
              <a:t>That</a:t>
            </a:r>
            <a:r>
              <a:rPr lang="en-US" baseline="0" dirty="0"/>
              <a:t> is all I have to share, and I would like to thank you very much for your time. If you give this a download and have problems setting it up on a Raspberry Pi, send me an email and if you’re nice I will be happy to help you out. Any questions?</a:t>
            </a:r>
            <a:endParaRPr lang="en-US" dirty="0"/>
          </a:p>
        </p:txBody>
      </p:sp>
      <p:sp>
        <p:nvSpPr>
          <p:cNvPr id="4" name="Slide Number Placeholder 3"/>
          <p:cNvSpPr>
            <a:spLocks noGrp="1"/>
          </p:cNvSpPr>
          <p:nvPr>
            <p:ph type="sldNum" sz="quarter" idx="10"/>
          </p:nvPr>
        </p:nvSpPr>
        <p:spPr/>
        <p:txBody>
          <a:bodyPr/>
          <a:lstStyle/>
          <a:p>
            <a:fld id="{DF5C7C43-69DC-4FC4-877B-A2949D917D02}" type="slidenum">
              <a:rPr lang="en-US" smtClean="0"/>
              <a:t>12</a:t>
            </a:fld>
            <a:endParaRPr lang="en-US"/>
          </a:p>
        </p:txBody>
      </p:sp>
    </p:spTree>
    <p:extLst>
      <p:ext uri="{BB962C8B-B14F-4D97-AF65-F5344CB8AC3E}">
        <p14:creationId xmlns:p14="http://schemas.microsoft.com/office/powerpoint/2010/main" val="809947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just a few things to go over before getting to the design and sharing of the software.</a:t>
            </a:r>
          </a:p>
        </p:txBody>
      </p:sp>
      <p:sp>
        <p:nvSpPr>
          <p:cNvPr id="4" name="Slide Number Placeholder 3"/>
          <p:cNvSpPr>
            <a:spLocks noGrp="1"/>
          </p:cNvSpPr>
          <p:nvPr>
            <p:ph type="sldNum" sz="quarter" idx="10"/>
          </p:nvPr>
        </p:nvSpPr>
        <p:spPr/>
        <p:txBody>
          <a:bodyPr/>
          <a:lstStyle/>
          <a:p>
            <a:fld id="{DF5C7C43-69DC-4FC4-877B-A2949D917D02}" type="slidenum">
              <a:rPr lang="en-US" smtClean="0"/>
              <a:t>2</a:t>
            </a:fld>
            <a:endParaRPr lang="en-US"/>
          </a:p>
        </p:txBody>
      </p:sp>
    </p:spTree>
    <p:extLst>
      <p:ext uri="{BB962C8B-B14F-4D97-AF65-F5344CB8AC3E}">
        <p14:creationId xmlns:p14="http://schemas.microsoft.com/office/powerpoint/2010/main" val="30095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wanted to discuss the reasoning for wanting to build something like this ourselves instead of a commercial product.</a:t>
            </a:r>
          </a:p>
        </p:txBody>
      </p:sp>
      <p:sp>
        <p:nvSpPr>
          <p:cNvPr id="4" name="Slide Number Placeholder 3"/>
          <p:cNvSpPr>
            <a:spLocks noGrp="1"/>
          </p:cNvSpPr>
          <p:nvPr>
            <p:ph type="sldNum" sz="quarter" idx="10"/>
          </p:nvPr>
        </p:nvSpPr>
        <p:spPr/>
        <p:txBody>
          <a:bodyPr/>
          <a:lstStyle/>
          <a:p>
            <a:fld id="{DF5C7C43-69DC-4FC4-877B-A2949D917D02}" type="slidenum">
              <a:rPr lang="en-US" smtClean="0"/>
              <a:t>3</a:t>
            </a:fld>
            <a:endParaRPr lang="en-US"/>
          </a:p>
        </p:txBody>
      </p:sp>
    </p:spTree>
    <p:extLst>
      <p:ext uri="{BB962C8B-B14F-4D97-AF65-F5344CB8AC3E}">
        <p14:creationId xmlns:p14="http://schemas.microsoft.com/office/powerpoint/2010/main" val="300950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ISO 17025 claims you must maintain a log of your environment. In our labs we have traditionally done this through a rotary chart recorder and various sensors that help our labs maintain our desired environment, but unless you knew how to access the data from the HVAC system, it was somewhat impractical for the average user and cumbersome during audits.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Secondly, and lets be honest, most staff will only access the data when required, no one will really go out of their way to check the system for whether the labs have been behaving until they attempt to make a measurement. In this case, the lab could have been out of specification for hours or even days, if after a weekend. For dimensional metrology, a weekend outage can be detrimental to your workload because a lot of us use large heavy granite slabs that will absorb a lot of and take a very long time to return, well after the room has.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the M48 CMMs, John Stoup has uncertainties in the tens of nanometers over 1.2 meters on his longest measurement axis. After a short outage of half a degree Celsius for 5 or 10 minutes, this sets him back at least several hours, more if during a measurement program. Depending on how much heat a steel artifact absorbs in those 10 minutes, a 1.2 meter steel artifact could increase in length up to 7 micrometers. During a weekend event where the temperature spikes to 25 degrees C for the entire weekend, the M48 CMMs are down for 3 to 4 days. If the humidity increases, then the issue of risk of water damage to priceless instrumentation or customer artifacts is raised.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 if we knew exactly when a lab goes out of specification and take a proactive approach to fixing the lab so that the environment can come back sooner and lose only hours instead of days?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NIST, we have very strict IT Security procedures. Every year, each staff member is required to take training that tells them what they can or cannot post to </a:t>
            </a:r>
            <a:r>
              <a:rPr lang="en-US" dirty="0" err="1"/>
              <a:t>facebook</a:t>
            </a:r>
            <a:r>
              <a:rPr lang="en-US" dirty="0"/>
              <a:t> and twitter and how to deter theft of information. Most of the commercial products that have similar monitoring and messaging capabilities require the data to be hosted offsite, which was a huge no-no for NIST IT security. Many of these systems are fairly expensive, and with nearly 30 labs, it would be an enormous expense for our group. So we looked into building a system that the user would have total control over, and found it to be inexpensive in both time and capital. Python 3 programming language includes easy-to-use libraries for sending text messages and emails and has a large scientific community, everyone here should be using it.</a:t>
            </a:r>
          </a:p>
        </p:txBody>
      </p:sp>
      <p:sp>
        <p:nvSpPr>
          <p:cNvPr id="4" name="Slide Number Placeholder 3"/>
          <p:cNvSpPr>
            <a:spLocks noGrp="1"/>
          </p:cNvSpPr>
          <p:nvPr>
            <p:ph type="sldNum" sz="quarter" idx="10"/>
          </p:nvPr>
        </p:nvSpPr>
        <p:spPr/>
        <p:txBody>
          <a:bodyPr/>
          <a:lstStyle/>
          <a:p>
            <a:fld id="{DF5C7C43-69DC-4FC4-877B-A2949D917D02}" type="slidenum">
              <a:rPr lang="en-US" smtClean="0"/>
              <a:t>4</a:t>
            </a:fld>
            <a:endParaRPr lang="en-US"/>
          </a:p>
        </p:txBody>
      </p:sp>
    </p:spTree>
    <p:extLst>
      <p:ext uri="{BB962C8B-B14F-4D97-AF65-F5344CB8AC3E}">
        <p14:creationId xmlns:p14="http://schemas.microsoft.com/office/powerpoint/2010/main" val="300950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 desire to be more informed of our environment. How does one build their system when provided the software?</a:t>
            </a:r>
          </a:p>
        </p:txBody>
      </p:sp>
      <p:sp>
        <p:nvSpPr>
          <p:cNvPr id="4" name="Slide Number Placeholder 3"/>
          <p:cNvSpPr>
            <a:spLocks noGrp="1"/>
          </p:cNvSpPr>
          <p:nvPr>
            <p:ph type="sldNum" sz="quarter" idx="10"/>
          </p:nvPr>
        </p:nvSpPr>
        <p:spPr/>
        <p:txBody>
          <a:bodyPr/>
          <a:lstStyle/>
          <a:p>
            <a:fld id="{DF5C7C43-69DC-4FC4-877B-A2949D917D02}" type="slidenum">
              <a:rPr lang="en-US" smtClean="0"/>
              <a:t>5</a:t>
            </a:fld>
            <a:endParaRPr lang="en-US"/>
          </a:p>
        </p:txBody>
      </p:sp>
    </p:spTree>
    <p:extLst>
      <p:ext uri="{BB962C8B-B14F-4D97-AF65-F5344CB8AC3E}">
        <p14:creationId xmlns:p14="http://schemas.microsoft.com/office/powerpoint/2010/main" val="300950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personally believe heavily in open-source so that is the approach we took, and so that we could share the resulting system. </a:t>
            </a:r>
          </a:p>
          <a:p>
            <a:endParaRPr lang="en-US" dirty="0"/>
          </a:p>
          <a:p>
            <a:r>
              <a:rPr lang="en-US" dirty="0"/>
              <a:t>For the hardware: the backbone of the system is just a Raspberry Pi 3 that runs a Debian-based Linux OS called Raspbian. We chose this platform because we needed something with a low heat signature and a small footprint to minimize the effect of its presence in the lab. Many of our labs are extraordinarily sensitive. The Raspberry Pi platform also provides enormous expansion, if we ever need to integrate other lab devices to our system. We added a 5 inch display to put the most recent environment in clear view of anyone in the room, but the system can be run without a display. Finally, we need a means to gather temperature and humidity. We purchased a commercially available sensor with a thermistor and hygrometer that had RS-232 capabilities and came with a traceable calibration, of course. The entire software makes use of popular Python libraries available in nearly every repository. Using serial communications, we capture the environment and store it locally on the raspberry pi. At the beginning of the month, a new file is created where data for that month is stored.</a:t>
            </a:r>
          </a:p>
          <a:p>
            <a:endParaRPr lang="en-US" dirty="0"/>
          </a:p>
          <a:p>
            <a:r>
              <a:rPr lang="en-US" dirty="0"/>
              <a:t>Taking this system one step further, we also built an internal website that collects recent data from each device every 5 minutes, processes the data, and publishes interactive graphs with statistics for each building and lab.</a:t>
            </a:r>
          </a:p>
        </p:txBody>
      </p:sp>
      <p:sp>
        <p:nvSpPr>
          <p:cNvPr id="4" name="Slide Number Placeholder 3"/>
          <p:cNvSpPr>
            <a:spLocks noGrp="1"/>
          </p:cNvSpPr>
          <p:nvPr>
            <p:ph type="sldNum" sz="quarter" idx="10"/>
          </p:nvPr>
        </p:nvSpPr>
        <p:spPr/>
        <p:txBody>
          <a:bodyPr/>
          <a:lstStyle/>
          <a:p>
            <a:fld id="{DF5C7C43-69DC-4FC4-877B-A2949D917D02}" type="slidenum">
              <a:rPr lang="en-US" smtClean="0"/>
              <a:t>6</a:t>
            </a:fld>
            <a:endParaRPr lang="en-US"/>
          </a:p>
        </p:txBody>
      </p:sp>
    </p:spTree>
    <p:extLst>
      <p:ext uri="{BB962C8B-B14F-4D97-AF65-F5344CB8AC3E}">
        <p14:creationId xmlns:p14="http://schemas.microsoft.com/office/powerpoint/2010/main" val="300950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cost for the system is very little for each lab. Without the sensor, the system costs $130 per lab. With the sensor we purchased, $430. I don’t list the sensor we bought, because NIST cannot appear to endorse any particular company and therein arises a small problem we will talk about shortly. The raspberry pi platforms are open source, and different manufacturers print the same boards.</a:t>
            </a:r>
          </a:p>
        </p:txBody>
      </p:sp>
      <p:sp>
        <p:nvSpPr>
          <p:cNvPr id="4" name="Slide Number Placeholder 3"/>
          <p:cNvSpPr>
            <a:spLocks noGrp="1"/>
          </p:cNvSpPr>
          <p:nvPr>
            <p:ph type="sldNum" sz="quarter" idx="10"/>
          </p:nvPr>
        </p:nvSpPr>
        <p:spPr/>
        <p:txBody>
          <a:bodyPr/>
          <a:lstStyle/>
          <a:p>
            <a:fld id="{DF5C7C43-69DC-4FC4-877B-A2949D917D02}" type="slidenum">
              <a:rPr lang="en-US" smtClean="0"/>
              <a:t>7</a:t>
            </a:fld>
            <a:endParaRPr lang="en-US"/>
          </a:p>
        </p:txBody>
      </p:sp>
    </p:spTree>
    <p:extLst>
      <p:ext uri="{BB962C8B-B14F-4D97-AF65-F5344CB8AC3E}">
        <p14:creationId xmlns:p14="http://schemas.microsoft.com/office/powerpoint/2010/main" val="2595667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5C7C43-69DC-4FC4-877B-A2949D917D02}" type="slidenum">
              <a:rPr lang="en-US" smtClean="0"/>
              <a:t>8</a:t>
            </a:fld>
            <a:endParaRPr lang="en-US"/>
          </a:p>
        </p:txBody>
      </p:sp>
    </p:spTree>
    <p:extLst>
      <p:ext uri="{BB962C8B-B14F-4D97-AF65-F5344CB8AC3E}">
        <p14:creationId xmlns:p14="http://schemas.microsoft.com/office/powerpoint/2010/main" val="300950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5C7C43-69DC-4FC4-877B-A2949D917D02}" type="slidenum">
              <a:rPr lang="en-US" smtClean="0"/>
              <a:t>9</a:t>
            </a:fld>
            <a:endParaRPr lang="en-US"/>
          </a:p>
        </p:txBody>
      </p:sp>
    </p:spTree>
    <p:extLst>
      <p:ext uri="{BB962C8B-B14F-4D97-AF65-F5344CB8AC3E}">
        <p14:creationId xmlns:p14="http://schemas.microsoft.com/office/powerpoint/2010/main" val="30095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DCBF94-8705-4212-B3D9-806E7FD921D6}"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65218-C241-4F82-A000-C26816ADA90E}" type="slidenum">
              <a:rPr lang="en-US" smtClean="0"/>
              <a:t>‹#›</a:t>
            </a:fld>
            <a:endParaRPr lang="en-US"/>
          </a:p>
        </p:txBody>
      </p:sp>
    </p:spTree>
    <p:extLst>
      <p:ext uri="{BB962C8B-B14F-4D97-AF65-F5344CB8AC3E}">
        <p14:creationId xmlns:p14="http://schemas.microsoft.com/office/powerpoint/2010/main" val="164547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DCBF94-8705-4212-B3D9-806E7FD921D6}"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65218-C241-4F82-A000-C26816ADA90E}" type="slidenum">
              <a:rPr lang="en-US" smtClean="0"/>
              <a:t>‹#›</a:t>
            </a:fld>
            <a:endParaRPr lang="en-US"/>
          </a:p>
        </p:txBody>
      </p:sp>
    </p:spTree>
    <p:extLst>
      <p:ext uri="{BB962C8B-B14F-4D97-AF65-F5344CB8AC3E}">
        <p14:creationId xmlns:p14="http://schemas.microsoft.com/office/powerpoint/2010/main" val="267769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DCBF94-8705-4212-B3D9-806E7FD921D6}"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65218-C241-4F82-A000-C26816ADA90E}" type="slidenum">
              <a:rPr lang="en-US" smtClean="0"/>
              <a:t>‹#›</a:t>
            </a:fld>
            <a:endParaRPr lang="en-US"/>
          </a:p>
        </p:txBody>
      </p:sp>
    </p:spTree>
    <p:extLst>
      <p:ext uri="{BB962C8B-B14F-4D97-AF65-F5344CB8AC3E}">
        <p14:creationId xmlns:p14="http://schemas.microsoft.com/office/powerpoint/2010/main" val="266662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DCBF94-8705-4212-B3D9-806E7FD921D6}"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65218-C241-4F82-A000-C26816ADA90E}" type="slidenum">
              <a:rPr lang="en-US" smtClean="0"/>
              <a:t>‹#›</a:t>
            </a:fld>
            <a:endParaRPr lang="en-US"/>
          </a:p>
        </p:txBody>
      </p:sp>
    </p:spTree>
    <p:extLst>
      <p:ext uri="{BB962C8B-B14F-4D97-AF65-F5344CB8AC3E}">
        <p14:creationId xmlns:p14="http://schemas.microsoft.com/office/powerpoint/2010/main" val="369234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DCBF94-8705-4212-B3D9-806E7FD921D6}"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65218-C241-4F82-A000-C26816ADA90E}" type="slidenum">
              <a:rPr lang="en-US" smtClean="0"/>
              <a:t>‹#›</a:t>
            </a:fld>
            <a:endParaRPr lang="en-US"/>
          </a:p>
        </p:txBody>
      </p:sp>
    </p:spTree>
    <p:extLst>
      <p:ext uri="{BB962C8B-B14F-4D97-AF65-F5344CB8AC3E}">
        <p14:creationId xmlns:p14="http://schemas.microsoft.com/office/powerpoint/2010/main" val="183711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DCBF94-8705-4212-B3D9-806E7FD921D6}"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65218-C241-4F82-A000-C26816ADA90E}" type="slidenum">
              <a:rPr lang="en-US" smtClean="0"/>
              <a:t>‹#›</a:t>
            </a:fld>
            <a:endParaRPr lang="en-US"/>
          </a:p>
        </p:txBody>
      </p:sp>
    </p:spTree>
    <p:extLst>
      <p:ext uri="{BB962C8B-B14F-4D97-AF65-F5344CB8AC3E}">
        <p14:creationId xmlns:p14="http://schemas.microsoft.com/office/powerpoint/2010/main" val="56983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DCBF94-8705-4212-B3D9-806E7FD921D6}" type="datetimeFigureOut">
              <a:rPr lang="en-US" smtClean="0"/>
              <a:t>8/22/2018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65218-C241-4F82-A000-C26816ADA90E}" type="slidenum">
              <a:rPr lang="en-US" smtClean="0"/>
              <a:t>‹#›</a:t>
            </a:fld>
            <a:endParaRPr lang="en-US"/>
          </a:p>
        </p:txBody>
      </p:sp>
    </p:spTree>
    <p:extLst>
      <p:ext uri="{BB962C8B-B14F-4D97-AF65-F5344CB8AC3E}">
        <p14:creationId xmlns:p14="http://schemas.microsoft.com/office/powerpoint/2010/main" val="152268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DCBF94-8705-4212-B3D9-806E7FD921D6}" type="datetimeFigureOut">
              <a:rPr lang="en-US" smtClean="0"/>
              <a:t>8/22/2018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65218-C241-4F82-A000-C26816ADA90E}" type="slidenum">
              <a:rPr lang="en-US" smtClean="0"/>
              <a:t>‹#›</a:t>
            </a:fld>
            <a:endParaRPr lang="en-US"/>
          </a:p>
        </p:txBody>
      </p:sp>
    </p:spTree>
    <p:extLst>
      <p:ext uri="{BB962C8B-B14F-4D97-AF65-F5344CB8AC3E}">
        <p14:creationId xmlns:p14="http://schemas.microsoft.com/office/powerpoint/2010/main" val="3975190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CBF94-8705-4212-B3D9-806E7FD921D6}" type="datetimeFigureOut">
              <a:rPr lang="en-US" smtClean="0"/>
              <a:t>8/22/2018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65218-C241-4F82-A000-C26816ADA90E}" type="slidenum">
              <a:rPr lang="en-US" smtClean="0"/>
              <a:t>‹#›</a:t>
            </a:fld>
            <a:endParaRPr lang="en-US"/>
          </a:p>
        </p:txBody>
      </p:sp>
    </p:spTree>
    <p:extLst>
      <p:ext uri="{BB962C8B-B14F-4D97-AF65-F5344CB8AC3E}">
        <p14:creationId xmlns:p14="http://schemas.microsoft.com/office/powerpoint/2010/main" val="823697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DCBF94-8705-4212-B3D9-806E7FD921D6}"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65218-C241-4F82-A000-C26816ADA90E}" type="slidenum">
              <a:rPr lang="en-US" smtClean="0"/>
              <a:t>‹#›</a:t>
            </a:fld>
            <a:endParaRPr lang="en-US"/>
          </a:p>
        </p:txBody>
      </p:sp>
    </p:spTree>
    <p:extLst>
      <p:ext uri="{BB962C8B-B14F-4D97-AF65-F5344CB8AC3E}">
        <p14:creationId xmlns:p14="http://schemas.microsoft.com/office/powerpoint/2010/main" val="174954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DCBF94-8705-4212-B3D9-806E7FD921D6}"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65218-C241-4F82-A000-C26816ADA90E}" type="slidenum">
              <a:rPr lang="en-US" smtClean="0"/>
              <a:t>‹#›</a:t>
            </a:fld>
            <a:endParaRPr lang="en-US"/>
          </a:p>
        </p:txBody>
      </p:sp>
    </p:spTree>
    <p:extLst>
      <p:ext uri="{BB962C8B-B14F-4D97-AF65-F5344CB8AC3E}">
        <p14:creationId xmlns:p14="http://schemas.microsoft.com/office/powerpoint/2010/main" val="55899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CBF94-8705-4212-B3D9-806E7FD921D6}" type="datetimeFigureOut">
              <a:rPr lang="en-US" smtClean="0"/>
              <a:t>8/22/2018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65218-C241-4F82-A000-C26816ADA90E}" type="slidenum">
              <a:rPr lang="en-US" smtClean="0"/>
              <a:t>‹#›</a:t>
            </a:fld>
            <a:endParaRPr lang="en-US"/>
          </a:p>
        </p:txBody>
      </p:sp>
    </p:spTree>
    <p:extLst>
      <p:ext uri="{BB962C8B-B14F-4D97-AF65-F5344CB8AC3E}">
        <p14:creationId xmlns:p14="http://schemas.microsoft.com/office/powerpoint/2010/main" val="2314500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github.com/usnistgov/LEMASdistPub"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hyperlink" Target="mailto:michael.braine@nist.gov" TargetMode="External"/><Relationship Id="rId4" Type="http://schemas.openxmlformats.org/officeDocument/2006/relationships/hyperlink" Target="https://github.com/usnistgov/LEMASdistPu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5750" y="82467"/>
            <a:ext cx="9080500" cy="2757978"/>
          </a:xfrm>
        </p:spPr>
        <p:txBody>
          <a:bodyPr>
            <a:normAutofit/>
          </a:bodyPr>
          <a:lstStyle/>
          <a:p>
            <a:r>
              <a:rPr lang="en-US" sz="4800" b="1" dirty="0">
                <a:effectLst>
                  <a:outerShdw blurRad="38100" dist="38100" dir="2700000" algn="tl">
                    <a:srgbClr val="000000">
                      <a:alpha val="43137"/>
                    </a:srgbClr>
                  </a:outerShdw>
                </a:effectLst>
              </a:rPr>
              <a:t>Low-cost Laboratory Environment Monitoring and Alert System</a:t>
            </a:r>
          </a:p>
        </p:txBody>
      </p:sp>
      <p:sp>
        <p:nvSpPr>
          <p:cNvPr id="3" name="Subtitle 2"/>
          <p:cNvSpPr>
            <a:spLocks noGrp="1"/>
          </p:cNvSpPr>
          <p:nvPr>
            <p:ph type="subTitle" idx="1"/>
          </p:nvPr>
        </p:nvSpPr>
        <p:spPr>
          <a:xfrm>
            <a:off x="1" y="3089413"/>
            <a:ext cx="12192000" cy="2534147"/>
          </a:xfrm>
        </p:spPr>
        <p:txBody>
          <a:bodyPr>
            <a:normAutofit lnSpcReduction="10000"/>
          </a:bodyPr>
          <a:lstStyle/>
          <a:p>
            <a:r>
              <a:rPr lang="en-US" b="1" dirty="0">
                <a:effectLst>
                  <a:outerShdw blurRad="38100" dist="38100" dir="2700000" algn="tl">
                    <a:srgbClr val="000000">
                      <a:alpha val="43137"/>
                    </a:srgbClr>
                  </a:outerShdw>
                </a:effectLst>
              </a:rPr>
              <a:t>Michael Braine</a:t>
            </a:r>
          </a:p>
          <a:p>
            <a:endParaRPr lang="en-US" b="1" dirty="0"/>
          </a:p>
          <a:p>
            <a:endParaRPr lang="en-US" b="1" dirty="0"/>
          </a:p>
          <a:p>
            <a:endParaRPr lang="en-US" b="1" dirty="0"/>
          </a:p>
          <a:p>
            <a:r>
              <a:rPr lang="en-US" b="1" dirty="0" err="1">
                <a:effectLst>
                  <a:outerShdw blurRad="38100" dist="38100" dir="2700000" algn="tl">
                    <a:srgbClr val="000000">
                      <a:alpha val="43137"/>
                    </a:srgbClr>
                  </a:outerShdw>
                </a:effectLst>
              </a:rPr>
              <a:t>NCSLi</a:t>
            </a:r>
            <a:r>
              <a:rPr lang="en-US" b="1" dirty="0">
                <a:effectLst>
                  <a:outerShdw blurRad="38100" dist="38100" dir="2700000" algn="tl">
                    <a:srgbClr val="000000">
                      <a:alpha val="43137"/>
                    </a:srgbClr>
                  </a:outerShdw>
                </a:effectLst>
              </a:rPr>
              <a:t>, Portland, OR</a:t>
            </a:r>
          </a:p>
          <a:p>
            <a:r>
              <a:rPr lang="en-US" b="1" dirty="0">
                <a:effectLst>
                  <a:outerShdw blurRad="38100" dist="38100" dir="2700000" algn="tl">
                    <a:srgbClr val="000000">
                      <a:alpha val="43137"/>
                    </a:srgbClr>
                  </a:outerShdw>
                </a:effectLst>
              </a:rPr>
              <a:t>29 August, 2018</a:t>
            </a:r>
          </a:p>
        </p:txBody>
      </p:sp>
      <p:pic>
        <p:nvPicPr>
          <p:cNvPr id="10" name="Picture 9">
            <a:extLst>
              <a:ext uri="{FF2B5EF4-FFF2-40B4-BE49-F238E27FC236}">
                <a16:creationId xmlns:a16="http://schemas.microsoft.com/office/drawing/2014/main" id="{8EA69C79-5876-45F8-ABFC-CBB18160C7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9196" y="6421319"/>
            <a:ext cx="2471928" cy="329184"/>
          </a:xfrm>
          <a:prstGeom prst="rect">
            <a:avLst/>
          </a:prstGeom>
        </p:spPr>
      </p:pic>
      <p:sp>
        <p:nvSpPr>
          <p:cNvPr id="11" name="Rectangle 10">
            <a:extLst>
              <a:ext uri="{FF2B5EF4-FFF2-40B4-BE49-F238E27FC236}">
                <a16:creationId xmlns:a16="http://schemas.microsoft.com/office/drawing/2014/main" id="{F650C964-8344-42E8-AFAD-6F9451624964}"/>
              </a:ext>
            </a:extLst>
          </p:cNvPr>
          <p:cNvSpPr/>
          <p:nvPr/>
        </p:nvSpPr>
        <p:spPr>
          <a:xfrm>
            <a:off x="0" y="6276702"/>
            <a:ext cx="12192001" cy="78377"/>
          </a:xfrm>
          <a:prstGeom prst="rect">
            <a:avLst/>
          </a:prstGeom>
          <a:gradFill flip="none" rotWithShape="1">
            <a:gsLst>
              <a:gs pos="0">
                <a:schemeClr val="dk1">
                  <a:lumMod val="67000"/>
                </a:schemeClr>
              </a:gs>
              <a:gs pos="18000">
                <a:schemeClr val="dk1">
                  <a:lumMod val="97000"/>
                  <a:lumOff val="3000"/>
                </a:schemeClr>
              </a:gs>
              <a:gs pos="68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D9FEE0-63BB-4F13-8898-8866F7AC165E}"/>
              </a:ext>
            </a:extLst>
          </p:cNvPr>
          <p:cNvSpPr txBox="1"/>
          <p:nvPr/>
        </p:nvSpPr>
        <p:spPr>
          <a:xfrm>
            <a:off x="7105759" y="6315890"/>
            <a:ext cx="2463437" cy="553998"/>
          </a:xfrm>
          <a:prstGeom prst="rect">
            <a:avLst/>
          </a:prstGeom>
          <a:noFill/>
        </p:spPr>
        <p:txBody>
          <a:bodyPr wrap="square" rtlCol="0">
            <a:spAutoFit/>
          </a:bodyPr>
          <a:lstStyle/>
          <a:p>
            <a:pPr algn="r"/>
            <a:r>
              <a:rPr lang="en-US" sz="1000" b="1" dirty="0">
                <a:effectLst>
                  <a:outerShdw blurRad="38100" dist="38100" dir="2700000" algn="tl">
                    <a:srgbClr val="000000">
                      <a:alpha val="43137"/>
                    </a:srgbClr>
                  </a:outerShdw>
                </a:effectLst>
                <a:cs typeface="Times New Roman" panose="02020603050405020304" pitchFamily="18" charset="0"/>
              </a:rPr>
              <a:t>Dimensional Metrology Group</a:t>
            </a:r>
          </a:p>
          <a:p>
            <a:pPr algn="r"/>
            <a:r>
              <a:rPr lang="en-US" sz="1000" b="1" dirty="0">
                <a:effectLst>
                  <a:outerShdw blurRad="38100" dist="38100" dir="2700000" algn="tl">
                    <a:srgbClr val="000000">
                      <a:alpha val="43137"/>
                    </a:srgbClr>
                  </a:outerShdw>
                </a:effectLst>
                <a:cs typeface="Times New Roman" panose="02020603050405020304" pitchFamily="18" charset="0"/>
              </a:rPr>
              <a:t>Engineering Physics Division</a:t>
            </a:r>
          </a:p>
          <a:p>
            <a:pPr algn="r"/>
            <a:r>
              <a:rPr lang="en-US" sz="1000" b="1" dirty="0">
                <a:effectLst>
                  <a:outerShdw blurRad="38100" dist="38100" dir="2700000" algn="tl">
                    <a:srgbClr val="000000">
                      <a:alpha val="43137"/>
                    </a:srgbClr>
                  </a:outerShdw>
                </a:effectLst>
                <a:cs typeface="Times New Roman" panose="02020603050405020304" pitchFamily="18" charset="0"/>
              </a:rPr>
              <a:t>Physical Measurement Laboratory</a:t>
            </a:r>
          </a:p>
        </p:txBody>
      </p:sp>
      <p:sp>
        <p:nvSpPr>
          <p:cNvPr id="13" name="TextBox 12">
            <a:extLst>
              <a:ext uri="{FF2B5EF4-FFF2-40B4-BE49-F238E27FC236}">
                <a16:creationId xmlns:a16="http://schemas.microsoft.com/office/drawing/2014/main" id="{61DE0FDB-8E95-4FE5-8F91-1A01C1A70800}"/>
              </a:ext>
            </a:extLst>
          </p:cNvPr>
          <p:cNvSpPr txBox="1"/>
          <p:nvPr/>
        </p:nvSpPr>
        <p:spPr>
          <a:xfrm>
            <a:off x="0" y="6437919"/>
            <a:ext cx="6035040" cy="276999"/>
          </a:xfrm>
          <a:prstGeom prst="rect">
            <a:avLst/>
          </a:prstGeom>
          <a:noFill/>
        </p:spPr>
        <p:txBody>
          <a:bodyPr wrap="square" rtlCol="0">
            <a:spAutoFit/>
          </a:bodyPr>
          <a:lstStyle/>
          <a:p>
            <a:r>
              <a:rPr lang="en-US" sz="1200" dirty="0">
                <a:effectLst>
                  <a:outerShdw blurRad="38100" dist="38100" dir="2700000" algn="tl">
                    <a:srgbClr val="000000">
                      <a:alpha val="43137"/>
                    </a:srgbClr>
                  </a:outerShdw>
                </a:effectLst>
              </a:rPr>
              <a:t>www.nist.gov/pml/engineering-physics-division/dimensional-metrology</a:t>
            </a:r>
          </a:p>
        </p:txBody>
      </p:sp>
      <p:pic>
        <p:nvPicPr>
          <p:cNvPr id="14" name="Picture 13">
            <a:extLst>
              <a:ext uri="{FF2B5EF4-FFF2-40B4-BE49-F238E27FC236}">
                <a16:creationId xmlns:a16="http://schemas.microsoft.com/office/drawing/2014/main" id="{C66243BD-4EDF-4952-AA9E-3E1B5C5D8560}"/>
              </a:ext>
            </a:extLst>
          </p:cNvPr>
          <p:cNvPicPr>
            <a:picLocks noChangeAspect="1"/>
          </p:cNvPicPr>
          <p:nvPr/>
        </p:nvPicPr>
        <p:blipFill rotWithShape="1">
          <a:blip r:embed="rId4">
            <a:extLst>
              <a:ext uri="{28A0092B-C50C-407E-A947-70E740481C1C}">
                <a14:useLocalDpi xmlns:a14="http://schemas.microsoft.com/office/drawing/2010/main" val="0"/>
              </a:ext>
            </a:extLst>
          </a:blip>
          <a:srcRect r="52779"/>
          <a:stretch/>
        </p:blipFill>
        <p:spPr>
          <a:xfrm>
            <a:off x="5194989" y="4050379"/>
            <a:ext cx="1802022" cy="508194"/>
          </a:xfrm>
          <a:prstGeom prst="rect">
            <a:avLst/>
          </a:prstGeom>
        </p:spPr>
      </p:pic>
    </p:spTree>
    <p:extLst>
      <p:ext uri="{BB962C8B-B14F-4D97-AF65-F5344CB8AC3E}">
        <p14:creationId xmlns:p14="http://schemas.microsoft.com/office/powerpoint/2010/main" val="1933911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EF31-5B97-4BB4-9C66-E22BC2858F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5AB6D9-55C6-43E4-87E2-C0DEDF0EA1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70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146560-5711-4A47-9D1E-CEFFE3BA22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9196" y="6421319"/>
            <a:ext cx="2471928" cy="329184"/>
          </a:xfrm>
          <a:prstGeom prst="rect">
            <a:avLst/>
          </a:prstGeom>
        </p:spPr>
      </p:pic>
      <p:sp>
        <p:nvSpPr>
          <p:cNvPr id="6" name="Rectangle 5">
            <a:extLst>
              <a:ext uri="{FF2B5EF4-FFF2-40B4-BE49-F238E27FC236}">
                <a16:creationId xmlns:a16="http://schemas.microsoft.com/office/drawing/2014/main" id="{560CF3ED-F29B-444E-9EAF-A8C60ACF20B1}"/>
              </a:ext>
            </a:extLst>
          </p:cNvPr>
          <p:cNvSpPr/>
          <p:nvPr/>
        </p:nvSpPr>
        <p:spPr>
          <a:xfrm>
            <a:off x="0" y="6276702"/>
            <a:ext cx="12192001" cy="78377"/>
          </a:xfrm>
          <a:prstGeom prst="rect">
            <a:avLst/>
          </a:prstGeom>
          <a:gradFill flip="none" rotWithShape="1">
            <a:gsLst>
              <a:gs pos="0">
                <a:schemeClr val="dk1">
                  <a:lumMod val="67000"/>
                </a:schemeClr>
              </a:gs>
              <a:gs pos="18000">
                <a:schemeClr val="dk1">
                  <a:lumMod val="97000"/>
                  <a:lumOff val="3000"/>
                </a:schemeClr>
              </a:gs>
              <a:gs pos="68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DB8CB95-5D78-46B6-BE53-B405206A7A90}"/>
              </a:ext>
            </a:extLst>
          </p:cNvPr>
          <p:cNvSpPr txBox="1"/>
          <p:nvPr/>
        </p:nvSpPr>
        <p:spPr>
          <a:xfrm>
            <a:off x="7105759" y="6315890"/>
            <a:ext cx="2463437" cy="553998"/>
          </a:xfrm>
          <a:prstGeom prst="rect">
            <a:avLst/>
          </a:prstGeom>
          <a:noFill/>
        </p:spPr>
        <p:txBody>
          <a:bodyPr wrap="square" rtlCol="0">
            <a:spAutoFit/>
          </a:bodyPr>
          <a:lstStyle/>
          <a:p>
            <a:pPr algn="r"/>
            <a:r>
              <a:rPr lang="en-US" sz="1000" b="1" dirty="0">
                <a:effectLst>
                  <a:outerShdw blurRad="38100" dist="38100" dir="2700000" algn="tl">
                    <a:srgbClr val="000000">
                      <a:alpha val="43137"/>
                    </a:srgbClr>
                  </a:outerShdw>
                </a:effectLst>
                <a:cs typeface="Times New Roman" panose="02020603050405020304" pitchFamily="18" charset="0"/>
              </a:rPr>
              <a:t>Dimensional Metrology Group</a:t>
            </a:r>
          </a:p>
          <a:p>
            <a:pPr algn="r"/>
            <a:r>
              <a:rPr lang="en-US" sz="1000" b="1" dirty="0">
                <a:effectLst>
                  <a:outerShdw blurRad="38100" dist="38100" dir="2700000" algn="tl">
                    <a:srgbClr val="000000">
                      <a:alpha val="43137"/>
                    </a:srgbClr>
                  </a:outerShdw>
                </a:effectLst>
                <a:cs typeface="Times New Roman" panose="02020603050405020304" pitchFamily="18" charset="0"/>
              </a:rPr>
              <a:t>Engineering Physics Division</a:t>
            </a:r>
          </a:p>
          <a:p>
            <a:pPr algn="r"/>
            <a:r>
              <a:rPr lang="en-US" sz="1000" b="1" dirty="0">
                <a:effectLst>
                  <a:outerShdw blurRad="38100" dist="38100" dir="2700000" algn="tl">
                    <a:srgbClr val="000000">
                      <a:alpha val="43137"/>
                    </a:srgbClr>
                  </a:outerShdw>
                </a:effectLst>
                <a:cs typeface="Times New Roman" panose="02020603050405020304" pitchFamily="18" charset="0"/>
              </a:rPr>
              <a:t>Physical Measurement Laboratory</a:t>
            </a:r>
          </a:p>
        </p:txBody>
      </p:sp>
      <p:sp>
        <p:nvSpPr>
          <p:cNvPr id="8" name="TextBox 7">
            <a:extLst>
              <a:ext uri="{FF2B5EF4-FFF2-40B4-BE49-F238E27FC236}">
                <a16:creationId xmlns:a16="http://schemas.microsoft.com/office/drawing/2014/main" id="{1C792879-96DC-4679-BB3C-4A900506EA79}"/>
              </a:ext>
            </a:extLst>
          </p:cNvPr>
          <p:cNvSpPr txBox="1"/>
          <p:nvPr/>
        </p:nvSpPr>
        <p:spPr>
          <a:xfrm>
            <a:off x="0" y="6437919"/>
            <a:ext cx="6035040" cy="276999"/>
          </a:xfrm>
          <a:prstGeom prst="rect">
            <a:avLst/>
          </a:prstGeom>
          <a:noFill/>
        </p:spPr>
        <p:txBody>
          <a:bodyPr wrap="square" rtlCol="0">
            <a:spAutoFit/>
          </a:bodyPr>
          <a:lstStyle/>
          <a:p>
            <a:r>
              <a:rPr lang="en-US" sz="1200" dirty="0">
                <a:effectLst>
                  <a:outerShdw blurRad="38100" dist="38100" dir="2700000" algn="tl">
                    <a:srgbClr val="000000">
                      <a:alpha val="43137"/>
                    </a:srgbClr>
                  </a:outerShdw>
                </a:effectLst>
              </a:rPr>
              <a:t>www.nist.gov/pml/engineering-physics-division/dimensional-metrology</a:t>
            </a:r>
          </a:p>
        </p:txBody>
      </p:sp>
      <p:sp>
        <p:nvSpPr>
          <p:cNvPr id="9" name="TextBox 8">
            <a:extLst>
              <a:ext uri="{FF2B5EF4-FFF2-40B4-BE49-F238E27FC236}">
                <a16:creationId xmlns:a16="http://schemas.microsoft.com/office/drawing/2014/main" id="{CEE205F9-9649-4CB6-87D3-A8F1496AC5DE}"/>
              </a:ext>
            </a:extLst>
          </p:cNvPr>
          <p:cNvSpPr txBox="1"/>
          <p:nvPr/>
        </p:nvSpPr>
        <p:spPr>
          <a:xfrm>
            <a:off x="1" y="709755"/>
            <a:ext cx="12192000" cy="4524315"/>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rPr>
              <a:t>Freely available!</a:t>
            </a:r>
          </a:p>
          <a:p>
            <a:pPr algn="ctr"/>
            <a:r>
              <a:rPr lang="en-US" sz="2400" dirty="0">
                <a:effectLst>
                  <a:outerShdw blurRad="38100" dist="38100" dir="2700000" algn="tl">
                    <a:srgbClr val="000000">
                      <a:alpha val="43137"/>
                    </a:srgbClr>
                  </a:outerShdw>
                </a:effectLst>
              </a:rPr>
              <a:t>Download for NIST-developed environment monitoring:</a:t>
            </a:r>
          </a:p>
          <a:p>
            <a:pPr algn="ctr"/>
            <a:endParaRPr lang="en-US" sz="2400" dirty="0">
              <a:effectLst>
                <a:outerShdw blurRad="38100" dist="38100" dir="2700000" algn="tl">
                  <a:srgbClr val="000000">
                    <a:alpha val="43137"/>
                  </a:srgbClr>
                </a:outerShdw>
              </a:effectLst>
            </a:endParaRPr>
          </a:p>
          <a:p>
            <a:pPr algn="ctr"/>
            <a:r>
              <a:rPr lang="en-US" sz="2400" dirty="0">
                <a:effectLst>
                  <a:outerShdw blurRad="38100" dist="38100" dir="2700000" algn="tl">
                    <a:srgbClr val="000000">
                      <a:alpha val="43137"/>
                    </a:srgbClr>
                  </a:outerShdw>
                </a:effectLst>
                <a:hlinkClick r:id="rId4"/>
              </a:rPr>
              <a:t>https://github.com/usnistgov/LEMASdistPub</a:t>
            </a:r>
            <a:endParaRPr lang="en-US" sz="2400" dirty="0">
              <a:effectLst>
                <a:outerShdw blurRad="38100" dist="38100" dir="2700000" algn="tl">
                  <a:srgbClr val="000000">
                    <a:alpha val="43137"/>
                  </a:srgbClr>
                </a:outerShdw>
              </a:effectLst>
            </a:endParaRPr>
          </a:p>
          <a:p>
            <a:pPr algn="ctr"/>
            <a:endParaRPr lang="en-US" sz="2400" dirty="0">
              <a:effectLst>
                <a:outerShdw blurRad="38100" dist="38100" dir="2700000" algn="tl">
                  <a:srgbClr val="000000">
                    <a:alpha val="43137"/>
                  </a:srgbClr>
                </a:outerShdw>
              </a:effectLst>
            </a:endParaRPr>
          </a:p>
          <a:p>
            <a:r>
              <a:rPr lang="en-US" sz="2400" dirty="0">
                <a:effectLst>
                  <a:outerShdw blurRad="38100" dist="38100" dir="2700000" algn="tl">
                    <a:srgbClr val="000000">
                      <a:alpha val="43137"/>
                    </a:srgbClr>
                  </a:outerShdw>
                </a:effectLst>
              </a:rPr>
              <a:t>Contains:</a:t>
            </a:r>
          </a:p>
          <a:p>
            <a:r>
              <a:rPr lang="en-US" sz="2400" dirty="0">
                <a:effectLst>
                  <a:outerShdw blurRad="38100" dist="38100" dir="2700000" algn="tl">
                    <a:srgbClr val="000000">
                      <a:alpha val="43137"/>
                    </a:srgbClr>
                  </a:outerShdw>
                </a:effectLst>
              </a:rPr>
              <a:t>	Python 3 logging program, configurable alerts by email and text (MMS and SMS)</a:t>
            </a:r>
          </a:p>
          <a:p>
            <a:r>
              <a:rPr lang="en-US" sz="2400" dirty="0">
                <a:effectLst>
                  <a:outerShdw blurRad="38100" dist="38100" dir="2700000" algn="tl">
                    <a:srgbClr val="000000">
                      <a:alpha val="43137"/>
                    </a:srgbClr>
                  </a:outerShdw>
                </a:effectLst>
              </a:rPr>
              <a:t>	3D-printable model (.</a:t>
            </a:r>
            <a:r>
              <a:rPr lang="en-US" sz="2400" dirty="0" err="1">
                <a:effectLst>
                  <a:outerShdw blurRad="38100" dist="38100" dir="2700000" algn="tl">
                    <a:srgbClr val="000000">
                      <a:alpha val="43137"/>
                    </a:srgbClr>
                  </a:outerShdw>
                </a:effectLst>
              </a:rPr>
              <a:t>stl</a:t>
            </a:r>
            <a:r>
              <a:rPr lang="en-US" sz="2400" dirty="0">
                <a:effectLst>
                  <a:outerShdw blurRad="38100" dist="38100" dir="2700000" algn="tl">
                    <a:srgbClr val="000000">
                      <a:alpha val="43137"/>
                    </a:srgbClr>
                  </a:outerShdw>
                </a:effectLst>
              </a:rPr>
              <a:t> format) to mount 5 inch 800x480 display and Raspberry Pi 3</a:t>
            </a:r>
          </a:p>
          <a:p>
            <a:r>
              <a:rPr lang="en-US" sz="2400" dirty="0">
                <a:effectLst>
                  <a:outerShdw blurRad="38100" dist="38100" dir="2700000" algn="tl">
                    <a:srgbClr val="000000">
                      <a:alpha val="43137"/>
                    </a:srgbClr>
                  </a:outerShdw>
                </a:effectLst>
              </a:rPr>
              <a:t>	Instructions to install LEMAS onto </a:t>
            </a:r>
            <a:r>
              <a:rPr lang="en-US" sz="2400" dirty="0" err="1">
                <a:effectLst>
                  <a:outerShdw blurRad="38100" dist="38100" dir="2700000" algn="tl">
                    <a:srgbClr val="000000">
                      <a:alpha val="43137"/>
                    </a:srgbClr>
                  </a:outerShdw>
                </a:effectLst>
              </a:rPr>
              <a:t>Raspbian</a:t>
            </a:r>
            <a:r>
              <a:rPr lang="en-US" sz="2400" dirty="0">
                <a:effectLst>
                  <a:outerShdw blurRad="38100" dist="38100" dir="2700000" algn="tl">
                    <a:srgbClr val="000000">
                      <a:alpha val="43137"/>
                    </a:srgbClr>
                  </a:outerShdw>
                </a:effectLst>
              </a:rPr>
              <a:t> OS</a:t>
            </a:r>
          </a:p>
          <a:p>
            <a:endParaRPr lang="en-US" sz="2400" dirty="0">
              <a:effectLst>
                <a:outerShdw blurRad="38100" dist="38100" dir="2700000" algn="tl">
                  <a:srgbClr val="000000">
                    <a:alpha val="43137"/>
                  </a:srgbClr>
                </a:outerShdw>
              </a:effectLst>
            </a:endParaRPr>
          </a:p>
          <a:p>
            <a:r>
              <a:rPr lang="en-US" sz="2400" dirty="0">
                <a:effectLst>
                  <a:outerShdw blurRad="38100" dist="38100" dir="2700000" algn="tl">
                    <a:srgbClr val="000000">
                      <a:alpha val="43137"/>
                    </a:srgbClr>
                  </a:outerShdw>
                </a:effectLst>
              </a:rPr>
              <a:t>Some configuration required (how-to is in instructions to install)</a:t>
            </a:r>
          </a:p>
          <a:p>
            <a:r>
              <a:rPr lang="en-US" sz="2400" dirty="0">
                <a:effectLst>
                  <a:outerShdw blurRad="38100" dist="38100" dir="2700000" algn="tl">
                    <a:srgbClr val="000000">
                      <a:alpha val="43137"/>
                    </a:srgbClr>
                  </a:outerShdw>
                </a:effectLst>
              </a:rPr>
              <a:t>	Need to build interface for your sensor</a:t>
            </a:r>
          </a:p>
        </p:txBody>
      </p:sp>
      <p:pic>
        <p:nvPicPr>
          <p:cNvPr id="10" name="Picture 9">
            <a:extLst>
              <a:ext uri="{FF2B5EF4-FFF2-40B4-BE49-F238E27FC236}">
                <a16:creationId xmlns:a16="http://schemas.microsoft.com/office/drawing/2014/main" id="{8A4FA99C-2C67-4A30-AB98-B97095F728C9}"/>
              </a:ext>
            </a:extLst>
          </p:cNvPr>
          <p:cNvPicPr>
            <a:picLocks noChangeAspect="1"/>
          </p:cNvPicPr>
          <p:nvPr/>
        </p:nvPicPr>
        <p:blipFill rotWithShape="1">
          <a:blip r:embed="rId5">
            <a:extLst>
              <a:ext uri="{28A0092B-C50C-407E-A947-70E740481C1C}">
                <a14:useLocalDpi xmlns:a14="http://schemas.microsoft.com/office/drawing/2010/main" val="0"/>
              </a:ext>
            </a:extLst>
          </a:blip>
          <a:srcRect r="52779"/>
          <a:stretch/>
        </p:blipFill>
        <p:spPr>
          <a:xfrm>
            <a:off x="652486" y="5634208"/>
            <a:ext cx="1802022" cy="508194"/>
          </a:xfrm>
          <a:prstGeom prst="rect">
            <a:avLst/>
          </a:prstGeom>
        </p:spPr>
      </p:pic>
    </p:spTree>
    <p:extLst>
      <p:ext uri="{BB962C8B-B14F-4D97-AF65-F5344CB8AC3E}">
        <p14:creationId xmlns:p14="http://schemas.microsoft.com/office/powerpoint/2010/main" val="261764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146560-5711-4A47-9D1E-CEFFE3BA22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9196" y="6421319"/>
            <a:ext cx="2471928" cy="329184"/>
          </a:xfrm>
          <a:prstGeom prst="rect">
            <a:avLst/>
          </a:prstGeom>
        </p:spPr>
      </p:pic>
      <p:sp>
        <p:nvSpPr>
          <p:cNvPr id="6" name="Rectangle 5">
            <a:extLst>
              <a:ext uri="{FF2B5EF4-FFF2-40B4-BE49-F238E27FC236}">
                <a16:creationId xmlns:a16="http://schemas.microsoft.com/office/drawing/2014/main" id="{560CF3ED-F29B-444E-9EAF-A8C60ACF20B1}"/>
              </a:ext>
            </a:extLst>
          </p:cNvPr>
          <p:cNvSpPr/>
          <p:nvPr/>
        </p:nvSpPr>
        <p:spPr>
          <a:xfrm>
            <a:off x="0" y="6276702"/>
            <a:ext cx="12192001" cy="78377"/>
          </a:xfrm>
          <a:prstGeom prst="rect">
            <a:avLst/>
          </a:prstGeom>
          <a:gradFill flip="none" rotWithShape="1">
            <a:gsLst>
              <a:gs pos="0">
                <a:schemeClr val="dk1">
                  <a:lumMod val="67000"/>
                </a:schemeClr>
              </a:gs>
              <a:gs pos="18000">
                <a:schemeClr val="dk1">
                  <a:lumMod val="97000"/>
                  <a:lumOff val="3000"/>
                </a:schemeClr>
              </a:gs>
              <a:gs pos="68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DB8CB95-5D78-46B6-BE53-B405206A7A90}"/>
              </a:ext>
            </a:extLst>
          </p:cNvPr>
          <p:cNvSpPr txBox="1"/>
          <p:nvPr/>
        </p:nvSpPr>
        <p:spPr>
          <a:xfrm>
            <a:off x="7105759" y="6315890"/>
            <a:ext cx="2463437" cy="553998"/>
          </a:xfrm>
          <a:prstGeom prst="rect">
            <a:avLst/>
          </a:prstGeom>
          <a:noFill/>
        </p:spPr>
        <p:txBody>
          <a:bodyPr wrap="square" rtlCol="0">
            <a:spAutoFit/>
          </a:bodyPr>
          <a:lstStyle/>
          <a:p>
            <a:pPr algn="r"/>
            <a:r>
              <a:rPr lang="en-US" sz="1000" b="1" dirty="0">
                <a:effectLst>
                  <a:outerShdw blurRad="38100" dist="38100" dir="2700000" algn="tl">
                    <a:srgbClr val="000000">
                      <a:alpha val="43137"/>
                    </a:srgbClr>
                  </a:outerShdw>
                </a:effectLst>
                <a:cs typeface="Times New Roman" panose="02020603050405020304" pitchFamily="18" charset="0"/>
              </a:rPr>
              <a:t>Dimensional Metrology Group</a:t>
            </a:r>
          </a:p>
          <a:p>
            <a:pPr algn="r"/>
            <a:r>
              <a:rPr lang="en-US" sz="1000" b="1" dirty="0">
                <a:effectLst>
                  <a:outerShdw blurRad="38100" dist="38100" dir="2700000" algn="tl">
                    <a:srgbClr val="000000">
                      <a:alpha val="43137"/>
                    </a:srgbClr>
                  </a:outerShdw>
                </a:effectLst>
                <a:cs typeface="Times New Roman" panose="02020603050405020304" pitchFamily="18" charset="0"/>
              </a:rPr>
              <a:t>Engineering Physics Division</a:t>
            </a:r>
          </a:p>
          <a:p>
            <a:pPr algn="r"/>
            <a:r>
              <a:rPr lang="en-US" sz="1000" b="1" dirty="0">
                <a:effectLst>
                  <a:outerShdw blurRad="38100" dist="38100" dir="2700000" algn="tl">
                    <a:srgbClr val="000000">
                      <a:alpha val="43137"/>
                    </a:srgbClr>
                  </a:outerShdw>
                </a:effectLst>
                <a:cs typeface="Times New Roman" panose="02020603050405020304" pitchFamily="18" charset="0"/>
              </a:rPr>
              <a:t>Physical Measurement Laboratory</a:t>
            </a:r>
          </a:p>
        </p:txBody>
      </p:sp>
      <p:sp>
        <p:nvSpPr>
          <p:cNvPr id="8" name="TextBox 7">
            <a:extLst>
              <a:ext uri="{FF2B5EF4-FFF2-40B4-BE49-F238E27FC236}">
                <a16:creationId xmlns:a16="http://schemas.microsoft.com/office/drawing/2014/main" id="{1C792879-96DC-4679-BB3C-4A900506EA79}"/>
              </a:ext>
            </a:extLst>
          </p:cNvPr>
          <p:cNvSpPr txBox="1"/>
          <p:nvPr/>
        </p:nvSpPr>
        <p:spPr>
          <a:xfrm>
            <a:off x="0" y="6437919"/>
            <a:ext cx="6035040" cy="276999"/>
          </a:xfrm>
          <a:prstGeom prst="rect">
            <a:avLst/>
          </a:prstGeom>
          <a:noFill/>
        </p:spPr>
        <p:txBody>
          <a:bodyPr wrap="square" rtlCol="0">
            <a:spAutoFit/>
          </a:bodyPr>
          <a:lstStyle/>
          <a:p>
            <a:r>
              <a:rPr lang="en-US" sz="1200" dirty="0">
                <a:effectLst>
                  <a:outerShdw blurRad="38100" dist="38100" dir="2700000" algn="tl">
                    <a:srgbClr val="000000">
                      <a:alpha val="43137"/>
                    </a:srgbClr>
                  </a:outerShdw>
                </a:effectLst>
              </a:rPr>
              <a:t>www.nist.gov/pml/engineering-physics-division/dimensional-metrology</a:t>
            </a:r>
          </a:p>
        </p:txBody>
      </p:sp>
      <p:sp>
        <p:nvSpPr>
          <p:cNvPr id="9" name="TextBox 8">
            <a:extLst>
              <a:ext uri="{FF2B5EF4-FFF2-40B4-BE49-F238E27FC236}">
                <a16:creationId xmlns:a16="http://schemas.microsoft.com/office/drawing/2014/main" id="{CEE205F9-9649-4CB6-87D3-A8F1496AC5DE}"/>
              </a:ext>
            </a:extLst>
          </p:cNvPr>
          <p:cNvSpPr txBox="1"/>
          <p:nvPr/>
        </p:nvSpPr>
        <p:spPr>
          <a:xfrm>
            <a:off x="1" y="709755"/>
            <a:ext cx="12192000" cy="4893647"/>
          </a:xfrm>
          <a:prstGeom prst="rect">
            <a:avLst/>
          </a:prstGeom>
          <a:noFill/>
        </p:spPr>
        <p:txBody>
          <a:bodyPr wrap="square" rtlCol="0">
            <a:spAutoFit/>
          </a:bodyPr>
          <a:lstStyle/>
          <a:p>
            <a:pPr algn="ctr"/>
            <a:endParaRPr lang="en-US" sz="2400" dirty="0">
              <a:effectLst>
                <a:outerShdw blurRad="38100" dist="38100" dir="2700000" algn="tl">
                  <a:srgbClr val="000000">
                    <a:alpha val="43137"/>
                  </a:srgbClr>
                </a:outerShdw>
              </a:effectLst>
            </a:endParaRPr>
          </a:p>
          <a:p>
            <a:pPr algn="ctr"/>
            <a:endParaRPr lang="en-US" sz="2400" b="1" dirty="0">
              <a:effectLst>
                <a:outerShdw blurRad="38100" dist="38100" dir="2700000" algn="tl">
                  <a:srgbClr val="000000">
                    <a:alpha val="43137"/>
                  </a:srgbClr>
                </a:outerShdw>
              </a:effectLst>
            </a:endParaRPr>
          </a:p>
          <a:p>
            <a:pPr algn="ctr"/>
            <a:endParaRPr lang="en-US" sz="2400" b="1" dirty="0">
              <a:effectLst>
                <a:outerShdw blurRad="38100" dist="38100" dir="2700000" algn="tl">
                  <a:srgbClr val="000000">
                    <a:alpha val="43137"/>
                  </a:srgbClr>
                </a:outerShdw>
              </a:effectLst>
            </a:endParaRPr>
          </a:p>
          <a:p>
            <a:pPr algn="ctr"/>
            <a:r>
              <a:rPr lang="en-US" sz="2400" dirty="0">
                <a:effectLst>
                  <a:outerShdw blurRad="38100" dist="38100" dir="2700000" algn="tl">
                    <a:srgbClr val="000000">
                      <a:alpha val="43137"/>
                    </a:srgbClr>
                  </a:outerShdw>
                </a:effectLst>
                <a:hlinkClick r:id="rId4"/>
              </a:rPr>
              <a:t>https://github.com/usnistgov/LEMASdistPub</a:t>
            </a:r>
            <a:endParaRPr lang="en-US" sz="2400" b="1" dirty="0">
              <a:effectLst>
                <a:outerShdw blurRad="38100" dist="38100" dir="2700000" algn="tl">
                  <a:srgbClr val="000000">
                    <a:alpha val="43137"/>
                  </a:srgbClr>
                </a:outerShdw>
              </a:effectLst>
            </a:endParaRPr>
          </a:p>
          <a:p>
            <a:pPr algn="ctr"/>
            <a:endParaRPr lang="en-US" sz="2400" b="1" dirty="0">
              <a:effectLst>
                <a:outerShdw blurRad="38100" dist="38100" dir="2700000" algn="tl">
                  <a:srgbClr val="000000">
                    <a:alpha val="43137"/>
                  </a:srgbClr>
                </a:outerShdw>
              </a:effectLst>
            </a:endParaRPr>
          </a:p>
          <a:p>
            <a:pPr algn="ctr"/>
            <a:r>
              <a:rPr lang="en-US" sz="3200" b="1" dirty="0">
                <a:effectLst>
                  <a:outerShdw blurRad="38100" dist="38100" dir="2700000" algn="tl">
                    <a:srgbClr val="000000">
                      <a:alpha val="43137"/>
                    </a:srgbClr>
                  </a:outerShdw>
                </a:effectLst>
              </a:rPr>
              <a:t>Thank you for your time!</a:t>
            </a:r>
          </a:p>
          <a:p>
            <a:pPr algn="ctr"/>
            <a:endParaRPr lang="en-US" sz="3200" b="1" dirty="0">
              <a:effectLst>
                <a:outerShdw blurRad="38100" dist="38100" dir="2700000" algn="tl">
                  <a:srgbClr val="000000">
                    <a:alpha val="43137"/>
                  </a:srgbClr>
                </a:outerShdw>
              </a:effectLst>
            </a:endParaRPr>
          </a:p>
          <a:p>
            <a:pPr algn="ctr"/>
            <a:r>
              <a:rPr lang="en-US" sz="3200" b="1" dirty="0">
                <a:effectLst>
                  <a:outerShdw blurRad="38100" dist="38100" dir="2700000" algn="tl">
                    <a:srgbClr val="000000">
                      <a:alpha val="43137"/>
                    </a:srgbClr>
                  </a:outerShdw>
                </a:effectLst>
              </a:rPr>
              <a:t>Questions?</a:t>
            </a:r>
          </a:p>
          <a:p>
            <a:pPr algn="ctr"/>
            <a:endParaRPr lang="en-US" sz="2400" dirty="0">
              <a:effectLst>
                <a:outerShdw blurRad="38100" dist="38100" dir="2700000" algn="tl">
                  <a:srgbClr val="000000">
                    <a:alpha val="43137"/>
                  </a:srgbClr>
                </a:outerShdw>
              </a:effectLst>
            </a:endParaRPr>
          </a:p>
          <a:p>
            <a:pPr algn="ctr"/>
            <a:endParaRPr lang="en-US" sz="2400" dirty="0">
              <a:effectLst>
                <a:outerShdw blurRad="38100" dist="38100" dir="2700000" algn="tl">
                  <a:srgbClr val="000000">
                    <a:alpha val="43137"/>
                  </a:srgbClr>
                </a:outerShdw>
              </a:effectLst>
            </a:endParaRPr>
          </a:p>
          <a:p>
            <a:pPr algn="ctr"/>
            <a:r>
              <a:rPr lang="en-US" sz="2400" dirty="0">
                <a:effectLst>
                  <a:outerShdw blurRad="38100" dist="38100" dir="2700000" algn="tl">
                    <a:srgbClr val="000000">
                      <a:alpha val="43137"/>
                    </a:srgbClr>
                  </a:outerShdw>
                </a:effectLst>
              </a:rPr>
              <a:t>                Michael Braine: </a:t>
            </a:r>
            <a:r>
              <a:rPr lang="en-US" sz="2400" dirty="0">
                <a:effectLst>
                  <a:outerShdw blurRad="38100" dist="38100" dir="2700000" algn="tl">
                    <a:srgbClr val="000000">
                      <a:alpha val="43137"/>
                    </a:srgbClr>
                  </a:outerShdw>
                </a:effectLst>
                <a:hlinkClick r:id="rId5"/>
              </a:rPr>
              <a:t>michael.braine@nist.gov</a:t>
            </a:r>
            <a:r>
              <a:rPr lang="en-US" sz="2400" dirty="0">
                <a:effectLst>
                  <a:outerShdw blurRad="38100" dist="38100" dir="2700000" algn="tl">
                    <a:srgbClr val="000000">
                      <a:alpha val="43137"/>
                    </a:srgbClr>
                  </a:outerShdw>
                </a:effectLst>
              </a:rPr>
              <a:t> </a:t>
            </a:r>
          </a:p>
          <a:p>
            <a:pPr algn="ctr"/>
            <a:r>
              <a:rPr lang="en-US" sz="2400" dirty="0">
                <a:effectLst>
                  <a:outerShdw blurRad="38100" dist="38100" dir="2700000" algn="tl">
                    <a:srgbClr val="000000">
                      <a:alpha val="43137"/>
                    </a:srgbClr>
                  </a:outerShdw>
                </a:effectLst>
              </a:rPr>
              <a:t>                                                            (rarely near my phone, use email)</a:t>
            </a:r>
          </a:p>
        </p:txBody>
      </p:sp>
      <p:pic>
        <p:nvPicPr>
          <p:cNvPr id="10" name="Picture 9">
            <a:extLst>
              <a:ext uri="{FF2B5EF4-FFF2-40B4-BE49-F238E27FC236}">
                <a16:creationId xmlns:a16="http://schemas.microsoft.com/office/drawing/2014/main" id="{8A4FA99C-2C67-4A30-AB98-B97095F728C9}"/>
              </a:ext>
            </a:extLst>
          </p:cNvPr>
          <p:cNvPicPr>
            <a:picLocks noChangeAspect="1"/>
          </p:cNvPicPr>
          <p:nvPr/>
        </p:nvPicPr>
        <p:blipFill rotWithShape="1">
          <a:blip r:embed="rId6">
            <a:extLst>
              <a:ext uri="{28A0092B-C50C-407E-A947-70E740481C1C}">
                <a14:useLocalDpi xmlns:a14="http://schemas.microsoft.com/office/drawing/2010/main" val="0"/>
              </a:ext>
            </a:extLst>
          </a:blip>
          <a:srcRect r="52779"/>
          <a:stretch/>
        </p:blipFill>
        <p:spPr>
          <a:xfrm>
            <a:off x="652486" y="5634208"/>
            <a:ext cx="1802022" cy="508194"/>
          </a:xfrm>
          <a:prstGeom prst="rect">
            <a:avLst/>
          </a:prstGeom>
        </p:spPr>
      </p:pic>
    </p:spTree>
    <p:extLst>
      <p:ext uri="{BB962C8B-B14F-4D97-AF65-F5344CB8AC3E}">
        <p14:creationId xmlns:p14="http://schemas.microsoft.com/office/powerpoint/2010/main" val="134450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15A0-2B52-4F11-B0E7-4C68DA974D83}"/>
              </a:ext>
            </a:extLst>
          </p:cNvPr>
          <p:cNvSpPr>
            <a:spLocks noGrp="1"/>
          </p:cNvSpPr>
          <p:nvPr>
            <p:ph type="title"/>
          </p:nvPr>
        </p:nvSpPr>
        <p:spPr/>
        <p:txBody>
          <a:bodyPr/>
          <a:lstStyle/>
          <a:p>
            <a:r>
              <a:rPr lang="en-US" u="sng" dirty="0"/>
              <a:t>Overview</a:t>
            </a:r>
          </a:p>
        </p:txBody>
      </p:sp>
      <p:sp>
        <p:nvSpPr>
          <p:cNvPr id="3" name="Content Placeholder 2">
            <a:extLst>
              <a:ext uri="{FF2B5EF4-FFF2-40B4-BE49-F238E27FC236}">
                <a16:creationId xmlns:a16="http://schemas.microsoft.com/office/drawing/2014/main" id="{097BD93B-85AD-4DB0-8BE7-C7DE1EEC8E1E}"/>
              </a:ext>
            </a:extLst>
          </p:cNvPr>
          <p:cNvSpPr>
            <a:spLocks noGrp="1"/>
          </p:cNvSpPr>
          <p:nvPr>
            <p:ph idx="1"/>
          </p:nvPr>
        </p:nvSpPr>
        <p:spPr/>
        <p:txBody>
          <a:bodyPr/>
          <a:lstStyle/>
          <a:p>
            <a:pPr marL="514350" indent="-514350">
              <a:buFont typeface="+mj-lt"/>
              <a:buAutoNum type="arabicPeriod"/>
            </a:pPr>
            <a:r>
              <a:rPr lang="en-US" dirty="0">
                <a:effectLst>
                  <a:outerShdw blurRad="38100" dist="38100" dir="2700000" algn="tl">
                    <a:srgbClr val="000000">
                      <a:alpha val="43137"/>
                    </a:srgbClr>
                  </a:outerShdw>
                </a:effectLst>
              </a:rPr>
              <a:t>Purpose?</a:t>
            </a:r>
          </a:p>
          <a:p>
            <a:pPr marL="971550" lvl="1" indent="-514350">
              <a:buFont typeface="+mj-lt"/>
              <a:buAutoNum type="arabicPeriod"/>
            </a:pPr>
            <a:r>
              <a:rPr lang="en-US" dirty="0">
                <a:effectLst>
                  <a:outerShdw blurRad="38100" dist="38100" dir="2700000" algn="tl">
                    <a:srgbClr val="000000">
                      <a:alpha val="43137"/>
                    </a:srgbClr>
                  </a:outerShdw>
                </a:effectLst>
              </a:rPr>
              <a:t>ISO 17025</a:t>
            </a:r>
          </a:p>
          <a:p>
            <a:pPr marL="971550" lvl="1" indent="-514350">
              <a:buFont typeface="+mj-lt"/>
              <a:buAutoNum type="arabicPeriod"/>
            </a:pPr>
            <a:r>
              <a:rPr lang="en-US" dirty="0">
                <a:effectLst>
                  <a:outerShdw blurRad="38100" dist="38100" dir="2700000" algn="tl">
                    <a:srgbClr val="000000">
                      <a:alpha val="43137"/>
                    </a:srgbClr>
                  </a:outerShdw>
                </a:effectLst>
              </a:rPr>
              <a:t>Temperature and humidity in Dimensional Metrology</a:t>
            </a:r>
          </a:p>
          <a:p>
            <a:pPr marL="514350" indent="-514350">
              <a:buFont typeface="+mj-lt"/>
              <a:buAutoNum type="arabicPeriod"/>
            </a:pPr>
            <a:r>
              <a:rPr lang="en-US" dirty="0">
                <a:effectLst>
                  <a:outerShdw blurRad="38100" dist="38100" dir="2700000" algn="tl">
                    <a:srgbClr val="000000">
                      <a:alpha val="43137"/>
                    </a:srgbClr>
                  </a:outerShdw>
                </a:effectLst>
              </a:rPr>
              <a:t>Design and cost</a:t>
            </a:r>
          </a:p>
          <a:p>
            <a:pPr marL="514350" indent="-514350">
              <a:buFont typeface="+mj-lt"/>
              <a:buAutoNum type="arabicPeriod"/>
            </a:pPr>
            <a:r>
              <a:rPr lang="en-US" dirty="0">
                <a:effectLst>
                  <a:outerShdw blurRad="38100" dist="38100" dir="2700000" algn="tl">
                    <a:srgbClr val="000000">
                      <a:alpha val="43137"/>
                    </a:srgbClr>
                  </a:outerShdw>
                </a:effectLst>
              </a:rPr>
              <a:t>Example data</a:t>
            </a:r>
          </a:p>
          <a:p>
            <a:pPr marL="971550" lvl="1" indent="-514350">
              <a:buFont typeface="+mj-lt"/>
              <a:buAutoNum type="arabicPeriod"/>
            </a:pPr>
            <a:r>
              <a:rPr lang="en-US" dirty="0">
                <a:effectLst>
                  <a:outerShdw blurRad="38100" dist="38100" dir="2700000" algn="tl">
                    <a:srgbClr val="000000">
                      <a:alpha val="43137"/>
                    </a:srgbClr>
                  </a:outerShdw>
                </a:effectLst>
              </a:rPr>
              <a:t>Lab environment incidents</a:t>
            </a:r>
          </a:p>
          <a:p>
            <a:pPr marL="971550" lvl="1" indent="-514350">
              <a:buFont typeface="+mj-lt"/>
              <a:buAutoNum type="arabicPeriod"/>
            </a:pPr>
            <a:r>
              <a:rPr lang="en-US" dirty="0">
                <a:effectLst>
                  <a:outerShdw blurRad="38100" dist="38100" dir="2700000" algn="tl">
                    <a:srgbClr val="000000">
                      <a:alpha val="43137"/>
                    </a:srgbClr>
                  </a:outerShdw>
                </a:effectLst>
              </a:rPr>
              <a:t>Monitoring website</a:t>
            </a:r>
          </a:p>
          <a:p>
            <a:pPr marL="514350" indent="-514350">
              <a:buFont typeface="+mj-lt"/>
              <a:buAutoNum type="arabicPeriod"/>
            </a:pPr>
            <a:r>
              <a:rPr lang="en-US" dirty="0">
                <a:effectLst>
                  <a:outerShdw blurRad="38100" dist="38100" dir="2700000" algn="tl">
                    <a:srgbClr val="000000">
                      <a:alpha val="43137"/>
                    </a:srgbClr>
                  </a:outerShdw>
                </a:effectLst>
              </a:rPr>
              <a:t>Link to </a:t>
            </a:r>
            <a:r>
              <a:rPr lang="en-US" dirty="0" err="1">
                <a:effectLst>
                  <a:outerShdw blurRad="38100" dist="38100" dir="2700000" algn="tl">
                    <a:srgbClr val="000000">
                      <a:alpha val="43137"/>
                    </a:srgbClr>
                  </a:outerShdw>
                </a:effectLst>
              </a:rPr>
              <a:t>Github</a:t>
            </a:r>
            <a:r>
              <a:rPr lang="en-US" dirty="0">
                <a:effectLst>
                  <a:outerShdw blurRad="38100" dist="38100" dir="2700000" algn="tl">
                    <a:srgbClr val="000000">
                      <a:alpha val="43137"/>
                    </a:srgbClr>
                  </a:outerShdw>
                </a:effectLst>
              </a:rPr>
              <a:t> download</a:t>
            </a:r>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0E93249F-ADD7-470E-A633-BA7B3B7224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9196" y="6421319"/>
            <a:ext cx="2471928" cy="329184"/>
          </a:xfrm>
          <a:prstGeom prst="rect">
            <a:avLst/>
          </a:prstGeom>
        </p:spPr>
      </p:pic>
      <p:sp>
        <p:nvSpPr>
          <p:cNvPr id="5" name="Rectangle 4">
            <a:extLst>
              <a:ext uri="{FF2B5EF4-FFF2-40B4-BE49-F238E27FC236}">
                <a16:creationId xmlns:a16="http://schemas.microsoft.com/office/drawing/2014/main" id="{27CB5A51-4A80-47E3-AA8D-38D0BCE17E89}"/>
              </a:ext>
            </a:extLst>
          </p:cNvPr>
          <p:cNvSpPr/>
          <p:nvPr/>
        </p:nvSpPr>
        <p:spPr>
          <a:xfrm>
            <a:off x="0" y="6276702"/>
            <a:ext cx="12192001" cy="78377"/>
          </a:xfrm>
          <a:prstGeom prst="rect">
            <a:avLst/>
          </a:prstGeom>
          <a:gradFill flip="none" rotWithShape="1">
            <a:gsLst>
              <a:gs pos="0">
                <a:schemeClr val="dk1">
                  <a:lumMod val="67000"/>
                </a:schemeClr>
              </a:gs>
              <a:gs pos="18000">
                <a:schemeClr val="dk1">
                  <a:lumMod val="97000"/>
                  <a:lumOff val="3000"/>
                </a:schemeClr>
              </a:gs>
              <a:gs pos="68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81EF02-9FF3-4A63-BE31-70F593BCB5B9}"/>
              </a:ext>
            </a:extLst>
          </p:cNvPr>
          <p:cNvSpPr txBox="1"/>
          <p:nvPr/>
        </p:nvSpPr>
        <p:spPr>
          <a:xfrm>
            <a:off x="7105759" y="6315890"/>
            <a:ext cx="2463437" cy="553998"/>
          </a:xfrm>
          <a:prstGeom prst="rect">
            <a:avLst/>
          </a:prstGeom>
          <a:noFill/>
        </p:spPr>
        <p:txBody>
          <a:bodyPr wrap="square" rtlCol="0">
            <a:spAutoFit/>
          </a:bodyPr>
          <a:lstStyle/>
          <a:p>
            <a:pPr algn="r"/>
            <a:r>
              <a:rPr lang="en-US" sz="1000" b="1" dirty="0">
                <a:effectLst>
                  <a:outerShdw blurRad="38100" dist="38100" dir="2700000" algn="tl">
                    <a:srgbClr val="000000">
                      <a:alpha val="43137"/>
                    </a:srgbClr>
                  </a:outerShdw>
                </a:effectLst>
                <a:cs typeface="Times New Roman" panose="02020603050405020304" pitchFamily="18" charset="0"/>
              </a:rPr>
              <a:t>Dimensional Metrology Group</a:t>
            </a:r>
          </a:p>
          <a:p>
            <a:pPr algn="r"/>
            <a:r>
              <a:rPr lang="en-US" sz="1000" b="1" dirty="0">
                <a:effectLst>
                  <a:outerShdw blurRad="38100" dist="38100" dir="2700000" algn="tl">
                    <a:srgbClr val="000000">
                      <a:alpha val="43137"/>
                    </a:srgbClr>
                  </a:outerShdw>
                </a:effectLst>
                <a:cs typeface="Times New Roman" panose="02020603050405020304" pitchFamily="18" charset="0"/>
              </a:rPr>
              <a:t>Engineering Physics Division</a:t>
            </a:r>
          </a:p>
          <a:p>
            <a:pPr algn="r"/>
            <a:r>
              <a:rPr lang="en-US" sz="1000" b="1" dirty="0">
                <a:effectLst>
                  <a:outerShdw blurRad="38100" dist="38100" dir="2700000" algn="tl">
                    <a:srgbClr val="000000">
                      <a:alpha val="43137"/>
                    </a:srgbClr>
                  </a:outerShdw>
                </a:effectLst>
                <a:cs typeface="Times New Roman" panose="02020603050405020304" pitchFamily="18" charset="0"/>
              </a:rPr>
              <a:t>Physical Measurement Laboratory</a:t>
            </a:r>
          </a:p>
        </p:txBody>
      </p:sp>
      <p:sp>
        <p:nvSpPr>
          <p:cNvPr id="7" name="TextBox 6">
            <a:extLst>
              <a:ext uri="{FF2B5EF4-FFF2-40B4-BE49-F238E27FC236}">
                <a16:creationId xmlns:a16="http://schemas.microsoft.com/office/drawing/2014/main" id="{57F0F4DB-266D-4C21-A78D-C5DCCC69F78F}"/>
              </a:ext>
            </a:extLst>
          </p:cNvPr>
          <p:cNvSpPr txBox="1"/>
          <p:nvPr/>
        </p:nvSpPr>
        <p:spPr>
          <a:xfrm>
            <a:off x="0" y="6437919"/>
            <a:ext cx="6035040" cy="276999"/>
          </a:xfrm>
          <a:prstGeom prst="rect">
            <a:avLst/>
          </a:prstGeom>
          <a:noFill/>
        </p:spPr>
        <p:txBody>
          <a:bodyPr wrap="square" rtlCol="0">
            <a:spAutoFit/>
          </a:bodyPr>
          <a:lstStyle/>
          <a:p>
            <a:r>
              <a:rPr lang="en-US" sz="1200" dirty="0">
                <a:effectLst>
                  <a:outerShdw blurRad="38100" dist="38100" dir="2700000" algn="tl">
                    <a:srgbClr val="000000">
                      <a:alpha val="43137"/>
                    </a:srgbClr>
                  </a:outerShdw>
                </a:effectLst>
              </a:rPr>
              <a:t>www.nist.gov/pml/engineering-physics-division/dimensional-metrology</a:t>
            </a:r>
          </a:p>
        </p:txBody>
      </p:sp>
    </p:spTree>
    <p:extLst>
      <p:ext uri="{BB962C8B-B14F-4D97-AF65-F5344CB8AC3E}">
        <p14:creationId xmlns:p14="http://schemas.microsoft.com/office/powerpoint/2010/main" val="171925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15A0-2B52-4F11-B0E7-4C68DA974D83}"/>
              </a:ext>
            </a:extLst>
          </p:cNvPr>
          <p:cNvSpPr>
            <a:spLocks noGrp="1"/>
          </p:cNvSpPr>
          <p:nvPr>
            <p:ph type="title"/>
          </p:nvPr>
        </p:nvSpPr>
        <p:spPr/>
        <p:txBody>
          <a:bodyPr/>
          <a:lstStyle/>
          <a:p>
            <a:r>
              <a:rPr lang="en-US" u="sng" dirty="0"/>
              <a:t>Overview</a:t>
            </a:r>
          </a:p>
        </p:txBody>
      </p:sp>
      <p:sp>
        <p:nvSpPr>
          <p:cNvPr id="3" name="Content Placeholder 2">
            <a:extLst>
              <a:ext uri="{FF2B5EF4-FFF2-40B4-BE49-F238E27FC236}">
                <a16:creationId xmlns:a16="http://schemas.microsoft.com/office/drawing/2014/main" id="{097BD93B-85AD-4DB0-8BE7-C7DE1EEC8E1E}"/>
              </a:ext>
            </a:extLst>
          </p:cNvPr>
          <p:cNvSpPr>
            <a:spLocks noGrp="1"/>
          </p:cNvSpPr>
          <p:nvPr>
            <p:ph idx="1"/>
          </p:nvPr>
        </p:nvSpPr>
        <p:spPr/>
        <p:txBody>
          <a:bodyPr/>
          <a:lstStyle/>
          <a:p>
            <a:pPr marL="514350" indent="-514350">
              <a:buFont typeface="+mj-lt"/>
              <a:buAutoNum type="arabicPeriod"/>
            </a:pPr>
            <a:r>
              <a:rPr lang="en-US" dirty="0"/>
              <a:t>Purpose?</a:t>
            </a:r>
          </a:p>
          <a:p>
            <a:pPr marL="971550" lvl="1" indent="-514350">
              <a:buFont typeface="+mj-lt"/>
              <a:buAutoNum type="arabicPeriod"/>
            </a:pPr>
            <a:r>
              <a:rPr lang="en-US" dirty="0"/>
              <a:t>ISO 17025</a:t>
            </a:r>
          </a:p>
          <a:p>
            <a:pPr marL="971550" lvl="1" indent="-514350">
              <a:buFont typeface="+mj-lt"/>
              <a:buAutoNum type="arabicPeriod"/>
            </a:pPr>
            <a:r>
              <a:rPr lang="en-US" dirty="0"/>
              <a:t>Temperature and humidity in Dimensional Metrology</a:t>
            </a:r>
          </a:p>
          <a:p>
            <a:pPr marL="514350" indent="-514350">
              <a:buFont typeface="+mj-lt"/>
              <a:buAutoNum type="arabicPeriod"/>
            </a:pPr>
            <a:r>
              <a:rPr lang="en-US" dirty="0"/>
              <a:t>Design and cost</a:t>
            </a:r>
          </a:p>
          <a:p>
            <a:pPr marL="514350" indent="-514350">
              <a:buFont typeface="+mj-lt"/>
              <a:buAutoNum type="arabicPeriod"/>
            </a:pPr>
            <a:r>
              <a:rPr lang="en-US" dirty="0"/>
              <a:t>Example data</a:t>
            </a:r>
          </a:p>
          <a:p>
            <a:pPr marL="971550" lvl="1" indent="-514350">
              <a:buFont typeface="+mj-lt"/>
              <a:buAutoNum type="arabicPeriod"/>
            </a:pPr>
            <a:r>
              <a:rPr lang="en-US" dirty="0"/>
              <a:t>Lab environment incidents</a:t>
            </a:r>
          </a:p>
          <a:p>
            <a:pPr marL="971550" lvl="1" indent="-514350">
              <a:buFont typeface="+mj-lt"/>
              <a:buAutoNum type="arabicPeriod"/>
            </a:pPr>
            <a:r>
              <a:rPr lang="en-US" dirty="0"/>
              <a:t>Monitoring website</a:t>
            </a:r>
          </a:p>
          <a:p>
            <a:pPr marL="514350" indent="-514350">
              <a:buFont typeface="+mj-lt"/>
              <a:buAutoNum type="arabicPeriod"/>
            </a:pPr>
            <a:r>
              <a:rPr lang="en-US" dirty="0"/>
              <a:t>Link to </a:t>
            </a:r>
            <a:r>
              <a:rPr lang="en-US" dirty="0" err="1"/>
              <a:t>Github</a:t>
            </a:r>
            <a:r>
              <a:rPr lang="en-US" dirty="0"/>
              <a:t> download</a:t>
            </a:r>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0E93249F-ADD7-470E-A633-BA7B3B7224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9196" y="6421319"/>
            <a:ext cx="2471928" cy="329184"/>
          </a:xfrm>
          <a:prstGeom prst="rect">
            <a:avLst/>
          </a:prstGeom>
        </p:spPr>
      </p:pic>
      <p:sp>
        <p:nvSpPr>
          <p:cNvPr id="5" name="Rectangle 4">
            <a:extLst>
              <a:ext uri="{FF2B5EF4-FFF2-40B4-BE49-F238E27FC236}">
                <a16:creationId xmlns:a16="http://schemas.microsoft.com/office/drawing/2014/main" id="{27CB5A51-4A80-47E3-AA8D-38D0BCE17E89}"/>
              </a:ext>
            </a:extLst>
          </p:cNvPr>
          <p:cNvSpPr/>
          <p:nvPr/>
        </p:nvSpPr>
        <p:spPr>
          <a:xfrm>
            <a:off x="0" y="6276702"/>
            <a:ext cx="12192001" cy="78377"/>
          </a:xfrm>
          <a:prstGeom prst="rect">
            <a:avLst/>
          </a:prstGeom>
          <a:gradFill flip="none" rotWithShape="1">
            <a:gsLst>
              <a:gs pos="0">
                <a:schemeClr val="dk1">
                  <a:lumMod val="67000"/>
                </a:schemeClr>
              </a:gs>
              <a:gs pos="18000">
                <a:schemeClr val="dk1">
                  <a:lumMod val="97000"/>
                  <a:lumOff val="3000"/>
                </a:schemeClr>
              </a:gs>
              <a:gs pos="68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81EF02-9FF3-4A63-BE31-70F593BCB5B9}"/>
              </a:ext>
            </a:extLst>
          </p:cNvPr>
          <p:cNvSpPr txBox="1"/>
          <p:nvPr/>
        </p:nvSpPr>
        <p:spPr>
          <a:xfrm>
            <a:off x="7105759" y="6315890"/>
            <a:ext cx="2463437" cy="553998"/>
          </a:xfrm>
          <a:prstGeom prst="rect">
            <a:avLst/>
          </a:prstGeom>
          <a:noFill/>
        </p:spPr>
        <p:txBody>
          <a:bodyPr wrap="square" rtlCol="0">
            <a:spAutoFit/>
          </a:bodyPr>
          <a:lstStyle/>
          <a:p>
            <a:pPr algn="r"/>
            <a:r>
              <a:rPr lang="en-US" sz="1000" b="1" dirty="0">
                <a:effectLst>
                  <a:outerShdw blurRad="38100" dist="38100" dir="2700000" algn="tl">
                    <a:srgbClr val="000000">
                      <a:alpha val="43137"/>
                    </a:srgbClr>
                  </a:outerShdw>
                </a:effectLst>
                <a:cs typeface="Times New Roman" panose="02020603050405020304" pitchFamily="18" charset="0"/>
              </a:rPr>
              <a:t>Dimensional Metrology Group</a:t>
            </a:r>
          </a:p>
          <a:p>
            <a:pPr algn="r"/>
            <a:r>
              <a:rPr lang="en-US" sz="1000" b="1" dirty="0">
                <a:effectLst>
                  <a:outerShdw blurRad="38100" dist="38100" dir="2700000" algn="tl">
                    <a:srgbClr val="000000">
                      <a:alpha val="43137"/>
                    </a:srgbClr>
                  </a:outerShdw>
                </a:effectLst>
                <a:cs typeface="Times New Roman" panose="02020603050405020304" pitchFamily="18" charset="0"/>
              </a:rPr>
              <a:t>Engineering Physics Division</a:t>
            </a:r>
          </a:p>
          <a:p>
            <a:pPr algn="r"/>
            <a:r>
              <a:rPr lang="en-US" sz="1000" b="1" dirty="0">
                <a:effectLst>
                  <a:outerShdw blurRad="38100" dist="38100" dir="2700000" algn="tl">
                    <a:srgbClr val="000000">
                      <a:alpha val="43137"/>
                    </a:srgbClr>
                  </a:outerShdw>
                </a:effectLst>
                <a:cs typeface="Times New Roman" panose="02020603050405020304" pitchFamily="18" charset="0"/>
              </a:rPr>
              <a:t>Physical Measurement Laboratory</a:t>
            </a:r>
          </a:p>
        </p:txBody>
      </p:sp>
      <p:sp>
        <p:nvSpPr>
          <p:cNvPr id="7" name="TextBox 6">
            <a:extLst>
              <a:ext uri="{FF2B5EF4-FFF2-40B4-BE49-F238E27FC236}">
                <a16:creationId xmlns:a16="http://schemas.microsoft.com/office/drawing/2014/main" id="{57F0F4DB-266D-4C21-A78D-C5DCCC69F78F}"/>
              </a:ext>
            </a:extLst>
          </p:cNvPr>
          <p:cNvSpPr txBox="1"/>
          <p:nvPr/>
        </p:nvSpPr>
        <p:spPr>
          <a:xfrm>
            <a:off x="0" y="6437919"/>
            <a:ext cx="6035040" cy="276999"/>
          </a:xfrm>
          <a:prstGeom prst="rect">
            <a:avLst/>
          </a:prstGeom>
          <a:noFill/>
        </p:spPr>
        <p:txBody>
          <a:bodyPr wrap="square" rtlCol="0">
            <a:spAutoFit/>
          </a:bodyPr>
          <a:lstStyle/>
          <a:p>
            <a:r>
              <a:rPr lang="en-US" sz="1200" dirty="0">
                <a:effectLst>
                  <a:outerShdw blurRad="38100" dist="38100" dir="2700000" algn="tl">
                    <a:srgbClr val="000000">
                      <a:alpha val="43137"/>
                    </a:srgbClr>
                  </a:outerShdw>
                </a:effectLst>
              </a:rPr>
              <a:t>www.nist.gov/pml/engineering-physics-division/dimensional-metrology</a:t>
            </a:r>
          </a:p>
        </p:txBody>
      </p:sp>
      <p:sp>
        <p:nvSpPr>
          <p:cNvPr id="8" name="Rectangle 7"/>
          <p:cNvSpPr/>
          <p:nvPr/>
        </p:nvSpPr>
        <p:spPr>
          <a:xfrm>
            <a:off x="863600" y="1790700"/>
            <a:ext cx="7696200" cy="1333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37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15A0-2B52-4F11-B0E7-4C68DA974D83}"/>
              </a:ext>
            </a:extLst>
          </p:cNvPr>
          <p:cNvSpPr>
            <a:spLocks noGrp="1"/>
          </p:cNvSpPr>
          <p:nvPr>
            <p:ph type="title"/>
          </p:nvPr>
        </p:nvSpPr>
        <p:spPr/>
        <p:txBody>
          <a:bodyPr/>
          <a:lstStyle/>
          <a:p>
            <a:r>
              <a:rPr lang="en-US" u="sng" dirty="0"/>
              <a:t>Purpose?</a:t>
            </a:r>
          </a:p>
        </p:txBody>
      </p:sp>
      <p:sp>
        <p:nvSpPr>
          <p:cNvPr id="3" name="Content Placeholder 2">
            <a:extLst>
              <a:ext uri="{FF2B5EF4-FFF2-40B4-BE49-F238E27FC236}">
                <a16:creationId xmlns:a16="http://schemas.microsoft.com/office/drawing/2014/main" id="{097BD93B-85AD-4DB0-8BE7-C7DE1EEC8E1E}"/>
              </a:ext>
            </a:extLst>
          </p:cNvPr>
          <p:cNvSpPr>
            <a:spLocks noGrp="1"/>
          </p:cNvSpPr>
          <p:nvPr>
            <p:ph idx="1"/>
          </p:nvPr>
        </p:nvSpPr>
        <p:spPr/>
        <p:txBody>
          <a:bodyPr/>
          <a:lstStyle/>
          <a:p>
            <a:pPr marL="514350" indent="-514350">
              <a:buFont typeface="+mj-lt"/>
              <a:buAutoNum type="arabicPeriod"/>
            </a:pPr>
            <a:r>
              <a:rPr lang="en-US" dirty="0"/>
              <a:t>17025</a:t>
            </a:r>
          </a:p>
          <a:p>
            <a:pPr marL="514350" indent="-514350">
              <a:buFont typeface="+mj-lt"/>
              <a:buAutoNum type="arabicPeriod"/>
            </a:pPr>
            <a:r>
              <a:rPr lang="en-US" dirty="0"/>
              <a:t>Dimensional Metrology Group</a:t>
            </a:r>
          </a:p>
          <a:p>
            <a:pPr marL="971550" lvl="1" indent="-514350">
              <a:buFont typeface="+mj-lt"/>
              <a:buAutoNum type="arabicPeriod"/>
            </a:pPr>
            <a:r>
              <a:rPr lang="en-US" dirty="0"/>
              <a:t>Identified need to be informed of weekend outages</a:t>
            </a:r>
          </a:p>
          <a:p>
            <a:pPr marL="971550" lvl="1" indent="-514350">
              <a:buFont typeface="+mj-lt"/>
              <a:buAutoNum type="arabicPeriod"/>
            </a:pPr>
            <a:r>
              <a:rPr lang="en-US" dirty="0"/>
              <a:t>Large volume CMMs with low uncertainties (M48s), instrumentation sensitive to environment changes</a:t>
            </a:r>
          </a:p>
          <a:p>
            <a:pPr marL="514350" indent="-514350">
              <a:buFont typeface="+mj-lt"/>
              <a:buAutoNum type="arabicPeriod"/>
            </a:pPr>
            <a:r>
              <a:rPr lang="en-US" dirty="0"/>
              <a:t>Commercial systems</a:t>
            </a:r>
          </a:p>
          <a:p>
            <a:pPr marL="971550" lvl="1" indent="-514350">
              <a:buFont typeface="+mj-lt"/>
              <a:buAutoNum type="arabicPeriod"/>
            </a:pPr>
            <a:r>
              <a:rPr lang="en-US" dirty="0"/>
              <a:t>Fairly expensive</a:t>
            </a:r>
          </a:p>
          <a:p>
            <a:pPr marL="971550" lvl="1" indent="-514350">
              <a:buFont typeface="+mj-lt"/>
              <a:buAutoNum type="arabicPeriod"/>
            </a:pPr>
            <a:r>
              <a:rPr lang="en-US" dirty="0"/>
              <a:t>Many, if not all, hosted data offsite (BIG no-no for NIST IT Security)</a:t>
            </a:r>
          </a:p>
          <a:p>
            <a:pPr marL="514350" indent="-514350">
              <a:buFont typeface="+mj-lt"/>
              <a:buAutoNum type="arabicPeriod"/>
            </a:pPr>
            <a:endParaRPr lang="en-US"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0E93249F-ADD7-470E-A633-BA7B3B7224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9196" y="6421319"/>
            <a:ext cx="2471928" cy="329184"/>
          </a:xfrm>
          <a:prstGeom prst="rect">
            <a:avLst/>
          </a:prstGeom>
        </p:spPr>
      </p:pic>
      <p:sp>
        <p:nvSpPr>
          <p:cNvPr id="5" name="Rectangle 4">
            <a:extLst>
              <a:ext uri="{FF2B5EF4-FFF2-40B4-BE49-F238E27FC236}">
                <a16:creationId xmlns:a16="http://schemas.microsoft.com/office/drawing/2014/main" id="{27CB5A51-4A80-47E3-AA8D-38D0BCE17E89}"/>
              </a:ext>
            </a:extLst>
          </p:cNvPr>
          <p:cNvSpPr/>
          <p:nvPr/>
        </p:nvSpPr>
        <p:spPr>
          <a:xfrm>
            <a:off x="0" y="6276702"/>
            <a:ext cx="12192001" cy="78377"/>
          </a:xfrm>
          <a:prstGeom prst="rect">
            <a:avLst/>
          </a:prstGeom>
          <a:gradFill flip="none" rotWithShape="1">
            <a:gsLst>
              <a:gs pos="0">
                <a:schemeClr val="dk1">
                  <a:lumMod val="67000"/>
                </a:schemeClr>
              </a:gs>
              <a:gs pos="18000">
                <a:schemeClr val="dk1">
                  <a:lumMod val="97000"/>
                  <a:lumOff val="3000"/>
                </a:schemeClr>
              </a:gs>
              <a:gs pos="68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81EF02-9FF3-4A63-BE31-70F593BCB5B9}"/>
              </a:ext>
            </a:extLst>
          </p:cNvPr>
          <p:cNvSpPr txBox="1"/>
          <p:nvPr/>
        </p:nvSpPr>
        <p:spPr>
          <a:xfrm>
            <a:off x="7105759" y="6315890"/>
            <a:ext cx="2463437" cy="553998"/>
          </a:xfrm>
          <a:prstGeom prst="rect">
            <a:avLst/>
          </a:prstGeom>
          <a:noFill/>
        </p:spPr>
        <p:txBody>
          <a:bodyPr wrap="square" rtlCol="0">
            <a:spAutoFit/>
          </a:bodyPr>
          <a:lstStyle/>
          <a:p>
            <a:pPr algn="r"/>
            <a:r>
              <a:rPr lang="en-US" sz="1000" b="1" dirty="0">
                <a:effectLst>
                  <a:outerShdw blurRad="38100" dist="38100" dir="2700000" algn="tl">
                    <a:srgbClr val="000000">
                      <a:alpha val="43137"/>
                    </a:srgbClr>
                  </a:outerShdw>
                </a:effectLst>
                <a:cs typeface="Times New Roman" panose="02020603050405020304" pitchFamily="18" charset="0"/>
              </a:rPr>
              <a:t>Dimensional Metrology Group</a:t>
            </a:r>
          </a:p>
          <a:p>
            <a:pPr algn="r"/>
            <a:r>
              <a:rPr lang="en-US" sz="1000" b="1" dirty="0">
                <a:effectLst>
                  <a:outerShdw blurRad="38100" dist="38100" dir="2700000" algn="tl">
                    <a:srgbClr val="000000">
                      <a:alpha val="43137"/>
                    </a:srgbClr>
                  </a:outerShdw>
                </a:effectLst>
                <a:cs typeface="Times New Roman" panose="02020603050405020304" pitchFamily="18" charset="0"/>
              </a:rPr>
              <a:t>Engineering Physics Division</a:t>
            </a:r>
          </a:p>
          <a:p>
            <a:pPr algn="r"/>
            <a:r>
              <a:rPr lang="en-US" sz="1000" b="1" dirty="0">
                <a:effectLst>
                  <a:outerShdw blurRad="38100" dist="38100" dir="2700000" algn="tl">
                    <a:srgbClr val="000000">
                      <a:alpha val="43137"/>
                    </a:srgbClr>
                  </a:outerShdw>
                </a:effectLst>
                <a:cs typeface="Times New Roman" panose="02020603050405020304" pitchFamily="18" charset="0"/>
              </a:rPr>
              <a:t>Physical Measurement Laboratory</a:t>
            </a:r>
          </a:p>
        </p:txBody>
      </p:sp>
      <p:sp>
        <p:nvSpPr>
          <p:cNvPr id="7" name="TextBox 6">
            <a:extLst>
              <a:ext uri="{FF2B5EF4-FFF2-40B4-BE49-F238E27FC236}">
                <a16:creationId xmlns:a16="http://schemas.microsoft.com/office/drawing/2014/main" id="{57F0F4DB-266D-4C21-A78D-C5DCCC69F78F}"/>
              </a:ext>
            </a:extLst>
          </p:cNvPr>
          <p:cNvSpPr txBox="1"/>
          <p:nvPr/>
        </p:nvSpPr>
        <p:spPr>
          <a:xfrm>
            <a:off x="0" y="6437919"/>
            <a:ext cx="6035040" cy="276999"/>
          </a:xfrm>
          <a:prstGeom prst="rect">
            <a:avLst/>
          </a:prstGeom>
          <a:noFill/>
        </p:spPr>
        <p:txBody>
          <a:bodyPr wrap="square" rtlCol="0">
            <a:spAutoFit/>
          </a:bodyPr>
          <a:lstStyle/>
          <a:p>
            <a:r>
              <a:rPr lang="en-US" sz="1200" dirty="0">
                <a:effectLst>
                  <a:outerShdw blurRad="38100" dist="38100" dir="2700000" algn="tl">
                    <a:srgbClr val="000000">
                      <a:alpha val="43137"/>
                    </a:srgbClr>
                  </a:outerShdw>
                </a:effectLst>
              </a:rPr>
              <a:t>www.nist.gov/pml/engineering-physics-division/dimensional-metrology</a:t>
            </a:r>
          </a:p>
        </p:txBody>
      </p:sp>
    </p:spTree>
    <p:extLst>
      <p:ext uri="{BB962C8B-B14F-4D97-AF65-F5344CB8AC3E}">
        <p14:creationId xmlns:p14="http://schemas.microsoft.com/office/powerpoint/2010/main" val="206843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15A0-2B52-4F11-B0E7-4C68DA974D83}"/>
              </a:ext>
            </a:extLst>
          </p:cNvPr>
          <p:cNvSpPr>
            <a:spLocks noGrp="1"/>
          </p:cNvSpPr>
          <p:nvPr>
            <p:ph type="title"/>
          </p:nvPr>
        </p:nvSpPr>
        <p:spPr/>
        <p:txBody>
          <a:bodyPr/>
          <a:lstStyle/>
          <a:p>
            <a:r>
              <a:rPr lang="en-US" u="sng" dirty="0"/>
              <a:t>Overview</a:t>
            </a:r>
          </a:p>
        </p:txBody>
      </p:sp>
      <p:sp>
        <p:nvSpPr>
          <p:cNvPr id="3" name="Content Placeholder 2">
            <a:extLst>
              <a:ext uri="{FF2B5EF4-FFF2-40B4-BE49-F238E27FC236}">
                <a16:creationId xmlns:a16="http://schemas.microsoft.com/office/drawing/2014/main" id="{097BD93B-85AD-4DB0-8BE7-C7DE1EEC8E1E}"/>
              </a:ext>
            </a:extLst>
          </p:cNvPr>
          <p:cNvSpPr>
            <a:spLocks noGrp="1"/>
          </p:cNvSpPr>
          <p:nvPr>
            <p:ph idx="1"/>
          </p:nvPr>
        </p:nvSpPr>
        <p:spPr/>
        <p:txBody>
          <a:bodyPr/>
          <a:lstStyle/>
          <a:p>
            <a:pPr marL="514350" indent="-514350">
              <a:buFont typeface="+mj-lt"/>
              <a:buAutoNum type="arabicPeriod"/>
            </a:pPr>
            <a:r>
              <a:rPr lang="en-US" dirty="0"/>
              <a:t>Purpose?</a:t>
            </a:r>
          </a:p>
          <a:p>
            <a:pPr marL="971550" lvl="1" indent="-514350">
              <a:buFont typeface="+mj-lt"/>
              <a:buAutoNum type="arabicPeriod"/>
            </a:pPr>
            <a:r>
              <a:rPr lang="en-US" dirty="0"/>
              <a:t>ISO 17025</a:t>
            </a:r>
          </a:p>
          <a:p>
            <a:pPr marL="971550" lvl="1" indent="-514350">
              <a:buFont typeface="+mj-lt"/>
              <a:buAutoNum type="arabicPeriod"/>
            </a:pPr>
            <a:r>
              <a:rPr lang="en-US" dirty="0"/>
              <a:t>Temperature and humidity in Dimensional Metrology</a:t>
            </a:r>
          </a:p>
          <a:p>
            <a:pPr marL="514350" indent="-514350">
              <a:buFont typeface="+mj-lt"/>
              <a:buAutoNum type="arabicPeriod"/>
            </a:pPr>
            <a:r>
              <a:rPr lang="en-US" dirty="0"/>
              <a:t>Design and cost</a:t>
            </a:r>
          </a:p>
          <a:p>
            <a:pPr marL="514350" indent="-514350">
              <a:buFont typeface="+mj-lt"/>
              <a:buAutoNum type="arabicPeriod"/>
            </a:pPr>
            <a:r>
              <a:rPr lang="en-US" dirty="0"/>
              <a:t>Example data</a:t>
            </a:r>
          </a:p>
          <a:p>
            <a:pPr marL="971550" lvl="1" indent="-514350">
              <a:buFont typeface="+mj-lt"/>
              <a:buAutoNum type="arabicPeriod"/>
            </a:pPr>
            <a:r>
              <a:rPr lang="en-US" dirty="0"/>
              <a:t>Lab environment incidents</a:t>
            </a:r>
          </a:p>
          <a:p>
            <a:pPr marL="971550" lvl="1" indent="-514350">
              <a:buFont typeface="+mj-lt"/>
              <a:buAutoNum type="arabicPeriod"/>
            </a:pPr>
            <a:r>
              <a:rPr lang="en-US" dirty="0"/>
              <a:t>Monitoring website</a:t>
            </a:r>
          </a:p>
          <a:p>
            <a:pPr marL="514350" indent="-514350">
              <a:buFont typeface="+mj-lt"/>
              <a:buAutoNum type="arabicPeriod"/>
            </a:pPr>
            <a:r>
              <a:rPr lang="en-US" dirty="0"/>
              <a:t>Link to </a:t>
            </a:r>
            <a:r>
              <a:rPr lang="en-US" dirty="0" err="1"/>
              <a:t>Github</a:t>
            </a:r>
            <a:r>
              <a:rPr lang="en-US" dirty="0"/>
              <a:t> download</a:t>
            </a:r>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0E93249F-ADD7-470E-A633-BA7B3B7224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9196" y="6421319"/>
            <a:ext cx="2471928" cy="329184"/>
          </a:xfrm>
          <a:prstGeom prst="rect">
            <a:avLst/>
          </a:prstGeom>
        </p:spPr>
      </p:pic>
      <p:sp>
        <p:nvSpPr>
          <p:cNvPr id="5" name="Rectangle 4">
            <a:extLst>
              <a:ext uri="{FF2B5EF4-FFF2-40B4-BE49-F238E27FC236}">
                <a16:creationId xmlns:a16="http://schemas.microsoft.com/office/drawing/2014/main" id="{27CB5A51-4A80-47E3-AA8D-38D0BCE17E89}"/>
              </a:ext>
            </a:extLst>
          </p:cNvPr>
          <p:cNvSpPr/>
          <p:nvPr/>
        </p:nvSpPr>
        <p:spPr>
          <a:xfrm>
            <a:off x="0" y="6276702"/>
            <a:ext cx="12192001" cy="78377"/>
          </a:xfrm>
          <a:prstGeom prst="rect">
            <a:avLst/>
          </a:prstGeom>
          <a:gradFill flip="none" rotWithShape="1">
            <a:gsLst>
              <a:gs pos="0">
                <a:schemeClr val="dk1">
                  <a:lumMod val="67000"/>
                </a:schemeClr>
              </a:gs>
              <a:gs pos="18000">
                <a:schemeClr val="dk1">
                  <a:lumMod val="97000"/>
                  <a:lumOff val="3000"/>
                </a:schemeClr>
              </a:gs>
              <a:gs pos="68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81EF02-9FF3-4A63-BE31-70F593BCB5B9}"/>
              </a:ext>
            </a:extLst>
          </p:cNvPr>
          <p:cNvSpPr txBox="1"/>
          <p:nvPr/>
        </p:nvSpPr>
        <p:spPr>
          <a:xfrm>
            <a:off x="7105759" y="6315890"/>
            <a:ext cx="2463437" cy="553998"/>
          </a:xfrm>
          <a:prstGeom prst="rect">
            <a:avLst/>
          </a:prstGeom>
          <a:noFill/>
        </p:spPr>
        <p:txBody>
          <a:bodyPr wrap="square" rtlCol="0">
            <a:spAutoFit/>
          </a:bodyPr>
          <a:lstStyle/>
          <a:p>
            <a:pPr algn="r"/>
            <a:r>
              <a:rPr lang="en-US" sz="1000" b="1" dirty="0">
                <a:effectLst>
                  <a:outerShdw blurRad="38100" dist="38100" dir="2700000" algn="tl">
                    <a:srgbClr val="000000">
                      <a:alpha val="43137"/>
                    </a:srgbClr>
                  </a:outerShdw>
                </a:effectLst>
                <a:cs typeface="Times New Roman" panose="02020603050405020304" pitchFamily="18" charset="0"/>
              </a:rPr>
              <a:t>Dimensional Metrology Group</a:t>
            </a:r>
          </a:p>
          <a:p>
            <a:pPr algn="r"/>
            <a:r>
              <a:rPr lang="en-US" sz="1000" b="1" dirty="0">
                <a:effectLst>
                  <a:outerShdw blurRad="38100" dist="38100" dir="2700000" algn="tl">
                    <a:srgbClr val="000000">
                      <a:alpha val="43137"/>
                    </a:srgbClr>
                  </a:outerShdw>
                </a:effectLst>
                <a:cs typeface="Times New Roman" panose="02020603050405020304" pitchFamily="18" charset="0"/>
              </a:rPr>
              <a:t>Engineering Physics Division</a:t>
            </a:r>
          </a:p>
          <a:p>
            <a:pPr algn="r"/>
            <a:r>
              <a:rPr lang="en-US" sz="1000" b="1" dirty="0">
                <a:effectLst>
                  <a:outerShdw blurRad="38100" dist="38100" dir="2700000" algn="tl">
                    <a:srgbClr val="000000">
                      <a:alpha val="43137"/>
                    </a:srgbClr>
                  </a:outerShdw>
                </a:effectLst>
                <a:cs typeface="Times New Roman" panose="02020603050405020304" pitchFamily="18" charset="0"/>
              </a:rPr>
              <a:t>Physical Measurement Laboratory</a:t>
            </a:r>
          </a:p>
        </p:txBody>
      </p:sp>
      <p:sp>
        <p:nvSpPr>
          <p:cNvPr id="7" name="TextBox 6">
            <a:extLst>
              <a:ext uri="{FF2B5EF4-FFF2-40B4-BE49-F238E27FC236}">
                <a16:creationId xmlns:a16="http://schemas.microsoft.com/office/drawing/2014/main" id="{57F0F4DB-266D-4C21-A78D-C5DCCC69F78F}"/>
              </a:ext>
            </a:extLst>
          </p:cNvPr>
          <p:cNvSpPr txBox="1"/>
          <p:nvPr/>
        </p:nvSpPr>
        <p:spPr>
          <a:xfrm>
            <a:off x="0" y="6437919"/>
            <a:ext cx="6035040" cy="276999"/>
          </a:xfrm>
          <a:prstGeom prst="rect">
            <a:avLst/>
          </a:prstGeom>
          <a:noFill/>
        </p:spPr>
        <p:txBody>
          <a:bodyPr wrap="square" rtlCol="0">
            <a:spAutoFit/>
          </a:bodyPr>
          <a:lstStyle/>
          <a:p>
            <a:r>
              <a:rPr lang="en-US" sz="1200" dirty="0">
                <a:effectLst>
                  <a:outerShdw blurRad="38100" dist="38100" dir="2700000" algn="tl">
                    <a:srgbClr val="000000">
                      <a:alpha val="43137"/>
                    </a:srgbClr>
                  </a:outerShdw>
                </a:effectLst>
              </a:rPr>
              <a:t>www.nist.gov/pml/engineering-physics-division/dimensional-metrology</a:t>
            </a:r>
          </a:p>
        </p:txBody>
      </p:sp>
      <p:sp>
        <p:nvSpPr>
          <p:cNvPr id="8" name="Rectangle 7"/>
          <p:cNvSpPr/>
          <p:nvPr/>
        </p:nvSpPr>
        <p:spPr>
          <a:xfrm>
            <a:off x="838200" y="3111500"/>
            <a:ext cx="2984500" cy="482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153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15A0-2B52-4F11-B0E7-4C68DA974D83}"/>
              </a:ext>
            </a:extLst>
          </p:cNvPr>
          <p:cNvSpPr>
            <a:spLocks noGrp="1"/>
          </p:cNvSpPr>
          <p:nvPr>
            <p:ph type="title"/>
          </p:nvPr>
        </p:nvSpPr>
        <p:spPr/>
        <p:txBody>
          <a:bodyPr/>
          <a:lstStyle/>
          <a:p>
            <a:r>
              <a:rPr lang="en-US" u="sng" dirty="0"/>
              <a:t>Design and cost</a:t>
            </a:r>
          </a:p>
        </p:txBody>
      </p:sp>
      <p:sp>
        <p:nvSpPr>
          <p:cNvPr id="3" name="Content Placeholder 2">
            <a:extLst>
              <a:ext uri="{FF2B5EF4-FFF2-40B4-BE49-F238E27FC236}">
                <a16:creationId xmlns:a16="http://schemas.microsoft.com/office/drawing/2014/main" id="{097BD93B-85AD-4DB0-8BE7-C7DE1EEC8E1E}"/>
              </a:ext>
            </a:extLst>
          </p:cNvPr>
          <p:cNvSpPr>
            <a:spLocks noGrp="1"/>
          </p:cNvSpPr>
          <p:nvPr>
            <p:ph idx="1"/>
          </p:nvPr>
        </p:nvSpPr>
        <p:spPr/>
        <p:txBody>
          <a:bodyPr>
            <a:normAutofit/>
          </a:bodyPr>
          <a:lstStyle/>
          <a:p>
            <a:pPr marL="514350" indent="-514350">
              <a:buFont typeface="+mj-lt"/>
              <a:buAutoNum type="arabicPeriod"/>
            </a:pPr>
            <a:r>
              <a:rPr lang="en-US" dirty="0"/>
              <a:t>NIST Open Source Design</a:t>
            </a:r>
          </a:p>
          <a:p>
            <a:pPr marL="971550" lvl="1" indent="-514350">
              <a:buFont typeface="+mj-lt"/>
              <a:buAutoNum type="arabicPeriod"/>
            </a:pPr>
            <a:r>
              <a:rPr lang="en-US" dirty="0"/>
              <a:t>Raspberry Pi 3 using </a:t>
            </a:r>
            <a:r>
              <a:rPr lang="en-US" dirty="0" err="1"/>
              <a:t>Raspbian</a:t>
            </a:r>
            <a:r>
              <a:rPr lang="en-US" dirty="0"/>
              <a:t> (</a:t>
            </a:r>
            <a:r>
              <a:rPr lang="en-US" dirty="0" err="1"/>
              <a:t>Debian</a:t>
            </a:r>
            <a:r>
              <a:rPr lang="en-US" dirty="0"/>
              <a:t>-based Linux)</a:t>
            </a:r>
          </a:p>
          <a:p>
            <a:pPr marL="971550" lvl="1" indent="-514350">
              <a:buFont typeface="+mj-lt"/>
              <a:buAutoNum type="arabicPeriod"/>
            </a:pPr>
            <a:r>
              <a:rPr lang="en-US" dirty="0"/>
              <a:t>5 inch 800x480 display (optional)</a:t>
            </a:r>
          </a:p>
          <a:p>
            <a:pPr marL="971550" lvl="1" indent="-514350">
              <a:buFont typeface="+mj-lt"/>
              <a:buAutoNum type="arabicPeriod"/>
            </a:pPr>
            <a:r>
              <a:rPr lang="en-US" dirty="0"/>
              <a:t>Commercial sensor, need serial communications or can read through GPIO pins</a:t>
            </a:r>
          </a:p>
          <a:p>
            <a:pPr marL="1428750" lvl="2" indent="-514350">
              <a:buFont typeface="+mj-lt"/>
              <a:buAutoNum type="arabicPeriod"/>
            </a:pPr>
            <a:r>
              <a:rPr lang="en-US" dirty="0"/>
              <a:t>Traceable calibration, of course</a:t>
            </a:r>
          </a:p>
          <a:p>
            <a:pPr marL="971550" lvl="1" indent="-514350">
              <a:buFont typeface="+mj-lt"/>
              <a:buAutoNum type="arabicPeriod"/>
            </a:pPr>
            <a:r>
              <a:rPr lang="en-US" dirty="0"/>
              <a:t>Python 3 language – many, many scientific packages to expand capability</a:t>
            </a:r>
          </a:p>
          <a:p>
            <a:pPr marL="1428750" lvl="2" indent="-514350">
              <a:buFont typeface="+mj-lt"/>
              <a:buAutoNum type="arabicPeriod"/>
            </a:pPr>
            <a:r>
              <a:rPr lang="en-US" dirty="0"/>
              <a:t>Data stored by month-year locally on Raspberry Pi 3</a:t>
            </a:r>
          </a:p>
          <a:p>
            <a:pPr marL="1428750" lvl="2" indent="-514350">
              <a:buFont typeface="+mj-lt"/>
              <a:buAutoNum type="arabicPeriod"/>
            </a:pPr>
            <a:r>
              <a:rPr lang="en-US" dirty="0"/>
              <a:t>Library to send email and text messages</a:t>
            </a:r>
          </a:p>
          <a:p>
            <a:pPr marL="514350" indent="-514350">
              <a:buFont typeface="+mj-lt"/>
              <a:buAutoNum type="arabicPeriod"/>
            </a:pPr>
            <a:endParaRPr lang="en-US" dirty="0"/>
          </a:p>
          <a:p>
            <a:pPr marL="971550" lvl="1" indent="-514350">
              <a:buFont typeface="+mj-lt"/>
              <a:buAutoNum type="arabicPeriod"/>
            </a:pPr>
            <a:endParaRPr lang="en-US"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0E93249F-ADD7-470E-A633-BA7B3B7224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9196" y="6421319"/>
            <a:ext cx="2471928" cy="329184"/>
          </a:xfrm>
          <a:prstGeom prst="rect">
            <a:avLst/>
          </a:prstGeom>
        </p:spPr>
      </p:pic>
      <p:sp>
        <p:nvSpPr>
          <p:cNvPr id="5" name="Rectangle 4">
            <a:extLst>
              <a:ext uri="{FF2B5EF4-FFF2-40B4-BE49-F238E27FC236}">
                <a16:creationId xmlns:a16="http://schemas.microsoft.com/office/drawing/2014/main" id="{27CB5A51-4A80-47E3-AA8D-38D0BCE17E89}"/>
              </a:ext>
            </a:extLst>
          </p:cNvPr>
          <p:cNvSpPr/>
          <p:nvPr/>
        </p:nvSpPr>
        <p:spPr>
          <a:xfrm>
            <a:off x="0" y="6276702"/>
            <a:ext cx="12192001" cy="78377"/>
          </a:xfrm>
          <a:prstGeom prst="rect">
            <a:avLst/>
          </a:prstGeom>
          <a:gradFill flip="none" rotWithShape="1">
            <a:gsLst>
              <a:gs pos="0">
                <a:schemeClr val="dk1">
                  <a:lumMod val="67000"/>
                </a:schemeClr>
              </a:gs>
              <a:gs pos="18000">
                <a:schemeClr val="dk1">
                  <a:lumMod val="97000"/>
                  <a:lumOff val="3000"/>
                </a:schemeClr>
              </a:gs>
              <a:gs pos="68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81EF02-9FF3-4A63-BE31-70F593BCB5B9}"/>
              </a:ext>
            </a:extLst>
          </p:cNvPr>
          <p:cNvSpPr txBox="1"/>
          <p:nvPr/>
        </p:nvSpPr>
        <p:spPr>
          <a:xfrm>
            <a:off x="7105759" y="6315890"/>
            <a:ext cx="2463437" cy="553998"/>
          </a:xfrm>
          <a:prstGeom prst="rect">
            <a:avLst/>
          </a:prstGeom>
          <a:noFill/>
        </p:spPr>
        <p:txBody>
          <a:bodyPr wrap="square" rtlCol="0">
            <a:spAutoFit/>
          </a:bodyPr>
          <a:lstStyle/>
          <a:p>
            <a:pPr algn="r"/>
            <a:r>
              <a:rPr lang="en-US" sz="1000" b="1" dirty="0">
                <a:effectLst>
                  <a:outerShdw blurRad="38100" dist="38100" dir="2700000" algn="tl">
                    <a:srgbClr val="000000">
                      <a:alpha val="43137"/>
                    </a:srgbClr>
                  </a:outerShdw>
                </a:effectLst>
                <a:cs typeface="Times New Roman" panose="02020603050405020304" pitchFamily="18" charset="0"/>
              </a:rPr>
              <a:t>Dimensional Metrology Group</a:t>
            </a:r>
          </a:p>
          <a:p>
            <a:pPr algn="r"/>
            <a:r>
              <a:rPr lang="en-US" sz="1000" b="1" dirty="0">
                <a:effectLst>
                  <a:outerShdw blurRad="38100" dist="38100" dir="2700000" algn="tl">
                    <a:srgbClr val="000000">
                      <a:alpha val="43137"/>
                    </a:srgbClr>
                  </a:outerShdw>
                </a:effectLst>
                <a:cs typeface="Times New Roman" panose="02020603050405020304" pitchFamily="18" charset="0"/>
              </a:rPr>
              <a:t>Engineering Physics Division</a:t>
            </a:r>
          </a:p>
          <a:p>
            <a:pPr algn="r"/>
            <a:r>
              <a:rPr lang="en-US" sz="1000" b="1" dirty="0">
                <a:effectLst>
                  <a:outerShdw blurRad="38100" dist="38100" dir="2700000" algn="tl">
                    <a:srgbClr val="000000">
                      <a:alpha val="43137"/>
                    </a:srgbClr>
                  </a:outerShdw>
                </a:effectLst>
                <a:cs typeface="Times New Roman" panose="02020603050405020304" pitchFamily="18" charset="0"/>
              </a:rPr>
              <a:t>Physical Measurement Laboratory</a:t>
            </a:r>
          </a:p>
        </p:txBody>
      </p:sp>
      <p:sp>
        <p:nvSpPr>
          <p:cNvPr id="7" name="TextBox 6">
            <a:extLst>
              <a:ext uri="{FF2B5EF4-FFF2-40B4-BE49-F238E27FC236}">
                <a16:creationId xmlns:a16="http://schemas.microsoft.com/office/drawing/2014/main" id="{57F0F4DB-266D-4C21-A78D-C5DCCC69F78F}"/>
              </a:ext>
            </a:extLst>
          </p:cNvPr>
          <p:cNvSpPr txBox="1"/>
          <p:nvPr/>
        </p:nvSpPr>
        <p:spPr>
          <a:xfrm>
            <a:off x="0" y="6437919"/>
            <a:ext cx="6035040" cy="276999"/>
          </a:xfrm>
          <a:prstGeom prst="rect">
            <a:avLst/>
          </a:prstGeom>
          <a:noFill/>
        </p:spPr>
        <p:txBody>
          <a:bodyPr wrap="square" rtlCol="0">
            <a:spAutoFit/>
          </a:bodyPr>
          <a:lstStyle/>
          <a:p>
            <a:r>
              <a:rPr lang="en-US" sz="1200" dirty="0">
                <a:effectLst>
                  <a:outerShdw blurRad="38100" dist="38100" dir="2700000" algn="tl">
                    <a:srgbClr val="000000">
                      <a:alpha val="43137"/>
                    </a:srgbClr>
                  </a:outerShdw>
                </a:effectLst>
              </a:rPr>
              <a:t>www.nist.gov/pml/engineering-physics-division/dimensional-metrology</a:t>
            </a:r>
          </a:p>
        </p:txBody>
      </p:sp>
    </p:spTree>
    <p:extLst>
      <p:ext uri="{BB962C8B-B14F-4D97-AF65-F5344CB8AC3E}">
        <p14:creationId xmlns:p14="http://schemas.microsoft.com/office/powerpoint/2010/main" val="154442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15A0-2B52-4F11-B0E7-4C68DA974D83}"/>
              </a:ext>
            </a:extLst>
          </p:cNvPr>
          <p:cNvSpPr>
            <a:spLocks noGrp="1"/>
          </p:cNvSpPr>
          <p:nvPr>
            <p:ph type="title"/>
          </p:nvPr>
        </p:nvSpPr>
        <p:spPr/>
        <p:txBody>
          <a:bodyPr/>
          <a:lstStyle/>
          <a:p>
            <a:r>
              <a:rPr lang="en-US" u="sng" dirty="0"/>
              <a:t>Design and cost</a:t>
            </a:r>
          </a:p>
        </p:txBody>
      </p:sp>
      <p:sp>
        <p:nvSpPr>
          <p:cNvPr id="3" name="Content Placeholder 2">
            <a:extLst>
              <a:ext uri="{FF2B5EF4-FFF2-40B4-BE49-F238E27FC236}">
                <a16:creationId xmlns:a16="http://schemas.microsoft.com/office/drawing/2014/main" id="{097BD93B-85AD-4DB0-8BE7-C7DE1EEC8E1E}"/>
              </a:ext>
            </a:extLst>
          </p:cNvPr>
          <p:cNvSpPr>
            <a:spLocks noGrp="1"/>
          </p:cNvSpPr>
          <p:nvPr>
            <p:ph idx="1"/>
          </p:nvPr>
        </p:nvSpPr>
        <p:spPr/>
        <p:txBody>
          <a:bodyPr>
            <a:normAutofit lnSpcReduction="10000"/>
          </a:bodyPr>
          <a:lstStyle/>
          <a:p>
            <a:pPr marL="514350" indent="-514350">
              <a:buFont typeface="+mj-lt"/>
              <a:buAutoNum type="arabicPeriod"/>
            </a:pPr>
            <a:r>
              <a:rPr lang="en-US" dirty="0"/>
              <a:t>Raspberry Pi 3                             $35</a:t>
            </a:r>
          </a:p>
          <a:p>
            <a:pPr marL="514350" indent="-514350">
              <a:buFont typeface="+mj-lt"/>
              <a:buAutoNum type="arabicPeriod"/>
            </a:pPr>
            <a:r>
              <a:rPr lang="en-US" dirty="0"/>
              <a:t>Display (optional)                       $60</a:t>
            </a:r>
          </a:p>
          <a:p>
            <a:pPr marL="514350" indent="-514350">
              <a:buFont typeface="+mj-lt"/>
              <a:buAutoNum type="arabicPeriod"/>
            </a:pPr>
            <a:r>
              <a:rPr lang="en-US" dirty="0"/>
              <a:t>Cables   				    $30</a:t>
            </a:r>
          </a:p>
          <a:p>
            <a:pPr marL="514350" indent="-514350">
              <a:buFont typeface="+mj-lt"/>
              <a:buAutoNum type="arabicPeriod"/>
            </a:pPr>
            <a:r>
              <a:rPr lang="en-US" dirty="0"/>
              <a:t>3D printable case (</a:t>
            </a:r>
            <a:r>
              <a:rPr lang="en-US" dirty="0" err="1"/>
              <a:t>mat’l</a:t>
            </a:r>
            <a:r>
              <a:rPr lang="en-US" dirty="0"/>
              <a:t> only)  $5</a:t>
            </a:r>
          </a:p>
          <a:p>
            <a:pPr marL="514350" indent="-514350">
              <a:buFont typeface="+mj-lt"/>
              <a:buAutoNum type="arabicPeriod"/>
            </a:pPr>
            <a:r>
              <a:rPr lang="en-US" dirty="0"/>
              <a:t>Commercial sensor                    $300</a:t>
            </a:r>
          </a:p>
          <a:p>
            <a:pPr marL="971550" lvl="1" indent="-514350">
              <a:buFont typeface="+mj-lt"/>
              <a:buAutoNum type="arabicPeriod"/>
            </a:pPr>
            <a:r>
              <a:rPr lang="en-US" dirty="0"/>
              <a:t>Sensor cost is variable</a:t>
            </a:r>
          </a:p>
          <a:p>
            <a:pPr marL="514350" indent="-514350">
              <a:buFont typeface="+mj-lt"/>
              <a:buAutoNum type="arabicPeriod"/>
            </a:pPr>
            <a:endParaRPr lang="en-US" dirty="0"/>
          </a:p>
          <a:p>
            <a:pPr marL="0" indent="0">
              <a:buNone/>
            </a:pPr>
            <a:r>
              <a:rPr lang="en-US" dirty="0"/>
              <a:t>Total without sensor = $130/lab</a:t>
            </a:r>
          </a:p>
          <a:p>
            <a:pPr marL="0" indent="0">
              <a:buNone/>
            </a:pPr>
            <a:r>
              <a:rPr lang="en-US" dirty="0"/>
              <a:t>Total with sensor       = $430/lab</a:t>
            </a:r>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0E93249F-ADD7-470E-A633-BA7B3B7224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9196" y="6421319"/>
            <a:ext cx="2471928" cy="329184"/>
          </a:xfrm>
          <a:prstGeom prst="rect">
            <a:avLst/>
          </a:prstGeom>
        </p:spPr>
      </p:pic>
      <p:sp>
        <p:nvSpPr>
          <p:cNvPr id="5" name="Rectangle 4">
            <a:extLst>
              <a:ext uri="{FF2B5EF4-FFF2-40B4-BE49-F238E27FC236}">
                <a16:creationId xmlns:a16="http://schemas.microsoft.com/office/drawing/2014/main" id="{27CB5A51-4A80-47E3-AA8D-38D0BCE17E89}"/>
              </a:ext>
            </a:extLst>
          </p:cNvPr>
          <p:cNvSpPr/>
          <p:nvPr/>
        </p:nvSpPr>
        <p:spPr>
          <a:xfrm>
            <a:off x="0" y="6276702"/>
            <a:ext cx="12192001" cy="78377"/>
          </a:xfrm>
          <a:prstGeom prst="rect">
            <a:avLst/>
          </a:prstGeom>
          <a:gradFill flip="none" rotWithShape="1">
            <a:gsLst>
              <a:gs pos="0">
                <a:schemeClr val="dk1">
                  <a:lumMod val="67000"/>
                </a:schemeClr>
              </a:gs>
              <a:gs pos="18000">
                <a:schemeClr val="dk1">
                  <a:lumMod val="97000"/>
                  <a:lumOff val="3000"/>
                </a:schemeClr>
              </a:gs>
              <a:gs pos="68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81EF02-9FF3-4A63-BE31-70F593BCB5B9}"/>
              </a:ext>
            </a:extLst>
          </p:cNvPr>
          <p:cNvSpPr txBox="1"/>
          <p:nvPr/>
        </p:nvSpPr>
        <p:spPr>
          <a:xfrm>
            <a:off x="7105759" y="6315890"/>
            <a:ext cx="2463437" cy="553998"/>
          </a:xfrm>
          <a:prstGeom prst="rect">
            <a:avLst/>
          </a:prstGeom>
          <a:noFill/>
        </p:spPr>
        <p:txBody>
          <a:bodyPr wrap="square" rtlCol="0">
            <a:spAutoFit/>
          </a:bodyPr>
          <a:lstStyle/>
          <a:p>
            <a:pPr algn="r"/>
            <a:r>
              <a:rPr lang="en-US" sz="1000" b="1" dirty="0">
                <a:effectLst>
                  <a:outerShdw blurRad="38100" dist="38100" dir="2700000" algn="tl">
                    <a:srgbClr val="000000">
                      <a:alpha val="43137"/>
                    </a:srgbClr>
                  </a:outerShdw>
                </a:effectLst>
                <a:cs typeface="Times New Roman" panose="02020603050405020304" pitchFamily="18" charset="0"/>
              </a:rPr>
              <a:t>Dimensional Metrology Group</a:t>
            </a:r>
          </a:p>
          <a:p>
            <a:pPr algn="r"/>
            <a:r>
              <a:rPr lang="en-US" sz="1000" b="1" dirty="0">
                <a:effectLst>
                  <a:outerShdw blurRad="38100" dist="38100" dir="2700000" algn="tl">
                    <a:srgbClr val="000000">
                      <a:alpha val="43137"/>
                    </a:srgbClr>
                  </a:outerShdw>
                </a:effectLst>
                <a:cs typeface="Times New Roman" panose="02020603050405020304" pitchFamily="18" charset="0"/>
              </a:rPr>
              <a:t>Engineering Physics Division</a:t>
            </a:r>
          </a:p>
          <a:p>
            <a:pPr algn="r"/>
            <a:r>
              <a:rPr lang="en-US" sz="1000" b="1" dirty="0">
                <a:effectLst>
                  <a:outerShdw blurRad="38100" dist="38100" dir="2700000" algn="tl">
                    <a:srgbClr val="000000">
                      <a:alpha val="43137"/>
                    </a:srgbClr>
                  </a:outerShdw>
                </a:effectLst>
                <a:cs typeface="Times New Roman" panose="02020603050405020304" pitchFamily="18" charset="0"/>
              </a:rPr>
              <a:t>Physical Measurement Laboratory</a:t>
            </a:r>
          </a:p>
        </p:txBody>
      </p:sp>
      <p:sp>
        <p:nvSpPr>
          <p:cNvPr id="7" name="TextBox 6">
            <a:extLst>
              <a:ext uri="{FF2B5EF4-FFF2-40B4-BE49-F238E27FC236}">
                <a16:creationId xmlns:a16="http://schemas.microsoft.com/office/drawing/2014/main" id="{57F0F4DB-266D-4C21-A78D-C5DCCC69F78F}"/>
              </a:ext>
            </a:extLst>
          </p:cNvPr>
          <p:cNvSpPr txBox="1"/>
          <p:nvPr/>
        </p:nvSpPr>
        <p:spPr>
          <a:xfrm>
            <a:off x="0" y="6437919"/>
            <a:ext cx="6035040" cy="276999"/>
          </a:xfrm>
          <a:prstGeom prst="rect">
            <a:avLst/>
          </a:prstGeom>
          <a:noFill/>
        </p:spPr>
        <p:txBody>
          <a:bodyPr wrap="square" rtlCol="0">
            <a:spAutoFit/>
          </a:bodyPr>
          <a:lstStyle/>
          <a:p>
            <a:r>
              <a:rPr lang="en-US" sz="1200" dirty="0">
                <a:effectLst>
                  <a:outerShdw blurRad="38100" dist="38100" dir="2700000" algn="tl">
                    <a:srgbClr val="000000">
                      <a:alpha val="43137"/>
                    </a:srgbClr>
                  </a:outerShdw>
                </a:effectLst>
              </a:rPr>
              <a:t>www.nist.gov/pml/engineering-physics-division/dimensional-metrology</a:t>
            </a:r>
          </a:p>
        </p:txBody>
      </p:sp>
    </p:spTree>
    <p:extLst>
      <p:ext uri="{BB962C8B-B14F-4D97-AF65-F5344CB8AC3E}">
        <p14:creationId xmlns:p14="http://schemas.microsoft.com/office/powerpoint/2010/main" val="201493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15A0-2B52-4F11-B0E7-4C68DA974D83}"/>
              </a:ext>
            </a:extLst>
          </p:cNvPr>
          <p:cNvSpPr>
            <a:spLocks noGrp="1"/>
          </p:cNvSpPr>
          <p:nvPr>
            <p:ph type="title"/>
          </p:nvPr>
        </p:nvSpPr>
        <p:spPr/>
        <p:txBody>
          <a:bodyPr/>
          <a:lstStyle/>
          <a:p>
            <a:r>
              <a:rPr lang="en-US" u="sng" dirty="0"/>
              <a:t>Overview</a:t>
            </a:r>
          </a:p>
        </p:txBody>
      </p:sp>
      <p:sp>
        <p:nvSpPr>
          <p:cNvPr id="3" name="Content Placeholder 2">
            <a:extLst>
              <a:ext uri="{FF2B5EF4-FFF2-40B4-BE49-F238E27FC236}">
                <a16:creationId xmlns:a16="http://schemas.microsoft.com/office/drawing/2014/main" id="{097BD93B-85AD-4DB0-8BE7-C7DE1EEC8E1E}"/>
              </a:ext>
            </a:extLst>
          </p:cNvPr>
          <p:cNvSpPr>
            <a:spLocks noGrp="1"/>
          </p:cNvSpPr>
          <p:nvPr>
            <p:ph idx="1"/>
          </p:nvPr>
        </p:nvSpPr>
        <p:spPr/>
        <p:txBody>
          <a:bodyPr/>
          <a:lstStyle/>
          <a:p>
            <a:pPr marL="514350" indent="-514350">
              <a:buFont typeface="+mj-lt"/>
              <a:buAutoNum type="arabicPeriod"/>
            </a:pPr>
            <a:r>
              <a:rPr lang="en-US" dirty="0"/>
              <a:t>Purpose?</a:t>
            </a:r>
          </a:p>
          <a:p>
            <a:pPr marL="971550" lvl="1" indent="-514350">
              <a:buFont typeface="+mj-lt"/>
              <a:buAutoNum type="arabicPeriod"/>
            </a:pPr>
            <a:r>
              <a:rPr lang="en-US" dirty="0"/>
              <a:t>ISO 17025</a:t>
            </a:r>
          </a:p>
          <a:p>
            <a:pPr marL="971550" lvl="1" indent="-514350">
              <a:buFont typeface="+mj-lt"/>
              <a:buAutoNum type="arabicPeriod"/>
            </a:pPr>
            <a:r>
              <a:rPr lang="en-US" dirty="0"/>
              <a:t>Temperature and humidity in Dimensional Metrology</a:t>
            </a:r>
          </a:p>
          <a:p>
            <a:pPr marL="514350" indent="-514350">
              <a:buFont typeface="+mj-lt"/>
              <a:buAutoNum type="arabicPeriod"/>
            </a:pPr>
            <a:r>
              <a:rPr lang="en-US" dirty="0"/>
              <a:t>Design and cost</a:t>
            </a:r>
          </a:p>
          <a:p>
            <a:pPr marL="514350" indent="-514350">
              <a:buFont typeface="+mj-lt"/>
              <a:buAutoNum type="arabicPeriod"/>
            </a:pPr>
            <a:r>
              <a:rPr lang="en-US" dirty="0"/>
              <a:t>Example data</a:t>
            </a:r>
          </a:p>
          <a:p>
            <a:pPr marL="971550" lvl="1" indent="-514350">
              <a:buFont typeface="+mj-lt"/>
              <a:buAutoNum type="arabicPeriod"/>
            </a:pPr>
            <a:r>
              <a:rPr lang="en-US" dirty="0"/>
              <a:t>Lab environment incidents</a:t>
            </a:r>
          </a:p>
          <a:p>
            <a:pPr marL="971550" lvl="1" indent="-514350">
              <a:buFont typeface="+mj-lt"/>
              <a:buAutoNum type="arabicPeriod"/>
            </a:pPr>
            <a:r>
              <a:rPr lang="en-US" dirty="0"/>
              <a:t>Monitoring website</a:t>
            </a:r>
          </a:p>
          <a:p>
            <a:pPr marL="514350" indent="-514350">
              <a:buFont typeface="+mj-lt"/>
              <a:buAutoNum type="arabicPeriod"/>
            </a:pPr>
            <a:r>
              <a:rPr lang="en-US" dirty="0"/>
              <a:t>Link to </a:t>
            </a:r>
            <a:r>
              <a:rPr lang="en-US" dirty="0" err="1"/>
              <a:t>Github</a:t>
            </a:r>
            <a:r>
              <a:rPr lang="en-US" dirty="0"/>
              <a:t> download</a:t>
            </a:r>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0E93249F-ADD7-470E-A633-BA7B3B7224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9196" y="6421319"/>
            <a:ext cx="2471928" cy="329184"/>
          </a:xfrm>
          <a:prstGeom prst="rect">
            <a:avLst/>
          </a:prstGeom>
        </p:spPr>
      </p:pic>
      <p:sp>
        <p:nvSpPr>
          <p:cNvPr id="5" name="Rectangle 4">
            <a:extLst>
              <a:ext uri="{FF2B5EF4-FFF2-40B4-BE49-F238E27FC236}">
                <a16:creationId xmlns:a16="http://schemas.microsoft.com/office/drawing/2014/main" id="{27CB5A51-4A80-47E3-AA8D-38D0BCE17E89}"/>
              </a:ext>
            </a:extLst>
          </p:cNvPr>
          <p:cNvSpPr/>
          <p:nvPr/>
        </p:nvSpPr>
        <p:spPr>
          <a:xfrm>
            <a:off x="0" y="6276702"/>
            <a:ext cx="12192001" cy="78377"/>
          </a:xfrm>
          <a:prstGeom prst="rect">
            <a:avLst/>
          </a:prstGeom>
          <a:gradFill flip="none" rotWithShape="1">
            <a:gsLst>
              <a:gs pos="0">
                <a:schemeClr val="dk1">
                  <a:lumMod val="67000"/>
                </a:schemeClr>
              </a:gs>
              <a:gs pos="18000">
                <a:schemeClr val="dk1">
                  <a:lumMod val="97000"/>
                  <a:lumOff val="3000"/>
                </a:schemeClr>
              </a:gs>
              <a:gs pos="68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81EF02-9FF3-4A63-BE31-70F593BCB5B9}"/>
              </a:ext>
            </a:extLst>
          </p:cNvPr>
          <p:cNvSpPr txBox="1"/>
          <p:nvPr/>
        </p:nvSpPr>
        <p:spPr>
          <a:xfrm>
            <a:off x="7105759" y="6315890"/>
            <a:ext cx="2463437" cy="553998"/>
          </a:xfrm>
          <a:prstGeom prst="rect">
            <a:avLst/>
          </a:prstGeom>
          <a:noFill/>
        </p:spPr>
        <p:txBody>
          <a:bodyPr wrap="square" rtlCol="0">
            <a:spAutoFit/>
          </a:bodyPr>
          <a:lstStyle/>
          <a:p>
            <a:pPr algn="r"/>
            <a:r>
              <a:rPr lang="en-US" sz="1000" b="1" dirty="0">
                <a:effectLst>
                  <a:outerShdw blurRad="38100" dist="38100" dir="2700000" algn="tl">
                    <a:srgbClr val="000000">
                      <a:alpha val="43137"/>
                    </a:srgbClr>
                  </a:outerShdw>
                </a:effectLst>
                <a:cs typeface="Times New Roman" panose="02020603050405020304" pitchFamily="18" charset="0"/>
              </a:rPr>
              <a:t>Dimensional Metrology Group</a:t>
            </a:r>
          </a:p>
          <a:p>
            <a:pPr algn="r"/>
            <a:r>
              <a:rPr lang="en-US" sz="1000" b="1" dirty="0">
                <a:effectLst>
                  <a:outerShdw blurRad="38100" dist="38100" dir="2700000" algn="tl">
                    <a:srgbClr val="000000">
                      <a:alpha val="43137"/>
                    </a:srgbClr>
                  </a:outerShdw>
                </a:effectLst>
                <a:cs typeface="Times New Roman" panose="02020603050405020304" pitchFamily="18" charset="0"/>
              </a:rPr>
              <a:t>Engineering Physics Division</a:t>
            </a:r>
          </a:p>
          <a:p>
            <a:pPr algn="r"/>
            <a:r>
              <a:rPr lang="en-US" sz="1000" b="1" dirty="0">
                <a:effectLst>
                  <a:outerShdw blurRad="38100" dist="38100" dir="2700000" algn="tl">
                    <a:srgbClr val="000000">
                      <a:alpha val="43137"/>
                    </a:srgbClr>
                  </a:outerShdw>
                </a:effectLst>
                <a:cs typeface="Times New Roman" panose="02020603050405020304" pitchFamily="18" charset="0"/>
              </a:rPr>
              <a:t>Physical Measurement Laboratory</a:t>
            </a:r>
          </a:p>
        </p:txBody>
      </p:sp>
      <p:sp>
        <p:nvSpPr>
          <p:cNvPr id="7" name="TextBox 6">
            <a:extLst>
              <a:ext uri="{FF2B5EF4-FFF2-40B4-BE49-F238E27FC236}">
                <a16:creationId xmlns:a16="http://schemas.microsoft.com/office/drawing/2014/main" id="{57F0F4DB-266D-4C21-A78D-C5DCCC69F78F}"/>
              </a:ext>
            </a:extLst>
          </p:cNvPr>
          <p:cNvSpPr txBox="1"/>
          <p:nvPr/>
        </p:nvSpPr>
        <p:spPr>
          <a:xfrm>
            <a:off x="0" y="6437919"/>
            <a:ext cx="6035040" cy="276999"/>
          </a:xfrm>
          <a:prstGeom prst="rect">
            <a:avLst/>
          </a:prstGeom>
          <a:noFill/>
        </p:spPr>
        <p:txBody>
          <a:bodyPr wrap="square" rtlCol="0">
            <a:spAutoFit/>
          </a:bodyPr>
          <a:lstStyle/>
          <a:p>
            <a:r>
              <a:rPr lang="en-US" sz="1200" dirty="0">
                <a:effectLst>
                  <a:outerShdw blurRad="38100" dist="38100" dir="2700000" algn="tl">
                    <a:srgbClr val="000000">
                      <a:alpha val="43137"/>
                    </a:srgbClr>
                  </a:outerShdw>
                </a:effectLst>
              </a:rPr>
              <a:t>www.nist.gov/pml/engineering-physics-division/dimensional-metrology</a:t>
            </a:r>
          </a:p>
        </p:txBody>
      </p:sp>
      <p:sp>
        <p:nvSpPr>
          <p:cNvPr id="8" name="Rectangle 7"/>
          <p:cNvSpPr/>
          <p:nvPr/>
        </p:nvSpPr>
        <p:spPr>
          <a:xfrm>
            <a:off x="838200" y="3594100"/>
            <a:ext cx="4457700" cy="1295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6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15A0-2B52-4F11-B0E7-4C68DA974D83}"/>
              </a:ext>
            </a:extLst>
          </p:cNvPr>
          <p:cNvSpPr>
            <a:spLocks noGrp="1"/>
          </p:cNvSpPr>
          <p:nvPr>
            <p:ph type="title"/>
          </p:nvPr>
        </p:nvSpPr>
        <p:spPr/>
        <p:txBody>
          <a:bodyPr/>
          <a:lstStyle/>
          <a:p>
            <a:r>
              <a:rPr lang="en-US" u="sng" dirty="0"/>
              <a:t>Overview</a:t>
            </a:r>
          </a:p>
        </p:txBody>
      </p:sp>
      <p:sp>
        <p:nvSpPr>
          <p:cNvPr id="3" name="Content Placeholder 2">
            <a:extLst>
              <a:ext uri="{FF2B5EF4-FFF2-40B4-BE49-F238E27FC236}">
                <a16:creationId xmlns:a16="http://schemas.microsoft.com/office/drawing/2014/main" id="{097BD93B-85AD-4DB0-8BE7-C7DE1EEC8E1E}"/>
              </a:ext>
            </a:extLst>
          </p:cNvPr>
          <p:cNvSpPr>
            <a:spLocks noGrp="1"/>
          </p:cNvSpPr>
          <p:nvPr>
            <p:ph idx="1"/>
          </p:nvPr>
        </p:nvSpPr>
        <p:spPr/>
        <p:txBody>
          <a:bodyPr/>
          <a:lstStyle/>
          <a:p>
            <a:pPr marL="514350" indent="-514350">
              <a:buFont typeface="+mj-lt"/>
              <a:buAutoNum type="arabicPeriod"/>
            </a:pPr>
            <a:r>
              <a:rPr lang="en-US" dirty="0"/>
              <a:t>Purpose?</a:t>
            </a:r>
          </a:p>
          <a:p>
            <a:pPr marL="971550" lvl="1" indent="-514350">
              <a:buFont typeface="+mj-lt"/>
              <a:buAutoNum type="arabicPeriod"/>
            </a:pPr>
            <a:r>
              <a:rPr lang="en-US" dirty="0"/>
              <a:t>ISO 17025</a:t>
            </a:r>
          </a:p>
          <a:p>
            <a:pPr marL="971550" lvl="1" indent="-514350">
              <a:buFont typeface="+mj-lt"/>
              <a:buAutoNum type="arabicPeriod"/>
            </a:pPr>
            <a:r>
              <a:rPr lang="en-US" dirty="0"/>
              <a:t>Temperature and humidity in Dimensional Metrology</a:t>
            </a:r>
          </a:p>
          <a:p>
            <a:pPr marL="514350" indent="-514350">
              <a:buFont typeface="+mj-lt"/>
              <a:buAutoNum type="arabicPeriod"/>
            </a:pPr>
            <a:r>
              <a:rPr lang="en-US" dirty="0"/>
              <a:t>Design and cost</a:t>
            </a:r>
          </a:p>
          <a:p>
            <a:pPr marL="514350" indent="-514350">
              <a:buFont typeface="+mj-lt"/>
              <a:buAutoNum type="arabicPeriod"/>
            </a:pPr>
            <a:r>
              <a:rPr lang="en-US" dirty="0"/>
              <a:t>Example data</a:t>
            </a:r>
          </a:p>
          <a:p>
            <a:pPr marL="971550" lvl="1" indent="-514350">
              <a:buFont typeface="+mj-lt"/>
              <a:buAutoNum type="arabicPeriod"/>
            </a:pPr>
            <a:r>
              <a:rPr lang="en-US" dirty="0"/>
              <a:t>Lab environment incidents</a:t>
            </a:r>
          </a:p>
          <a:p>
            <a:pPr marL="971550" lvl="1" indent="-514350">
              <a:buFont typeface="+mj-lt"/>
              <a:buAutoNum type="arabicPeriod"/>
            </a:pPr>
            <a:r>
              <a:rPr lang="en-US" dirty="0"/>
              <a:t>Monitoring website</a:t>
            </a:r>
          </a:p>
          <a:p>
            <a:pPr marL="514350" indent="-514350">
              <a:buFont typeface="+mj-lt"/>
              <a:buAutoNum type="arabicPeriod"/>
            </a:pPr>
            <a:r>
              <a:rPr lang="en-US" dirty="0"/>
              <a:t>Link to </a:t>
            </a:r>
            <a:r>
              <a:rPr lang="en-US" dirty="0" err="1"/>
              <a:t>Github</a:t>
            </a:r>
            <a:r>
              <a:rPr lang="en-US" dirty="0"/>
              <a:t> download</a:t>
            </a:r>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0E93249F-ADD7-470E-A633-BA7B3B7224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9196" y="6421319"/>
            <a:ext cx="2471928" cy="329184"/>
          </a:xfrm>
          <a:prstGeom prst="rect">
            <a:avLst/>
          </a:prstGeom>
        </p:spPr>
      </p:pic>
      <p:sp>
        <p:nvSpPr>
          <p:cNvPr id="5" name="Rectangle 4">
            <a:extLst>
              <a:ext uri="{FF2B5EF4-FFF2-40B4-BE49-F238E27FC236}">
                <a16:creationId xmlns:a16="http://schemas.microsoft.com/office/drawing/2014/main" id="{27CB5A51-4A80-47E3-AA8D-38D0BCE17E89}"/>
              </a:ext>
            </a:extLst>
          </p:cNvPr>
          <p:cNvSpPr/>
          <p:nvPr/>
        </p:nvSpPr>
        <p:spPr>
          <a:xfrm>
            <a:off x="0" y="6276702"/>
            <a:ext cx="12192001" cy="78377"/>
          </a:xfrm>
          <a:prstGeom prst="rect">
            <a:avLst/>
          </a:prstGeom>
          <a:gradFill flip="none" rotWithShape="1">
            <a:gsLst>
              <a:gs pos="0">
                <a:schemeClr val="dk1">
                  <a:lumMod val="67000"/>
                </a:schemeClr>
              </a:gs>
              <a:gs pos="18000">
                <a:schemeClr val="dk1">
                  <a:lumMod val="97000"/>
                  <a:lumOff val="3000"/>
                </a:schemeClr>
              </a:gs>
              <a:gs pos="68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81EF02-9FF3-4A63-BE31-70F593BCB5B9}"/>
              </a:ext>
            </a:extLst>
          </p:cNvPr>
          <p:cNvSpPr txBox="1"/>
          <p:nvPr/>
        </p:nvSpPr>
        <p:spPr>
          <a:xfrm>
            <a:off x="7105759" y="6315890"/>
            <a:ext cx="2463437" cy="553998"/>
          </a:xfrm>
          <a:prstGeom prst="rect">
            <a:avLst/>
          </a:prstGeom>
          <a:noFill/>
        </p:spPr>
        <p:txBody>
          <a:bodyPr wrap="square" rtlCol="0">
            <a:spAutoFit/>
          </a:bodyPr>
          <a:lstStyle/>
          <a:p>
            <a:pPr algn="r"/>
            <a:r>
              <a:rPr lang="en-US" sz="1000" b="1" dirty="0">
                <a:effectLst>
                  <a:outerShdw blurRad="38100" dist="38100" dir="2700000" algn="tl">
                    <a:srgbClr val="000000">
                      <a:alpha val="43137"/>
                    </a:srgbClr>
                  </a:outerShdw>
                </a:effectLst>
                <a:cs typeface="Times New Roman" panose="02020603050405020304" pitchFamily="18" charset="0"/>
              </a:rPr>
              <a:t>Dimensional Metrology Group</a:t>
            </a:r>
          </a:p>
          <a:p>
            <a:pPr algn="r"/>
            <a:r>
              <a:rPr lang="en-US" sz="1000" b="1" dirty="0">
                <a:effectLst>
                  <a:outerShdw blurRad="38100" dist="38100" dir="2700000" algn="tl">
                    <a:srgbClr val="000000">
                      <a:alpha val="43137"/>
                    </a:srgbClr>
                  </a:outerShdw>
                </a:effectLst>
                <a:cs typeface="Times New Roman" panose="02020603050405020304" pitchFamily="18" charset="0"/>
              </a:rPr>
              <a:t>Engineering Physics Division</a:t>
            </a:r>
          </a:p>
          <a:p>
            <a:pPr algn="r"/>
            <a:r>
              <a:rPr lang="en-US" sz="1000" b="1" dirty="0">
                <a:effectLst>
                  <a:outerShdw blurRad="38100" dist="38100" dir="2700000" algn="tl">
                    <a:srgbClr val="000000">
                      <a:alpha val="43137"/>
                    </a:srgbClr>
                  </a:outerShdw>
                </a:effectLst>
                <a:cs typeface="Times New Roman" panose="02020603050405020304" pitchFamily="18" charset="0"/>
              </a:rPr>
              <a:t>Physical Measurement Laboratory</a:t>
            </a:r>
          </a:p>
        </p:txBody>
      </p:sp>
      <p:sp>
        <p:nvSpPr>
          <p:cNvPr id="7" name="TextBox 6">
            <a:extLst>
              <a:ext uri="{FF2B5EF4-FFF2-40B4-BE49-F238E27FC236}">
                <a16:creationId xmlns:a16="http://schemas.microsoft.com/office/drawing/2014/main" id="{57F0F4DB-266D-4C21-A78D-C5DCCC69F78F}"/>
              </a:ext>
            </a:extLst>
          </p:cNvPr>
          <p:cNvSpPr txBox="1"/>
          <p:nvPr/>
        </p:nvSpPr>
        <p:spPr>
          <a:xfrm>
            <a:off x="0" y="6437919"/>
            <a:ext cx="6035040" cy="276999"/>
          </a:xfrm>
          <a:prstGeom prst="rect">
            <a:avLst/>
          </a:prstGeom>
          <a:noFill/>
        </p:spPr>
        <p:txBody>
          <a:bodyPr wrap="square" rtlCol="0">
            <a:spAutoFit/>
          </a:bodyPr>
          <a:lstStyle/>
          <a:p>
            <a:r>
              <a:rPr lang="en-US" sz="1200" dirty="0">
                <a:effectLst>
                  <a:outerShdw blurRad="38100" dist="38100" dir="2700000" algn="tl">
                    <a:srgbClr val="000000">
                      <a:alpha val="43137"/>
                    </a:srgbClr>
                  </a:outerShdw>
                </a:effectLst>
              </a:rPr>
              <a:t>www.nist.gov/pml/engineering-physics-division/dimensional-metrology</a:t>
            </a:r>
          </a:p>
        </p:txBody>
      </p:sp>
      <p:sp>
        <p:nvSpPr>
          <p:cNvPr id="8" name="Rectangle 7"/>
          <p:cNvSpPr/>
          <p:nvPr/>
        </p:nvSpPr>
        <p:spPr>
          <a:xfrm>
            <a:off x="838200" y="4902200"/>
            <a:ext cx="4305300" cy="482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880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34727</TotalTime>
  <Words>1994</Words>
  <Application>Microsoft Office PowerPoint</Application>
  <PresentationFormat>Widescreen</PresentationFormat>
  <Paragraphs>186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Low-cost Laboratory Environment Monitoring and Alert System</vt:lpstr>
      <vt:lpstr>Overview</vt:lpstr>
      <vt:lpstr>Overview</vt:lpstr>
      <vt:lpstr>Purpose?</vt:lpstr>
      <vt:lpstr>Overview</vt:lpstr>
      <vt:lpstr>Design and cost</vt:lpstr>
      <vt:lpstr>Design and cost</vt:lpstr>
      <vt:lpstr>Overview</vt:lpstr>
      <vt:lpstr>Overview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Sphere diameter measurement by interferometry with repeatability that breaks the nanometer-picometer threshold.</dc:title>
  <dc:creator>Stanfield, Eric S. (Fed)</dc:creator>
  <cp:lastModifiedBy>Michael Braine</cp:lastModifiedBy>
  <cp:revision>900</cp:revision>
  <dcterms:created xsi:type="dcterms:W3CDTF">2017-06-12T16:34:20Z</dcterms:created>
  <dcterms:modified xsi:type="dcterms:W3CDTF">2018-08-22T15:41:34Z</dcterms:modified>
</cp:coreProperties>
</file>