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1" r:id="rId5"/>
    <p:sldId id="260" r:id="rId6"/>
    <p:sldId id="267" r:id="rId7"/>
    <p:sldId id="268" r:id="rId8"/>
    <p:sldId id="269" r:id="rId9"/>
    <p:sldId id="262" r:id="rId10"/>
    <p:sldId id="263" r:id="rId11"/>
    <p:sldId id="265"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8" d="100"/>
          <a:sy n="68"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75254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3729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19492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870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72572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F33003-1D99-4AAB-BABC-F5DA0E629BFF}"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272320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F33003-1D99-4AAB-BABC-F5DA0E629BFF}"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5185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33767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38036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72033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33003-1D99-4AAB-BABC-F5DA0E629BFF}"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64345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70098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F33003-1D99-4AAB-BABC-F5DA0E629BFF}"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07021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F33003-1D99-4AAB-BABC-F5DA0E629BFF}"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47556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33003-1D99-4AAB-BABC-F5DA0E629BFF}"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22572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04889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85220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F33003-1D99-4AAB-BABC-F5DA0E629BFF}" type="datetimeFigureOut">
              <a:rPr lang="en-US" smtClean="0"/>
              <a:t>6/2/2017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4A149E-E78A-47A8-93DB-940C3B98038B}" type="slidenum">
              <a:rPr lang="en-US" smtClean="0"/>
              <a:t>‹#›</a:t>
            </a:fld>
            <a:endParaRPr lang="en-US"/>
          </a:p>
        </p:txBody>
      </p:sp>
    </p:spTree>
    <p:extLst>
      <p:ext uri="{BB962C8B-B14F-4D97-AF65-F5344CB8AC3E}">
        <p14:creationId xmlns:p14="http://schemas.microsoft.com/office/powerpoint/2010/main" val="388320660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Statistics </a:t>
            </a:r>
            <a:r>
              <a:rPr lang="en-US" dirty="0" smtClean="0"/>
              <a:t>Concepts for Data Analysis</a:t>
            </a:r>
            <a:endParaRPr lang="en-US" dirty="0"/>
          </a:p>
        </p:txBody>
      </p:sp>
      <p:sp>
        <p:nvSpPr>
          <p:cNvPr id="3" name="Subtitle 2"/>
          <p:cNvSpPr>
            <a:spLocks noGrp="1"/>
          </p:cNvSpPr>
          <p:nvPr>
            <p:ph type="subTitle" idx="1"/>
          </p:nvPr>
        </p:nvSpPr>
        <p:spPr/>
        <p:txBody>
          <a:bodyPr>
            <a:normAutofit/>
          </a:bodyPr>
          <a:lstStyle/>
          <a:p>
            <a:r>
              <a:rPr lang="en-US" dirty="0"/>
              <a:t>(An Uneven Collection of Topics)</a:t>
            </a:r>
          </a:p>
        </p:txBody>
      </p:sp>
    </p:spTree>
    <p:extLst>
      <p:ext uri="{BB962C8B-B14F-4D97-AF65-F5344CB8AC3E}">
        <p14:creationId xmlns:p14="http://schemas.microsoft.com/office/powerpoint/2010/main" val="49326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7" y="1"/>
            <a:ext cx="8652230" cy="661182"/>
          </a:xfrm>
        </p:spPr>
        <p:txBody>
          <a:bodyPr/>
          <a:lstStyle/>
          <a:p>
            <a:r>
              <a:rPr lang="en-US" dirty="0" smtClean="0"/>
              <a:t>Matrix Math</a:t>
            </a:r>
            <a:endParaRPr lang="en-US" dirty="0"/>
          </a:p>
        </p:txBody>
      </p:sp>
      <p:sp>
        <p:nvSpPr>
          <p:cNvPr id="3" name="Content Placeholder 2"/>
          <p:cNvSpPr>
            <a:spLocks noGrp="1"/>
          </p:cNvSpPr>
          <p:nvPr>
            <p:ph idx="1"/>
          </p:nvPr>
        </p:nvSpPr>
        <p:spPr>
          <a:xfrm>
            <a:off x="168812" y="548640"/>
            <a:ext cx="6907237" cy="6161649"/>
          </a:xfrm>
        </p:spPr>
        <p:txBody>
          <a:bodyPr>
            <a:normAutofit fontScale="92500"/>
          </a:bodyPr>
          <a:lstStyle/>
          <a:p>
            <a:r>
              <a:rPr lang="en-US" dirty="0" smtClean="0"/>
              <a:t>Inner Products are more common in statistical analysis.  In R, `%*%` functions as the operator for inner product calculations.</a:t>
            </a:r>
          </a:p>
          <a:p>
            <a:r>
              <a:rPr lang="en-US" dirty="0" smtClean="0"/>
              <a:t>This code again multiplies two vectors of different dimensions together.  As per the name, the “inner dimensions” cancel out and the final vector retains the outer dimension:</a:t>
            </a:r>
          </a:p>
          <a:p>
            <a:pPr lvl="1"/>
            <a:r>
              <a:rPr lang="en-US" dirty="0" smtClean="0"/>
              <a:t>dimensions (2 x 3) dot dimensions(3 x 2) = dimensions(2 x 2)</a:t>
            </a:r>
          </a:p>
          <a:p>
            <a:pPr lvl="1"/>
            <a:r>
              <a:rPr lang="en-US" dirty="0" smtClean="0"/>
              <a:t>Note:  the inner dimensions must match or the inner product cannot be calculated.</a:t>
            </a:r>
          </a:p>
          <a:p>
            <a:pPr lvl="1"/>
            <a:r>
              <a:rPr lang="en-US" dirty="0" smtClean="0"/>
              <a:t>In this calculation 2 rows x 3 columns is combined with 3 rows x 2 columns. 3’s cancel and we are left with 2 x 2.</a:t>
            </a:r>
          </a:p>
          <a:p>
            <a:pPr lvl="1"/>
            <a:r>
              <a:rPr lang="en-US" dirty="0" smtClean="0"/>
              <a:t>The outers do not have to match.  If 3 x 3 were “dotted into” 3 x 2, we would get a matrix of 3 x 2 to sum up for the final answer.</a:t>
            </a:r>
          </a:p>
          <a:p>
            <a:pPr lvl="1"/>
            <a:r>
              <a:rPr lang="en-US" dirty="0" smtClean="0"/>
              <a:t>You will hear inner product and “dotting” or “calculating the dot product” used interchangeably for this operation.</a:t>
            </a:r>
          </a:p>
          <a:p>
            <a:pPr marL="0" indent="0">
              <a:buNone/>
            </a:pPr>
            <a:endParaRPr lang="en-US" dirty="0" smtClean="0"/>
          </a:p>
        </p:txBody>
      </p:sp>
      <p:pic>
        <p:nvPicPr>
          <p:cNvPr id="6" name="Picture 5"/>
          <p:cNvPicPr>
            <a:picLocks noChangeAspect="1"/>
          </p:cNvPicPr>
          <p:nvPr/>
        </p:nvPicPr>
        <p:blipFill>
          <a:blip r:embed="rId2"/>
          <a:stretch>
            <a:fillRect/>
          </a:stretch>
        </p:blipFill>
        <p:spPr>
          <a:xfrm>
            <a:off x="7272997" y="93322"/>
            <a:ext cx="4136234" cy="6764678"/>
          </a:xfrm>
          <a:prstGeom prst="rect">
            <a:avLst/>
          </a:prstGeom>
        </p:spPr>
      </p:pic>
    </p:spTree>
    <p:extLst>
      <p:ext uri="{BB962C8B-B14F-4D97-AF65-F5344CB8AC3E}">
        <p14:creationId xmlns:p14="http://schemas.microsoft.com/office/powerpoint/2010/main" val="292473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Terms and Concepts</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Supervised / Unsupervised Learning:  </a:t>
            </a:r>
          </a:p>
          <a:p>
            <a:pPr lvl="1"/>
            <a:r>
              <a:rPr lang="en-US" b="1" dirty="0" smtClean="0"/>
              <a:t>“Supervised” </a:t>
            </a:r>
            <a:r>
              <a:rPr lang="en-US" dirty="0" smtClean="0"/>
              <a:t>– there is a response variable to relate to  each observation of the predictors which “supervises” the analysis.  In short, most of what we think of as standard statistical analysis (or “classical statistical learning methods”) falls into this category and analysis can take the form of linear/logistical regression (classical), and also: GAM, </a:t>
            </a:r>
            <a:r>
              <a:rPr lang="en-US" dirty="0" err="1" smtClean="0"/>
              <a:t>Boosing</a:t>
            </a:r>
            <a:r>
              <a:rPr lang="en-US" dirty="0" smtClean="0"/>
              <a:t>, SVM (support vector machines) (all listed as more modern approaches) </a:t>
            </a:r>
          </a:p>
          <a:p>
            <a:pPr lvl="1"/>
            <a:endParaRPr lang="en-US" dirty="0" smtClean="0"/>
          </a:p>
          <a:p>
            <a:pPr lvl="1"/>
            <a:r>
              <a:rPr lang="en-US" b="1" dirty="0" smtClean="0"/>
              <a:t>“Unsupervised Learning” </a:t>
            </a:r>
            <a:r>
              <a:rPr lang="en-US" dirty="0" smtClean="0"/>
              <a:t>-- No response variable to “Supervise” the results and in some respects is likened to “flying blind”.  Descriptions talks about a vector to relate back to x rather than y where y is a response variable.  Clustering analysis is an example of unsupervised learning.  This can apply to market </a:t>
            </a:r>
            <a:r>
              <a:rPr lang="en-US" dirty="0"/>
              <a:t>segmentation. </a:t>
            </a:r>
            <a:endParaRPr lang="en-US" dirty="0" smtClean="0"/>
          </a:p>
          <a:p>
            <a:pPr lvl="1"/>
            <a:endParaRPr lang="en-US" dirty="0"/>
          </a:p>
          <a:p>
            <a:pPr lvl="1"/>
            <a:r>
              <a:rPr lang="en-US" b="1" dirty="0" smtClean="0"/>
              <a:t>“</a:t>
            </a:r>
            <a:r>
              <a:rPr lang="en-US" b="1" dirty="0"/>
              <a:t>semi-supervised </a:t>
            </a:r>
            <a:r>
              <a:rPr lang="en-US" b="1" dirty="0" smtClean="0"/>
              <a:t>learning” </a:t>
            </a:r>
            <a:r>
              <a:rPr lang="en-US" dirty="0" smtClean="0"/>
              <a:t>– this may be oversimplifying, but this can relate to incomplete data where we have response variables for some but not all and are looking to combine the two techniques to some degree.</a:t>
            </a:r>
          </a:p>
          <a:p>
            <a:pPr marL="0" indent="0">
              <a:buNone/>
            </a:pPr>
            <a:endParaRPr lang="en-US" dirty="0" smtClean="0"/>
          </a:p>
        </p:txBody>
      </p:sp>
    </p:spTree>
    <p:extLst>
      <p:ext uri="{BB962C8B-B14F-4D97-AF65-F5344CB8AC3E}">
        <p14:creationId xmlns:p14="http://schemas.microsoft.com/office/powerpoint/2010/main" val="479670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Terms and Concepts</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Quantitative / Qualitative (categorical):  Typical expectations</a:t>
            </a:r>
          </a:p>
          <a:p>
            <a:pPr lvl="1"/>
            <a:r>
              <a:rPr lang="en-US" dirty="0" smtClean="0"/>
              <a:t>Quantitative (numerical) responses are expected in linear regression problems</a:t>
            </a:r>
          </a:p>
          <a:p>
            <a:pPr lvl="1"/>
            <a:r>
              <a:rPr lang="en-US" dirty="0" smtClean="0"/>
              <a:t>Qualitative (categorical) responses are expected in categorical problems</a:t>
            </a:r>
          </a:p>
        </p:txBody>
      </p:sp>
    </p:spTree>
    <p:extLst>
      <p:ext uri="{BB962C8B-B14F-4D97-AF65-F5344CB8AC3E}">
        <p14:creationId xmlns:p14="http://schemas.microsoft.com/office/powerpoint/2010/main" val="105331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to Come …</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More concepts will be explored in these slides as I find the time to add </a:t>
            </a:r>
            <a:r>
              <a:rPr lang="en-US" dirty="0" smtClean="0"/>
              <a:t>them</a:t>
            </a:r>
          </a:p>
          <a:p>
            <a:r>
              <a:rPr lang="en-US" dirty="0" smtClean="0"/>
              <a:t>This file may get renamed in the future as content evolves into more organized topics</a:t>
            </a:r>
            <a:endParaRPr lang="en-US" dirty="0" smtClean="0"/>
          </a:p>
          <a:p>
            <a:pPr marL="0" indent="0">
              <a:buNone/>
            </a:pPr>
            <a:endParaRPr lang="en-US" dirty="0" smtClean="0"/>
          </a:p>
        </p:txBody>
      </p:sp>
    </p:spTree>
    <p:extLst>
      <p:ext uri="{BB962C8B-B14F-4D97-AF65-F5344CB8AC3E}">
        <p14:creationId xmlns:p14="http://schemas.microsoft.com/office/powerpoint/2010/main" val="223862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56"/>
            <a:ext cx="10353761" cy="1326321"/>
          </a:xfrm>
        </p:spPr>
        <p:txBody>
          <a:bodyPr/>
          <a:lstStyle/>
          <a:p>
            <a:r>
              <a:rPr lang="en-US" dirty="0" smtClean="0"/>
              <a:t>Converting Tables to Stats Terminology</a:t>
            </a:r>
            <a:endParaRPr lang="en-US" dirty="0"/>
          </a:p>
        </p:txBody>
      </p:sp>
      <p:pic>
        <p:nvPicPr>
          <p:cNvPr id="4" name="Picture 3"/>
          <p:cNvPicPr>
            <a:picLocks noChangeAspect="1"/>
          </p:cNvPicPr>
          <p:nvPr/>
        </p:nvPicPr>
        <p:blipFill>
          <a:blip r:embed="rId2"/>
          <a:stretch>
            <a:fillRect/>
          </a:stretch>
        </p:blipFill>
        <p:spPr>
          <a:xfrm>
            <a:off x="3553923" y="3390679"/>
            <a:ext cx="8271285" cy="3235204"/>
          </a:xfrm>
          <a:prstGeom prst="rect">
            <a:avLst/>
          </a:prstGeom>
        </p:spPr>
      </p:pic>
      <p:sp>
        <p:nvSpPr>
          <p:cNvPr id="5" name="TextBox 4"/>
          <p:cNvSpPr txBox="1"/>
          <p:nvPr/>
        </p:nvSpPr>
        <p:spPr>
          <a:xfrm>
            <a:off x="6696222" y="1529984"/>
            <a:ext cx="4571334" cy="954107"/>
          </a:xfrm>
          <a:prstGeom prst="rect">
            <a:avLst/>
          </a:prstGeom>
          <a:noFill/>
        </p:spPr>
        <p:txBody>
          <a:bodyPr wrap="square" rtlCol="0">
            <a:spAutoFit/>
          </a:bodyPr>
          <a:lstStyle/>
          <a:p>
            <a:r>
              <a:rPr lang="en-US" sz="2800" dirty="0" smtClean="0"/>
              <a:t>Variables or Characteristics (Columns)</a:t>
            </a:r>
            <a:endParaRPr lang="en-US" sz="2800" dirty="0"/>
          </a:p>
        </p:txBody>
      </p:sp>
      <p:sp>
        <p:nvSpPr>
          <p:cNvPr id="7" name="TextBox 6"/>
          <p:cNvSpPr txBox="1"/>
          <p:nvPr/>
        </p:nvSpPr>
        <p:spPr>
          <a:xfrm>
            <a:off x="41598" y="4531227"/>
            <a:ext cx="2715065" cy="954107"/>
          </a:xfrm>
          <a:prstGeom prst="rect">
            <a:avLst/>
          </a:prstGeom>
          <a:noFill/>
        </p:spPr>
        <p:txBody>
          <a:bodyPr wrap="square" rtlCol="0">
            <a:spAutoFit/>
          </a:bodyPr>
          <a:lstStyle/>
          <a:p>
            <a:r>
              <a:rPr lang="en-US" sz="2800" dirty="0" smtClean="0"/>
              <a:t>Observation or</a:t>
            </a:r>
          </a:p>
          <a:p>
            <a:r>
              <a:rPr lang="en-US" sz="2800" dirty="0" smtClean="0"/>
              <a:t>Cases (Rows)</a:t>
            </a:r>
            <a:endParaRPr lang="en-US" sz="2800" dirty="0"/>
          </a:p>
        </p:txBody>
      </p:sp>
      <p:cxnSp>
        <p:nvCxnSpPr>
          <p:cNvPr id="11" name="Straight Arrow Connector 10"/>
          <p:cNvCxnSpPr/>
          <p:nvPr/>
        </p:nvCxnSpPr>
        <p:spPr>
          <a:xfrm flipV="1">
            <a:off x="2708672" y="4328687"/>
            <a:ext cx="1049874" cy="5500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60682" y="4817655"/>
            <a:ext cx="1145855" cy="30036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56449" y="5274105"/>
            <a:ext cx="1049874" cy="4447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524786" y="2459141"/>
            <a:ext cx="945397" cy="8031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997126" y="2587578"/>
            <a:ext cx="619932" cy="9150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514532" y="2531609"/>
            <a:ext cx="171909" cy="9710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228881" y="2587578"/>
            <a:ext cx="743919" cy="9150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07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2466" y="1644354"/>
            <a:ext cx="5961543" cy="4474568"/>
          </a:xfrm>
          <a:prstGeom prst="rect">
            <a:avLst/>
          </a:prstGeom>
        </p:spPr>
      </p:pic>
      <p:sp>
        <p:nvSpPr>
          <p:cNvPr id="5" name="TextBox 4"/>
          <p:cNvSpPr txBox="1"/>
          <p:nvPr/>
        </p:nvSpPr>
        <p:spPr>
          <a:xfrm>
            <a:off x="2148778" y="374067"/>
            <a:ext cx="4177440" cy="954107"/>
          </a:xfrm>
          <a:prstGeom prst="rect">
            <a:avLst/>
          </a:prstGeom>
          <a:noFill/>
        </p:spPr>
        <p:txBody>
          <a:bodyPr wrap="square" rtlCol="0">
            <a:spAutoFit/>
          </a:bodyPr>
          <a:lstStyle/>
          <a:p>
            <a:r>
              <a:rPr lang="en-US" sz="2800" dirty="0" smtClean="0"/>
              <a:t>Response Variable or</a:t>
            </a:r>
          </a:p>
          <a:p>
            <a:r>
              <a:rPr lang="en-US" sz="2800" dirty="0" smtClean="0"/>
              <a:t>Dependent Variable</a:t>
            </a:r>
            <a:endParaRPr lang="en-US" sz="2800" dirty="0"/>
          </a:p>
        </p:txBody>
      </p:sp>
      <p:sp>
        <p:nvSpPr>
          <p:cNvPr id="6" name="TextBox 5"/>
          <p:cNvSpPr txBox="1"/>
          <p:nvPr/>
        </p:nvSpPr>
        <p:spPr>
          <a:xfrm>
            <a:off x="7727370" y="32010"/>
            <a:ext cx="4248443" cy="1384995"/>
          </a:xfrm>
          <a:prstGeom prst="rect">
            <a:avLst/>
          </a:prstGeom>
          <a:noFill/>
        </p:spPr>
        <p:txBody>
          <a:bodyPr wrap="square" rtlCol="0">
            <a:spAutoFit/>
          </a:bodyPr>
          <a:lstStyle/>
          <a:p>
            <a:r>
              <a:rPr lang="en-US" sz="2800" dirty="0" smtClean="0"/>
              <a:t>Predictors or</a:t>
            </a:r>
          </a:p>
          <a:p>
            <a:r>
              <a:rPr lang="en-US" sz="2800" dirty="0" smtClean="0"/>
              <a:t>Explanatory Variables or</a:t>
            </a:r>
          </a:p>
          <a:p>
            <a:r>
              <a:rPr lang="en-US" sz="2800" dirty="0" smtClean="0"/>
              <a:t>Dependent Variables</a:t>
            </a:r>
            <a:endParaRPr lang="en-US" sz="2800" dirty="0"/>
          </a:p>
        </p:txBody>
      </p:sp>
      <p:cxnSp>
        <p:nvCxnSpPr>
          <p:cNvPr id="7" name="Straight Arrow Connector 6"/>
          <p:cNvCxnSpPr>
            <a:stCxn id="5" idx="2"/>
          </p:cNvCxnSpPr>
          <p:nvPr/>
        </p:nvCxnSpPr>
        <p:spPr>
          <a:xfrm>
            <a:off x="4237498" y="1328174"/>
            <a:ext cx="404840" cy="6131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p:cNvCxnSpPr>
          <p:nvPr/>
        </p:nvCxnSpPr>
        <p:spPr>
          <a:xfrm flipH="1">
            <a:off x="6217920" y="1417005"/>
            <a:ext cx="3633672" cy="52433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69946" y="3530991"/>
            <a:ext cx="4722054" cy="1384995"/>
          </a:xfrm>
          <a:prstGeom prst="rect">
            <a:avLst/>
          </a:prstGeom>
          <a:noFill/>
        </p:spPr>
        <p:txBody>
          <a:bodyPr wrap="square" rtlCol="0">
            <a:spAutoFit/>
          </a:bodyPr>
          <a:lstStyle>
            <a:defPPr>
              <a:defRPr lang="en-US"/>
            </a:defPPr>
            <a:lvl1pPr>
              <a:defRPr sz="2800"/>
            </a:lvl1pPr>
          </a:lstStyle>
          <a:p>
            <a:r>
              <a:rPr lang="en-US" dirty="0" smtClean="0"/>
              <a:t>   Coefficients:</a:t>
            </a:r>
          </a:p>
          <a:p>
            <a:pPr marL="457200" indent="-457200">
              <a:buFont typeface="Arial" panose="020B0604020202020204" pitchFamily="34" charset="0"/>
              <a:buChar char="•"/>
            </a:pPr>
            <a:r>
              <a:rPr lang="en-US" dirty="0" smtClean="0"/>
              <a:t>m = slope = rise/run</a:t>
            </a:r>
          </a:p>
          <a:p>
            <a:pPr marL="457200" indent="-457200">
              <a:buFont typeface="Arial" panose="020B0604020202020204" pitchFamily="34" charset="0"/>
              <a:buChar char="•"/>
            </a:pPr>
            <a:r>
              <a:rPr lang="en-US" dirty="0" smtClean="0"/>
              <a:t>b </a:t>
            </a:r>
            <a:r>
              <a:rPr lang="en-US" dirty="0" smtClean="0">
                <a:sym typeface="Wingdings" panose="05000000000000000000" pitchFamily="2" charset="2"/>
              </a:rPr>
              <a:t> represents Error</a:t>
            </a:r>
            <a:endParaRPr lang="en-US" dirty="0"/>
          </a:p>
        </p:txBody>
      </p:sp>
      <p:cxnSp>
        <p:nvCxnSpPr>
          <p:cNvPr id="21" name="Straight Arrow Connector 20"/>
          <p:cNvCxnSpPr/>
          <p:nvPr/>
        </p:nvCxnSpPr>
        <p:spPr>
          <a:xfrm flipH="1" flipV="1">
            <a:off x="6837915" y="2482949"/>
            <a:ext cx="1082196" cy="213125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805714" y="2482949"/>
            <a:ext cx="2229042" cy="16951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40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8584"/>
            <a:ext cx="10353761" cy="1326321"/>
          </a:xfrm>
        </p:spPr>
        <p:txBody>
          <a:bodyPr/>
          <a:lstStyle/>
          <a:p>
            <a:r>
              <a:rPr lang="en-US" dirty="0" smtClean="0"/>
              <a:t>Understanding:  Linear Regression</a:t>
            </a:r>
            <a:br>
              <a:rPr lang="en-US" dirty="0" smtClean="0"/>
            </a:br>
            <a:r>
              <a:rPr lang="en-US" dirty="0" smtClean="0"/>
              <a:t>Simple Linear Models</a:t>
            </a:r>
            <a:endParaRPr lang="en-US" dirty="0"/>
          </a:p>
        </p:txBody>
      </p:sp>
      <p:sp>
        <p:nvSpPr>
          <p:cNvPr id="3" name="Content Placeholder 2"/>
          <p:cNvSpPr>
            <a:spLocks noGrp="1"/>
          </p:cNvSpPr>
          <p:nvPr>
            <p:ph idx="1"/>
          </p:nvPr>
        </p:nvSpPr>
        <p:spPr>
          <a:xfrm>
            <a:off x="9073661" y="1350498"/>
            <a:ext cx="3118339" cy="4290647"/>
          </a:xfrm>
        </p:spPr>
        <p:txBody>
          <a:bodyPr>
            <a:normAutofit/>
          </a:bodyPr>
          <a:lstStyle/>
          <a:p>
            <a:r>
              <a:rPr lang="en-US" dirty="0" smtClean="0"/>
              <a:t>Calculating the confidence interval:  Mean +/- 1.96 x </a:t>
            </a:r>
            <a:r>
              <a:rPr lang="en-US" dirty="0" err="1" smtClean="0"/>
              <a:t>sqrt</a:t>
            </a:r>
            <a:r>
              <a:rPr lang="en-US" dirty="0" smtClean="0"/>
              <a:t>(sigma) / </a:t>
            </a:r>
            <a:r>
              <a:rPr lang="en-US" dirty="0" err="1" smtClean="0"/>
              <a:t>sqrt</a:t>
            </a:r>
            <a:r>
              <a:rPr lang="en-US" dirty="0" smtClean="0"/>
              <a:t>(n)</a:t>
            </a:r>
          </a:p>
          <a:p>
            <a:r>
              <a:rPr lang="en-US" dirty="0" smtClean="0"/>
              <a:t>Where n = sample size</a:t>
            </a:r>
          </a:p>
          <a:p>
            <a:endParaRPr lang="en-US" dirty="0"/>
          </a:p>
          <a:p>
            <a:r>
              <a:rPr lang="en-US" dirty="0" smtClean="0"/>
              <a:t>Bootstrapping:  adding noise so the model won’t be too perfect and </a:t>
            </a:r>
            <a:r>
              <a:rPr lang="en-US" dirty="0" err="1" smtClean="0"/>
              <a:t>overfit</a:t>
            </a:r>
            <a:r>
              <a:rPr lang="en-US" dirty="0" smtClean="0"/>
              <a:t> the data</a:t>
            </a:r>
            <a:endParaRPr lang="en-US" dirty="0"/>
          </a:p>
        </p:txBody>
      </p:sp>
      <p:pic>
        <p:nvPicPr>
          <p:cNvPr id="5" name="Picture 4"/>
          <p:cNvPicPr>
            <a:picLocks noChangeAspect="1"/>
          </p:cNvPicPr>
          <p:nvPr/>
        </p:nvPicPr>
        <p:blipFill>
          <a:blip r:embed="rId2"/>
          <a:stretch>
            <a:fillRect/>
          </a:stretch>
        </p:blipFill>
        <p:spPr>
          <a:xfrm>
            <a:off x="179435" y="1303964"/>
            <a:ext cx="8894226" cy="5554036"/>
          </a:xfrm>
          <a:prstGeom prst="rect">
            <a:avLst/>
          </a:prstGeom>
        </p:spPr>
      </p:pic>
      <p:pic>
        <p:nvPicPr>
          <p:cNvPr id="6" name="Picture 5"/>
          <p:cNvPicPr>
            <a:picLocks noChangeAspect="1"/>
          </p:cNvPicPr>
          <p:nvPr/>
        </p:nvPicPr>
        <p:blipFill>
          <a:blip r:embed="rId3"/>
          <a:stretch>
            <a:fillRect/>
          </a:stretch>
        </p:blipFill>
        <p:spPr>
          <a:xfrm>
            <a:off x="4384216" y="2630285"/>
            <a:ext cx="2495550" cy="2343150"/>
          </a:xfrm>
          <a:prstGeom prst="rect">
            <a:avLst/>
          </a:prstGeom>
          <a:ln w="34925">
            <a:solidFill>
              <a:srgbClr val="FF0000"/>
            </a:solidFill>
          </a:ln>
        </p:spPr>
      </p:pic>
    </p:spTree>
    <p:extLst>
      <p:ext uri="{BB962C8B-B14F-4D97-AF65-F5344CB8AC3E}">
        <p14:creationId xmlns:p14="http://schemas.microsoft.com/office/powerpoint/2010/main" val="107003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37" y="0"/>
            <a:ext cx="12049524" cy="540121"/>
          </a:xfrm>
        </p:spPr>
        <p:txBody>
          <a:bodyPr>
            <a:normAutofit fontScale="90000"/>
          </a:bodyPr>
          <a:lstStyle/>
          <a:p>
            <a:r>
              <a:rPr lang="en-US" dirty="0" smtClean="0"/>
              <a:t>Zooming in on The Previous Image …</a:t>
            </a:r>
            <a:endParaRPr lang="en-US" dirty="0"/>
          </a:p>
        </p:txBody>
      </p:sp>
      <p:pic>
        <p:nvPicPr>
          <p:cNvPr id="5" name="Picture 4"/>
          <p:cNvPicPr>
            <a:picLocks noChangeAspect="1"/>
          </p:cNvPicPr>
          <p:nvPr/>
        </p:nvPicPr>
        <p:blipFill>
          <a:blip r:embed="rId2"/>
          <a:stretch>
            <a:fillRect/>
          </a:stretch>
        </p:blipFill>
        <p:spPr>
          <a:xfrm>
            <a:off x="132438" y="540121"/>
            <a:ext cx="6627668" cy="6222926"/>
          </a:xfrm>
          <a:prstGeom prst="rect">
            <a:avLst/>
          </a:prstGeom>
          <a:ln w="34925">
            <a:solidFill>
              <a:srgbClr val="FF0000"/>
            </a:solidFill>
          </a:ln>
        </p:spPr>
      </p:pic>
      <p:sp>
        <p:nvSpPr>
          <p:cNvPr id="6" name="TextBox 5"/>
          <p:cNvSpPr txBox="1"/>
          <p:nvPr/>
        </p:nvSpPr>
        <p:spPr>
          <a:xfrm>
            <a:off x="8490849" y="708791"/>
            <a:ext cx="4248443" cy="954107"/>
          </a:xfrm>
          <a:prstGeom prst="rect">
            <a:avLst/>
          </a:prstGeom>
          <a:noFill/>
        </p:spPr>
        <p:txBody>
          <a:bodyPr wrap="square" rtlCol="0">
            <a:spAutoFit/>
          </a:bodyPr>
          <a:lstStyle/>
          <a:p>
            <a:r>
              <a:rPr lang="en-US" sz="2800" dirty="0" smtClean="0"/>
              <a:t>Predictors:  Points Making Up This Line</a:t>
            </a:r>
            <a:endParaRPr lang="en-US" sz="2800" dirty="0"/>
          </a:p>
        </p:txBody>
      </p:sp>
      <p:cxnSp>
        <p:nvCxnSpPr>
          <p:cNvPr id="7" name="Straight Arrow Connector 6"/>
          <p:cNvCxnSpPr>
            <a:stCxn id="6" idx="2"/>
          </p:cNvCxnSpPr>
          <p:nvPr/>
        </p:nvCxnSpPr>
        <p:spPr>
          <a:xfrm flipH="1">
            <a:off x="5083446" y="1662898"/>
            <a:ext cx="5531625" cy="9408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60107" y="6239827"/>
            <a:ext cx="2032201" cy="523220"/>
          </a:xfrm>
          <a:prstGeom prst="rect">
            <a:avLst/>
          </a:prstGeom>
          <a:noFill/>
        </p:spPr>
        <p:txBody>
          <a:bodyPr wrap="square" rtlCol="0">
            <a:spAutoFit/>
          </a:bodyPr>
          <a:lstStyle/>
          <a:p>
            <a:r>
              <a:rPr lang="en-US" sz="2800" dirty="0" smtClean="0"/>
              <a:t>Data Points</a:t>
            </a:r>
            <a:endParaRPr lang="en-US" sz="2800" dirty="0"/>
          </a:p>
        </p:txBody>
      </p:sp>
      <p:cxnSp>
        <p:nvCxnSpPr>
          <p:cNvPr id="13" name="Straight Arrow Connector 12"/>
          <p:cNvCxnSpPr>
            <a:stCxn id="12" idx="1"/>
          </p:cNvCxnSpPr>
          <p:nvPr/>
        </p:nvCxnSpPr>
        <p:spPr>
          <a:xfrm flipH="1" flipV="1">
            <a:off x="4110430" y="6030072"/>
            <a:ext cx="2649677" cy="4713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p:cNvCxnSpPr>
          <p:nvPr/>
        </p:nvCxnSpPr>
        <p:spPr>
          <a:xfrm flipH="1" flipV="1">
            <a:off x="3938954" y="4490738"/>
            <a:ext cx="2821153" cy="20106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363564" y="2617783"/>
            <a:ext cx="1814406" cy="949412"/>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60107" y="3615860"/>
            <a:ext cx="4248443" cy="523220"/>
          </a:xfrm>
          <a:prstGeom prst="rect">
            <a:avLst/>
          </a:prstGeom>
          <a:noFill/>
        </p:spPr>
        <p:txBody>
          <a:bodyPr wrap="square" rtlCol="0">
            <a:spAutoFit/>
          </a:bodyPr>
          <a:lstStyle/>
          <a:p>
            <a:r>
              <a:rPr lang="en-US" sz="2800" dirty="0" smtClean="0"/>
              <a:t>Confidence Interval</a:t>
            </a:r>
            <a:endParaRPr lang="en-US" sz="2800" dirty="0"/>
          </a:p>
        </p:txBody>
      </p:sp>
      <p:cxnSp>
        <p:nvCxnSpPr>
          <p:cNvPr id="25" name="Straight Arrow Connector 24"/>
          <p:cNvCxnSpPr/>
          <p:nvPr/>
        </p:nvCxnSpPr>
        <p:spPr>
          <a:xfrm flipV="1">
            <a:off x="1456841" y="4684542"/>
            <a:ext cx="0" cy="56938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456841" y="2867186"/>
            <a:ext cx="0" cy="181735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14277" y="3207303"/>
            <a:ext cx="24677" cy="130270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110429" y="3207303"/>
            <a:ext cx="10861" cy="90017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1"/>
          </p:cNvCxnSpPr>
          <p:nvPr/>
        </p:nvCxnSpPr>
        <p:spPr>
          <a:xfrm flipH="1" flipV="1">
            <a:off x="4110429" y="4139080"/>
            <a:ext cx="2649678" cy="2362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3951" y="4139081"/>
            <a:ext cx="4248443" cy="2346968"/>
          </a:xfrm>
          <a:prstGeom prst="rect">
            <a:avLst/>
          </a:prstGeom>
          <a:noFill/>
        </p:spPr>
        <p:txBody>
          <a:bodyPr wrap="square" rtlCol="0">
            <a:normAutofit/>
          </a:bodyPr>
          <a:lstStyle/>
          <a:p>
            <a:r>
              <a:rPr lang="en-US" sz="2400" dirty="0" smtClean="0"/>
              <a:t>Residuals:  distances from data points to the points on the predictor line of the model (distance from </a:t>
            </a:r>
            <a:r>
              <a:rPr lang="en-US" sz="2400" dirty="0" err="1" smtClean="0"/>
              <a:t>Y</a:t>
            </a:r>
            <a:r>
              <a:rPr lang="en-US" dirty="0" err="1" smtClean="0"/>
              <a:t>datapoint</a:t>
            </a:r>
            <a:r>
              <a:rPr lang="en-US" dirty="0"/>
              <a:t> </a:t>
            </a:r>
            <a:r>
              <a:rPr lang="en-US" sz="2400" dirty="0" smtClean="0"/>
              <a:t>to </a:t>
            </a:r>
            <a:r>
              <a:rPr lang="en-US" sz="2400" dirty="0" err="1" smtClean="0"/>
              <a:t>Y</a:t>
            </a:r>
            <a:r>
              <a:rPr lang="en-US" dirty="0" err="1" smtClean="0"/>
              <a:t>predictor</a:t>
            </a:r>
            <a:r>
              <a:rPr lang="en-US" dirty="0" smtClean="0"/>
              <a:t>.</a:t>
            </a:r>
            <a:r>
              <a:rPr lang="en-US" sz="3200" dirty="0" smtClean="0"/>
              <a:t> </a:t>
            </a:r>
            <a:endParaRPr lang="en-US" sz="2400" dirty="0"/>
          </a:p>
        </p:txBody>
      </p:sp>
      <p:cxnSp>
        <p:nvCxnSpPr>
          <p:cNvPr id="56" name="Straight Connector 55"/>
          <p:cNvCxnSpPr/>
          <p:nvPr/>
        </p:nvCxnSpPr>
        <p:spPr>
          <a:xfrm flipV="1">
            <a:off x="4606806" y="3344471"/>
            <a:ext cx="1098065" cy="557003"/>
          </a:xfrm>
          <a:prstGeom prst="line">
            <a:avLst/>
          </a:prstGeom>
          <a:ln w="762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51841" y="2603715"/>
            <a:ext cx="3609144" cy="2995230"/>
          </a:xfrm>
          <a:prstGeom prst="ellipse">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p:cNvCxnSpPr/>
          <p:nvPr/>
        </p:nvCxnSpPr>
        <p:spPr>
          <a:xfrm flipV="1">
            <a:off x="2867186" y="2278252"/>
            <a:ext cx="966317" cy="675146"/>
          </a:xfrm>
          <a:prstGeom prst="line">
            <a:avLst/>
          </a:prstGeom>
          <a:ln w="762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601297" y="3207303"/>
            <a:ext cx="4254896" cy="4085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1"/>
          </p:cNvCxnSpPr>
          <p:nvPr/>
        </p:nvCxnSpPr>
        <p:spPr>
          <a:xfrm flipH="1" flipV="1">
            <a:off x="4110429" y="3830667"/>
            <a:ext cx="3833522" cy="14818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825051" y="3718190"/>
            <a:ext cx="3833522" cy="14818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6" idx="1"/>
          </p:cNvCxnSpPr>
          <p:nvPr/>
        </p:nvCxnSpPr>
        <p:spPr>
          <a:xfrm flipH="1" flipV="1">
            <a:off x="1456840" y="4685541"/>
            <a:ext cx="6487111" cy="6270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9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1"/>
            <a:ext cx="11802794" cy="661182"/>
          </a:xfrm>
        </p:spPr>
        <p:txBody>
          <a:bodyPr>
            <a:normAutofit fontScale="90000"/>
          </a:bodyPr>
          <a:lstStyle/>
          <a:p>
            <a:r>
              <a:rPr lang="en-US" dirty="0" smtClean="0"/>
              <a:t>Linear Models: Some of The Underlying Math</a:t>
            </a:r>
            <a:endParaRPr lang="en-US" dirty="0"/>
          </a:p>
        </p:txBody>
      </p:sp>
      <p:sp>
        <p:nvSpPr>
          <p:cNvPr id="3" name="Content Placeholder 2"/>
          <p:cNvSpPr>
            <a:spLocks noGrp="1"/>
          </p:cNvSpPr>
          <p:nvPr>
            <p:ph idx="1"/>
          </p:nvPr>
        </p:nvSpPr>
        <p:spPr>
          <a:xfrm>
            <a:off x="492369" y="548640"/>
            <a:ext cx="4979963" cy="5978769"/>
          </a:xfrm>
        </p:spPr>
        <p:txBody>
          <a:bodyPr>
            <a:normAutofit fontScale="92500" lnSpcReduction="10000"/>
          </a:bodyPr>
          <a:lstStyle/>
          <a:p>
            <a:pPr marL="0" indent="0">
              <a:buNone/>
            </a:pPr>
            <a:r>
              <a:rPr lang="en-US" dirty="0" smtClean="0"/>
              <a:t>Coefficients B0 and B1 in:</a:t>
            </a:r>
          </a:p>
          <a:p>
            <a:endParaRPr lang="en-US" dirty="0" smtClean="0"/>
          </a:p>
          <a:p>
            <a:endParaRPr lang="en-US" dirty="0"/>
          </a:p>
          <a:p>
            <a:pPr lvl="1"/>
            <a:r>
              <a:rPr lang="en-US" dirty="0" smtClean="0"/>
              <a:t>B0 = Bias and Y-Intercept</a:t>
            </a:r>
          </a:p>
          <a:p>
            <a:pPr lvl="1"/>
            <a:r>
              <a:rPr lang="en-US" dirty="0" smtClean="0"/>
              <a:t>B1 = Slope of the line (linear model)</a:t>
            </a:r>
          </a:p>
          <a:p>
            <a:r>
              <a:rPr lang="en-US" dirty="0" smtClean="0"/>
              <a:t>Calculating B1:</a:t>
            </a:r>
          </a:p>
          <a:p>
            <a:endParaRPr lang="en-US" dirty="0"/>
          </a:p>
          <a:p>
            <a:endParaRPr lang="en-US" dirty="0" smtClean="0"/>
          </a:p>
          <a:p>
            <a:r>
              <a:rPr lang="en-US" dirty="0" smtClean="0"/>
              <a:t>Then use B1 to Calculate B0:</a:t>
            </a:r>
          </a:p>
          <a:p>
            <a:endParaRPr lang="en-US" dirty="0"/>
          </a:p>
          <a:p>
            <a:endParaRPr lang="en-US" dirty="0" smtClean="0"/>
          </a:p>
          <a:p>
            <a:r>
              <a:rPr lang="en-US" dirty="0" smtClean="0"/>
              <a:t>The computer will calculate all of this for you but conceptually it is good to understand this</a:t>
            </a:r>
          </a:p>
          <a:p>
            <a:endParaRPr lang="en-US" dirty="0" smtClean="0"/>
          </a:p>
          <a:p>
            <a:pPr lvl="1"/>
            <a:endParaRPr lang="en-US" dirty="0" smtClean="0"/>
          </a:p>
          <a:p>
            <a:pPr lvl="1"/>
            <a:endParaRPr lang="en-US" dirty="0" smtClean="0"/>
          </a:p>
        </p:txBody>
      </p:sp>
      <p:pic>
        <p:nvPicPr>
          <p:cNvPr id="6" name="Picture 5"/>
          <p:cNvPicPr>
            <a:picLocks noChangeAspect="1"/>
          </p:cNvPicPr>
          <p:nvPr/>
        </p:nvPicPr>
        <p:blipFill>
          <a:blip r:embed="rId2"/>
          <a:stretch>
            <a:fillRect/>
          </a:stretch>
        </p:blipFill>
        <p:spPr>
          <a:xfrm>
            <a:off x="913795" y="1083213"/>
            <a:ext cx="3032250" cy="717452"/>
          </a:xfrm>
          <a:prstGeom prst="rect">
            <a:avLst/>
          </a:prstGeom>
        </p:spPr>
      </p:pic>
      <p:pic>
        <p:nvPicPr>
          <p:cNvPr id="7" name="Picture 6"/>
          <p:cNvPicPr>
            <a:picLocks noChangeAspect="1"/>
          </p:cNvPicPr>
          <p:nvPr/>
        </p:nvPicPr>
        <p:blipFill>
          <a:blip r:embed="rId3"/>
          <a:stretch>
            <a:fillRect/>
          </a:stretch>
        </p:blipFill>
        <p:spPr>
          <a:xfrm>
            <a:off x="913795" y="3103827"/>
            <a:ext cx="5029200" cy="819150"/>
          </a:xfrm>
          <a:prstGeom prst="rect">
            <a:avLst/>
          </a:prstGeom>
        </p:spPr>
      </p:pic>
      <p:pic>
        <p:nvPicPr>
          <p:cNvPr id="8" name="Picture 7"/>
          <p:cNvPicPr>
            <a:picLocks noChangeAspect="1"/>
          </p:cNvPicPr>
          <p:nvPr/>
        </p:nvPicPr>
        <p:blipFill>
          <a:blip r:embed="rId4"/>
          <a:stretch>
            <a:fillRect/>
          </a:stretch>
        </p:blipFill>
        <p:spPr>
          <a:xfrm>
            <a:off x="913795" y="4367351"/>
            <a:ext cx="4320888" cy="514131"/>
          </a:xfrm>
          <a:prstGeom prst="rect">
            <a:avLst/>
          </a:prstGeom>
        </p:spPr>
      </p:pic>
      <p:sp>
        <p:nvSpPr>
          <p:cNvPr id="9" name="Content Placeholder 2"/>
          <p:cNvSpPr txBox="1">
            <a:spLocks/>
          </p:cNvSpPr>
          <p:nvPr/>
        </p:nvSpPr>
        <p:spPr>
          <a:xfrm>
            <a:off x="6060838" y="546292"/>
            <a:ext cx="5657550" cy="6206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smtClean="0"/>
              <a:t>Some Other Related Calculations:</a:t>
            </a:r>
          </a:p>
          <a:p>
            <a:pPr marL="0" indent="0">
              <a:buFont typeface="Arial" panose="020B0604020202020204" pitchFamily="34" charset="0"/>
              <a:buNone/>
            </a:pPr>
            <a:r>
              <a:rPr lang="en-US" dirty="0" smtClean="0"/>
              <a:t>Root Mean Squared Error:</a:t>
            </a:r>
          </a:p>
          <a:p>
            <a:pPr marL="0" indent="0">
              <a:buFont typeface="Arial" panose="020B0604020202020204" pitchFamily="34" charset="0"/>
              <a:buNone/>
            </a:pPr>
            <a:endParaRPr lang="en-US" dirty="0" smtClean="0"/>
          </a:p>
          <a:p>
            <a:endParaRPr lang="en-US" dirty="0" smtClean="0"/>
          </a:p>
          <a:p>
            <a:pPr marL="0" indent="0">
              <a:buNone/>
            </a:pPr>
            <a:r>
              <a:rPr lang="en-US" dirty="0" smtClean="0"/>
              <a:t>Linear models seek to minimize this.  It also represents how accurate/inaccurate a prediction is expected to be.</a:t>
            </a:r>
          </a:p>
          <a:p>
            <a:pPr marL="0" indent="0">
              <a:buNone/>
            </a:pPr>
            <a:r>
              <a:rPr lang="en-US" dirty="0" smtClean="0"/>
              <a:t>To estimate this, use PEARSON() function for “</a:t>
            </a:r>
            <a:r>
              <a:rPr lang="en-US" dirty="0" smtClean="0"/>
              <a:t>Pearson’s </a:t>
            </a:r>
            <a:r>
              <a:rPr lang="en-US" dirty="0" smtClean="0"/>
              <a:t>Correlation” expressed mathematically as this:</a:t>
            </a:r>
          </a:p>
          <a:p>
            <a:pPr marL="0" indent="0">
              <a:buNone/>
            </a:pPr>
            <a:endParaRPr lang="en-US" dirty="0"/>
          </a:p>
          <a:p>
            <a:pPr marL="0" indent="0">
              <a:buNone/>
            </a:pPr>
            <a:endParaRPr lang="en-US" dirty="0" smtClean="0"/>
          </a:p>
          <a:p>
            <a:pPr lvl="1"/>
            <a:r>
              <a:rPr lang="en-US" dirty="0" smtClean="0"/>
              <a:t>1 = positive correlation</a:t>
            </a:r>
          </a:p>
          <a:p>
            <a:pPr lvl="1"/>
            <a:r>
              <a:rPr lang="en-US" dirty="0" smtClean="0"/>
              <a:t>-1 = negative correlation</a:t>
            </a:r>
          </a:p>
          <a:p>
            <a:pPr lvl="1"/>
            <a:r>
              <a:rPr lang="en-US" dirty="0" smtClean="0"/>
              <a:t>Normally, value will be in between to represent how correlated x and y are.</a:t>
            </a:r>
          </a:p>
          <a:p>
            <a:pPr marL="0" indent="0">
              <a:buNone/>
            </a:pPr>
            <a:endParaRPr lang="en-US" dirty="0" smtClean="0"/>
          </a:p>
          <a:p>
            <a:pPr lvl="1"/>
            <a:endParaRPr lang="en-US" dirty="0" smtClean="0"/>
          </a:p>
          <a:p>
            <a:pPr lvl="1"/>
            <a:endParaRPr lang="en-US" dirty="0" smtClean="0"/>
          </a:p>
        </p:txBody>
      </p:sp>
      <p:pic>
        <p:nvPicPr>
          <p:cNvPr id="10" name="Picture 9"/>
          <p:cNvPicPr>
            <a:picLocks noChangeAspect="1"/>
          </p:cNvPicPr>
          <p:nvPr/>
        </p:nvPicPr>
        <p:blipFill>
          <a:blip r:embed="rId5"/>
          <a:stretch>
            <a:fillRect/>
          </a:stretch>
        </p:blipFill>
        <p:spPr>
          <a:xfrm>
            <a:off x="6278944" y="1494785"/>
            <a:ext cx="3404382" cy="831712"/>
          </a:xfrm>
          <a:prstGeom prst="rect">
            <a:avLst/>
          </a:prstGeom>
        </p:spPr>
      </p:pic>
      <p:pic>
        <p:nvPicPr>
          <p:cNvPr id="11" name="Picture 10"/>
          <p:cNvPicPr>
            <a:picLocks noChangeAspect="1"/>
          </p:cNvPicPr>
          <p:nvPr/>
        </p:nvPicPr>
        <p:blipFill>
          <a:blip r:embed="rId6"/>
          <a:stretch>
            <a:fillRect/>
          </a:stretch>
        </p:blipFill>
        <p:spPr>
          <a:xfrm>
            <a:off x="6639951" y="4459027"/>
            <a:ext cx="3555661" cy="844910"/>
          </a:xfrm>
          <a:prstGeom prst="rect">
            <a:avLst/>
          </a:prstGeom>
        </p:spPr>
      </p:pic>
    </p:spTree>
    <p:extLst>
      <p:ext uri="{BB962C8B-B14F-4D97-AF65-F5344CB8AC3E}">
        <p14:creationId xmlns:p14="http://schemas.microsoft.com/office/powerpoint/2010/main" val="2071987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1"/>
            <a:ext cx="11802794" cy="661182"/>
          </a:xfrm>
        </p:spPr>
        <p:txBody>
          <a:bodyPr>
            <a:normAutofit/>
          </a:bodyPr>
          <a:lstStyle/>
          <a:p>
            <a:r>
              <a:rPr lang="en-US" dirty="0" smtClean="0"/>
              <a:t>More complex: Linear Models</a:t>
            </a:r>
            <a:endParaRPr lang="en-US" dirty="0"/>
          </a:p>
        </p:txBody>
      </p:sp>
      <p:sp>
        <p:nvSpPr>
          <p:cNvPr id="3" name="Content Placeholder 2"/>
          <p:cNvSpPr>
            <a:spLocks noGrp="1"/>
          </p:cNvSpPr>
          <p:nvPr>
            <p:ph idx="1"/>
          </p:nvPr>
        </p:nvSpPr>
        <p:spPr>
          <a:xfrm>
            <a:off x="323553" y="590844"/>
            <a:ext cx="5148779" cy="5978769"/>
          </a:xfrm>
        </p:spPr>
        <p:txBody>
          <a:bodyPr>
            <a:normAutofit fontScale="92500"/>
          </a:bodyPr>
          <a:lstStyle/>
          <a:p>
            <a:pPr marL="0" indent="0">
              <a:buNone/>
            </a:pPr>
            <a:r>
              <a:rPr lang="en-US" b="1" dirty="0" smtClean="0"/>
              <a:t>STOCHASTIC GRADIENT DESCENT:</a:t>
            </a:r>
          </a:p>
          <a:p>
            <a:pPr marL="0" indent="0">
              <a:buNone/>
            </a:pPr>
            <a:r>
              <a:rPr lang="en-US" dirty="0" smtClean="0"/>
              <a:t>During each iteration of the gradient descent the computer runs a calculation like this:</a:t>
            </a:r>
          </a:p>
          <a:p>
            <a:pPr marL="0" indent="0">
              <a:buNone/>
            </a:pPr>
            <a:endParaRPr lang="en-US" dirty="0" smtClean="0"/>
          </a:p>
          <a:p>
            <a:pPr lvl="1"/>
            <a:r>
              <a:rPr lang="en-US" dirty="0" smtClean="0"/>
              <a:t>w = coefficient or weight to be optimized</a:t>
            </a:r>
          </a:p>
          <a:p>
            <a:pPr lvl="1"/>
            <a:r>
              <a:rPr lang="en-US" dirty="0"/>
              <a:t>a</a:t>
            </a:r>
            <a:r>
              <a:rPr lang="en-US" dirty="0" smtClean="0"/>
              <a:t>lpha = learning rate to configure</a:t>
            </a:r>
          </a:p>
          <a:p>
            <a:pPr lvl="1"/>
            <a:r>
              <a:rPr lang="en-US" dirty="0"/>
              <a:t>d</a:t>
            </a:r>
            <a:r>
              <a:rPr lang="en-US" dirty="0" smtClean="0"/>
              <a:t>elta = error for the model on training data associated to the weight</a:t>
            </a:r>
            <a:endParaRPr lang="en-US" dirty="0"/>
          </a:p>
          <a:p>
            <a:r>
              <a:rPr lang="en-US" dirty="0" smtClean="0"/>
              <a:t>Multiple iterations are used with the above as input into a mathematical process that ultimately leads to calculation of B0 and B1 for the model</a:t>
            </a:r>
            <a:r>
              <a:rPr lang="en-US" dirty="0" smtClean="0"/>
              <a:t>.</a:t>
            </a:r>
          </a:p>
          <a:p>
            <a:r>
              <a:rPr lang="en-US" dirty="0" smtClean="0"/>
              <a:t>This can be used with different types of Linear Models</a:t>
            </a:r>
            <a:endParaRPr lang="en-US" dirty="0" smtClean="0"/>
          </a:p>
          <a:p>
            <a:endParaRPr lang="en-US" dirty="0" smtClean="0"/>
          </a:p>
          <a:p>
            <a:pPr lvl="1"/>
            <a:endParaRPr lang="en-US" dirty="0" smtClean="0"/>
          </a:p>
          <a:p>
            <a:pPr lvl="1"/>
            <a:endParaRPr lang="en-US" dirty="0" smtClean="0"/>
          </a:p>
        </p:txBody>
      </p:sp>
      <p:sp>
        <p:nvSpPr>
          <p:cNvPr id="9" name="Content Placeholder 2"/>
          <p:cNvSpPr txBox="1">
            <a:spLocks/>
          </p:cNvSpPr>
          <p:nvPr/>
        </p:nvSpPr>
        <p:spPr>
          <a:xfrm>
            <a:off x="6060838" y="546292"/>
            <a:ext cx="5657550" cy="6206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smtClean="0"/>
              <a:t>LOGISTIC REGRESSION:</a:t>
            </a:r>
          </a:p>
          <a:p>
            <a:pPr marL="0" indent="0">
              <a:buFont typeface="Arial" panose="020B0604020202020204" pitchFamily="34" charset="0"/>
              <a:buNone/>
            </a:pPr>
            <a:endParaRPr lang="en-US" dirty="0" smtClean="0"/>
          </a:p>
          <a:p>
            <a:pPr marL="0" indent="0">
              <a:buNone/>
            </a:pPr>
            <a:endParaRPr lang="en-US" dirty="0" smtClean="0"/>
          </a:p>
          <a:p>
            <a:r>
              <a:rPr lang="en-US" dirty="0" smtClean="0"/>
              <a:t>e = base of natural logarithms (Euler’s Number calculated with </a:t>
            </a:r>
            <a:r>
              <a:rPr lang="en-US" dirty="0" err="1" smtClean="0"/>
              <a:t>exp</a:t>
            </a:r>
            <a:r>
              <a:rPr lang="en-US" dirty="0" smtClean="0"/>
              <a:t>())</a:t>
            </a:r>
          </a:p>
          <a:p>
            <a:r>
              <a:rPr lang="en-US" dirty="0" smtClean="0"/>
              <a:t>B0 and B1 = standard linear coefficients as described on earlier </a:t>
            </a:r>
            <a:r>
              <a:rPr lang="en-US" dirty="0" smtClean="0"/>
              <a:t>slides</a:t>
            </a:r>
          </a:p>
          <a:p>
            <a:r>
              <a:rPr lang="en-US" dirty="0" smtClean="0"/>
              <a:t>This can be combined with Stochastic Gradient Descent</a:t>
            </a:r>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908834" y="2344026"/>
            <a:ext cx="3357772" cy="300696"/>
          </a:xfrm>
          <a:prstGeom prst="rect">
            <a:avLst/>
          </a:prstGeom>
        </p:spPr>
      </p:pic>
      <p:pic>
        <p:nvPicPr>
          <p:cNvPr id="5" name="Picture 4"/>
          <p:cNvPicPr>
            <a:picLocks noChangeAspect="1"/>
          </p:cNvPicPr>
          <p:nvPr/>
        </p:nvPicPr>
        <p:blipFill>
          <a:blip r:embed="rId3"/>
          <a:stretch>
            <a:fillRect/>
          </a:stretch>
        </p:blipFill>
        <p:spPr>
          <a:xfrm>
            <a:off x="6337935" y="984592"/>
            <a:ext cx="2076450" cy="781050"/>
          </a:xfrm>
          <a:prstGeom prst="rect">
            <a:avLst/>
          </a:prstGeom>
        </p:spPr>
      </p:pic>
    </p:spTree>
    <p:extLst>
      <p:ext uri="{BB962C8B-B14F-4D97-AF65-F5344CB8AC3E}">
        <p14:creationId xmlns:p14="http://schemas.microsoft.com/office/powerpoint/2010/main" val="53117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1"/>
            <a:ext cx="11802794" cy="661182"/>
          </a:xfrm>
        </p:spPr>
        <p:txBody>
          <a:bodyPr>
            <a:normAutofit/>
          </a:bodyPr>
          <a:lstStyle/>
          <a:p>
            <a:r>
              <a:rPr lang="en-US" dirty="0" smtClean="0"/>
              <a:t>Linear </a:t>
            </a:r>
            <a:r>
              <a:rPr lang="en-US" dirty="0" err="1" smtClean="0"/>
              <a:t>Disciminant</a:t>
            </a:r>
            <a:r>
              <a:rPr lang="en-US" dirty="0" smtClean="0"/>
              <a:t> Analysis</a:t>
            </a:r>
            <a:endParaRPr lang="en-US" dirty="0"/>
          </a:p>
        </p:txBody>
      </p:sp>
      <p:sp>
        <p:nvSpPr>
          <p:cNvPr id="3" name="Content Placeholder 2"/>
          <p:cNvSpPr>
            <a:spLocks noGrp="1"/>
          </p:cNvSpPr>
          <p:nvPr>
            <p:ph idx="1"/>
          </p:nvPr>
        </p:nvSpPr>
        <p:spPr>
          <a:xfrm>
            <a:off x="323553" y="590844"/>
            <a:ext cx="5148779" cy="5978769"/>
          </a:xfrm>
        </p:spPr>
        <p:txBody>
          <a:bodyPr>
            <a:normAutofit lnSpcReduction="10000"/>
          </a:bodyPr>
          <a:lstStyle/>
          <a:p>
            <a:pPr marL="0" indent="0">
              <a:buNone/>
            </a:pPr>
            <a:r>
              <a:rPr lang="en-US" dirty="0" smtClean="0"/>
              <a:t>PREPARING DATA:</a:t>
            </a:r>
          </a:p>
          <a:p>
            <a:r>
              <a:rPr lang="en-US" dirty="0" smtClean="0"/>
              <a:t>Data needs to resemble Gaussian Distributions for each Variable</a:t>
            </a:r>
          </a:p>
          <a:p>
            <a:pPr lvl="1"/>
            <a:r>
              <a:rPr lang="en-US" dirty="0" smtClean="0"/>
              <a:t>Use </a:t>
            </a:r>
            <a:r>
              <a:rPr lang="en-US" dirty="0" err="1" smtClean="0"/>
              <a:t>BoxCox</a:t>
            </a:r>
            <a:r>
              <a:rPr lang="en-US" dirty="0" smtClean="0"/>
              <a:t> to transform skewed data</a:t>
            </a:r>
          </a:p>
          <a:p>
            <a:pPr lvl="1"/>
            <a:r>
              <a:rPr lang="en-US" dirty="0" smtClean="0"/>
              <a:t>Use Log or Root to transform exponential data</a:t>
            </a:r>
          </a:p>
          <a:p>
            <a:r>
              <a:rPr lang="en-US" dirty="0" smtClean="0"/>
              <a:t>Data cleansing includes elimination of outliers</a:t>
            </a:r>
          </a:p>
          <a:p>
            <a:endParaRPr lang="en-US" dirty="0"/>
          </a:p>
          <a:p>
            <a:pPr marL="0" indent="0">
              <a:buNone/>
            </a:pPr>
            <a:r>
              <a:rPr lang="en-US" dirty="0" smtClean="0"/>
              <a:t>WHAT IT’S FOR:</a:t>
            </a:r>
          </a:p>
          <a:p>
            <a:r>
              <a:rPr lang="en-US" dirty="0" smtClean="0"/>
              <a:t>Can be used to overcome limitations of Logistic Regression</a:t>
            </a:r>
          </a:p>
          <a:p>
            <a:r>
              <a:rPr lang="en-US" dirty="0" smtClean="0"/>
              <a:t>Good for both binary and multiple classification problems using categorical data as input</a:t>
            </a:r>
            <a:endParaRPr lang="en-US" dirty="0" smtClean="0"/>
          </a:p>
          <a:p>
            <a:pPr lvl="1"/>
            <a:endParaRPr lang="en-US" dirty="0" smtClean="0"/>
          </a:p>
          <a:p>
            <a:pPr lvl="1"/>
            <a:endParaRPr lang="en-US" dirty="0" smtClean="0"/>
          </a:p>
        </p:txBody>
      </p:sp>
      <p:sp>
        <p:nvSpPr>
          <p:cNvPr id="9" name="Content Placeholder 2"/>
          <p:cNvSpPr txBox="1">
            <a:spLocks/>
          </p:cNvSpPr>
          <p:nvPr/>
        </p:nvSpPr>
        <p:spPr>
          <a:xfrm>
            <a:off x="5345723" y="546292"/>
            <a:ext cx="6780624" cy="63117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dirty="0" smtClean="0"/>
              <a:t>A </a:t>
            </a:r>
            <a:r>
              <a:rPr lang="en-US" dirty="0"/>
              <a:t>LOOK AT SOME OF THE MATH:</a:t>
            </a:r>
          </a:p>
          <a:p>
            <a:pPr marL="0" indent="0">
              <a:buNone/>
            </a:pPr>
            <a:r>
              <a:rPr lang="en-US" dirty="0" smtClean="0"/>
              <a:t>Mean value of each input (x) for each class (k):</a:t>
            </a:r>
          </a:p>
          <a:p>
            <a:pPr marL="0" indent="0">
              <a:buNone/>
            </a:pPr>
            <a:r>
              <a:rPr lang="en-US" dirty="0" smtClean="0"/>
              <a:t> </a:t>
            </a:r>
          </a:p>
          <a:p>
            <a:pPr marL="0" indent="0">
              <a:buNone/>
            </a:pPr>
            <a:endParaRPr lang="en-US" dirty="0"/>
          </a:p>
          <a:p>
            <a:pPr marL="0" indent="0">
              <a:buNone/>
            </a:pPr>
            <a:endParaRPr lang="en-US" dirty="0"/>
          </a:p>
          <a:p>
            <a:pPr marL="0" indent="0">
              <a:buFont typeface="Arial" panose="020B0604020202020204" pitchFamily="34" charset="0"/>
              <a:buNone/>
            </a:pPr>
            <a:r>
              <a:rPr lang="en-US" dirty="0" smtClean="0"/>
              <a:t>          This is variance across all classes</a:t>
            </a:r>
          </a:p>
          <a:p>
            <a:pPr marL="0" indent="0">
              <a:buNone/>
            </a:pPr>
            <a:r>
              <a:rPr lang="en-US" dirty="0" smtClean="0"/>
              <a:t>More complex Bayesian Probability simplified by plugging Gaussian estimates into it yields the discriminant function that underlies LDA:</a:t>
            </a:r>
          </a:p>
          <a:p>
            <a:pPr marL="0" indent="0">
              <a:buNone/>
            </a:pPr>
            <a:r>
              <a:rPr lang="en-US" dirty="0" smtClean="0"/>
              <a:t>                                                                             ln() = natural</a:t>
            </a:r>
          </a:p>
          <a:p>
            <a:pPr marL="0" indent="0">
              <a:buFont typeface="Arial" panose="020B0604020202020204" pitchFamily="34" charset="0"/>
              <a:buNone/>
            </a:pPr>
            <a:r>
              <a:rPr lang="en-US" dirty="0" smtClean="0"/>
              <a:t>                                                                             logarithm</a:t>
            </a:r>
          </a:p>
          <a:p>
            <a:pPr marL="0" indent="0">
              <a:buFont typeface="Arial" panose="020B0604020202020204" pitchFamily="34" charset="0"/>
              <a:buNone/>
            </a:pPr>
            <a:r>
              <a:rPr lang="en-US" dirty="0" smtClean="0"/>
              <a:t>SPECIFIC EXTENTION VARIANTS ON THIS TECHNIQUE:</a:t>
            </a:r>
          </a:p>
          <a:p>
            <a:pPr marL="457200" indent="-457200">
              <a:buFont typeface="+mj-lt"/>
              <a:buAutoNum type="arabicPeriod"/>
            </a:pPr>
            <a:r>
              <a:rPr lang="en-US" dirty="0" smtClean="0"/>
              <a:t>Quadratic Discriminant Analysis</a:t>
            </a:r>
          </a:p>
          <a:p>
            <a:pPr marL="457200" indent="-457200">
              <a:buFont typeface="+mj-lt"/>
              <a:buAutoNum type="arabicPeriod"/>
            </a:pPr>
            <a:r>
              <a:rPr lang="en-US" dirty="0" smtClean="0"/>
              <a:t>Flexible Discriminant Analysis</a:t>
            </a:r>
          </a:p>
          <a:p>
            <a:pPr marL="457200" indent="-457200">
              <a:buFont typeface="+mj-lt"/>
              <a:buAutoNum type="arabicPeriod"/>
            </a:pPr>
            <a:r>
              <a:rPr lang="en-US" dirty="0" smtClean="0"/>
              <a:t>Regularized Discriminant Analysis</a:t>
            </a:r>
            <a:endParaRPr lang="en-US" dirty="0" smtClean="0"/>
          </a:p>
        </p:txBody>
      </p:sp>
      <p:pic>
        <p:nvPicPr>
          <p:cNvPr id="6" name="Picture 5"/>
          <p:cNvPicPr>
            <a:picLocks noChangeAspect="1"/>
          </p:cNvPicPr>
          <p:nvPr/>
        </p:nvPicPr>
        <p:blipFill>
          <a:blip r:embed="rId2"/>
          <a:stretch>
            <a:fillRect/>
          </a:stretch>
        </p:blipFill>
        <p:spPr>
          <a:xfrm>
            <a:off x="9567715" y="1401558"/>
            <a:ext cx="2219325" cy="742950"/>
          </a:xfrm>
          <a:prstGeom prst="rect">
            <a:avLst/>
          </a:prstGeom>
        </p:spPr>
      </p:pic>
      <p:pic>
        <p:nvPicPr>
          <p:cNvPr id="7" name="Picture 6"/>
          <p:cNvPicPr>
            <a:picLocks noChangeAspect="1"/>
          </p:cNvPicPr>
          <p:nvPr/>
        </p:nvPicPr>
        <p:blipFill>
          <a:blip r:embed="rId3"/>
          <a:stretch>
            <a:fillRect/>
          </a:stretch>
        </p:blipFill>
        <p:spPr>
          <a:xfrm>
            <a:off x="5573813" y="1965468"/>
            <a:ext cx="3571875" cy="714375"/>
          </a:xfrm>
          <a:prstGeom prst="rect">
            <a:avLst/>
          </a:prstGeom>
        </p:spPr>
      </p:pic>
      <p:sp>
        <p:nvSpPr>
          <p:cNvPr id="8" name="TextBox 7"/>
          <p:cNvSpPr txBox="1"/>
          <p:nvPr/>
        </p:nvSpPr>
        <p:spPr>
          <a:xfrm>
            <a:off x="5345723" y="1319344"/>
            <a:ext cx="3687424" cy="681453"/>
          </a:xfrm>
          <a:prstGeom prst="rect">
            <a:avLst/>
          </a:prstGeom>
          <a:noFill/>
        </p:spPr>
        <p:txBody>
          <a:bodyPr wrap="square" rtlCol="0">
            <a:normAutofit/>
          </a:bodyPr>
          <a:lstStyle/>
          <a:p>
            <a:r>
              <a:rPr lang="en-US" dirty="0"/>
              <a:t>Average Squared difference </a:t>
            </a:r>
            <a:r>
              <a:rPr lang="en-US" dirty="0" smtClean="0"/>
              <a:t>of </a:t>
            </a:r>
            <a:r>
              <a:rPr lang="en-US" dirty="0"/>
              <a:t>each (x) value from the </a:t>
            </a:r>
            <a:r>
              <a:rPr lang="en-US" dirty="0" smtClean="0"/>
              <a:t>mean:</a:t>
            </a:r>
            <a:endParaRPr lang="en-US" dirty="0"/>
          </a:p>
        </p:txBody>
      </p:sp>
      <p:pic>
        <p:nvPicPr>
          <p:cNvPr id="10" name="Picture 9"/>
          <p:cNvPicPr>
            <a:picLocks noChangeAspect="1"/>
          </p:cNvPicPr>
          <p:nvPr/>
        </p:nvPicPr>
        <p:blipFill>
          <a:blip r:embed="rId4"/>
          <a:stretch>
            <a:fillRect/>
          </a:stretch>
        </p:blipFill>
        <p:spPr>
          <a:xfrm>
            <a:off x="5472332" y="4052743"/>
            <a:ext cx="4419600" cy="609600"/>
          </a:xfrm>
          <a:prstGeom prst="rect">
            <a:avLst/>
          </a:prstGeom>
        </p:spPr>
      </p:pic>
    </p:spTree>
    <p:extLst>
      <p:ext uri="{BB962C8B-B14F-4D97-AF65-F5344CB8AC3E}">
        <p14:creationId xmlns:p14="http://schemas.microsoft.com/office/powerpoint/2010/main" val="183472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Matrix Math</a:t>
            </a:r>
            <a:endParaRPr lang="en-US" dirty="0"/>
          </a:p>
        </p:txBody>
      </p:sp>
      <p:sp>
        <p:nvSpPr>
          <p:cNvPr id="3" name="Content Placeholder 2"/>
          <p:cNvSpPr>
            <a:spLocks noGrp="1"/>
          </p:cNvSpPr>
          <p:nvPr>
            <p:ph idx="1"/>
          </p:nvPr>
        </p:nvSpPr>
        <p:spPr>
          <a:xfrm>
            <a:off x="492369" y="548640"/>
            <a:ext cx="5725551" cy="5978769"/>
          </a:xfrm>
        </p:spPr>
        <p:txBody>
          <a:bodyPr/>
          <a:lstStyle/>
          <a:p>
            <a:r>
              <a:rPr lang="en-US" dirty="0" smtClean="0"/>
              <a:t>It is believed that this one is not used as much but we will start with outer product</a:t>
            </a:r>
          </a:p>
          <a:p>
            <a:r>
              <a:rPr lang="en-US" dirty="0" smtClean="0"/>
              <a:t>This R code helps illustrate an outer product</a:t>
            </a:r>
          </a:p>
          <a:p>
            <a:r>
              <a:rPr lang="en-US" dirty="0" smtClean="0"/>
              <a:t>Note that it takes the outer product of a simple vector treated as a matrix and cross-multiplied with itself)</a:t>
            </a:r>
          </a:p>
        </p:txBody>
      </p:sp>
      <p:pic>
        <p:nvPicPr>
          <p:cNvPr id="4" name="Picture 3"/>
          <p:cNvPicPr>
            <a:picLocks noChangeAspect="1"/>
          </p:cNvPicPr>
          <p:nvPr/>
        </p:nvPicPr>
        <p:blipFill>
          <a:blip r:embed="rId2"/>
          <a:stretch>
            <a:fillRect/>
          </a:stretch>
        </p:blipFill>
        <p:spPr>
          <a:xfrm>
            <a:off x="6346434" y="1134060"/>
            <a:ext cx="5743749" cy="5618431"/>
          </a:xfrm>
          <a:prstGeom prst="rect">
            <a:avLst/>
          </a:prstGeom>
        </p:spPr>
      </p:pic>
      <p:pic>
        <p:nvPicPr>
          <p:cNvPr id="5" name="Picture 4"/>
          <p:cNvPicPr>
            <a:picLocks noChangeAspect="1"/>
          </p:cNvPicPr>
          <p:nvPr/>
        </p:nvPicPr>
        <p:blipFill>
          <a:blip r:embed="rId3"/>
          <a:stretch>
            <a:fillRect/>
          </a:stretch>
        </p:blipFill>
        <p:spPr>
          <a:xfrm>
            <a:off x="606449" y="3113941"/>
            <a:ext cx="4676775" cy="3638550"/>
          </a:xfrm>
          <a:prstGeom prst="rect">
            <a:avLst/>
          </a:prstGeom>
        </p:spPr>
      </p:pic>
    </p:spTree>
    <p:extLst>
      <p:ext uri="{BB962C8B-B14F-4D97-AF65-F5344CB8AC3E}">
        <p14:creationId xmlns:p14="http://schemas.microsoft.com/office/powerpoint/2010/main" val="818720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11011</TotalTime>
  <Words>1012</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Random Statistics Concepts for Data Analysis</vt:lpstr>
      <vt:lpstr>Converting Tables to Stats Terminology</vt:lpstr>
      <vt:lpstr>PowerPoint Presentation</vt:lpstr>
      <vt:lpstr>Understanding:  Linear Regression Simple Linear Models</vt:lpstr>
      <vt:lpstr>Zooming in on The Previous Image …</vt:lpstr>
      <vt:lpstr>Linear Models: Some of The Underlying Math</vt:lpstr>
      <vt:lpstr>More complex: Linear Models</vt:lpstr>
      <vt:lpstr>Linear Disciminant Analysis</vt:lpstr>
      <vt:lpstr>Matrix Math</vt:lpstr>
      <vt:lpstr>Matrix Math</vt:lpstr>
      <vt:lpstr>More Terms and Concepts</vt:lpstr>
      <vt:lpstr>More Terms and Concepts</vt:lpstr>
      <vt:lpstr>More to Come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Statistics Concepts</dc:title>
  <dc:creator>Mitch</dc:creator>
  <cp:lastModifiedBy>Mitch</cp:lastModifiedBy>
  <cp:revision>47</cp:revision>
  <dcterms:created xsi:type="dcterms:W3CDTF">2017-03-09T22:37:06Z</dcterms:created>
  <dcterms:modified xsi:type="dcterms:W3CDTF">2017-06-03T02:13:54Z</dcterms:modified>
</cp:coreProperties>
</file>