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61" r:id="rId5"/>
    <p:sldId id="260" r:id="rId6"/>
    <p:sldId id="262" r:id="rId7"/>
    <p:sldId id="263"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8" d="100"/>
          <a:sy n="68"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175254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43729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119492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8704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725728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F33003-1D99-4AAB-BABC-F5DA0E629BFF}"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272320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F33003-1D99-4AAB-BABC-F5DA0E629BFF}"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5185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33767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38036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33003-1D99-4AAB-BABC-F5DA0E629BF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172033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33003-1D99-4AAB-BABC-F5DA0E629BFF}"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64345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F33003-1D99-4AAB-BABC-F5DA0E629BF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70098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F33003-1D99-4AAB-BABC-F5DA0E629BFF}"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407021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F33003-1D99-4AAB-BABC-F5DA0E629BFF}"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47556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33003-1D99-4AAB-BABC-F5DA0E629BFF}"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422572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204889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33003-1D99-4AAB-BABC-F5DA0E629BFF}"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A149E-E78A-47A8-93DB-940C3B98038B}" type="slidenum">
              <a:rPr lang="en-US" smtClean="0"/>
              <a:t>‹#›</a:t>
            </a:fld>
            <a:endParaRPr lang="en-US"/>
          </a:p>
        </p:txBody>
      </p:sp>
    </p:spTree>
    <p:extLst>
      <p:ext uri="{BB962C8B-B14F-4D97-AF65-F5344CB8AC3E}">
        <p14:creationId xmlns:p14="http://schemas.microsoft.com/office/powerpoint/2010/main" val="385220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F33003-1D99-4AAB-BABC-F5DA0E629BFF}" type="datetimeFigureOut">
              <a:rPr lang="en-US" smtClean="0"/>
              <a:t>4/6/2017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54A149E-E78A-47A8-93DB-940C3B98038B}" type="slidenum">
              <a:rPr lang="en-US" smtClean="0"/>
              <a:t>‹#›</a:t>
            </a:fld>
            <a:endParaRPr lang="en-US"/>
          </a:p>
        </p:txBody>
      </p:sp>
    </p:spTree>
    <p:extLst>
      <p:ext uri="{BB962C8B-B14F-4D97-AF65-F5344CB8AC3E}">
        <p14:creationId xmlns:p14="http://schemas.microsoft.com/office/powerpoint/2010/main" val="388320660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Random </a:t>
            </a:r>
            <a:r>
              <a:rPr lang="en-US" smtClean="0"/>
              <a:t>Introductory Statistics </a:t>
            </a:r>
            <a:r>
              <a:rPr lang="en-US" dirty="0" smtClean="0"/>
              <a:t>Concepts</a:t>
            </a:r>
            <a:endParaRPr lang="en-US" dirty="0"/>
          </a:p>
        </p:txBody>
      </p:sp>
      <p:sp>
        <p:nvSpPr>
          <p:cNvPr id="3" name="Subtitle 2"/>
          <p:cNvSpPr>
            <a:spLocks noGrp="1"/>
          </p:cNvSpPr>
          <p:nvPr>
            <p:ph type="subTitle" idx="1"/>
          </p:nvPr>
        </p:nvSpPr>
        <p:spPr/>
        <p:txBody>
          <a:bodyPr>
            <a:normAutofit/>
          </a:bodyPr>
          <a:lstStyle/>
          <a:p>
            <a:r>
              <a:rPr lang="en-US" dirty="0" smtClean="0"/>
              <a:t>Compiled to help with prepping for a Data Science Boot Camp</a:t>
            </a:r>
            <a:endParaRPr lang="en-US" dirty="0"/>
          </a:p>
        </p:txBody>
      </p:sp>
    </p:spTree>
    <p:extLst>
      <p:ext uri="{BB962C8B-B14F-4D97-AF65-F5344CB8AC3E}">
        <p14:creationId xmlns:p14="http://schemas.microsoft.com/office/powerpoint/2010/main" val="493266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More to Come …</a:t>
            </a:r>
            <a:endParaRPr lang="en-US" dirty="0"/>
          </a:p>
        </p:txBody>
      </p:sp>
      <p:sp>
        <p:nvSpPr>
          <p:cNvPr id="3" name="Content Placeholder 2"/>
          <p:cNvSpPr>
            <a:spLocks noGrp="1"/>
          </p:cNvSpPr>
          <p:nvPr>
            <p:ph idx="1"/>
          </p:nvPr>
        </p:nvSpPr>
        <p:spPr>
          <a:xfrm>
            <a:off x="492369" y="548640"/>
            <a:ext cx="11113477" cy="5978769"/>
          </a:xfrm>
        </p:spPr>
        <p:txBody>
          <a:bodyPr/>
          <a:lstStyle/>
          <a:p>
            <a:r>
              <a:rPr lang="en-US" dirty="0" smtClean="0"/>
              <a:t>More concepts will be explored in these slides as I find the time to add them</a:t>
            </a:r>
          </a:p>
          <a:p>
            <a:pPr marL="0" indent="0">
              <a:buNone/>
            </a:pPr>
            <a:endParaRPr lang="en-US" dirty="0" smtClean="0"/>
          </a:p>
        </p:txBody>
      </p:sp>
    </p:spTree>
    <p:extLst>
      <p:ext uri="{BB962C8B-B14F-4D97-AF65-F5344CB8AC3E}">
        <p14:creationId xmlns:p14="http://schemas.microsoft.com/office/powerpoint/2010/main" val="2238623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56"/>
            <a:ext cx="10353761" cy="1326321"/>
          </a:xfrm>
        </p:spPr>
        <p:txBody>
          <a:bodyPr/>
          <a:lstStyle/>
          <a:p>
            <a:r>
              <a:rPr lang="en-US" dirty="0" smtClean="0"/>
              <a:t>Converting Tables to Stats Terminology</a:t>
            </a:r>
            <a:endParaRPr lang="en-US" dirty="0"/>
          </a:p>
        </p:txBody>
      </p:sp>
      <p:pic>
        <p:nvPicPr>
          <p:cNvPr id="4" name="Picture 3"/>
          <p:cNvPicPr>
            <a:picLocks noChangeAspect="1"/>
          </p:cNvPicPr>
          <p:nvPr/>
        </p:nvPicPr>
        <p:blipFill>
          <a:blip r:embed="rId2"/>
          <a:stretch>
            <a:fillRect/>
          </a:stretch>
        </p:blipFill>
        <p:spPr>
          <a:xfrm>
            <a:off x="3553923" y="3390679"/>
            <a:ext cx="8271285" cy="3235204"/>
          </a:xfrm>
          <a:prstGeom prst="rect">
            <a:avLst/>
          </a:prstGeom>
        </p:spPr>
      </p:pic>
      <p:sp>
        <p:nvSpPr>
          <p:cNvPr id="5" name="TextBox 4"/>
          <p:cNvSpPr txBox="1"/>
          <p:nvPr/>
        </p:nvSpPr>
        <p:spPr>
          <a:xfrm>
            <a:off x="6696222" y="1529984"/>
            <a:ext cx="4571334" cy="954107"/>
          </a:xfrm>
          <a:prstGeom prst="rect">
            <a:avLst/>
          </a:prstGeom>
          <a:noFill/>
        </p:spPr>
        <p:txBody>
          <a:bodyPr wrap="square" rtlCol="0">
            <a:spAutoFit/>
          </a:bodyPr>
          <a:lstStyle/>
          <a:p>
            <a:r>
              <a:rPr lang="en-US" sz="2800" dirty="0" smtClean="0"/>
              <a:t>Variables or Characteristics (Columns)</a:t>
            </a:r>
            <a:endParaRPr lang="en-US" sz="2800" dirty="0"/>
          </a:p>
        </p:txBody>
      </p:sp>
      <p:sp>
        <p:nvSpPr>
          <p:cNvPr id="7" name="TextBox 6"/>
          <p:cNvSpPr txBox="1"/>
          <p:nvPr/>
        </p:nvSpPr>
        <p:spPr>
          <a:xfrm>
            <a:off x="41598" y="4531227"/>
            <a:ext cx="2715065" cy="954107"/>
          </a:xfrm>
          <a:prstGeom prst="rect">
            <a:avLst/>
          </a:prstGeom>
          <a:noFill/>
        </p:spPr>
        <p:txBody>
          <a:bodyPr wrap="square" rtlCol="0">
            <a:spAutoFit/>
          </a:bodyPr>
          <a:lstStyle/>
          <a:p>
            <a:r>
              <a:rPr lang="en-US" sz="2800" dirty="0" smtClean="0"/>
              <a:t>Observation or</a:t>
            </a:r>
          </a:p>
          <a:p>
            <a:r>
              <a:rPr lang="en-US" sz="2800" dirty="0" smtClean="0"/>
              <a:t>Cases (Rows)</a:t>
            </a:r>
            <a:endParaRPr lang="en-US" sz="2800" dirty="0"/>
          </a:p>
        </p:txBody>
      </p:sp>
      <p:cxnSp>
        <p:nvCxnSpPr>
          <p:cNvPr id="11" name="Straight Arrow Connector 10"/>
          <p:cNvCxnSpPr/>
          <p:nvPr/>
        </p:nvCxnSpPr>
        <p:spPr>
          <a:xfrm flipV="1">
            <a:off x="2708672" y="4328687"/>
            <a:ext cx="1049874" cy="5500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660682" y="4817655"/>
            <a:ext cx="1145855" cy="30036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56449" y="5274105"/>
            <a:ext cx="1049874" cy="4447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524786" y="2459141"/>
            <a:ext cx="945397" cy="8031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997126" y="2587578"/>
            <a:ext cx="619932" cy="9150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514532" y="2531609"/>
            <a:ext cx="171909" cy="9710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0228881" y="2587578"/>
            <a:ext cx="743919" cy="9150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907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2466" y="1644354"/>
            <a:ext cx="5961543" cy="4474568"/>
          </a:xfrm>
          <a:prstGeom prst="rect">
            <a:avLst/>
          </a:prstGeom>
        </p:spPr>
      </p:pic>
      <p:sp>
        <p:nvSpPr>
          <p:cNvPr id="5" name="TextBox 4"/>
          <p:cNvSpPr txBox="1"/>
          <p:nvPr/>
        </p:nvSpPr>
        <p:spPr>
          <a:xfrm>
            <a:off x="2148778" y="374067"/>
            <a:ext cx="4177440" cy="954107"/>
          </a:xfrm>
          <a:prstGeom prst="rect">
            <a:avLst/>
          </a:prstGeom>
          <a:noFill/>
        </p:spPr>
        <p:txBody>
          <a:bodyPr wrap="square" rtlCol="0">
            <a:spAutoFit/>
          </a:bodyPr>
          <a:lstStyle/>
          <a:p>
            <a:r>
              <a:rPr lang="en-US" sz="2800" dirty="0" smtClean="0"/>
              <a:t>Response Variable or</a:t>
            </a:r>
          </a:p>
          <a:p>
            <a:r>
              <a:rPr lang="en-US" sz="2800" dirty="0" smtClean="0"/>
              <a:t>Dependent Variable</a:t>
            </a:r>
            <a:endParaRPr lang="en-US" sz="2800" dirty="0"/>
          </a:p>
        </p:txBody>
      </p:sp>
      <p:sp>
        <p:nvSpPr>
          <p:cNvPr id="6" name="TextBox 5"/>
          <p:cNvSpPr txBox="1"/>
          <p:nvPr/>
        </p:nvSpPr>
        <p:spPr>
          <a:xfrm>
            <a:off x="7727370" y="32010"/>
            <a:ext cx="4248443" cy="1384995"/>
          </a:xfrm>
          <a:prstGeom prst="rect">
            <a:avLst/>
          </a:prstGeom>
          <a:noFill/>
        </p:spPr>
        <p:txBody>
          <a:bodyPr wrap="square" rtlCol="0">
            <a:spAutoFit/>
          </a:bodyPr>
          <a:lstStyle/>
          <a:p>
            <a:r>
              <a:rPr lang="en-US" sz="2800" dirty="0" smtClean="0"/>
              <a:t>Predictors or</a:t>
            </a:r>
          </a:p>
          <a:p>
            <a:r>
              <a:rPr lang="en-US" sz="2800" dirty="0" smtClean="0"/>
              <a:t>Explanatory Variables or</a:t>
            </a:r>
          </a:p>
          <a:p>
            <a:r>
              <a:rPr lang="en-US" sz="2800" dirty="0" smtClean="0"/>
              <a:t>Dependent Variables</a:t>
            </a:r>
            <a:endParaRPr lang="en-US" sz="2800" dirty="0"/>
          </a:p>
        </p:txBody>
      </p:sp>
      <p:cxnSp>
        <p:nvCxnSpPr>
          <p:cNvPr id="7" name="Straight Arrow Connector 6"/>
          <p:cNvCxnSpPr>
            <a:stCxn id="5" idx="2"/>
          </p:cNvCxnSpPr>
          <p:nvPr/>
        </p:nvCxnSpPr>
        <p:spPr>
          <a:xfrm>
            <a:off x="4237498" y="1328174"/>
            <a:ext cx="404840" cy="61316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p:cNvCxnSpPr>
          <p:nvPr/>
        </p:nvCxnSpPr>
        <p:spPr>
          <a:xfrm flipH="1">
            <a:off x="6217920" y="1417005"/>
            <a:ext cx="3633672" cy="52433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69946" y="3530991"/>
            <a:ext cx="4722054" cy="1384995"/>
          </a:xfrm>
          <a:prstGeom prst="rect">
            <a:avLst/>
          </a:prstGeom>
          <a:noFill/>
        </p:spPr>
        <p:txBody>
          <a:bodyPr wrap="square" rtlCol="0">
            <a:spAutoFit/>
          </a:bodyPr>
          <a:lstStyle>
            <a:defPPr>
              <a:defRPr lang="en-US"/>
            </a:defPPr>
            <a:lvl1pPr>
              <a:defRPr sz="2800"/>
            </a:lvl1pPr>
          </a:lstStyle>
          <a:p>
            <a:r>
              <a:rPr lang="en-US" dirty="0" smtClean="0"/>
              <a:t>   Coefficients:</a:t>
            </a:r>
          </a:p>
          <a:p>
            <a:pPr marL="457200" indent="-457200">
              <a:buFont typeface="Arial" panose="020B0604020202020204" pitchFamily="34" charset="0"/>
              <a:buChar char="•"/>
            </a:pPr>
            <a:r>
              <a:rPr lang="en-US" dirty="0" smtClean="0"/>
              <a:t>m = slope = rise/run</a:t>
            </a:r>
          </a:p>
          <a:p>
            <a:pPr marL="457200" indent="-457200">
              <a:buFont typeface="Arial" panose="020B0604020202020204" pitchFamily="34" charset="0"/>
              <a:buChar char="•"/>
            </a:pPr>
            <a:r>
              <a:rPr lang="en-US" dirty="0" smtClean="0"/>
              <a:t>b </a:t>
            </a:r>
            <a:r>
              <a:rPr lang="en-US" dirty="0" smtClean="0">
                <a:sym typeface="Wingdings" panose="05000000000000000000" pitchFamily="2" charset="2"/>
              </a:rPr>
              <a:t> represents Error</a:t>
            </a:r>
            <a:endParaRPr lang="en-US" dirty="0"/>
          </a:p>
        </p:txBody>
      </p:sp>
      <p:cxnSp>
        <p:nvCxnSpPr>
          <p:cNvPr id="21" name="Straight Arrow Connector 20"/>
          <p:cNvCxnSpPr/>
          <p:nvPr/>
        </p:nvCxnSpPr>
        <p:spPr>
          <a:xfrm flipH="1" flipV="1">
            <a:off x="6837915" y="2482949"/>
            <a:ext cx="1082196" cy="213125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805714" y="2482949"/>
            <a:ext cx="2229042" cy="16951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401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8584"/>
            <a:ext cx="10353761" cy="1326321"/>
          </a:xfrm>
        </p:spPr>
        <p:txBody>
          <a:bodyPr/>
          <a:lstStyle/>
          <a:p>
            <a:r>
              <a:rPr lang="en-US" dirty="0" smtClean="0"/>
              <a:t>Understanding:  Linear Regression</a:t>
            </a:r>
            <a:br>
              <a:rPr lang="en-US" dirty="0" smtClean="0"/>
            </a:br>
            <a:r>
              <a:rPr lang="en-US" dirty="0" smtClean="0"/>
              <a:t>Simple Linear Models</a:t>
            </a:r>
            <a:endParaRPr lang="en-US" dirty="0"/>
          </a:p>
        </p:txBody>
      </p:sp>
      <p:sp>
        <p:nvSpPr>
          <p:cNvPr id="3" name="Content Placeholder 2"/>
          <p:cNvSpPr>
            <a:spLocks noGrp="1"/>
          </p:cNvSpPr>
          <p:nvPr>
            <p:ph idx="1"/>
          </p:nvPr>
        </p:nvSpPr>
        <p:spPr>
          <a:xfrm>
            <a:off x="9073661" y="1350498"/>
            <a:ext cx="3118339" cy="4290647"/>
          </a:xfrm>
        </p:spPr>
        <p:txBody>
          <a:bodyPr>
            <a:normAutofit/>
          </a:bodyPr>
          <a:lstStyle/>
          <a:p>
            <a:r>
              <a:rPr lang="en-US" dirty="0" smtClean="0"/>
              <a:t>Calculating the confidence interval:  Mean +/- 1.96 x </a:t>
            </a:r>
            <a:r>
              <a:rPr lang="en-US" dirty="0" err="1" smtClean="0"/>
              <a:t>sqrt</a:t>
            </a:r>
            <a:r>
              <a:rPr lang="en-US" dirty="0" smtClean="0"/>
              <a:t>(sigma) / </a:t>
            </a:r>
            <a:r>
              <a:rPr lang="en-US" dirty="0" err="1" smtClean="0"/>
              <a:t>sqrt</a:t>
            </a:r>
            <a:r>
              <a:rPr lang="en-US" dirty="0" smtClean="0"/>
              <a:t>(n)</a:t>
            </a:r>
          </a:p>
          <a:p>
            <a:r>
              <a:rPr lang="en-US" dirty="0" smtClean="0"/>
              <a:t>Where n = sample size</a:t>
            </a:r>
          </a:p>
          <a:p>
            <a:endParaRPr lang="en-US" dirty="0"/>
          </a:p>
          <a:p>
            <a:r>
              <a:rPr lang="en-US" dirty="0" smtClean="0"/>
              <a:t>Bootstrapping:  adding noise so the model won’t be too perfect and </a:t>
            </a:r>
            <a:r>
              <a:rPr lang="en-US" dirty="0" err="1" smtClean="0"/>
              <a:t>overfit</a:t>
            </a:r>
            <a:r>
              <a:rPr lang="en-US" dirty="0" smtClean="0"/>
              <a:t> the data</a:t>
            </a:r>
            <a:endParaRPr lang="en-US" dirty="0"/>
          </a:p>
        </p:txBody>
      </p:sp>
      <p:pic>
        <p:nvPicPr>
          <p:cNvPr id="5" name="Picture 4"/>
          <p:cNvPicPr>
            <a:picLocks noChangeAspect="1"/>
          </p:cNvPicPr>
          <p:nvPr/>
        </p:nvPicPr>
        <p:blipFill>
          <a:blip r:embed="rId2"/>
          <a:stretch>
            <a:fillRect/>
          </a:stretch>
        </p:blipFill>
        <p:spPr>
          <a:xfrm>
            <a:off x="179435" y="1303964"/>
            <a:ext cx="8894226" cy="5554036"/>
          </a:xfrm>
          <a:prstGeom prst="rect">
            <a:avLst/>
          </a:prstGeom>
        </p:spPr>
      </p:pic>
      <p:pic>
        <p:nvPicPr>
          <p:cNvPr id="6" name="Picture 5"/>
          <p:cNvPicPr>
            <a:picLocks noChangeAspect="1"/>
          </p:cNvPicPr>
          <p:nvPr/>
        </p:nvPicPr>
        <p:blipFill>
          <a:blip r:embed="rId3"/>
          <a:stretch>
            <a:fillRect/>
          </a:stretch>
        </p:blipFill>
        <p:spPr>
          <a:xfrm>
            <a:off x="4384216" y="2630285"/>
            <a:ext cx="2495550" cy="2343150"/>
          </a:xfrm>
          <a:prstGeom prst="rect">
            <a:avLst/>
          </a:prstGeom>
          <a:ln w="34925">
            <a:solidFill>
              <a:srgbClr val="FF0000"/>
            </a:solidFill>
          </a:ln>
        </p:spPr>
      </p:pic>
    </p:spTree>
    <p:extLst>
      <p:ext uri="{BB962C8B-B14F-4D97-AF65-F5344CB8AC3E}">
        <p14:creationId xmlns:p14="http://schemas.microsoft.com/office/powerpoint/2010/main" val="1070035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37" y="0"/>
            <a:ext cx="12049524" cy="540121"/>
          </a:xfrm>
        </p:spPr>
        <p:txBody>
          <a:bodyPr>
            <a:normAutofit fontScale="90000"/>
          </a:bodyPr>
          <a:lstStyle/>
          <a:p>
            <a:r>
              <a:rPr lang="en-US" dirty="0" smtClean="0"/>
              <a:t>Zooming in on The Previous Image …</a:t>
            </a:r>
            <a:endParaRPr lang="en-US" dirty="0"/>
          </a:p>
        </p:txBody>
      </p:sp>
      <p:pic>
        <p:nvPicPr>
          <p:cNvPr id="5" name="Picture 4"/>
          <p:cNvPicPr>
            <a:picLocks noChangeAspect="1"/>
          </p:cNvPicPr>
          <p:nvPr/>
        </p:nvPicPr>
        <p:blipFill>
          <a:blip r:embed="rId2"/>
          <a:stretch>
            <a:fillRect/>
          </a:stretch>
        </p:blipFill>
        <p:spPr>
          <a:xfrm>
            <a:off x="132438" y="540121"/>
            <a:ext cx="6627668" cy="6222926"/>
          </a:xfrm>
          <a:prstGeom prst="rect">
            <a:avLst/>
          </a:prstGeom>
          <a:ln w="34925">
            <a:solidFill>
              <a:srgbClr val="FF0000"/>
            </a:solidFill>
          </a:ln>
        </p:spPr>
      </p:pic>
      <p:sp>
        <p:nvSpPr>
          <p:cNvPr id="6" name="TextBox 5"/>
          <p:cNvSpPr txBox="1"/>
          <p:nvPr/>
        </p:nvSpPr>
        <p:spPr>
          <a:xfrm>
            <a:off x="8490849" y="708791"/>
            <a:ext cx="4248443" cy="954107"/>
          </a:xfrm>
          <a:prstGeom prst="rect">
            <a:avLst/>
          </a:prstGeom>
          <a:noFill/>
        </p:spPr>
        <p:txBody>
          <a:bodyPr wrap="square" rtlCol="0">
            <a:spAutoFit/>
          </a:bodyPr>
          <a:lstStyle/>
          <a:p>
            <a:r>
              <a:rPr lang="en-US" sz="2800" dirty="0" smtClean="0"/>
              <a:t>Predictors:  Points Making Up This Line</a:t>
            </a:r>
            <a:endParaRPr lang="en-US" sz="2800" dirty="0"/>
          </a:p>
        </p:txBody>
      </p:sp>
      <p:cxnSp>
        <p:nvCxnSpPr>
          <p:cNvPr id="7" name="Straight Arrow Connector 6"/>
          <p:cNvCxnSpPr>
            <a:stCxn id="6" idx="2"/>
          </p:cNvCxnSpPr>
          <p:nvPr/>
        </p:nvCxnSpPr>
        <p:spPr>
          <a:xfrm flipH="1">
            <a:off x="5083446" y="1662898"/>
            <a:ext cx="5531625" cy="9408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60107" y="6239827"/>
            <a:ext cx="2032201" cy="523220"/>
          </a:xfrm>
          <a:prstGeom prst="rect">
            <a:avLst/>
          </a:prstGeom>
          <a:noFill/>
        </p:spPr>
        <p:txBody>
          <a:bodyPr wrap="square" rtlCol="0">
            <a:spAutoFit/>
          </a:bodyPr>
          <a:lstStyle/>
          <a:p>
            <a:r>
              <a:rPr lang="en-US" sz="2800" dirty="0" smtClean="0"/>
              <a:t>Data Points</a:t>
            </a:r>
            <a:endParaRPr lang="en-US" sz="2800" dirty="0"/>
          </a:p>
        </p:txBody>
      </p:sp>
      <p:cxnSp>
        <p:nvCxnSpPr>
          <p:cNvPr id="13" name="Straight Arrow Connector 12"/>
          <p:cNvCxnSpPr>
            <a:stCxn id="12" idx="1"/>
          </p:cNvCxnSpPr>
          <p:nvPr/>
        </p:nvCxnSpPr>
        <p:spPr>
          <a:xfrm flipH="1" flipV="1">
            <a:off x="4110430" y="6030072"/>
            <a:ext cx="2649677" cy="4713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p:cNvCxnSpPr>
          <p:nvPr/>
        </p:nvCxnSpPr>
        <p:spPr>
          <a:xfrm flipH="1" flipV="1">
            <a:off x="3938954" y="4490738"/>
            <a:ext cx="2821153" cy="20106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363564" y="2617783"/>
            <a:ext cx="1814406" cy="949412"/>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60107" y="3615860"/>
            <a:ext cx="4248443" cy="523220"/>
          </a:xfrm>
          <a:prstGeom prst="rect">
            <a:avLst/>
          </a:prstGeom>
          <a:noFill/>
        </p:spPr>
        <p:txBody>
          <a:bodyPr wrap="square" rtlCol="0">
            <a:spAutoFit/>
          </a:bodyPr>
          <a:lstStyle/>
          <a:p>
            <a:r>
              <a:rPr lang="en-US" sz="2800" dirty="0" smtClean="0"/>
              <a:t>Confidence Interval</a:t>
            </a:r>
            <a:endParaRPr lang="en-US" sz="2800" dirty="0"/>
          </a:p>
        </p:txBody>
      </p:sp>
      <p:cxnSp>
        <p:nvCxnSpPr>
          <p:cNvPr id="25" name="Straight Arrow Connector 24"/>
          <p:cNvCxnSpPr/>
          <p:nvPr/>
        </p:nvCxnSpPr>
        <p:spPr>
          <a:xfrm flipV="1">
            <a:off x="1456841" y="4684542"/>
            <a:ext cx="0" cy="56938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456841" y="2867186"/>
            <a:ext cx="0" cy="1817356"/>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914277" y="3207303"/>
            <a:ext cx="24677" cy="1302705"/>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4110429" y="3207303"/>
            <a:ext cx="10861" cy="90017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1"/>
          </p:cNvCxnSpPr>
          <p:nvPr/>
        </p:nvCxnSpPr>
        <p:spPr>
          <a:xfrm flipH="1" flipV="1">
            <a:off x="4110429" y="4139080"/>
            <a:ext cx="2649678" cy="2362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3951" y="4139081"/>
            <a:ext cx="4248443" cy="2346968"/>
          </a:xfrm>
          <a:prstGeom prst="rect">
            <a:avLst/>
          </a:prstGeom>
          <a:noFill/>
        </p:spPr>
        <p:txBody>
          <a:bodyPr wrap="square" rtlCol="0">
            <a:normAutofit/>
          </a:bodyPr>
          <a:lstStyle/>
          <a:p>
            <a:r>
              <a:rPr lang="en-US" sz="2400" dirty="0" smtClean="0"/>
              <a:t>Residuals:  distances from data points to the points on the predictor line of the model (distance from </a:t>
            </a:r>
            <a:r>
              <a:rPr lang="en-US" sz="2400" dirty="0" err="1" smtClean="0"/>
              <a:t>Y</a:t>
            </a:r>
            <a:r>
              <a:rPr lang="en-US" dirty="0" err="1" smtClean="0"/>
              <a:t>datapoint</a:t>
            </a:r>
            <a:r>
              <a:rPr lang="en-US" dirty="0"/>
              <a:t> </a:t>
            </a:r>
            <a:r>
              <a:rPr lang="en-US" sz="2400" dirty="0" smtClean="0"/>
              <a:t>to </a:t>
            </a:r>
            <a:r>
              <a:rPr lang="en-US" sz="2400" dirty="0" err="1" smtClean="0"/>
              <a:t>Y</a:t>
            </a:r>
            <a:r>
              <a:rPr lang="en-US" dirty="0" err="1" smtClean="0"/>
              <a:t>predictor</a:t>
            </a:r>
            <a:r>
              <a:rPr lang="en-US" dirty="0" smtClean="0"/>
              <a:t>.</a:t>
            </a:r>
            <a:r>
              <a:rPr lang="en-US" sz="3200" dirty="0" smtClean="0"/>
              <a:t> </a:t>
            </a:r>
            <a:endParaRPr lang="en-US" sz="2400" dirty="0"/>
          </a:p>
        </p:txBody>
      </p:sp>
      <p:cxnSp>
        <p:nvCxnSpPr>
          <p:cNvPr id="56" name="Straight Connector 55"/>
          <p:cNvCxnSpPr/>
          <p:nvPr/>
        </p:nvCxnSpPr>
        <p:spPr>
          <a:xfrm flipV="1">
            <a:off x="4606806" y="3344471"/>
            <a:ext cx="1098065" cy="557003"/>
          </a:xfrm>
          <a:prstGeom prst="line">
            <a:avLst/>
          </a:prstGeom>
          <a:ln w="762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51841" y="2603715"/>
            <a:ext cx="3609144" cy="2995230"/>
          </a:xfrm>
          <a:prstGeom prst="ellipse">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p:cNvCxnSpPr/>
          <p:nvPr/>
        </p:nvCxnSpPr>
        <p:spPr>
          <a:xfrm flipV="1">
            <a:off x="2867186" y="2278252"/>
            <a:ext cx="966317" cy="675146"/>
          </a:xfrm>
          <a:prstGeom prst="line">
            <a:avLst/>
          </a:prstGeom>
          <a:ln w="762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601297" y="3207303"/>
            <a:ext cx="4254896" cy="4085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1"/>
          </p:cNvCxnSpPr>
          <p:nvPr/>
        </p:nvCxnSpPr>
        <p:spPr>
          <a:xfrm flipH="1" flipV="1">
            <a:off x="4110429" y="3830667"/>
            <a:ext cx="3833522" cy="14818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3825051" y="3718190"/>
            <a:ext cx="3833522" cy="14818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6" idx="1"/>
          </p:cNvCxnSpPr>
          <p:nvPr/>
        </p:nvCxnSpPr>
        <p:spPr>
          <a:xfrm flipH="1" flipV="1">
            <a:off x="1456840" y="4685541"/>
            <a:ext cx="6487111" cy="62702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9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Matrix Math</a:t>
            </a:r>
            <a:endParaRPr lang="en-US" dirty="0"/>
          </a:p>
        </p:txBody>
      </p:sp>
      <p:sp>
        <p:nvSpPr>
          <p:cNvPr id="3" name="Content Placeholder 2"/>
          <p:cNvSpPr>
            <a:spLocks noGrp="1"/>
          </p:cNvSpPr>
          <p:nvPr>
            <p:ph idx="1"/>
          </p:nvPr>
        </p:nvSpPr>
        <p:spPr>
          <a:xfrm>
            <a:off x="492369" y="548640"/>
            <a:ext cx="5725551" cy="5978769"/>
          </a:xfrm>
        </p:spPr>
        <p:txBody>
          <a:bodyPr/>
          <a:lstStyle/>
          <a:p>
            <a:r>
              <a:rPr lang="en-US" dirty="0" smtClean="0"/>
              <a:t>It is believed that this one is not used as much but we will start with outer product</a:t>
            </a:r>
          </a:p>
          <a:p>
            <a:r>
              <a:rPr lang="en-US" dirty="0" smtClean="0"/>
              <a:t>This R code helps illustrate an outer product</a:t>
            </a:r>
          </a:p>
          <a:p>
            <a:r>
              <a:rPr lang="en-US" dirty="0" smtClean="0"/>
              <a:t>Note that it takes the outer product of a simple vector treated as a matrix and cross-multiplied with itself)</a:t>
            </a:r>
          </a:p>
        </p:txBody>
      </p:sp>
      <p:pic>
        <p:nvPicPr>
          <p:cNvPr id="4" name="Picture 3"/>
          <p:cNvPicPr>
            <a:picLocks noChangeAspect="1"/>
          </p:cNvPicPr>
          <p:nvPr/>
        </p:nvPicPr>
        <p:blipFill>
          <a:blip r:embed="rId2"/>
          <a:stretch>
            <a:fillRect/>
          </a:stretch>
        </p:blipFill>
        <p:spPr>
          <a:xfrm>
            <a:off x="6346434" y="1134060"/>
            <a:ext cx="5743749" cy="5618431"/>
          </a:xfrm>
          <a:prstGeom prst="rect">
            <a:avLst/>
          </a:prstGeom>
        </p:spPr>
      </p:pic>
      <p:pic>
        <p:nvPicPr>
          <p:cNvPr id="5" name="Picture 4"/>
          <p:cNvPicPr>
            <a:picLocks noChangeAspect="1"/>
          </p:cNvPicPr>
          <p:nvPr/>
        </p:nvPicPr>
        <p:blipFill>
          <a:blip r:embed="rId3"/>
          <a:stretch>
            <a:fillRect/>
          </a:stretch>
        </p:blipFill>
        <p:spPr>
          <a:xfrm>
            <a:off x="606449" y="3113941"/>
            <a:ext cx="4676775" cy="3638550"/>
          </a:xfrm>
          <a:prstGeom prst="rect">
            <a:avLst/>
          </a:prstGeom>
        </p:spPr>
      </p:pic>
    </p:spTree>
    <p:extLst>
      <p:ext uri="{BB962C8B-B14F-4D97-AF65-F5344CB8AC3E}">
        <p14:creationId xmlns:p14="http://schemas.microsoft.com/office/powerpoint/2010/main" val="818720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7" y="1"/>
            <a:ext cx="8652230" cy="661182"/>
          </a:xfrm>
        </p:spPr>
        <p:txBody>
          <a:bodyPr/>
          <a:lstStyle/>
          <a:p>
            <a:r>
              <a:rPr lang="en-US" dirty="0" smtClean="0"/>
              <a:t>Matrix Math</a:t>
            </a:r>
            <a:endParaRPr lang="en-US" dirty="0"/>
          </a:p>
        </p:txBody>
      </p:sp>
      <p:sp>
        <p:nvSpPr>
          <p:cNvPr id="3" name="Content Placeholder 2"/>
          <p:cNvSpPr>
            <a:spLocks noGrp="1"/>
          </p:cNvSpPr>
          <p:nvPr>
            <p:ph idx="1"/>
          </p:nvPr>
        </p:nvSpPr>
        <p:spPr>
          <a:xfrm>
            <a:off x="168812" y="548640"/>
            <a:ext cx="6907237" cy="6161649"/>
          </a:xfrm>
        </p:spPr>
        <p:txBody>
          <a:bodyPr>
            <a:normAutofit fontScale="92500"/>
          </a:bodyPr>
          <a:lstStyle/>
          <a:p>
            <a:r>
              <a:rPr lang="en-US" dirty="0" smtClean="0"/>
              <a:t>Inner Products are more common in statistical analysis.  In R, `%*%` functions as the operator for inner product calculations.</a:t>
            </a:r>
          </a:p>
          <a:p>
            <a:r>
              <a:rPr lang="en-US" dirty="0" smtClean="0"/>
              <a:t>This code again multiplies two vectors of different dimensions together.  As per the name, the “inner dimensions” cancel out and the final vector retains the outer dimension:</a:t>
            </a:r>
          </a:p>
          <a:p>
            <a:pPr lvl="1"/>
            <a:r>
              <a:rPr lang="en-US" dirty="0" smtClean="0"/>
              <a:t>dimensions (2 x 3) dot dimensions(3 x 2) = dimensions(2 x 2)</a:t>
            </a:r>
          </a:p>
          <a:p>
            <a:pPr lvl="1"/>
            <a:r>
              <a:rPr lang="en-US" dirty="0" smtClean="0"/>
              <a:t>Note:  the inner dimensions must match or the inner product cannot be calculated.</a:t>
            </a:r>
          </a:p>
          <a:p>
            <a:pPr lvl="1"/>
            <a:r>
              <a:rPr lang="en-US" dirty="0" smtClean="0"/>
              <a:t>In this calculation 2 rows x 3 columns is combined with 3 rows x 2 columns. 3’s cancel and we are left with 2 x 2.</a:t>
            </a:r>
          </a:p>
          <a:p>
            <a:pPr lvl="1"/>
            <a:r>
              <a:rPr lang="en-US" dirty="0" smtClean="0"/>
              <a:t>The outers do not have to match.  If 3 x 3 were “dotted into” 3 x 2, we would get a matrix of 3 x 2 to sum up for the final answer.</a:t>
            </a:r>
          </a:p>
          <a:p>
            <a:pPr lvl="1"/>
            <a:r>
              <a:rPr lang="en-US" dirty="0" smtClean="0"/>
              <a:t>You will hear inner product and “dotting” or “calculating the dot product” used interchangeably for this operation.</a:t>
            </a:r>
          </a:p>
          <a:p>
            <a:pPr marL="0" indent="0">
              <a:buNone/>
            </a:pPr>
            <a:endParaRPr lang="en-US" dirty="0" smtClean="0"/>
          </a:p>
        </p:txBody>
      </p:sp>
      <p:pic>
        <p:nvPicPr>
          <p:cNvPr id="6" name="Picture 5"/>
          <p:cNvPicPr>
            <a:picLocks noChangeAspect="1"/>
          </p:cNvPicPr>
          <p:nvPr/>
        </p:nvPicPr>
        <p:blipFill>
          <a:blip r:embed="rId2"/>
          <a:stretch>
            <a:fillRect/>
          </a:stretch>
        </p:blipFill>
        <p:spPr>
          <a:xfrm>
            <a:off x="7272997" y="93322"/>
            <a:ext cx="4136234" cy="6764678"/>
          </a:xfrm>
          <a:prstGeom prst="rect">
            <a:avLst/>
          </a:prstGeom>
        </p:spPr>
      </p:pic>
    </p:spTree>
    <p:extLst>
      <p:ext uri="{BB962C8B-B14F-4D97-AF65-F5344CB8AC3E}">
        <p14:creationId xmlns:p14="http://schemas.microsoft.com/office/powerpoint/2010/main" val="2924739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More Terms and Concepts</a:t>
            </a:r>
            <a:endParaRPr lang="en-US" dirty="0"/>
          </a:p>
        </p:txBody>
      </p:sp>
      <p:sp>
        <p:nvSpPr>
          <p:cNvPr id="3" name="Content Placeholder 2"/>
          <p:cNvSpPr>
            <a:spLocks noGrp="1"/>
          </p:cNvSpPr>
          <p:nvPr>
            <p:ph idx="1"/>
          </p:nvPr>
        </p:nvSpPr>
        <p:spPr>
          <a:xfrm>
            <a:off x="492369" y="548640"/>
            <a:ext cx="11113477" cy="5978769"/>
          </a:xfrm>
        </p:spPr>
        <p:txBody>
          <a:bodyPr/>
          <a:lstStyle/>
          <a:p>
            <a:r>
              <a:rPr lang="en-US" dirty="0" smtClean="0"/>
              <a:t>Supervised / Unsupervised Learning:  </a:t>
            </a:r>
          </a:p>
          <a:p>
            <a:pPr lvl="1"/>
            <a:r>
              <a:rPr lang="en-US" b="1" dirty="0" smtClean="0"/>
              <a:t>“Supervised” </a:t>
            </a:r>
            <a:r>
              <a:rPr lang="en-US" dirty="0" smtClean="0"/>
              <a:t>– there is a response variable to relate to  each observation of the predictors which “supervises” the analysis.  In short, most of what we think of as standard statistical analysis (or “classical statistical learning methods”) falls into this category and analysis can take the form of linear/logistical regression (classical), and also: GAM, </a:t>
            </a:r>
            <a:r>
              <a:rPr lang="en-US" dirty="0" err="1" smtClean="0"/>
              <a:t>Boosing</a:t>
            </a:r>
            <a:r>
              <a:rPr lang="en-US" dirty="0" smtClean="0"/>
              <a:t>, SVM (support vector machines) (all listed as more modern approaches) </a:t>
            </a:r>
          </a:p>
          <a:p>
            <a:pPr lvl="1"/>
            <a:endParaRPr lang="en-US" dirty="0" smtClean="0"/>
          </a:p>
          <a:p>
            <a:pPr lvl="1"/>
            <a:r>
              <a:rPr lang="en-US" b="1" dirty="0" smtClean="0"/>
              <a:t>“Unsupervised Learning” </a:t>
            </a:r>
            <a:r>
              <a:rPr lang="en-US" dirty="0" smtClean="0"/>
              <a:t>-- No response variable to “Supervise” the results and in some respects is likened to “flying blind”.  Descriptions talks about a vector to relate back to x rather than y where y is a response variable.  Clustering analysis is an example of unsupervised learning.  This can apply to market </a:t>
            </a:r>
            <a:r>
              <a:rPr lang="en-US" dirty="0"/>
              <a:t>segmentation. </a:t>
            </a:r>
            <a:endParaRPr lang="en-US" dirty="0" smtClean="0"/>
          </a:p>
          <a:p>
            <a:pPr lvl="1"/>
            <a:endParaRPr lang="en-US" dirty="0"/>
          </a:p>
          <a:p>
            <a:pPr lvl="1"/>
            <a:r>
              <a:rPr lang="en-US" b="1" dirty="0" smtClean="0"/>
              <a:t>“</a:t>
            </a:r>
            <a:r>
              <a:rPr lang="en-US" b="1" dirty="0"/>
              <a:t>semi-supervised </a:t>
            </a:r>
            <a:r>
              <a:rPr lang="en-US" b="1" dirty="0" smtClean="0"/>
              <a:t>learning” </a:t>
            </a:r>
            <a:r>
              <a:rPr lang="en-US" dirty="0" smtClean="0"/>
              <a:t>– this may be oversimplifying, but this can relate to incomplete data where we have response variables for some but not all and are looking to combine the two techniques to some degree.</a:t>
            </a:r>
          </a:p>
          <a:p>
            <a:pPr marL="0" indent="0">
              <a:buNone/>
            </a:pPr>
            <a:endParaRPr lang="en-US" dirty="0" smtClean="0"/>
          </a:p>
        </p:txBody>
      </p:sp>
    </p:spTree>
    <p:extLst>
      <p:ext uri="{BB962C8B-B14F-4D97-AF65-F5344CB8AC3E}">
        <p14:creationId xmlns:p14="http://schemas.microsoft.com/office/powerpoint/2010/main" val="479670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661182"/>
          </a:xfrm>
        </p:spPr>
        <p:txBody>
          <a:bodyPr/>
          <a:lstStyle/>
          <a:p>
            <a:r>
              <a:rPr lang="en-US" dirty="0" smtClean="0"/>
              <a:t>More Terms and Concepts</a:t>
            </a:r>
            <a:endParaRPr lang="en-US" dirty="0"/>
          </a:p>
        </p:txBody>
      </p:sp>
      <p:sp>
        <p:nvSpPr>
          <p:cNvPr id="3" name="Content Placeholder 2"/>
          <p:cNvSpPr>
            <a:spLocks noGrp="1"/>
          </p:cNvSpPr>
          <p:nvPr>
            <p:ph idx="1"/>
          </p:nvPr>
        </p:nvSpPr>
        <p:spPr>
          <a:xfrm>
            <a:off x="492369" y="548640"/>
            <a:ext cx="11113477" cy="5978769"/>
          </a:xfrm>
        </p:spPr>
        <p:txBody>
          <a:bodyPr/>
          <a:lstStyle/>
          <a:p>
            <a:r>
              <a:rPr lang="en-US" dirty="0" smtClean="0"/>
              <a:t>Quantitative / Qualitative (categorical):  Typical expectations</a:t>
            </a:r>
          </a:p>
          <a:p>
            <a:pPr lvl="1"/>
            <a:r>
              <a:rPr lang="en-US" dirty="0" smtClean="0"/>
              <a:t>Quantitative (numerical) responses are expected in linear regression problems</a:t>
            </a:r>
          </a:p>
          <a:p>
            <a:pPr lvl="1"/>
            <a:r>
              <a:rPr lang="en-US" dirty="0" smtClean="0"/>
              <a:t>Qualitative (categorical) responses are expected in categorical problems</a:t>
            </a:r>
          </a:p>
        </p:txBody>
      </p:sp>
    </p:spTree>
    <p:extLst>
      <p:ext uri="{BB962C8B-B14F-4D97-AF65-F5344CB8AC3E}">
        <p14:creationId xmlns:p14="http://schemas.microsoft.com/office/powerpoint/2010/main" val="1053313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10753</TotalTime>
  <Words>602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Wingdings</vt:lpstr>
      <vt:lpstr>Damask</vt:lpstr>
      <vt:lpstr>Random Introductory Statistics Concepts</vt:lpstr>
      <vt:lpstr>Converting Tables to Stats Terminology</vt:lpstr>
      <vt:lpstr>PowerPoint Presentation</vt:lpstr>
      <vt:lpstr>Understanding:  Linear Regression Simple Linear Models</vt:lpstr>
      <vt:lpstr>Zooming in on The Previous Image …</vt:lpstr>
      <vt:lpstr>Matrix Math</vt:lpstr>
      <vt:lpstr>Matrix Math</vt:lpstr>
      <vt:lpstr>More Terms and Concepts</vt:lpstr>
      <vt:lpstr>More Terms and Concepts</vt:lpstr>
      <vt:lpstr>More to Come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Statistics Concepts</dc:title>
  <dc:creator>Mitch</dc:creator>
  <cp:lastModifiedBy>Mitch</cp:lastModifiedBy>
  <cp:revision>33</cp:revision>
  <dcterms:created xsi:type="dcterms:W3CDTF">2017-03-09T22:37:06Z</dcterms:created>
  <dcterms:modified xsi:type="dcterms:W3CDTF">2017-04-06T17:51:03Z</dcterms:modified>
</cp:coreProperties>
</file>