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3" r:id="rId4"/>
    <p:sldId id="257" r:id="rId5"/>
    <p:sldId id="258" r:id="rId6"/>
    <p:sldId id="260" r:id="rId7"/>
    <p:sldId id="261" r:id="rId8"/>
    <p:sldId id="262" r:id="rId9"/>
    <p:sldId id="264" r:id="rId10"/>
    <p:sldId id="275" r:id="rId11"/>
    <p:sldId id="276" r:id="rId12"/>
    <p:sldId id="278" r:id="rId13"/>
    <p:sldId id="297" r:id="rId14"/>
    <p:sldId id="277" r:id="rId15"/>
    <p:sldId id="284" r:id="rId16"/>
    <p:sldId id="285" r:id="rId17"/>
    <p:sldId id="287" r:id="rId18"/>
    <p:sldId id="286" r:id="rId19"/>
    <p:sldId id="291" r:id="rId20"/>
    <p:sldId id="292" r:id="rId21"/>
    <p:sldId id="293" r:id="rId22"/>
    <p:sldId id="294" r:id="rId23"/>
    <p:sldId id="295" r:id="rId24"/>
    <p:sldId id="298" r:id="rId25"/>
    <p:sldId id="300" r:id="rId26"/>
    <p:sldId id="302" r:id="rId27"/>
    <p:sldId id="301" r:id="rId28"/>
    <p:sldId id="306" r:id="rId29"/>
    <p:sldId id="307" r:id="rId30"/>
    <p:sldId id="308" r:id="rId31"/>
    <p:sldId id="299" r:id="rId32"/>
    <p:sldId id="310" r:id="rId33"/>
    <p:sldId id="311" r:id="rId34"/>
    <p:sldId id="313" r:id="rId35"/>
    <p:sldId id="309" r:id="rId36"/>
    <p:sldId id="265" r:id="rId37"/>
    <p:sldId id="269" r:id="rId38"/>
    <p:sldId id="268" r:id="rId39"/>
    <p:sldId id="283" r:id="rId40"/>
    <p:sldId id="267" r:id="rId41"/>
    <p:sldId id="270" r:id="rId42"/>
    <p:sldId id="288" r:id="rId43"/>
    <p:sldId id="290" r:id="rId44"/>
    <p:sldId id="296" r:id="rId45"/>
    <p:sldId id="279" r:id="rId46"/>
    <p:sldId id="266" r:id="rId47"/>
    <p:sldId id="280" r:id="rId48"/>
    <p:sldId id="28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5894B-A0BB-4195-B6D5-2288F862FE9A}">
          <p14:sldIdLst>
            <p14:sldId id="256"/>
            <p14:sldId id="289"/>
            <p14:sldId id="263"/>
            <p14:sldId id="257"/>
            <p14:sldId id="258"/>
            <p14:sldId id="260"/>
            <p14:sldId id="261"/>
            <p14:sldId id="262"/>
            <p14:sldId id="264"/>
            <p14:sldId id="275"/>
            <p14:sldId id="276"/>
            <p14:sldId id="278"/>
            <p14:sldId id="297"/>
            <p14:sldId id="277"/>
            <p14:sldId id="284"/>
            <p14:sldId id="285"/>
            <p14:sldId id="287"/>
            <p14:sldId id="286"/>
            <p14:sldId id="291"/>
            <p14:sldId id="292"/>
            <p14:sldId id="293"/>
            <p14:sldId id="294"/>
            <p14:sldId id="295"/>
            <p14:sldId id="298"/>
            <p14:sldId id="300"/>
            <p14:sldId id="302"/>
            <p14:sldId id="301"/>
            <p14:sldId id="306"/>
            <p14:sldId id="307"/>
            <p14:sldId id="308"/>
            <p14:sldId id="299"/>
            <p14:sldId id="310"/>
            <p14:sldId id="311"/>
            <p14:sldId id="313"/>
          </p14:sldIdLst>
        </p14:section>
        <p14:section name="Problems w Earlier Installs" id="{83C6C1EB-53EA-40D6-84F1-F1ADED5A52EE}">
          <p14:sldIdLst>
            <p14:sldId id="309"/>
            <p14:sldId id="265"/>
            <p14:sldId id="269"/>
            <p14:sldId id="268"/>
            <p14:sldId id="283"/>
            <p14:sldId id="267"/>
            <p14:sldId id="270"/>
            <p14:sldId id="288"/>
            <p14:sldId id="290"/>
            <p14:sldId id="296"/>
            <p14:sldId id="279"/>
            <p14:sldId id="266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0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ABFB-1CBB-4173-B416-A12E42CE6D9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6C68-DFCF-4756-B01D-E881F3EF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da/conda/issues/4171" TargetMode="External"/><Relationship Id="rId2" Type="http://schemas.openxmlformats.org/officeDocument/2006/relationships/hyperlink" Target="https://github.com/ContinuumIO/anaconda-issues/issues/1337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ntinuumIO/anaconda-issues/issues/135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studio.com/" TargetMode="External"/><Relationship Id="rId2" Type="http://schemas.openxmlformats.org/officeDocument/2006/relationships/hyperlink" Target="https://support.rstudio.com/hc/en-us/community/posts/207830688-Using-RStudio-with-con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rstudio.com/hc/en-us/community/posts/210805097-RStudio-doesn-t-start-libbz2-1-dll-is-missing" TargetMode="External"/><Relationship Id="rId5" Type="http://schemas.openxmlformats.org/officeDocument/2006/relationships/hyperlink" Target="https://github.com/ContinuumIO/anaconda-issues/issues/777" TargetMode="External"/><Relationship Id="rId4" Type="http://schemas.openxmlformats.org/officeDocument/2006/relationships/hyperlink" Target="https://www.rstudio.com/products/rstudio/download3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ntinuumIO/anaconda-issues/issues/133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13"/>
            <a:ext cx="12192000" cy="15146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Anaconda 4.2</a:t>
            </a:r>
            <a:br>
              <a:rPr lang="en-US" dirty="0" smtClean="0"/>
            </a:br>
            <a:r>
              <a:rPr lang="en-US" dirty="0" smtClean="0"/>
              <a:t>Installation on Windows 7 64 bit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36527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Errors and Notes from 3</a:t>
            </a:r>
            <a:r>
              <a:rPr lang="en-US" baseline="30000" dirty="0" smtClean="0"/>
              <a:t>rd</a:t>
            </a:r>
            <a:r>
              <a:rPr lang="en-US" dirty="0" smtClean="0"/>
              <a:t> installation attempt:</a:t>
            </a:r>
          </a:p>
          <a:p>
            <a:r>
              <a:rPr lang="en-US" dirty="0" smtClean="0"/>
              <a:t>Use case:  Default of Python 2.7 but with 3.6 and R environments, </a:t>
            </a:r>
            <a:r>
              <a:rPr lang="en-US" dirty="0" err="1" smtClean="0"/>
              <a:t>Spyder</a:t>
            </a:r>
            <a:r>
              <a:rPr lang="en-US" dirty="0" smtClean="0"/>
              <a:t> as Python 2.7, and </a:t>
            </a:r>
            <a:r>
              <a:rPr lang="en-US" dirty="0" err="1" smtClean="0"/>
              <a:t>Rstudio</a:t>
            </a:r>
            <a:r>
              <a:rPr lang="en-US" dirty="0" smtClean="0"/>
              <a:t> in support of upcoming classes</a:t>
            </a:r>
          </a:p>
          <a:p>
            <a:r>
              <a:rPr lang="en-US" dirty="0" smtClean="0"/>
              <a:t>Started:  1/4/2016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723" y="3021039"/>
            <a:ext cx="10888393" cy="36470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/>
              <a:t>Issues Posted on </a:t>
            </a:r>
            <a:r>
              <a:rPr lang="en-US" dirty="0" err="1" smtClean="0"/>
              <a:t>Github</a:t>
            </a:r>
            <a:r>
              <a:rPr lang="en-US" dirty="0" smtClean="0"/>
              <a:t> (current ones):</a:t>
            </a:r>
          </a:p>
          <a:p>
            <a:endParaRPr lang="en-US" dirty="0"/>
          </a:p>
          <a:p>
            <a:r>
              <a:rPr lang="en-US" dirty="0" err="1" smtClean="0"/>
              <a:t>Rstudio</a:t>
            </a:r>
            <a:r>
              <a:rPr lang="en-US" dirty="0" smtClean="0"/>
              <a:t> Installation failure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github.com/ContinuumIO/anaconda-issues/issues/1337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Issue of bad icon generation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github.com/conda/conda/issues/4171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r>
              <a:rPr lang="en-US" dirty="0" smtClean="0"/>
              <a:t>Unit test (issues w/ 4.2)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github.com/ContinuumIO/anaconda-issues/issues/1352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Version </a:t>
            </a:r>
            <a:r>
              <a:rPr lang="en-US" dirty="0" smtClean="0">
                <a:sym typeface="Wingdings" panose="05000000000000000000" pitchFamily="2" charset="2"/>
              </a:rPr>
              <a:t>2b-2</a:t>
            </a:r>
            <a:r>
              <a:rPr lang="en-US" dirty="0" smtClean="0">
                <a:sym typeface="Wingdings" panose="05000000000000000000" pitchFamily="2" charset="2"/>
              </a:rPr>
              <a:t>:  </a:t>
            </a:r>
            <a:r>
              <a:rPr lang="en-US" dirty="0" smtClean="0">
                <a:sym typeface="Wingdings" panose="05000000000000000000" pitchFamily="2" charset="2"/>
              </a:rPr>
              <a:t>not posted: edited </a:t>
            </a:r>
            <a:r>
              <a:rPr lang="en-US" dirty="0" smtClean="0">
                <a:sym typeface="Wingdings" panose="05000000000000000000" pitchFamily="2" charset="2"/>
              </a:rPr>
              <a:t>some slides through-out and added a few to end of first section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Version 2c:  added slides to end, just before the section break (slides 32 up until section break)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8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 was obtained from the web for the R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notebook with R code found on the web failed to run until “update </a:t>
            </a:r>
            <a:r>
              <a:rPr lang="en-US" dirty="0" err="1" smtClean="0"/>
              <a:t>conda</a:t>
            </a:r>
            <a:r>
              <a:rPr lang="en-US" dirty="0" smtClean="0"/>
              <a:t> –all” was run on the R environment</a:t>
            </a:r>
          </a:p>
          <a:p>
            <a:r>
              <a:rPr lang="en-US" dirty="0" smtClean="0"/>
              <a:t>Confusing to a novice user:  after this update – two versions of the environment appear in the </a:t>
            </a:r>
            <a:r>
              <a:rPr lang="en-US" dirty="0" err="1" smtClean="0"/>
              <a:t>Jupyter</a:t>
            </a:r>
            <a:r>
              <a:rPr lang="en-US" dirty="0" smtClean="0"/>
              <a:t> menus.  </a:t>
            </a:r>
          </a:p>
          <a:p>
            <a:pPr lvl="1"/>
            <a:r>
              <a:rPr lang="en-US" dirty="0" smtClean="0"/>
              <a:t>The one that starts with “Python” loads with a python icon in the corner and some of the code breaks when running it.</a:t>
            </a:r>
          </a:p>
          <a:p>
            <a:pPr lvl="1"/>
            <a:r>
              <a:rPr lang="en-US" dirty="0" smtClean="0"/>
              <a:t>The one that starts with “R” loads with an R icon in the corner and all of the code runs fine …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Code used for </a:t>
            </a:r>
            <a:r>
              <a:rPr lang="en-US" dirty="0"/>
              <a:t>this test:  http://r4stats.com/examples/programming/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7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code was obtained from the web for the R environments – page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1"/>
            <a:ext cx="11049000" cy="5079682"/>
          </a:xfrm>
        </p:spPr>
        <p:txBody>
          <a:bodyPr/>
          <a:lstStyle/>
          <a:p>
            <a:r>
              <a:rPr lang="en-US" dirty="0" smtClean="0"/>
              <a:t>Screenshots illustrating previous slide</a:t>
            </a:r>
          </a:p>
          <a:p>
            <a:r>
              <a:rPr lang="en-US" dirty="0" smtClean="0"/>
              <a:t>Note:  in menu:  4 “R” menu kernels created, but only 2 R environments were deployed and show in “</a:t>
            </a:r>
            <a:r>
              <a:rPr lang="en-US" dirty="0" err="1" smtClean="0"/>
              <a:t>conda</a:t>
            </a:r>
            <a:r>
              <a:rPr lang="en-US" dirty="0" smtClean="0"/>
              <a:t> info –</a:t>
            </a:r>
            <a:r>
              <a:rPr lang="en-US" dirty="0" err="1" smtClean="0"/>
              <a:t>envs</a:t>
            </a:r>
            <a:r>
              <a:rPr lang="en-US" dirty="0" smtClean="0"/>
              <a:t>”.  “</a:t>
            </a:r>
            <a:r>
              <a:rPr lang="en-US" dirty="0" err="1" smtClean="0"/>
              <a:t>conda</a:t>
            </a:r>
            <a:r>
              <a:rPr lang="en-US" dirty="0" smtClean="0"/>
              <a:t> list” shows that “update </a:t>
            </a:r>
            <a:r>
              <a:rPr lang="en-US" dirty="0" err="1" smtClean="0"/>
              <a:t>conda</a:t>
            </a:r>
            <a:r>
              <a:rPr lang="en-US" dirty="0" smtClean="0"/>
              <a:t> –all” added some Python 2.7 libraries as well as R to each </a:t>
            </a:r>
            <a:r>
              <a:rPr lang="en-US" dirty="0" err="1" smtClean="0"/>
              <a:t>env</a:t>
            </a:r>
            <a:r>
              <a:rPr lang="en-US" dirty="0" smtClean="0"/>
              <a:t> and I think it was then that the  second working menu item appeared only after update.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463" y="3267075"/>
            <a:ext cx="2647950" cy="3590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4" y="3637122"/>
            <a:ext cx="7635636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64" y="3727937"/>
            <a:ext cx="4784466" cy="3759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7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code was obtained from the web for the R environments – page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97282"/>
            <a:ext cx="11231881" cy="9143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Screenshots illustrating previous slide</a:t>
            </a:r>
          </a:p>
          <a:p>
            <a:r>
              <a:rPr lang="en-US" dirty="0" smtClean="0"/>
              <a:t>Same notebook code works under one menu kernel and fails under the other (even though they tie to same environment: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67" y="2011680"/>
            <a:ext cx="4795764" cy="484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960" y="1727685"/>
            <a:ext cx="4783170" cy="3583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763" y="1727685"/>
            <a:ext cx="2457293" cy="32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2534"/>
          </a:xfrm>
        </p:spPr>
        <p:txBody>
          <a:bodyPr/>
          <a:lstStyle/>
          <a:p>
            <a:r>
              <a:rPr lang="en-US" dirty="0" smtClean="0"/>
              <a:t>More info in case it helps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534"/>
            <a:ext cx="10515600" cy="5711483"/>
          </a:xfrm>
        </p:spPr>
        <p:txBody>
          <a:bodyPr>
            <a:normAutofit/>
          </a:bodyPr>
          <a:lstStyle/>
          <a:p>
            <a:r>
              <a:rPr lang="en-US" dirty="0" smtClean="0"/>
              <a:t>For R environments:  After creating the environment and running “</a:t>
            </a:r>
            <a:r>
              <a:rPr lang="en-US" dirty="0" err="1" smtClean="0"/>
              <a:t>conda</a:t>
            </a:r>
            <a:r>
              <a:rPr lang="en-US" dirty="0" smtClean="0"/>
              <a:t> update –all” on it, packages were all up-to-date.  Literally the next day, a dry-run of the same command revealed packages that now could be updated.  Not sure if this is normal or not (</a:t>
            </a:r>
            <a:r>
              <a:rPr lang="en-US" dirty="0" err="1" smtClean="0"/>
              <a:t>ie</a:t>
            </a:r>
            <a:r>
              <a:rPr lang="en-US" dirty="0" smtClean="0"/>
              <a:t>. Did it miss this package with update –all, or was it literally updated again?)</a:t>
            </a:r>
          </a:p>
          <a:p>
            <a:r>
              <a:rPr lang="en-US" dirty="0" smtClean="0"/>
              <a:t>The following scripts and their output are provided in case knowing the full </a:t>
            </a:r>
            <a:r>
              <a:rPr lang="en-US" dirty="0" err="1" smtClean="0"/>
              <a:t>env</a:t>
            </a:r>
            <a:r>
              <a:rPr lang="en-US" dirty="0" smtClean="0"/>
              <a:t> setup of this installation help with looking into any slides in this deck.  </a:t>
            </a:r>
          </a:p>
          <a:p>
            <a:r>
              <a:rPr lang="en-US" dirty="0" smtClean="0"/>
              <a:t>Note:  see later slide on Anaconda prompt batch file issues (near end of deck) if you are having any problems editing and running these scripts yourself (tested under Win7 64bit 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5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menu issues from installations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914400"/>
            <a:ext cx="8572500" cy="5262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Default installation:  produced two menus:  Python [default], and Python [root] – this is confusing for a new user and does not have the name of what version you are working in for the environment.</a:t>
            </a:r>
          </a:p>
          <a:p>
            <a:r>
              <a:rPr lang="en-US" dirty="0" smtClean="0"/>
              <a:t>R environments – produce two menu items each as described earlier, but only the ones starting with “R” (which I think got generated after running “</a:t>
            </a:r>
            <a:r>
              <a:rPr lang="en-US" dirty="0" err="1" smtClean="0"/>
              <a:t>conda</a:t>
            </a:r>
            <a:r>
              <a:rPr lang="en-US" dirty="0" smtClean="0"/>
              <a:t> update –all” on each R environment) seem capable of running even basic R code.  Simple math operations fail in the version of the menu kernels with “Python” in the name.</a:t>
            </a:r>
          </a:p>
          <a:p>
            <a:r>
              <a:rPr lang="en-US" dirty="0" smtClean="0"/>
              <a:t>An attempt was made on Navigator to create a PY27_test” environment after the clone of root proved useless.  This environment built with only 5 packages in it and did not generate a menu item to make it possible to use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781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1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Env</a:t>
            </a:r>
            <a:r>
              <a:rPr lang="en-US" dirty="0" smtClean="0"/>
              <a:t> – Update Problem – </a:t>
            </a:r>
            <a:r>
              <a:rPr lang="en-US" dirty="0" err="1" smtClean="0"/>
              <a:t>pg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114"/>
            <a:ext cx="10515600" cy="136456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Point of test environment setup is to sanity check planned actions before messing up a live environment.  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env</a:t>
            </a:r>
            <a:r>
              <a:rPr lang="en-US" dirty="0" smtClean="0"/>
              <a:t> was created by cloning root from navigator – after cloning – we cannot use it this way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 think a workaround solution has been found to this … which appears on the last slide in this section, but solution indicates Anaconda 4.2 needs to be fixed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011680"/>
            <a:ext cx="4943622" cy="48502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/>
              <a:t>(PY27_rtclone) C:\Users\Mitch&gt;conda info --</a:t>
            </a:r>
            <a:r>
              <a:rPr lang="en-US" dirty="0" err="1"/>
              <a:t>envs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conda</a:t>
            </a:r>
            <a:r>
              <a:rPr lang="en-US" dirty="0"/>
              <a:t> environments: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PY27_rtclone          *  C:\ProgramFilesCoders\Anaconda2\envs\PY27_rtclone</a:t>
            </a:r>
          </a:p>
          <a:p>
            <a:r>
              <a:rPr lang="en-US" dirty="0"/>
              <a:t>PY36                     C:\ProgramFilesCoders\Anaconda2\envs\PY36</a:t>
            </a:r>
          </a:p>
          <a:p>
            <a:r>
              <a:rPr lang="en-US" dirty="0"/>
              <a:t>PY36_clone               C:\ProgramFilesCoders\Anaconda2\envs\PY36_clone</a:t>
            </a:r>
          </a:p>
          <a:p>
            <a:r>
              <a:rPr lang="en-US" dirty="0"/>
              <a:t>R                        C:\ProgramFilesCoders\Anaconda2\envs\R</a:t>
            </a:r>
          </a:p>
          <a:p>
            <a:r>
              <a:rPr lang="en-US" dirty="0" err="1"/>
              <a:t>R_clone</a:t>
            </a:r>
            <a:r>
              <a:rPr lang="en-US" dirty="0"/>
              <a:t>                  C:\ProgramFilesCoders\Anaconda2\envs\R_clone</a:t>
            </a:r>
          </a:p>
          <a:p>
            <a:r>
              <a:rPr lang="en-US" dirty="0"/>
              <a:t>root                     C:\ProgramFilesCoders\Anaconda2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(PY27_rtclone) C:\Users\Mitch&gt;conda update --all</a:t>
            </a:r>
          </a:p>
          <a:p>
            <a:r>
              <a:rPr lang="en-US" dirty="0"/>
              <a:t>Fetching package metadata ...........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InstallError</a:t>
            </a:r>
            <a:r>
              <a:rPr lang="en-US" dirty="0"/>
              <a:t>: Install error: Error: '</a:t>
            </a:r>
            <a:r>
              <a:rPr lang="en-US" dirty="0" err="1"/>
              <a:t>conda</a:t>
            </a:r>
            <a:r>
              <a:rPr lang="en-US" dirty="0"/>
              <a:t>' can only be installed into the root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011680"/>
            <a:ext cx="4943622" cy="48502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/>
              <a:t>(root) C:\Users\Mitch&gt;conda info --</a:t>
            </a:r>
            <a:r>
              <a:rPr lang="en-US" dirty="0" err="1"/>
              <a:t>envs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conda</a:t>
            </a:r>
            <a:r>
              <a:rPr lang="en-US" dirty="0"/>
              <a:t> environments: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PY27_rtclone             C:\ProgramFilesCoders\Anaconda2\envs\PY27_rtclone</a:t>
            </a:r>
          </a:p>
          <a:p>
            <a:r>
              <a:rPr lang="en-US" dirty="0"/>
              <a:t>PY36                     C:\ProgramFilesCoders\Anaconda2\envs\PY36</a:t>
            </a:r>
          </a:p>
          <a:p>
            <a:r>
              <a:rPr lang="en-US" dirty="0"/>
              <a:t>PY36_clone               C:\ProgramFilesCoders\Anaconda2\envs\PY36_clone</a:t>
            </a:r>
          </a:p>
          <a:p>
            <a:r>
              <a:rPr lang="en-US" dirty="0"/>
              <a:t>R                        C:\ProgramFilesCoders\Anaconda2\envs\R</a:t>
            </a:r>
          </a:p>
          <a:p>
            <a:r>
              <a:rPr lang="en-US" dirty="0" err="1"/>
              <a:t>R_clone</a:t>
            </a:r>
            <a:r>
              <a:rPr lang="en-US" dirty="0"/>
              <a:t>                  C:\ProgramFilesCoders\Anaconda2\envs\R_clone</a:t>
            </a:r>
          </a:p>
          <a:p>
            <a:r>
              <a:rPr lang="en-US" dirty="0"/>
              <a:t>root                  *  C:\ProgramFilesCoders\Anaconda2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(root) C:\Users\Mitch&gt;conda update -n PY27_rtclone --all --dry-run</a:t>
            </a:r>
          </a:p>
          <a:p>
            <a:r>
              <a:rPr lang="en-US" dirty="0"/>
              <a:t>Fetching package metadata ...........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InstallError</a:t>
            </a:r>
            <a:r>
              <a:rPr lang="en-US" dirty="0"/>
              <a:t>: Install error: Error: '</a:t>
            </a:r>
            <a:r>
              <a:rPr lang="en-US" dirty="0" err="1"/>
              <a:t>conda</a:t>
            </a:r>
            <a:r>
              <a:rPr lang="en-US" dirty="0"/>
              <a:t>' can only be installed into the root</a:t>
            </a:r>
          </a:p>
          <a:p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1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Env</a:t>
            </a:r>
            <a:r>
              <a:rPr lang="en-US" dirty="0" smtClean="0"/>
              <a:t> – Update Problem – </a:t>
            </a:r>
            <a:r>
              <a:rPr lang="en-US" dirty="0" err="1" smtClean="0"/>
              <a:t>pg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5587"/>
            <a:ext cx="10515600" cy="9425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Test of updating </a:t>
            </a:r>
            <a:r>
              <a:rPr lang="en-US" dirty="0" err="1" smtClean="0"/>
              <a:t>Spyder</a:t>
            </a:r>
            <a:r>
              <a:rPr lang="en-US" dirty="0" smtClean="0"/>
              <a:t> or </a:t>
            </a:r>
            <a:r>
              <a:rPr lang="en-US" dirty="0" err="1" smtClean="0"/>
              <a:t>beautifulsoupt</a:t>
            </a:r>
            <a:r>
              <a:rPr lang="en-US" dirty="0" smtClean="0"/>
              <a:t> only on clone of root – also fails</a:t>
            </a:r>
          </a:p>
          <a:p>
            <a:r>
              <a:rPr lang="en-US" dirty="0" smtClean="0"/>
              <a:t>Note that clone was created with Navigator which did not copy two packages but appears to have left in packages that cause these issues with “update”: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85071"/>
            <a:ext cx="4943622" cy="497688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08874" y="1730322"/>
            <a:ext cx="4943622" cy="52300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(PY27_rtclone) C:\Users\Mitch&gt;conda update beautifulsoup4</a:t>
            </a:r>
          </a:p>
          <a:p>
            <a:r>
              <a:rPr lang="en-US" dirty="0"/>
              <a:t>Fetching package metadata ...........</a:t>
            </a:r>
          </a:p>
          <a:p>
            <a:r>
              <a:rPr lang="en-US" dirty="0"/>
              <a:t>Solving package specifications: ..........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InstallError</a:t>
            </a:r>
            <a:r>
              <a:rPr lang="en-US" dirty="0"/>
              <a:t>: Install error: Error: one or more of the packages already </a:t>
            </a:r>
            <a:r>
              <a:rPr lang="en-US" dirty="0" err="1"/>
              <a:t>installe</a:t>
            </a:r>
            <a:endParaRPr lang="en-US" dirty="0"/>
          </a:p>
          <a:p>
            <a:r>
              <a:rPr lang="en-US" dirty="0"/>
              <a:t>d depend on '</a:t>
            </a:r>
            <a:r>
              <a:rPr lang="en-US" dirty="0" err="1"/>
              <a:t>conda</a:t>
            </a:r>
            <a:r>
              <a:rPr lang="en-US" dirty="0"/>
              <a:t>'</a:t>
            </a:r>
          </a:p>
          <a:p>
            <a:r>
              <a:rPr lang="en-US" dirty="0"/>
              <a:t>and should only be installed in the root environment: </a:t>
            </a:r>
            <a:r>
              <a:rPr lang="en-US" dirty="0" err="1"/>
              <a:t>conda-env</a:t>
            </a:r>
            <a:endParaRPr lang="en-US" dirty="0"/>
          </a:p>
          <a:p>
            <a:r>
              <a:rPr lang="en-US" dirty="0"/>
              <a:t>These packages need to be removed before </a:t>
            </a:r>
            <a:r>
              <a:rPr lang="en-US" dirty="0" err="1"/>
              <a:t>conda</a:t>
            </a:r>
            <a:r>
              <a:rPr lang="en-US" dirty="0"/>
              <a:t> can proceed.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3267" y="212880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(PY27_rtclone) C:\Users\Mitch&gt;conda update </a:t>
            </a:r>
            <a:r>
              <a:rPr lang="en-US" dirty="0" err="1"/>
              <a:t>spyder</a:t>
            </a:r>
            <a:endParaRPr lang="en-US" dirty="0"/>
          </a:p>
          <a:p>
            <a:r>
              <a:rPr lang="en-US" dirty="0"/>
              <a:t>Fetching package metadata ...........</a:t>
            </a:r>
          </a:p>
          <a:p>
            <a:r>
              <a:rPr lang="en-US" dirty="0"/>
              <a:t>Solving package specifications: ..........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InstallError</a:t>
            </a:r>
            <a:r>
              <a:rPr lang="en-US" dirty="0"/>
              <a:t>: Install error: Error: one or more of the packages already </a:t>
            </a:r>
            <a:r>
              <a:rPr lang="en-US" dirty="0" err="1"/>
              <a:t>installe</a:t>
            </a:r>
            <a:endParaRPr lang="en-US" dirty="0"/>
          </a:p>
          <a:p>
            <a:r>
              <a:rPr lang="en-US" dirty="0"/>
              <a:t>d depend on '</a:t>
            </a:r>
            <a:r>
              <a:rPr lang="en-US" dirty="0" err="1"/>
              <a:t>conda</a:t>
            </a:r>
            <a:r>
              <a:rPr lang="en-US" dirty="0"/>
              <a:t>'</a:t>
            </a:r>
          </a:p>
          <a:p>
            <a:r>
              <a:rPr lang="en-US" dirty="0"/>
              <a:t>and should only be installed in the root environment: </a:t>
            </a:r>
            <a:r>
              <a:rPr lang="en-US" dirty="0" err="1"/>
              <a:t>conda-env</a:t>
            </a:r>
            <a:endParaRPr lang="en-US" dirty="0"/>
          </a:p>
          <a:p>
            <a:r>
              <a:rPr lang="en-US" dirty="0"/>
              <a:t>These packages need to be removed before </a:t>
            </a:r>
            <a:r>
              <a:rPr lang="en-US" dirty="0" err="1"/>
              <a:t>conda</a:t>
            </a:r>
            <a:r>
              <a:rPr lang="en-US" dirty="0"/>
              <a:t> can proceed.</a:t>
            </a:r>
          </a:p>
        </p:txBody>
      </p:sp>
    </p:spTree>
    <p:extLst>
      <p:ext uri="{BB962C8B-B14F-4D97-AF65-F5344CB8AC3E}">
        <p14:creationId xmlns:p14="http://schemas.microsoft.com/office/powerpoint/2010/main" val="215314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Env</a:t>
            </a:r>
            <a:r>
              <a:rPr lang="en-US" dirty="0"/>
              <a:t> – Update Problem – </a:t>
            </a:r>
            <a:r>
              <a:rPr lang="en-US" dirty="0" err="1"/>
              <a:t>pg</a:t>
            </a:r>
            <a:r>
              <a:rPr lang="en-US" dirty="0"/>
              <a:t>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Fix for problem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took a lot of testing to figure this out, but in </a:t>
            </a:r>
            <a:r>
              <a:rPr lang="en-US" dirty="0" err="1" smtClean="0"/>
              <a:t>Jupyter</a:t>
            </a:r>
            <a:r>
              <a:rPr lang="en-US" dirty="0" smtClean="0"/>
              <a:t>, on the </a:t>
            </a:r>
            <a:r>
              <a:rPr lang="en-US" dirty="0" err="1" smtClean="0"/>
              <a:t>conda</a:t>
            </a:r>
            <a:r>
              <a:rPr lang="en-US" dirty="0" smtClean="0"/>
              <a:t> tab, after cloning an environment, it looks like just one package:  </a:t>
            </a:r>
            <a:r>
              <a:rPr lang="en-US" dirty="0" err="1" smtClean="0"/>
              <a:t>conda-env</a:t>
            </a:r>
            <a:r>
              <a:rPr lang="en-US" dirty="0" smtClean="0"/>
              <a:t> needs to be deleted.</a:t>
            </a:r>
          </a:p>
          <a:p>
            <a:r>
              <a:rPr lang="en-US" dirty="0" smtClean="0"/>
              <a:t>Deleted this package and </a:t>
            </a:r>
            <a:r>
              <a:rPr lang="en-US" dirty="0" err="1" smtClean="0"/>
              <a:t>conda</a:t>
            </a:r>
            <a:r>
              <a:rPr lang="en-US" dirty="0" smtClean="0"/>
              <a:t> update commands started working again and I was able to test installations again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Navigator should really be fixed so that during cloning it does not leave in “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” or any “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-” packages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Multiple tests confirm that it misses “</a:t>
            </a:r>
            <a:r>
              <a:rPr lang="en-US" b="1" dirty="0" err="1" smtClean="0">
                <a:solidFill>
                  <a:srgbClr val="FF0000"/>
                </a:solidFill>
              </a:rPr>
              <a:t>conda-env</a:t>
            </a:r>
            <a:r>
              <a:rPr lang="en-US" b="1" dirty="0" smtClean="0">
                <a:solidFill>
                  <a:srgbClr val="FF0000"/>
                </a:solidFill>
              </a:rPr>
              <a:t>” when it removes all the “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 / 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-” packages during cloning.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7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66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Navigator </a:t>
            </a:r>
            <a:r>
              <a:rPr lang="en-US" dirty="0" err="1" smtClean="0"/>
              <a:t>env</a:t>
            </a:r>
            <a:r>
              <a:rPr lang="en-US" dirty="0" smtClean="0"/>
              <a:t> build failure:  Attempt to create PY27_test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6602"/>
            <a:ext cx="10515600" cy="59013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Anaconda Navigator attempt:  used create to build new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only produced 5 packages</a:t>
            </a:r>
          </a:p>
          <a:p>
            <a:r>
              <a:rPr lang="en-US" dirty="0" smtClean="0"/>
              <a:t>This did not add the environment to the menus in </a:t>
            </a:r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smtClean="0"/>
              <a:t>No errors – just ended with very tiny environment</a:t>
            </a:r>
          </a:p>
          <a:p>
            <a:r>
              <a:rPr lang="en-US" dirty="0" smtClean="0"/>
              <a:t>Wondering if this happened because 2 PY27 environments exist already:</a:t>
            </a:r>
          </a:p>
          <a:p>
            <a:pPr lvl="1"/>
            <a:r>
              <a:rPr lang="en-US" dirty="0" smtClean="0"/>
              <a:t>Root</a:t>
            </a:r>
          </a:p>
          <a:p>
            <a:pPr lvl="1"/>
            <a:r>
              <a:rPr lang="en-US" dirty="0" err="1" smtClean="0"/>
              <a:t>Root_clone</a:t>
            </a:r>
            <a:r>
              <a:rPr lang="en-US" dirty="0" smtClean="0"/>
              <a:t> (which isn’t working right – can’t update it)</a:t>
            </a:r>
          </a:p>
          <a:p>
            <a:r>
              <a:rPr lang="en-US" dirty="0" smtClean="0"/>
              <a:t>Deleted after creation since it did not work</a:t>
            </a:r>
          </a:p>
          <a:p>
            <a:r>
              <a:rPr lang="en-US" dirty="0" smtClean="0"/>
              <a:t>Then attempted to re-create the </a:t>
            </a:r>
            <a:r>
              <a:rPr lang="en-US" dirty="0" err="1" smtClean="0"/>
              <a:t>env</a:t>
            </a:r>
            <a:r>
              <a:rPr lang="en-US" dirty="0" smtClean="0"/>
              <a:t> using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conda</a:t>
            </a:r>
            <a:r>
              <a:rPr lang="en-US" dirty="0" smtClean="0">
                <a:sym typeface="Wingdings" panose="05000000000000000000" pitchFamily="2" charset="2"/>
              </a:rPr>
              <a:t> tab [+]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works there:  builds environment with 30 packages and a menu kernel on </a:t>
            </a:r>
            <a:r>
              <a:rPr lang="en-US" dirty="0" err="1" smtClean="0">
                <a:sym typeface="Wingdings" panose="05000000000000000000" pitchFamily="2" charset="2"/>
              </a:rPr>
              <a:t>Jupyter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Note:  menu did not appear at first but closing the browser window and reloading it seemed to work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Odd symptom:  on my machine </a:t>
            </a:r>
            <a:r>
              <a:rPr lang="en-US" dirty="0" err="1" smtClean="0">
                <a:sym typeface="Wingdings" panose="05000000000000000000" pitchFamily="2" charset="2"/>
              </a:rPr>
              <a:t>Jupyter</a:t>
            </a:r>
            <a:r>
              <a:rPr lang="en-US" dirty="0" smtClean="0">
                <a:sym typeface="Wingdings" panose="05000000000000000000" pitchFamily="2" charset="2"/>
              </a:rPr>
              <a:t> loads in IE, if I tried to open a new session in Chrome, it asked for a password, but if I re-opened IE and typed the URL, then I got the desired result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Normally, can copy and paste the URL form IE to Chrome to work there after </a:t>
            </a:r>
            <a:r>
              <a:rPr lang="en-US" dirty="0" err="1" smtClean="0">
                <a:sym typeface="Wingdings" panose="05000000000000000000" pitchFamily="2" charset="2"/>
              </a:rPr>
              <a:t>Jupyter</a:t>
            </a:r>
            <a:r>
              <a:rPr lang="en-US" dirty="0" smtClean="0">
                <a:sym typeface="Wingdings" panose="05000000000000000000" pitchFamily="2" charset="2"/>
              </a:rPr>
              <a:t> first loads.  During earlier installation, after </a:t>
            </a:r>
            <a:r>
              <a:rPr lang="en-US" dirty="0" err="1" smtClean="0">
                <a:sym typeface="Wingdings" panose="05000000000000000000" pitchFamily="2" charset="2"/>
              </a:rPr>
              <a:t>beautifulsoup</a:t>
            </a:r>
            <a:r>
              <a:rPr lang="en-US" dirty="0" smtClean="0">
                <a:sym typeface="Wingdings" panose="05000000000000000000" pitchFamily="2" charset="2"/>
              </a:rPr>
              <a:t> package got corrupted during an install, this symptom occurred pervasively forcing me to use Chrome only during debugging until I realized I needed to rebuild the environment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862" y="5103674"/>
            <a:ext cx="1688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 team could replicate environments and see if same error occurs for them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7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9655"/>
          </a:xfrm>
        </p:spPr>
        <p:txBody>
          <a:bodyPr/>
          <a:lstStyle/>
          <a:p>
            <a:r>
              <a:rPr lang="en-US" dirty="0" smtClean="0"/>
              <a:t>The icon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With the creation of new environments, execution of commands to add environments to the </a:t>
            </a:r>
            <a:r>
              <a:rPr lang="en-US" dirty="0" err="1" smtClean="0"/>
              <a:t>Jupyter</a:t>
            </a:r>
            <a:r>
              <a:rPr lang="en-US" dirty="0" smtClean="0"/>
              <a:t> menus, and even, execution of “</a:t>
            </a:r>
            <a:r>
              <a:rPr lang="en-US" dirty="0" err="1" smtClean="0"/>
              <a:t>conda</a:t>
            </a:r>
            <a:r>
              <a:rPr lang="en-US" dirty="0" smtClean="0"/>
              <a:t> update –all”, new icons get build for all Anaconda applications.</a:t>
            </a:r>
          </a:p>
          <a:p>
            <a:r>
              <a:rPr lang="en-US" dirty="0" smtClean="0"/>
              <a:t>When system builds these icons for R environments – clicking the icon to Anaconda Prompt for example, crashes</a:t>
            </a:r>
          </a:p>
          <a:p>
            <a:r>
              <a:rPr lang="en-US" dirty="0" smtClean="0"/>
              <a:t>Other icons, when they work, do not appear to do anything different than the original icons, but this may be an illusion – there is no indication on an open app that it is somehow running on the </a:t>
            </a:r>
            <a:r>
              <a:rPr lang="en-US" dirty="0" err="1" smtClean="0"/>
              <a:t>otherenvironment</a:t>
            </a:r>
            <a:endParaRPr lang="en-US" dirty="0" smtClean="0"/>
          </a:p>
          <a:p>
            <a:r>
              <a:rPr lang="en-US" dirty="0" smtClean="0"/>
              <a:t>In my final environment – I moved all extra icons into a folder just in case they would be needed for anything (may delete them later)</a:t>
            </a:r>
          </a:p>
          <a:p>
            <a:r>
              <a:rPr lang="en-US" dirty="0" smtClean="0"/>
              <a:t>The results of this replication effect in my start menu icons is shown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4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problem is presented with some of the things tried along the way towards fixing an issue or at least identifying what was wrong to report it</a:t>
            </a:r>
          </a:p>
          <a:p>
            <a:r>
              <a:rPr lang="en-US" dirty="0" smtClean="0"/>
              <a:t>Solutions/work-arounds found are also presented (usually at the end of a section)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Bold comments are intended for Continuum / Anaconda personnel to evaluate ideas about how to fix Anaconda in future patches or distributions to help users avoid my pain. 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5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9655"/>
          </a:xfrm>
        </p:spPr>
        <p:txBody>
          <a:bodyPr/>
          <a:lstStyle/>
          <a:p>
            <a:r>
              <a:rPr lang="en-US" dirty="0" smtClean="0"/>
              <a:t>The icon problem – page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49" y="914400"/>
            <a:ext cx="11892328" cy="526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 menu:          full view of folder in start (icons moved here)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</a:t>
            </a:r>
            <a:r>
              <a:rPr lang="en-US" dirty="0" err="1" smtClean="0"/>
              <a:t>env</a:t>
            </a:r>
            <a:r>
              <a:rPr lang="en-US" dirty="0" smtClean="0"/>
              <a:t> list for compare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9" y="1335112"/>
            <a:ext cx="2495550" cy="511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074" y="1257300"/>
            <a:ext cx="3638550" cy="560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463" y="1892324"/>
            <a:ext cx="6448425" cy="2000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22831" y="4614203"/>
            <a:ext cx="446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documentation of this issue was posted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at this location:</a:t>
            </a:r>
          </a:p>
          <a:p>
            <a:endParaRPr lang="en-US" dirty="0"/>
          </a:p>
          <a:p>
            <a:r>
              <a:rPr lang="en-US" dirty="0"/>
              <a:t>https://github.com/conda/conda/issues/4171</a:t>
            </a:r>
          </a:p>
        </p:txBody>
      </p:sp>
    </p:spTree>
    <p:extLst>
      <p:ext uri="{BB962C8B-B14F-4D97-AF65-F5344CB8AC3E}">
        <p14:creationId xmlns:p14="http://schemas.microsoft.com/office/powerpoint/2010/main" val="313306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62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Studio Installation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24" y="562708"/>
            <a:ext cx="11930576" cy="78779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The following specifications were found to be in conflict:</a:t>
            </a:r>
            <a:br>
              <a:rPr lang="en-US"/>
            </a:br>
            <a:r>
              <a:rPr lang="en-US"/>
              <a:t>- rstudio ==1.0.44 -&gt; feature:vc14</a:t>
            </a:r>
            <a:br>
              <a:rPr lang="en-US"/>
            </a:br>
            <a:r>
              <a:rPr lang="en-US"/>
              <a:t>Use "conda info " to see the dependencies for each package.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1350498"/>
            <a:ext cx="9918235" cy="5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2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Studio Installation Problem – p2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963" y="570245"/>
            <a:ext cx="51065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(C:\</a:t>
            </a:r>
            <a:r>
              <a:rPr lang="en-US" dirty="0" err="1"/>
              <a:t>ProgramFilesCoders</a:t>
            </a:r>
            <a:r>
              <a:rPr lang="en-US" dirty="0"/>
              <a:t>\Anaconda2) C:\Users\Mitch&gt;conda info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Fetching package metadata ...........</a:t>
            </a:r>
          </a:p>
          <a:p>
            <a:endParaRPr lang="en-US" dirty="0"/>
          </a:p>
          <a:p>
            <a:r>
              <a:rPr lang="en-US" dirty="0" err="1"/>
              <a:t>rstudio</a:t>
            </a:r>
            <a:r>
              <a:rPr lang="en-US" dirty="0"/>
              <a:t> 1.0.44 vc14_1</a:t>
            </a:r>
          </a:p>
          <a:p>
            <a:r>
              <a:rPr lang="en-US" dirty="0"/>
              <a:t>---------------------</a:t>
            </a:r>
          </a:p>
          <a:p>
            <a:r>
              <a:rPr lang="en-US" dirty="0"/>
              <a:t>file name   : r::rstudio-1.0.44-vc14_1.tar.bz2</a:t>
            </a:r>
          </a:p>
          <a:p>
            <a:r>
              <a:rPr lang="en-US" dirty="0"/>
              <a:t>name        :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version     : 1.0.44</a:t>
            </a:r>
          </a:p>
          <a:p>
            <a:r>
              <a:rPr lang="en-US" dirty="0"/>
              <a:t>build number: 1</a:t>
            </a:r>
          </a:p>
          <a:p>
            <a:r>
              <a:rPr lang="en-US" dirty="0"/>
              <a:t>build string: vc14_1</a:t>
            </a:r>
          </a:p>
          <a:p>
            <a:r>
              <a:rPr lang="en-US" dirty="0"/>
              <a:t>channel     : r</a:t>
            </a:r>
          </a:p>
          <a:p>
            <a:r>
              <a:rPr lang="en-US" dirty="0"/>
              <a:t>size        : 67.4 MB</a:t>
            </a:r>
          </a:p>
          <a:p>
            <a:r>
              <a:rPr lang="en-US" dirty="0" err="1"/>
              <a:t>app_entry</a:t>
            </a:r>
            <a:r>
              <a:rPr lang="en-US" dirty="0"/>
              <a:t>   : ${PREFIX}/Library/bin/rstudio.exe</a:t>
            </a:r>
          </a:p>
          <a:p>
            <a:r>
              <a:rPr lang="en-US" dirty="0" err="1"/>
              <a:t>app_type</a:t>
            </a:r>
            <a:r>
              <a:rPr lang="en-US" dirty="0"/>
              <a:t>    : desk</a:t>
            </a:r>
          </a:p>
          <a:p>
            <a:r>
              <a:rPr lang="en-US" dirty="0"/>
              <a:t>arch        : x86_64</a:t>
            </a:r>
          </a:p>
          <a:p>
            <a:r>
              <a:rPr lang="en-US" dirty="0" err="1"/>
              <a:t>binstar</a:t>
            </a:r>
            <a:r>
              <a:rPr lang="en-US" dirty="0"/>
              <a:t>     : {</a:t>
            </a:r>
            <a:r>
              <a:rPr lang="en-US" dirty="0" err="1"/>
              <a:t>u'package_id</a:t>
            </a:r>
            <a:r>
              <a:rPr lang="en-US" dirty="0"/>
              <a:t>': u'58335c5dda6c9911120d1fb1', </a:t>
            </a:r>
            <a:r>
              <a:rPr lang="en-US" dirty="0" err="1"/>
              <a:t>u'channel</a:t>
            </a:r>
            <a:r>
              <a:rPr lang="en-US" dirty="0"/>
              <a:t>': </a:t>
            </a:r>
            <a:r>
              <a:rPr lang="en-US" dirty="0" err="1"/>
              <a:t>u'main</a:t>
            </a:r>
            <a:r>
              <a:rPr lang="en-US" dirty="0"/>
              <a:t>',</a:t>
            </a:r>
          </a:p>
          <a:p>
            <a:r>
              <a:rPr lang="en-US" dirty="0" err="1"/>
              <a:t>u'owner_id</a:t>
            </a:r>
            <a:r>
              <a:rPr lang="en-US" dirty="0"/>
              <a:t>': u'52c5dc11f53f2a0b1a9de428'}</a:t>
            </a:r>
          </a:p>
          <a:p>
            <a:r>
              <a:rPr lang="en-US" dirty="0"/>
              <a:t>features    : vc14</a:t>
            </a:r>
          </a:p>
          <a:p>
            <a:r>
              <a:rPr lang="en-US" dirty="0" err="1"/>
              <a:t>fn</a:t>
            </a:r>
            <a:r>
              <a:rPr lang="en-US" dirty="0"/>
              <a:t>          : rstudio-1.0.44-vc14_1.tar.bz2</a:t>
            </a:r>
          </a:p>
          <a:p>
            <a:r>
              <a:rPr lang="en-US" dirty="0" err="1"/>
              <a:t>has_prefix</a:t>
            </a:r>
            <a:r>
              <a:rPr lang="en-US" dirty="0"/>
              <a:t>  : True</a:t>
            </a:r>
          </a:p>
          <a:p>
            <a:r>
              <a:rPr lang="en-US" dirty="0"/>
              <a:t>icon        : </a:t>
            </a:r>
            <a:r>
              <a:rPr lang="en-US" dirty="0" smtClean="0"/>
              <a:t>c839dc03e5d17d3cd61dbf23ae3ca88b.png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58929" y="-7536"/>
            <a:ext cx="493307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license     : Commercial or AGPLv3</a:t>
            </a:r>
          </a:p>
          <a:p>
            <a:r>
              <a:rPr lang="en-US" dirty="0" err="1"/>
              <a:t>license_family</a:t>
            </a:r>
            <a:r>
              <a:rPr lang="en-US" dirty="0"/>
              <a:t>: GPL</a:t>
            </a:r>
          </a:p>
          <a:p>
            <a:r>
              <a:rPr lang="en-US" dirty="0"/>
              <a:t>machine     : x86_64</a:t>
            </a:r>
          </a:p>
          <a:p>
            <a:r>
              <a:rPr lang="en-US" dirty="0"/>
              <a:t>md5         : </a:t>
            </a:r>
            <a:r>
              <a:rPr lang="en-US" dirty="0" smtClean="0"/>
              <a:t>0fafc9ba23a5ad2e70efa47eb5ebdcca</a:t>
            </a:r>
          </a:p>
          <a:p>
            <a:endParaRPr lang="en-US" dirty="0"/>
          </a:p>
          <a:p>
            <a:r>
              <a:rPr lang="en-US" dirty="0" err="1" smtClean="0"/>
              <a:t>operatingsystem</a:t>
            </a:r>
            <a:r>
              <a:rPr lang="en-US" dirty="0"/>
              <a:t>: win32</a:t>
            </a:r>
          </a:p>
          <a:p>
            <a:r>
              <a:rPr lang="en-US" dirty="0"/>
              <a:t>platform    : win</a:t>
            </a:r>
          </a:p>
          <a:p>
            <a:r>
              <a:rPr lang="en-US" dirty="0"/>
              <a:t>priority    : 0</a:t>
            </a:r>
          </a:p>
          <a:p>
            <a:r>
              <a:rPr lang="en-US" dirty="0" err="1"/>
              <a:t>schannel</a:t>
            </a:r>
            <a:r>
              <a:rPr lang="en-US" dirty="0"/>
              <a:t>    : r</a:t>
            </a:r>
          </a:p>
          <a:p>
            <a:r>
              <a:rPr lang="en-US" dirty="0"/>
              <a:t>subdir      : win-64</a:t>
            </a:r>
          </a:p>
          <a:p>
            <a:r>
              <a:rPr lang="en-US" dirty="0"/>
              <a:t>summary     : A set of integrated tools designed to help you be more productive</a:t>
            </a:r>
          </a:p>
          <a:p>
            <a:r>
              <a:rPr lang="en-US" dirty="0"/>
              <a:t>with R</a:t>
            </a:r>
          </a:p>
          <a:p>
            <a:r>
              <a:rPr lang="en-US" dirty="0"/>
              <a:t>target-triplet: x86_64-any-win32</a:t>
            </a:r>
          </a:p>
          <a:p>
            <a:r>
              <a:rPr lang="en-US" dirty="0"/>
              <a:t>type        : app</a:t>
            </a:r>
          </a:p>
          <a:p>
            <a:r>
              <a:rPr lang="en-US" dirty="0" err="1"/>
              <a:t>url</a:t>
            </a:r>
            <a:r>
              <a:rPr lang="en-US" dirty="0"/>
              <a:t>         : https://conda.anaconda.org/r/win-64/rstudio-1.0.44-vc14_1.tar.bz2</a:t>
            </a:r>
          </a:p>
          <a:p>
            <a:r>
              <a:rPr lang="en-US" dirty="0"/>
              <a:t>dependencies:</a:t>
            </a:r>
          </a:p>
          <a:p>
            <a:r>
              <a:rPr lang="en-US" dirty="0"/>
              <a:t>    m2-openssh</a:t>
            </a:r>
          </a:p>
          <a:p>
            <a:r>
              <a:rPr lang="en-US" dirty="0"/>
              <a:t>    m2w64-diffutils</a:t>
            </a:r>
          </a:p>
          <a:p>
            <a:r>
              <a:rPr lang="en-US" dirty="0"/>
              <a:t>    m2w64-grep</a:t>
            </a:r>
          </a:p>
          <a:p>
            <a:r>
              <a:rPr lang="en-US" dirty="0"/>
              <a:t>    </a:t>
            </a:r>
            <a:r>
              <a:rPr lang="en-US" dirty="0" err="1"/>
              <a:t>qt</a:t>
            </a:r>
            <a:r>
              <a:rPr lang="en-US" dirty="0"/>
              <a:t> &gt;=5.6</a:t>
            </a:r>
          </a:p>
          <a:p>
            <a:r>
              <a:rPr lang="en-US" dirty="0"/>
              <a:t>    r-essentials</a:t>
            </a:r>
          </a:p>
          <a:p>
            <a:r>
              <a:rPr lang="en-US" dirty="0"/>
              <a:t>    vs2015_runtime</a:t>
            </a:r>
          </a:p>
        </p:txBody>
      </p:sp>
    </p:spTree>
    <p:extLst>
      <p:ext uri="{BB962C8B-B14F-4D97-AF65-F5344CB8AC3E}">
        <p14:creationId xmlns:p14="http://schemas.microsoft.com/office/powerpoint/2010/main" val="3247583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 Installation Problem – p3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 list for my root environment:  has </a:t>
            </a:r>
            <a:r>
              <a:rPr lang="en-US" dirty="0" err="1" smtClean="0"/>
              <a:t>qt</a:t>
            </a:r>
            <a:r>
              <a:rPr lang="en-US" dirty="0" smtClean="0"/>
              <a:t> 5.6.x so this is fine</a:t>
            </a:r>
          </a:p>
          <a:p>
            <a:r>
              <a:rPr lang="en-US" dirty="0" smtClean="0"/>
              <a:t>It also has vs2008_runtime</a:t>
            </a:r>
          </a:p>
          <a:p>
            <a:r>
              <a:rPr lang="en-US" dirty="0" smtClean="0"/>
              <a:t>Previous slide shows that </a:t>
            </a:r>
            <a:r>
              <a:rPr lang="en-US" dirty="0" err="1" smtClean="0"/>
              <a:t>Rstudio</a:t>
            </a:r>
            <a:r>
              <a:rPr lang="en-US" dirty="0" smtClean="0"/>
              <a:t> uses vs2015_runtime</a:t>
            </a:r>
          </a:p>
          <a:p>
            <a:r>
              <a:rPr lang="en-US" dirty="0" smtClean="0"/>
              <a:t>Can both components be installed on same environment?  </a:t>
            </a:r>
          </a:p>
          <a:p>
            <a:pPr lvl="1"/>
            <a:r>
              <a:rPr lang="en-US" dirty="0" smtClean="0"/>
              <a:t>Don’t know / unsure how to proceed</a:t>
            </a:r>
          </a:p>
          <a:p>
            <a:pPr lvl="1"/>
            <a:r>
              <a:rPr lang="en-US" dirty="0" smtClean="0"/>
              <a:t>Another issue:  </a:t>
            </a:r>
            <a:r>
              <a:rPr lang="en-US" dirty="0" err="1" smtClean="0"/>
              <a:t>Rstudio</a:t>
            </a:r>
            <a:r>
              <a:rPr lang="en-US" dirty="0" smtClean="0"/>
              <a:t> does not ask for an environment to install to.  If it wants root – does this mess up my Python 2.7 in the root? </a:t>
            </a:r>
          </a:p>
          <a:p>
            <a:pPr lvl="1"/>
            <a:r>
              <a:rPr lang="en-US" dirty="0" smtClean="0"/>
              <a:t> If not root – do I install it to an R Environment and if so – how to launch it?</a:t>
            </a:r>
          </a:p>
          <a:p>
            <a:r>
              <a:rPr lang="en-US" dirty="0" err="1" smtClean="0"/>
              <a:t>Intial</a:t>
            </a:r>
            <a:r>
              <a:rPr lang="en-US" dirty="0" smtClean="0"/>
              <a:t> thoughts on alternatives:</a:t>
            </a:r>
          </a:p>
          <a:p>
            <a:pPr lvl="1"/>
            <a:r>
              <a:rPr lang="en-US" dirty="0" smtClean="0"/>
              <a:t>log the issue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Continue investigation with stack overflow and other </a:t>
            </a:r>
            <a:r>
              <a:rPr lang="en-US" dirty="0" err="1" smtClean="0"/>
              <a:t>soures</a:t>
            </a:r>
            <a:endParaRPr lang="en-US" dirty="0"/>
          </a:p>
          <a:p>
            <a:pPr lvl="1"/>
            <a:r>
              <a:rPr lang="en-US" dirty="0" smtClean="0"/>
              <a:t>consider if I can do stand-alone installation outside of Anaconda if all else fails</a:t>
            </a:r>
          </a:p>
        </p:txBody>
      </p:sp>
    </p:spTree>
    <p:extLst>
      <p:ext uri="{BB962C8B-B14F-4D97-AF65-F5344CB8AC3E}">
        <p14:creationId xmlns:p14="http://schemas.microsoft.com/office/powerpoint/2010/main" val="2263738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3384"/>
          </a:xfrm>
        </p:spPr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Installation Problem –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384"/>
            <a:ext cx="10515600" cy="59928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Links online:</a:t>
            </a:r>
          </a:p>
          <a:p>
            <a:pPr lvl="1"/>
            <a:r>
              <a:rPr lang="en-US" dirty="0" smtClean="0"/>
              <a:t>Link from debugging a mac (not sure if this can help with win-64):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support.rstudio.com/hc/en-us/community/posts/207830688-Using-RStudio-with-conda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install </a:t>
            </a:r>
            <a:r>
              <a:rPr lang="en-US" dirty="0" err="1" smtClean="0"/>
              <a:t>Rstudio</a:t>
            </a:r>
            <a:r>
              <a:rPr lang="en-US" dirty="0" smtClean="0"/>
              <a:t> by itself (not w/ Anaconda)</a:t>
            </a:r>
          </a:p>
          <a:p>
            <a:pPr lvl="1"/>
            <a:r>
              <a:rPr lang="en-US" dirty="0"/>
              <a:t>R language: </a:t>
            </a:r>
            <a:r>
              <a:rPr lang="en-US" dirty="0">
                <a:hlinkClick r:id="rId3"/>
              </a:rPr>
              <a:t>https://cran.rstudio.com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https://www.rstudio.com/products/rstudio/download3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This might be more useful – see comments later in the thread – early ideas get contradicted and corrected: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github.com/ContinuumIO/anaconda-issues/issues/777</a:t>
            </a:r>
            <a:endParaRPr lang="en-US" dirty="0" smtClean="0"/>
          </a:p>
          <a:p>
            <a:pPr lvl="1"/>
            <a:r>
              <a:rPr lang="en-US" dirty="0" smtClean="0"/>
              <a:t>Note:  this talks about how great it would be to add </a:t>
            </a:r>
            <a:r>
              <a:rPr lang="en-US" dirty="0" err="1" smtClean="0"/>
              <a:t>Rstudio</a:t>
            </a:r>
            <a:r>
              <a:rPr lang="en-US" dirty="0" smtClean="0"/>
              <a:t> to Navigator – which was done, but now that doesn’t work, so more work is indicated to resolve this by Anaconda;  in interim … these links may help …</a:t>
            </a:r>
          </a:p>
          <a:p>
            <a:pPr lvl="1"/>
            <a:r>
              <a:rPr lang="en-US" dirty="0" smtClean="0"/>
              <a:t>Just in case:  Missing </a:t>
            </a:r>
            <a:r>
              <a:rPr lang="en-US" dirty="0" err="1" smtClean="0"/>
              <a:t>dll</a:t>
            </a:r>
            <a:r>
              <a:rPr lang="en-US" dirty="0" smtClean="0"/>
              <a:t> problem in an </a:t>
            </a:r>
            <a:r>
              <a:rPr lang="en-US" dirty="0" err="1" smtClean="0"/>
              <a:t>Rstudio</a:t>
            </a:r>
            <a:r>
              <a:rPr lang="en-US" dirty="0"/>
              <a:t> install: 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support.rstudio.com/hc/en-us/community/posts/210805097-RStudio-doesn-t-start-libbz2-1-dll-is-missing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25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931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 Installation Problem – 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86" y="1762327"/>
            <a:ext cx="2799471" cy="5033760"/>
          </a:xfrm>
        </p:spPr>
        <p:txBody>
          <a:bodyPr/>
          <a:lstStyle/>
          <a:p>
            <a:r>
              <a:rPr lang="en-US" dirty="0" smtClean="0"/>
              <a:t>Attempt to build R_w_PY35 3nvironment (checking R and Python 3.5 to create) for some reason jumped up to root and hung up while message show linking to many packages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7" y="1762327"/>
            <a:ext cx="9149055" cy="5033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037" y="671824"/>
            <a:ext cx="1160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issues were posted to document the </a:t>
            </a:r>
            <a:r>
              <a:rPr lang="en-US" dirty="0" err="1" smtClean="0"/>
              <a:t>Rstudio</a:t>
            </a:r>
            <a:r>
              <a:rPr lang="en-US" dirty="0" smtClean="0"/>
              <a:t> problem (2</a:t>
            </a:r>
            <a:r>
              <a:rPr lang="en-US" baseline="30000" dirty="0" smtClean="0"/>
              <a:t>nd</a:t>
            </a:r>
            <a:r>
              <a:rPr lang="en-US" dirty="0" smtClean="0"/>
              <a:t> one started by request of Anaconda):</a:t>
            </a:r>
          </a:p>
          <a:p>
            <a:r>
              <a:rPr lang="en-US" dirty="0"/>
              <a:t>https://github.com/conda/conda/issues/4204</a:t>
            </a:r>
          </a:p>
          <a:p>
            <a:r>
              <a:rPr lang="en-US" dirty="0"/>
              <a:t>https://github.com/ContinuumIO/anaconda-issues/issues/1337</a:t>
            </a:r>
          </a:p>
        </p:txBody>
      </p:sp>
    </p:spTree>
    <p:extLst>
      <p:ext uri="{BB962C8B-B14F-4D97-AF65-F5344CB8AC3E}">
        <p14:creationId xmlns:p14="http://schemas.microsoft.com/office/powerpoint/2010/main" val="227059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72" y="0"/>
            <a:ext cx="10515600" cy="759655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Installation Problem – </a:t>
            </a:r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9489" y="914400"/>
            <a:ext cx="2883877" cy="58816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failure of clicking </a:t>
            </a:r>
            <a:r>
              <a:rPr lang="en-US" dirty="0" err="1" smtClean="0"/>
              <a:t>Rstudio</a:t>
            </a:r>
            <a:r>
              <a:rPr lang="en-US" dirty="0" smtClean="0"/>
              <a:t> installation button</a:t>
            </a:r>
          </a:p>
          <a:p>
            <a:r>
              <a:rPr lang="en-US" dirty="0" smtClean="0"/>
              <a:t>Before clicking it on Navigator (shown on next slide), selected this environment as per discussion thread on open </a:t>
            </a:r>
            <a:r>
              <a:rPr lang="en-US" dirty="0" err="1" smtClean="0"/>
              <a:t>github</a:t>
            </a:r>
            <a:r>
              <a:rPr lang="en-US" dirty="0" smtClean="0"/>
              <a:t> issue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github.com/ContinuumIO/anaconda-issues/issues/1337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10" y="1772529"/>
            <a:ext cx="8384439" cy="50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6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72" y="0"/>
            <a:ext cx="10515600" cy="759655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Installation Problem – p5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9489" y="914400"/>
            <a:ext cx="3165231" cy="5262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failure of clicking </a:t>
            </a:r>
            <a:r>
              <a:rPr lang="en-US" dirty="0" err="1" smtClean="0"/>
              <a:t>Rstudio</a:t>
            </a:r>
            <a:r>
              <a:rPr lang="en-US" dirty="0" smtClean="0"/>
              <a:t> installation button</a:t>
            </a:r>
          </a:p>
          <a:p>
            <a:r>
              <a:rPr lang="en-US" dirty="0" smtClean="0"/>
              <a:t>Did this with only Anaconda Navigator open and had selected R/PY35 </a:t>
            </a:r>
            <a:r>
              <a:rPr lang="en-US" dirty="0" err="1" smtClean="0"/>
              <a:t>env</a:t>
            </a:r>
            <a:r>
              <a:rPr lang="en-US" dirty="0" smtClean="0"/>
              <a:t> shown in previous slide</a:t>
            </a:r>
          </a:p>
          <a:p>
            <a:r>
              <a:rPr lang="en-US" dirty="0" smtClean="0"/>
              <a:t>Turns out – this was not what was intended in instructions on the open issue</a:t>
            </a:r>
          </a:p>
          <a:p>
            <a:r>
              <a:rPr lang="en-US" dirty="0" smtClean="0"/>
              <a:t>Attempt 3 on next slide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752" y="1775848"/>
            <a:ext cx="8494248" cy="50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9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72" y="0"/>
            <a:ext cx="10515600" cy="759655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Installation Problem – p5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914400"/>
            <a:ext cx="1364566" cy="5262563"/>
          </a:xfrm>
        </p:spPr>
        <p:txBody>
          <a:bodyPr>
            <a:normAutofit/>
          </a:bodyPr>
          <a:lstStyle/>
          <a:p>
            <a:r>
              <a:rPr lang="en-US" dirty="0" smtClean="0"/>
              <a:t>Select</a:t>
            </a:r>
            <a:r>
              <a:rPr lang="en-US" dirty="0"/>
              <a:t> </a:t>
            </a:r>
            <a:r>
              <a:rPr lang="en-US" dirty="0" err="1" smtClean="0"/>
              <a:t>env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8" y="661580"/>
            <a:ext cx="10238642" cy="61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4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72" y="0"/>
            <a:ext cx="10515600" cy="759655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Installation Problem – p5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1575581" cy="5262563"/>
          </a:xfrm>
        </p:spPr>
        <p:txBody>
          <a:bodyPr>
            <a:normAutofit/>
          </a:bodyPr>
          <a:lstStyle/>
          <a:p>
            <a:r>
              <a:rPr lang="en-US" dirty="0" smtClean="0"/>
              <a:t>Early part of install process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72" y="644721"/>
            <a:ext cx="10266778" cy="61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 building an R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I tried </a:t>
            </a:r>
            <a:r>
              <a:rPr lang="en-US" dirty="0" err="1"/>
              <a:t>Jupyter</a:t>
            </a:r>
            <a:r>
              <a:rPr lang="en-US" dirty="0"/>
              <a:t> for R instead of Navigator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Navigator is using Python 3.4 and 3.5 for python environments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, by default, creates a Python 3 environment that is Python 3.6</a:t>
            </a:r>
          </a:p>
          <a:p>
            <a:pPr lvl="1"/>
            <a:r>
              <a:rPr lang="en-US" dirty="0" smtClean="0"/>
              <a:t>Which one has higher version for R (if either)?</a:t>
            </a:r>
          </a:p>
          <a:p>
            <a:pPr lvl="2"/>
            <a:r>
              <a:rPr lang="en-US" dirty="0" smtClean="0"/>
              <a:t>Don’t know – so started with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smtClean="0"/>
              <a:t>Note too:  Navigator does not show the user what version installed packages are.  </a:t>
            </a:r>
            <a:r>
              <a:rPr lang="en-US" dirty="0" err="1" smtClean="0"/>
              <a:t>Jupyter</a:t>
            </a:r>
            <a:r>
              <a:rPr lang="en-US" dirty="0" smtClean="0"/>
              <a:t> does.  But user can switch between them and use Navigator when it is desirable to do so.</a:t>
            </a:r>
          </a:p>
          <a:p>
            <a:pPr lvl="1"/>
            <a:r>
              <a:rPr lang="en-US" dirty="0" smtClean="0"/>
              <a:t>As shown in these slides – </a:t>
            </a:r>
            <a:r>
              <a:rPr lang="en-US" dirty="0" err="1" smtClean="0"/>
              <a:t>Jupyter</a:t>
            </a:r>
            <a:r>
              <a:rPr lang="en-US" dirty="0" smtClean="0"/>
              <a:t> failed in multiple attempts to create an R environment and I then tried Navigator</a:t>
            </a:r>
          </a:p>
          <a:p>
            <a:pPr lvl="1"/>
            <a:r>
              <a:rPr lang="en-US" dirty="0" smtClean="0"/>
              <a:t>One variable I did not test for:  R </a:t>
            </a:r>
            <a:r>
              <a:rPr lang="en-US" dirty="0" err="1" smtClean="0"/>
              <a:t>env</a:t>
            </a:r>
            <a:r>
              <a:rPr lang="en-US" dirty="0" smtClean="0"/>
              <a:t> was named </a:t>
            </a:r>
            <a:r>
              <a:rPr lang="en-US" dirty="0" err="1" smtClean="0"/>
              <a:t>R_Main</a:t>
            </a:r>
            <a:r>
              <a:rPr lang="en-US" dirty="0" smtClean="0"/>
              <a:t> or </a:t>
            </a:r>
            <a:r>
              <a:rPr lang="en-US" dirty="0" err="1" smtClean="0"/>
              <a:t>R_Live</a:t>
            </a:r>
            <a:r>
              <a:rPr lang="en-US" dirty="0" smtClean="0"/>
              <a:t> in my </a:t>
            </a:r>
            <a:r>
              <a:rPr lang="en-US" dirty="0" err="1" smtClean="0"/>
              <a:t>Jupyter</a:t>
            </a:r>
            <a:r>
              <a:rPr lang="en-US" dirty="0" smtClean="0"/>
              <a:t> tests while I simply named it R in my Navigator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50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72" y="0"/>
            <a:ext cx="10515600" cy="759655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Installation Problem – p5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1617785" cy="5262563"/>
          </a:xfrm>
        </p:spPr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Attempt Fails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751187"/>
            <a:ext cx="10093202" cy="60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57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752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 and limitations of the finished </a:t>
            </a:r>
            <a:r>
              <a:rPr lang="en-US" dirty="0" err="1" smtClean="0"/>
              <a:t>env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982" y="675249"/>
            <a:ext cx="9509760" cy="60209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Shortly after installation of all environments was complete (but before I followed instructions to build an R/Python 3.5 </a:t>
            </a:r>
            <a:r>
              <a:rPr lang="en-US" dirty="0" err="1" smtClean="0"/>
              <a:t>env</a:t>
            </a:r>
            <a:r>
              <a:rPr lang="en-US" dirty="0" smtClean="0"/>
              <a:t>), I thought that I experienced crashes if attempting to load a Notebook from an R environment in one browser tab and one from a Python environment in another.  This problem, if it occurred on the “good kernels” has not been replicated since.</a:t>
            </a:r>
          </a:p>
          <a:p>
            <a:r>
              <a:rPr lang="en-US" dirty="0" smtClean="0"/>
              <a:t>However:  There is an issue that 2 kernels are generated for R as shown in screenshots elsewhere in this document (and at left).  If you open the notebook where the environment says “Python [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: R …” – you get the crashing symptom and R does not work well in it anyway.  Much of the code syntax behaves as if it is invalid.  Originally, it looked like “R[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: R…] worked, but -</a:t>
            </a:r>
          </a:p>
          <a:p>
            <a:r>
              <a:rPr lang="en-US" dirty="0" smtClean="0"/>
              <a:t>Further testing reveals that even in these environments, R works more but there are still parts of it that don’t function.  </a:t>
            </a:r>
          </a:p>
          <a:p>
            <a:r>
              <a:rPr lang="en-US" dirty="0" smtClean="0"/>
              <a:t>The best working environment seems to be the one I built with checkboxes for Python 3.5 and R only (not shown at left). That one was built as part of preparations to install </a:t>
            </a:r>
            <a:r>
              <a:rPr lang="en-US" dirty="0" err="1" smtClean="0"/>
              <a:t>Rstudio</a:t>
            </a:r>
            <a:r>
              <a:rPr lang="en-US" dirty="0" smtClean="0"/>
              <a:t>, and it seems to be the only working R environment that does not throw errors from common code.  However, see next slide for an odd symptom there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" y="675249"/>
            <a:ext cx="2457293" cy="32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3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9654"/>
          </a:xfrm>
        </p:spPr>
        <p:txBody>
          <a:bodyPr/>
          <a:lstStyle/>
          <a:p>
            <a:r>
              <a:rPr lang="en-US" dirty="0" smtClean="0"/>
              <a:t>R w Python 3.5 – has display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" y="759654"/>
            <a:ext cx="1730327" cy="609834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Multi-dimensional arrays do not output correctly if they are more than 2 dimensions.  Only 2-D Arrays and matrices do.  I discovered this while testing code from “R in a Nutshell” and comparing my output to what was in the book (probably taken from </a:t>
            </a:r>
            <a:r>
              <a:rPr lang="en-US" dirty="0" err="1" smtClean="0"/>
              <a:t>Rstudio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Input on this slide</a:t>
            </a:r>
          </a:p>
          <a:p>
            <a:r>
              <a:rPr lang="en-US" dirty="0" smtClean="0"/>
              <a:t>Output on next slide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98" y="647114"/>
            <a:ext cx="10085402" cy="62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70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9654"/>
          </a:xfrm>
        </p:spPr>
        <p:txBody>
          <a:bodyPr/>
          <a:lstStyle/>
          <a:p>
            <a:r>
              <a:rPr lang="en-US" dirty="0" smtClean="0"/>
              <a:t>R w Python 3.5 – has display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2" y="759654"/>
            <a:ext cx="1730327" cy="609834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Multi-dimensional arrays do not output correctly if they are more than 2 dimensions.  Only 2-D Arrays and matrices do.  I discovered this while testing code from “R in a Nutshell” and comparing my output to what was in the book (probably taken from </a:t>
            </a:r>
            <a:r>
              <a:rPr lang="en-US" dirty="0" err="1" smtClean="0"/>
              <a:t>Rstudio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Input on </a:t>
            </a:r>
            <a:r>
              <a:rPr lang="en-US" dirty="0" err="1" smtClean="0"/>
              <a:t>prev</a:t>
            </a:r>
            <a:r>
              <a:rPr lang="en-US" dirty="0" smtClean="0"/>
              <a:t> slide</a:t>
            </a:r>
          </a:p>
          <a:p>
            <a:r>
              <a:rPr lang="en-US" dirty="0" smtClean="0"/>
              <a:t>Output on this slide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59" y="633046"/>
            <a:ext cx="10461365" cy="62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12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330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who command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76915"/>
            <a:ext cx="6310910" cy="43641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Command I learned in my online class:  “Big Data and Social Analytics”</a:t>
            </a:r>
          </a:p>
          <a:p>
            <a:r>
              <a:rPr lang="en-US" dirty="0" smtClean="0"/>
              <a:t>Not sure if this is a python command or an </a:t>
            </a:r>
            <a:r>
              <a:rPr lang="en-US" dirty="0" err="1" smtClean="0"/>
              <a:t>iPython</a:t>
            </a:r>
            <a:r>
              <a:rPr lang="en-US" dirty="0" smtClean="0"/>
              <a:t> command only</a:t>
            </a:r>
          </a:p>
          <a:p>
            <a:r>
              <a:rPr lang="en-US" dirty="0" smtClean="0"/>
              <a:t>Tested in Python 2.7 and 3.5</a:t>
            </a:r>
          </a:p>
          <a:p>
            <a:r>
              <a:rPr lang="en-US" dirty="0" smtClean="0"/>
              <a:t>But for some reason, though it worked even with comments intermittently in the cell in our class environment which was on an Ubuntu/Linux instance on AWS, on Windows, it consistently fails if you put the comment in the same cell as the code.</a:t>
            </a:r>
          </a:p>
          <a:p>
            <a:r>
              <a:rPr lang="en-US" dirty="0" smtClean="0"/>
              <a:t>Tests to document this reveal that on windows, if you put anything in the cell (even whitespace) along with the “who” command, it fails.</a:t>
            </a:r>
          </a:p>
          <a:p>
            <a:r>
              <a:rPr lang="en-US" dirty="0" smtClean="0"/>
              <a:t>Make it the only thing in the cell and you get your list of variables in use in the notebook as expected.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24" y="205447"/>
            <a:ext cx="5063395" cy="27095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25" y="3120453"/>
            <a:ext cx="5419855" cy="18120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422" y="5056523"/>
            <a:ext cx="9220279" cy="161759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49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Errors and Notes</a:t>
            </a:r>
            <a:br>
              <a:rPr lang="en-US" dirty="0" smtClean="0"/>
            </a:br>
            <a:r>
              <a:rPr lang="en-US" dirty="0" smtClean="0"/>
              <a:t>from first two installs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Before they were cleaned off my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8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errors encountered along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>
            <a:normAutofit/>
          </a:bodyPr>
          <a:lstStyle/>
          <a:p>
            <a:r>
              <a:rPr lang="en-US" dirty="0" smtClean="0"/>
              <a:t>It took at least 3 installations that were later de-installed, the PC scrubbed of potential </a:t>
            </a:r>
            <a:r>
              <a:rPr lang="en-US" dirty="0" err="1" smtClean="0"/>
              <a:t>config</a:t>
            </a:r>
            <a:r>
              <a:rPr lang="en-US" dirty="0" smtClean="0"/>
              <a:t> files, and then environment started fresh before a clean installation was achieved with all desired environments</a:t>
            </a:r>
          </a:p>
          <a:p>
            <a:r>
              <a:rPr lang="en-US" dirty="0" smtClean="0"/>
              <a:t>Due to these issues – a decision was made to create test environments of each desired </a:t>
            </a:r>
            <a:r>
              <a:rPr lang="en-US" dirty="0" err="1" smtClean="0"/>
              <a:t>env</a:t>
            </a:r>
            <a:r>
              <a:rPr lang="en-US" dirty="0" smtClean="0"/>
              <a:t>. to check if installations would work ahead of trying them again</a:t>
            </a:r>
          </a:p>
          <a:p>
            <a:r>
              <a:rPr lang="en-US" dirty="0" smtClean="0"/>
              <a:t>Slides before this point:  issues with my final good installation and what I did to fix them or at least work around them</a:t>
            </a:r>
          </a:p>
          <a:p>
            <a:r>
              <a:rPr lang="en-US" dirty="0" smtClean="0"/>
              <a:t>Slides after this point:  in no particular order, issues encountered on earlier installations before I blew away and replaced those installations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178"/>
            <a:ext cx="10515600" cy="7040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attempt to fix “</a:t>
            </a:r>
            <a:r>
              <a:rPr lang="en-US" dirty="0" err="1" smtClean="0"/>
              <a:t>Spyder</a:t>
            </a:r>
            <a:r>
              <a:rPr lang="en-US" dirty="0" smtClean="0"/>
              <a:t>” problem that killed my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5" y="1181686"/>
            <a:ext cx="11141613" cy="543012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 attempted to run “</a:t>
            </a:r>
            <a:r>
              <a:rPr lang="en-US" dirty="0" err="1" smtClean="0"/>
              <a:t>conda</a:t>
            </a:r>
            <a:r>
              <a:rPr lang="en-US" dirty="0" smtClean="0"/>
              <a:t> update –all” to fix broken </a:t>
            </a:r>
            <a:r>
              <a:rPr lang="en-US" dirty="0" err="1" smtClean="0"/>
              <a:t>Spyder</a:t>
            </a:r>
            <a:r>
              <a:rPr lang="en-US" dirty="0" smtClean="0"/>
              <a:t> before knowing about what is on the next slide.  This literally killed my environment:  Anaconda Prompt stopped working and with that broken I did not test further to see what else was broken, I just started over.</a:t>
            </a:r>
          </a:p>
          <a:p>
            <a:r>
              <a:rPr lang="en-US" dirty="0" smtClean="0"/>
              <a:t>The error, however, and thread from my post on </a:t>
            </a:r>
            <a:r>
              <a:rPr lang="en-US" dirty="0" err="1" smtClean="0"/>
              <a:t>github</a:t>
            </a:r>
            <a:r>
              <a:rPr lang="en-US" dirty="0" smtClean="0"/>
              <a:t> indicates that Windows 7 handles something wrong in connection with the package shown that the </a:t>
            </a:r>
            <a:r>
              <a:rPr lang="en-US" dirty="0" err="1" smtClean="0"/>
              <a:t>conda</a:t>
            </a:r>
            <a:r>
              <a:rPr lang="en-US" dirty="0" smtClean="0"/>
              <a:t> fix (through “</a:t>
            </a:r>
            <a:r>
              <a:rPr lang="en-US" dirty="0" err="1" smtClean="0"/>
              <a:t>conda</a:t>
            </a:r>
            <a:r>
              <a:rPr lang="en-US" dirty="0" smtClean="0"/>
              <a:t> update </a:t>
            </a:r>
            <a:r>
              <a:rPr lang="en-US" dirty="0" err="1" smtClean="0"/>
              <a:t>conda</a:t>
            </a:r>
            <a:r>
              <a:rPr lang="en-US" dirty="0" smtClean="0"/>
              <a:t>” was needed to address).   Excerpt from “</a:t>
            </a:r>
            <a:r>
              <a:rPr lang="en-US" dirty="0" err="1" smtClean="0"/>
              <a:t>conda</a:t>
            </a:r>
            <a:r>
              <a:rPr lang="en-US" dirty="0" smtClean="0"/>
              <a:t> update –all” process with the error: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spyder-3.0.2-p </a:t>
            </a:r>
            <a:r>
              <a:rPr lang="en-US" dirty="0"/>
              <a:t>100% |###############################| Time: 0:00:00 4.18 MB/s</a:t>
            </a:r>
          </a:p>
          <a:p>
            <a:pPr lvl="1"/>
            <a:r>
              <a:rPr lang="en-US" dirty="0"/>
              <a:t>Extracting packages ...</a:t>
            </a:r>
          </a:p>
          <a:p>
            <a:pPr lvl="1"/>
            <a:r>
              <a:rPr lang="en-US" dirty="0"/>
              <a:t>[ COMPLETE ]|##################################################| 100%</a:t>
            </a:r>
          </a:p>
          <a:p>
            <a:pPr lvl="1"/>
            <a:r>
              <a:rPr lang="en-US" dirty="0"/>
              <a:t>Unlinking packages ...</a:t>
            </a:r>
          </a:p>
          <a:p>
            <a:pPr lvl="1"/>
            <a:r>
              <a:rPr lang="en-US" dirty="0"/>
              <a:t>[ COMPLETE ]|##################################################| 100%</a:t>
            </a:r>
          </a:p>
          <a:p>
            <a:pPr lvl="1"/>
            <a:r>
              <a:rPr lang="en-US" dirty="0"/>
              <a:t>Linking packages ...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PaddingError</a:t>
            </a:r>
            <a:r>
              <a:rPr lang="en-US" dirty="0">
                <a:solidFill>
                  <a:srgbClr val="FF0000"/>
                </a:solidFill>
              </a:rPr>
              <a:t>: Placeholder of length '30' too short in package qt-5.6.2-vc14_0.%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package must be rebuilt with </a:t>
            </a:r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-build &gt; 2.0.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Recomendation</a:t>
            </a:r>
            <a:r>
              <a:rPr lang="en-US" b="1" dirty="0" smtClean="0">
                <a:solidFill>
                  <a:srgbClr val="FF0000"/>
                </a:solidFill>
              </a:rPr>
              <a:t> for future releases of Anaconda:  A more comprehensive fix would be to have future versions of Anaconda run this command (“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 update coda”) against the default environment(s) automatically as part of installation.  Further – any environment created with 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 packages in it should automatically trigger this command to run as well.  This would help prevent user error</a:t>
            </a:r>
          </a:p>
        </p:txBody>
      </p:sp>
    </p:spTree>
    <p:extLst>
      <p:ext uri="{BB962C8B-B14F-4D97-AF65-F5344CB8AC3E}">
        <p14:creationId xmlns:p14="http://schemas.microsoft.com/office/powerpoint/2010/main" val="2207577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47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“</a:t>
            </a:r>
            <a:r>
              <a:rPr lang="en-US" dirty="0" err="1" smtClean="0"/>
              <a:t>Spyder</a:t>
            </a:r>
            <a:r>
              <a:rPr lang="en-US" dirty="0" smtClean="0"/>
              <a:t>”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My Anaconda 4.1 installation using Python 3.5 as default and Python 2.7 in a second environment worked fine from 09/2016 until 12/2016</a:t>
            </a:r>
          </a:p>
          <a:p>
            <a:r>
              <a:rPr lang="en-US" dirty="0" smtClean="0"/>
              <a:t>Suddenly </a:t>
            </a:r>
            <a:r>
              <a:rPr lang="en-US" dirty="0" err="1" smtClean="0"/>
              <a:t>Spyder</a:t>
            </a:r>
            <a:r>
              <a:rPr lang="en-US" dirty="0" smtClean="0"/>
              <a:t> stopped working “for no apparent reason”</a:t>
            </a:r>
          </a:p>
          <a:p>
            <a:r>
              <a:rPr lang="en-US" dirty="0" smtClean="0"/>
              <a:t>An investigation seems to indicate that the last time I ran “</a:t>
            </a:r>
            <a:r>
              <a:rPr lang="en-US" dirty="0" err="1" smtClean="0"/>
              <a:t>conda</a:t>
            </a:r>
            <a:r>
              <a:rPr lang="en-US" dirty="0" smtClean="0"/>
              <a:t> update –all”, it probably resulted in an incompatible combination of </a:t>
            </a:r>
            <a:r>
              <a:rPr lang="en-US" dirty="0" err="1" smtClean="0"/>
              <a:t>Spyder</a:t>
            </a:r>
            <a:r>
              <a:rPr lang="en-US" dirty="0" smtClean="0"/>
              <a:t> and </a:t>
            </a:r>
            <a:r>
              <a:rPr lang="en-US" dirty="0" err="1" smtClean="0"/>
              <a:t>dependant</a:t>
            </a:r>
            <a:r>
              <a:rPr lang="en-US" dirty="0" smtClean="0"/>
              <a:t> packages</a:t>
            </a:r>
          </a:p>
          <a:p>
            <a:r>
              <a:rPr lang="en-US" dirty="0" smtClean="0"/>
              <a:t>The fix for the problem appears to be:  </a:t>
            </a:r>
          </a:p>
          <a:p>
            <a:pPr lvl="1"/>
            <a:r>
              <a:rPr lang="en-US" dirty="0" smtClean="0"/>
              <a:t>blow away my installation</a:t>
            </a:r>
          </a:p>
          <a:p>
            <a:pPr lvl="1"/>
            <a:r>
              <a:rPr lang="en-US" dirty="0" smtClean="0"/>
              <a:t>Redo all my setup work again to re-create my installation</a:t>
            </a:r>
          </a:p>
          <a:p>
            <a:pPr lvl="1"/>
            <a:r>
              <a:rPr lang="en-US" dirty="0" smtClean="0"/>
              <a:t>Use Anaconda 4.2 this time (since it is now out)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conda</a:t>
            </a:r>
            <a:r>
              <a:rPr lang="en-US" dirty="0" smtClean="0"/>
              <a:t> update </a:t>
            </a:r>
            <a:r>
              <a:rPr lang="en-US" dirty="0" err="1" smtClean="0"/>
              <a:t>conda</a:t>
            </a:r>
            <a:r>
              <a:rPr lang="en-US" dirty="0" smtClean="0"/>
              <a:t>” ahead of any package updates and/or running “</a:t>
            </a:r>
            <a:r>
              <a:rPr lang="en-US" dirty="0" err="1" smtClean="0"/>
              <a:t>conda</a:t>
            </a:r>
            <a:r>
              <a:rPr lang="en-US" dirty="0" smtClean="0"/>
              <a:t> update –all” to ensure the </a:t>
            </a:r>
            <a:r>
              <a:rPr lang="en-US" dirty="0" err="1" smtClean="0"/>
              <a:t>conda</a:t>
            </a:r>
            <a:r>
              <a:rPr lang="en-US" dirty="0" smtClean="0"/>
              <a:t> apps are up-to-date first before they attempt to update </a:t>
            </a:r>
            <a:r>
              <a:rPr lang="en-US" dirty="0" err="1" smtClean="0"/>
              <a:t>Spyder</a:t>
            </a:r>
            <a:r>
              <a:rPr lang="en-US" dirty="0" smtClean="0"/>
              <a:t> and related packages</a:t>
            </a:r>
          </a:p>
          <a:p>
            <a:r>
              <a:rPr lang="en-US" dirty="0" smtClean="0"/>
              <a:t>Additional symptoms to note:  </a:t>
            </a:r>
            <a:r>
              <a:rPr lang="en-US" dirty="0" err="1" smtClean="0"/>
              <a:t>Spyder</a:t>
            </a:r>
            <a:r>
              <a:rPr lang="en-US" dirty="0" smtClean="0"/>
              <a:t> 3.0 under Anaconda 4.2 – the prompt malfunctions so that the 3 digit number 111 is output as 1&gt;&gt; 11</a:t>
            </a:r>
          </a:p>
          <a:p>
            <a:r>
              <a:rPr lang="en-US" dirty="0" smtClean="0"/>
              <a:t>Upgrading to 3.0.2 seems to fix that</a:t>
            </a:r>
          </a:p>
          <a:p>
            <a:r>
              <a:rPr lang="en-US" dirty="0" err="1" smtClean="0"/>
              <a:t>Spyder</a:t>
            </a:r>
            <a:r>
              <a:rPr lang="en-US" dirty="0" smtClean="0"/>
              <a:t> 3.0 also pops up a screen recommending upgrade – that screen has hyperlinks to help that do not work and an OK button that does not work, user has to hit the [x] in corner to get out and then do updates themselves to fix this.  The fix: from Anaconda prompt:  “</a:t>
            </a:r>
            <a:r>
              <a:rPr lang="en-US" dirty="0" err="1" smtClean="0"/>
              <a:t>conda</a:t>
            </a:r>
            <a:r>
              <a:rPr lang="en-US" dirty="0" smtClean="0"/>
              <a:t> update </a:t>
            </a:r>
            <a:r>
              <a:rPr lang="en-US" dirty="0" err="1" smtClean="0"/>
              <a:t>conda</a:t>
            </a:r>
            <a:r>
              <a:rPr lang="en-US" dirty="0" smtClean="0"/>
              <a:t>” followed by “</a:t>
            </a:r>
            <a:r>
              <a:rPr lang="en-US" dirty="0" err="1" smtClean="0"/>
              <a:t>conda</a:t>
            </a:r>
            <a:r>
              <a:rPr lang="en-US" dirty="0" smtClean="0"/>
              <a:t> update –all” (or at the very least an update of all </a:t>
            </a:r>
            <a:r>
              <a:rPr lang="en-US" dirty="0" err="1" smtClean="0"/>
              <a:t>Spyder</a:t>
            </a:r>
            <a:r>
              <a:rPr lang="en-US" dirty="0" smtClean="0"/>
              <a:t> packages).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81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conda</a:t>
            </a:r>
            <a:r>
              <a:rPr lang="en-US" dirty="0" smtClean="0"/>
              <a:t> update </a:t>
            </a:r>
            <a:r>
              <a:rPr lang="en-US" dirty="0" err="1" smtClean="0"/>
              <a:t>conda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During </a:t>
            </a:r>
            <a:r>
              <a:rPr lang="en-US" dirty="0" err="1" smtClean="0"/>
              <a:t>Spyder</a:t>
            </a:r>
            <a:r>
              <a:rPr lang="en-US" dirty="0" smtClean="0"/>
              <a:t> problem investigation, it came to light that on a clean environment, if I ran “</a:t>
            </a:r>
            <a:r>
              <a:rPr lang="en-US" dirty="0" err="1" smtClean="0"/>
              <a:t>conda</a:t>
            </a:r>
            <a:r>
              <a:rPr lang="en-US" dirty="0" smtClean="0"/>
              <a:t> update </a:t>
            </a:r>
            <a:r>
              <a:rPr lang="en-US" dirty="0" err="1" smtClean="0"/>
              <a:t>conda</a:t>
            </a:r>
            <a:r>
              <a:rPr lang="en-US" dirty="0" smtClean="0"/>
              <a:t>” first and then “</a:t>
            </a:r>
            <a:r>
              <a:rPr lang="en-US" dirty="0" err="1" smtClean="0"/>
              <a:t>conda</a:t>
            </a:r>
            <a:r>
              <a:rPr lang="en-US" dirty="0" smtClean="0"/>
              <a:t> update –all”, problems could have been avoided.  Since I did not know that I had to rebuild my whole installation in order to fix it</a:t>
            </a:r>
          </a:p>
          <a:p>
            <a:r>
              <a:rPr lang="en-US" dirty="0" smtClean="0"/>
              <a:t>It is likely that other users may not know this which makes this a user error waiting to happen and a bad user experience:  user has to first find out why their environment broke, then de-install it, and then re-install it the right way (running commands above in proper sequence).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This is </a:t>
            </a:r>
            <a:r>
              <a:rPr lang="en-US" b="1" dirty="0" smtClean="0">
                <a:solidFill>
                  <a:srgbClr val="FF0000"/>
                </a:solidFill>
              </a:rPr>
              <a:t>theoretically preventable </a:t>
            </a:r>
            <a:r>
              <a:rPr lang="en-US" b="1" dirty="0">
                <a:solidFill>
                  <a:srgbClr val="FF0000"/>
                </a:solidFill>
              </a:rPr>
              <a:t>with documentation and warnings but </a:t>
            </a:r>
            <a:r>
              <a:rPr lang="en-US" b="1" dirty="0" smtClean="0">
                <a:solidFill>
                  <a:srgbClr val="FF0000"/>
                </a:solidFill>
              </a:rPr>
              <a:t>a better solution would be to build it into installation and update processes to prevent user accidents: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Running “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 update –all” should look for 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- packages first, and update them ahead of all other packages (if not found, then it just updates all as normal)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Installation should run 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 update 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 as a final step so user is working off updated 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 code 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6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61937"/>
            <a:ext cx="123158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77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47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“Wikipedia”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647114"/>
            <a:ext cx="11676185" cy="621088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MIT Big Data and Social Analytics online course had us work in a </a:t>
            </a:r>
            <a:r>
              <a:rPr lang="en-US" dirty="0" err="1" smtClean="0"/>
              <a:t>Jupyter</a:t>
            </a:r>
            <a:r>
              <a:rPr lang="en-US" dirty="0" smtClean="0"/>
              <a:t> / Python 2.7 environment they set up for us on AWS.  Originally, I output a specification of that environment to re-create as closely as possible on my Windows 7 laptop when the course ended. Included in the installation were both beautifulsoup4 and Wikipedia; Wikipedia showed up in the export spec as a pip install.</a:t>
            </a:r>
          </a:p>
          <a:p>
            <a:r>
              <a:rPr lang="en-US" dirty="0" smtClean="0"/>
              <a:t>In September, I pip installed this with no issue on an Anaconda 4.1 distribution - default:  Python 3.5 w/ 2</a:t>
            </a:r>
            <a:r>
              <a:rPr lang="en-US" baseline="30000" dirty="0" smtClean="0"/>
              <a:t>nd</a:t>
            </a:r>
            <a:r>
              <a:rPr lang="en-US" dirty="0" smtClean="0"/>
              <a:t> Python 2.7 </a:t>
            </a:r>
            <a:r>
              <a:rPr lang="en-US" dirty="0" err="1" smtClean="0"/>
              <a:t>env</a:t>
            </a:r>
            <a:r>
              <a:rPr lang="en-US" dirty="0" smtClean="0"/>
              <a:t>). I installed it to both environments.</a:t>
            </a:r>
          </a:p>
          <a:p>
            <a:r>
              <a:rPr lang="en-US" dirty="0" smtClean="0"/>
              <a:t>December 2016, Under Anaconda 4.2:  used:  “pip install </a:t>
            </a:r>
            <a:r>
              <a:rPr lang="en-US" dirty="0" err="1" smtClean="0"/>
              <a:t>wikipedia</a:t>
            </a:r>
            <a:r>
              <a:rPr lang="en-US" dirty="0" smtClean="0"/>
              <a:t> –upgrade” just a I did previously with my 4.1 Anaconda install back in September 2016</a:t>
            </a:r>
          </a:p>
          <a:p>
            <a:r>
              <a:rPr lang="en-US" dirty="0" smtClean="0"/>
              <a:t>During installation, I saw a message that it was de-installing beautifulsoup4 and re-installing it.  After this finished, “</a:t>
            </a:r>
            <a:r>
              <a:rPr lang="en-US" dirty="0" err="1" smtClean="0"/>
              <a:t>conda</a:t>
            </a:r>
            <a:r>
              <a:rPr lang="en-US" dirty="0" smtClean="0"/>
              <a:t> list” then showed two copies of beautifulsoup4 (version 1.5.1 as a </a:t>
            </a:r>
            <a:r>
              <a:rPr lang="en-US" dirty="0" err="1" smtClean="0"/>
              <a:t>conda</a:t>
            </a:r>
            <a:r>
              <a:rPr lang="en-US" dirty="0" smtClean="0"/>
              <a:t> install, and version 1.5.3 as a pip install).  I was unable to run some commands from two different samples I found on “intro to beautiful soup” websites so I felt I could not trust the results of this installation and needed to clean if off my system and start again.</a:t>
            </a:r>
          </a:p>
          <a:p>
            <a:r>
              <a:rPr lang="en-US" dirty="0" smtClean="0"/>
              <a:t>Further symptoms:  Anaconda Navigator only showed the one package for beautifulsoup4 though I could see both in “</a:t>
            </a:r>
            <a:r>
              <a:rPr lang="en-US" dirty="0" err="1" smtClean="0"/>
              <a:t>conda</a:t>
            </a:r>
            <a:r>
              <a:rPr lang="en-US" dirty="0" smtClean="0"/>
              <a:t> list” from the command prompt.</a:t>
            </a:r>
          </a:p>
          <a:p>
            <a:r>
              <a:rPr lang="en-US" dirty="0" smtClean="0"/>
              <a:t>Decision made after doing further research that Wikipedia (a lower priority package) will be tested under Anaconda 3.x only in my next installation using this </a:t>
            </a:r>
            <a:r>
              <a:rPr lang="en-US" dirty="0" err="1" smtClean="0"/>
              <a:t>conda</a:t>
            </a:r>
            <a:r>
              <a:rPr lang="en-US" dirty="0" smtClean="0"/>
              <a:t> install I found online instead of pip: </a:t>
            </a:r>
          </a:p>
          <a:p>
            <a:pPr lvl="1"/>
            <a:r>
              <a:rPr lang="it-IT" dirty="0" smtClean="0"/>
              <a:t>conda </a:t>
            </a:r>
            <a:r>
              <a:rPr lang="it-IT" dirty="0"/>
              <a:t>install --channel https://conda.anaconda.org/saurk </a:t>
            </a:r>
            <a:r>
              <a:rPr lang="it-IT" dirty="0" smtClean="0"/>
              <a:t>wikipedia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Recommendations:  </a:t>
            </a:r>
          </a:p>
          <a:p>
            <a:pPr lvl="1"/>
            <a:r>
              <a:rPr lang="it-IT" b="1" dirty="0" smtClean="0">
                <a:solidFill>
                  <a:srgbClr val="FF0000"/>
                </a:solidFill>
              </a:rPr>
              <a:t>Could Anaconda at least warn users if they are mixing ‘conda-forge’, ‘pip’, ‘conda’, and/or ‘non-conda’ installations of packages about the risks involved?  This will go a long way to help novice users not repeat the mistakes made here.</a:t>
            </a:r>
          </a:p>
          <a:p>
            <a:pPr lvl="1"/>
            <a:r>
              <a:rPr lang="it-IT" b="1" dirty="0" smtClean="0">
                <a:solidFill>
                  <a:srgbClr val="FF0000"/>
                </a:solidFill>
              </a:rPr>
              <a:t>I have seen conflicting thins on how dangerous what is:  should novice users first do conda, then conda-forge, then conda/&lt;user&gt;, then pip install for what they can’t find?  Or from a standpoint of not encountering issues, is conda/&lt;user&gt; a safer bet?</a:t>
            </a:r>
          </a:p>
          <a:p>
            <a:pPr lvl="1"/>
            <a:r>
              <a:rPr lang="it-IT" b="1" dirty="0" smtClean="0">
                <a:solidFill>
                  <a:srgbClr val="FF0000"/>
                </a:solidFill>
              </a:rPr>
              <a:t>Anaconda Navigator allows you to re-index an environment;  In case my glitch was a ghost – is there a way to re-index an environmen from the command line that can fix it when that’s the problem with conda list?</a:t>
            </a:r>
          </a:p>
          <a:p>
            <a:pPr lvl="1"/>
            <a:r>
              <a:rPr lang="it-IT" b="1" dirty="0" smtClean="0">
                <a:solidFill>
                  <a:srgbClr val="FF0000"/>
                </a:solidFill>
              </a:rPr>
              <a:t>Under environment management on the anaconda site – where is the documentation on removing packages that malfunction?  For conda?  For pip?  If Anaconda Navigator cannot do it or if there is a lot to do, user may need to use command line (especially if building a script)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40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Conda</a:t>
            </a:r>
            <a:r>
              <a:rPr lang="en-US" dirty="0" smtClean="0"/>
              <a:t> Test Environment Problem”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After seeing how things can fry with package installations that worked months earlier, it is desirable to have a true test bay to check that all is as it should be ahead of trying something on a live environment.</a:t>
            </a:r>
          </a:p>
          <a:p>
            <a:r>
              <a:rPr lang="en-US" dirty="0" err="1" smtClean="0"/>
              <a:t>Conda</a:t>
            </a:r>
            <a:r>
              <a:rPr lang="en-US" dirty="0" smtClean="0"/>
              <a:t> and packages starting with “</a:t>
            </a:r>
            <a:r>
              <a:rPr lang="en-US" dirty="0" err="1" smtClean="0"/>
              <a:t>conda</a:t>
            </a:r>
            <a:r>
              <a:rPr lang="en-US" dirty="0" smtClean="0"/>
              <a:t>-” only install to root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Solution: </a:t>
            </a:r>
            <a:r>
              <a:rPr lang="en-US" b="1" dirty="0">
                <a:solidFill>
                  <a:srgbClr val="FF0000"/>
                </a:solidFill>
              </a:rPr>
              <a:t>Not sure if this idea is practical, but putting it out there just the same. Ideally </a:t>
            </a:r>
            <a:r>
              <a:rPr lang="en-US" b="1" dirty="0" smtClean="0">
                <a:solidFill>
                  <a:srgbClr val="FF0000"/>
                </a:solidFill>
              </a:rPr>
              <a:t>– solution needs to be possible to clone an environment in its entirety (even with 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 packages in it) so user can check things on </a:t>
            </a:r>
            <a:r>
              <a:rPr lang="en-US" b="1" dirty="0" err="1" smtClean="0">
                <a:solidFill>
                  <a:srgbClr val="FF0000"/>
                </a:solidFill>
              </a:rPr>
              <a:t>root_clone</a:t>
            </a:r>
            <a:r>
              <a:rPr lang="en-US" b="1" dirty="0" smtClean="0">
                <a:solidFill>
                  <a:srgbClr val="FF0000"/>
                </a:solidFill>
              </a:rPr>
              <a:t> ahead of doing them on root.  Best efforts to create a copy of root to test in required at least the removal of “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-” packages – but this means that during testing, if the install would have conflicted with “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” or one of the “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-” packages, a user will have no way of knowing this until it happens on the live environment.  --dry-run should allow some testing, but if the problem would have been a failed install without warning, the user does not know until they have fried their root and have to rebuild all again.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16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 Environment does not remove its menu from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either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anaconda tab or Anaconda navigator – forget which, to delete an environment that got messed up during testing.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did not delete the environment from the </a:t>
            </a:r>
            <a:r>
              <a:rPr lang="en-US" dirty="0" err="1" smtClean="0">
                <a:sym typeface="Wingdings" panose="05000000000000000000" pitchFamily="2" charset="2"/>
              </a:rPr>
              <a:t>Jupyter</a:t>
            </a:r>
            <a:r>
              <a:rPr lang="en-US" dirty="0" smtClean="0">
                <a:sym typeface="Wingdings" panose="05000000000000000000" pitchFamily="2" charset="2"/>
              </a:rPr>
              <a:t> menus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It would be good if there was a fix for this (deleting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env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should delete it from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Jupyter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menus too)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It would also be good if installation did not create menu items for both [root] and [default] and came with a way to name the item in the menu (so user can call it “Python2” or “python 2.7”, etc.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Lastly – can we get a “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Jupyter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Kernels Menu” editor on Anaconda Navigator?  This would allow us to clean up anything the system built that we do not want or rename anything whose purpose changes later.  Example:  My test environment works, now I want to keep it, give it a name, and create a new test environment to use when doing installs that might affect 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07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test:  echo – issue in Anaconda?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Echo on / echo off works in batch scripts to tell it whether to output to console.  Tested these lines to see if Anaconda prompt recognized the commands and the prompt hung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62" y="3164791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8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file issue (and what to do about it)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72" y="1491175"/>
            <a:ext cx="11366696" cy="51206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Created a simple batch file for Anaconda that runs the list command on all environments and outputs the results to a file.</a:t>
            </a:r>
          </a:p>
          <a:p>
            <a:r>
              <a:rPr lang="en-US" dirty="0" smtClean="0"/>
              <a:t>Launching Anaconda prompt from an icon – the script halts every time just a few lines only running my initial command to write the environment list to a file, but then not continuing to the commands that would list the packages in all of my 6 or so environments</a:t>
            </a:r>
          </a:p>
          <a:p>
            <a:r>
              <a:rPr lang="en-US" dirty="0" smtClean="0"/>
              <a:t>Solution:  launch Anaconda Prompt using “run as administrator” and then try it and it seems to work then.</a:t>
            </a:r>
          </a:p>
          <a:p>
            <a:r>
              <a:rPr lang="en-US" dirty="0" smtClean="0"/>
              <a:t>But … on running script a second time or trying another script, problem recurs</a:t>
            </a:r>
          </a:p>
          <a:p>
            <a:r>
              <a:rPr lang="en-US" dirty="0" smtClean="0"/>
              <a:t>Solution:  load a new Anaconda Prompt (using “run as administrator”) and run the script that failed and it now works</a:t>
            </a:r>
          </a:p>
          <a:p>
            <a:r>
              <a:rPr lang="en-US" dirty="0" smtClean="0"/>
              <a:t>Conclusion:  to ensure script works, it needs to be first thing launched in an Anaconda Prompt that was open with “run as administrator” when working on Windows 7 64 bit</a:t>
            </a:r>
          </a:p>
          <a:p>
            <a:r>
              <a:rPr lang="en-US" dirty="0" smtClean="0"/>
              <a:t>Above symptom is intermittent: had some cases where it worked fine and others where it had to be the first script run in an Anaconda Prompt loaded as administrator to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Preserved a few images for me along the way</a:t>
            </a:r>
          </a:p>
          <a:p>
            <a:r>
              <a:rPr lang="en-US" dirty="0" smtClean="0"/>
              <a:t>These are not needed from a standpoint of indicating issues encountered or what to do about them</a:t>
            </a:r>
          </a:p>
          <a:p>
            <a:endParaRPr lang="en-US" dirty="0"/>
          </a:p>
          <a:p>
            <a:r>
              <a:rPr lang="en-US" dirty="0" smtClean="0"/>
              <a:t>A few have useful info in more detail about a symptom or two mentioned earlier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294785"/>
            <a:ext cx="11114649" cy="1196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Finished working </a:t>
            </a:r>
            <a:r>
              <a:rPr lang="en-US" dirty="0" err="1" smtClean="0"/>
              <a:t>env</a:t>
            </a:r>
            <a:r>
              <a:rPr lang="en-US" dirty="0" smtClean="0"/>
              <a:t> on Navigator</a:t>
            </a:r>
            <a:br>
              <a:rPr lang="en-US" dirty="0" smtClean="0"/>
            </a:br>
            <a:r>
              <a:rPr lang="en-US" dirty="0" smtClean="0"/>
              <a:t>At this stage – </a:t>
            </a:r>
            <a:r>
              <a:rPr lang="en-US" dirty="0" err="1" smtClean="0"/>
              <a:t>envs</a:t>
            </a:r>
            <a:r>
              <a:rPr lang="en-US" dirty="0" smtClean="0"/>
              <a:t> had default installation</a:t>
            </a:r>
            <a:br>
              <a:rPr lang="en-US" dirty="0" smtClean="0"/>
            </a:br>
            <a:r>
              <a:rPr lang="en-US" dirty="0" smtClean="0"/>
              <a:t>screenshot taken “just in case”, test PY not built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14653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12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" y="1793777"/>
            <a:ext cx="46767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8" y="1"/>
            <a:ext cx="12163862" cy="16906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Earlier installation:  tested behaviors of different ways of adding </a:t>
            </a:r>
            <a:r>
              <a:rPr lang="en-US" sz="3600" dirty="0" err="1" smtClean="0"/>
              <a:t>env</a:t>
            </a:r>
            <a:r>
              <a:rPr lang="en-US" sz="3600" dirty="0" smtClean="0"/>
              <a:t> before de-installation (</a:t>
            </a:r>
            <a:r>
              <a:rPr lang="en-US" sz="3600" dirty="0" err="1" smtClean="0"/>
              <a:t>env</a:t>
            </a:r>
            <a:r>
              <a:rPr lang="en-US" sz="3600" dirty="0" smtClean="0"/>
              <a:t> had corrupted beautiful soup in it anyway);  Note the icon duplication problem shown on the left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57" y="1794405"/>
            <a:ext cx="7971692" cy="50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42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Mostly finished working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4" y="1825625"/>
            <a:ext cx="3179297" cy="50228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Has Python 2.7 default, test 2.7, clone of 2.7, 3.6, clone of 3.6, R and </a:t>
            </a:r>
            <a:r>
              <a:rPr lang="en-US" dirty="0" err="1" smtClean="0"/>
              <a:t>R_clone</a:t>
            </a:r>
            <a:r>
              <a:rPr lang="en-US" dirty="0" smtClean="0"/>
              <a:t> environments</a:t>
            </a:r>
          </a:p>
          <a:p>
            <a:r>
              <a:rPr lang="en-US" dirty="0" smtClean="0"/>
              <a:t>Extra menu items are an unintentional side effect of Anaconda (and </a:t>
            </a:r>
            <a:r>
              <a:rPr lang="en-US" dirty="0" err="1" smtClean="0"/>
              <a:t>Jupyter</a:t>
            </a:r>
            <a:r>
              <a:rPr lang="en-US" dirty="0" smtClean="0"/>
              <a:t> console window shows 10 kernels active for these 7 </a:t>
            </a:r>
            <a:r>
              <a:rPr lang="en-US" dirty="0" err="1" smtClean="0"/>
              <a:t>enviroments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31" y="1876203"/>
            <a:ext cx="7853143" cy="49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1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command window during this error: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613" y="1784693"/>
            <a:ext cx="10042773" cy="50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3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error creating R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Shut down all Anaconda apps (and closed all)</a:t>
            </a:r>
          </a:p>
          <a:p>
            <a:r>
              <a:rPr lang="en-US" dirty="0" smtClean="0"/>
              <a:t>Re-opened </a:t>
            </a:r>
            <a:r>
              <a:rPr lang="en-US" dirty="0" err="1" smtClean="0"/>
              <a:t>Jupyter</a:t>
            </a:r>
            <a:r>
              <a:rPr lang="en-US" dirty="0" smtClean="0"/>
              <a:t> and Anaconda Prompt</a:t>
            </a:r>
          </a:p>
          <a:p>
            <a:r>
              <a:rPr lang="en-US" dirty="0" smtClean="0"/>
              <a:t>Tried to create </a:t>
            </a:r>
            <a:r>
              <a:rPr lang="en-US" dirty="0" err="1" smtClean="0"/>
              <a:t>R_Main</a:t>
            </a:r>
            <a:r>
              <a:rPr lang="en-US" dirty="0" smtClean="0"/>
              <a:t> on </a:t>
            </a:r>
            <a:r>
              <a:rPr lang="en-US" dirty="0" err="1" smtClean="0"/>
              <a:t>Jupyter</a:t>
            </a:r>
            <a:r>
              <a:rPr lang="en-US" dirty="0" smtClean="0"/>
              <a:t> using [+] on </a:t>
            </a:r>
            <a:r>
              <a:rPr lang="en-US" dirty="0" err="1" smtClean="0"/>
              <a:t>conda</a:t>
            </a:r>
            <a:r>
              <a:rPr lang="en-US" dirty="0" smtClean="0"/>
              <a:t> tab a second time and got exact same error</a:t>
            </a:r>
          </a:p>
          <a:p>
            <a:r>
              <a:rPr lang="en-US" dirty="0" smtClean="0"/>
              <a:t>Last time – it errored out quickly;  this time, the icon on the page that shows it is working on something continued to spin for long while after clicking OK on the error</a:t>
            </a:r>
          </a:p>
          <a:p>
            <a:r>
              <a:rPr lang="en-US" dirty="0" smtClean="0"/>
              <a:t>Shut down </a:t>
            </a:r>
            <a:r>
              <a:rPr lang="en-US" dirty="0" err="1" smtClean="0"/>
              <a:t>Jupyter</a:t>
            </a:r>
            <a:r>
              <a:rPr lang="en-US" dirty="0" smtClean="0"/>
              <a:t> console and yet on the web page the icon continued to spin (see next slide)</a:t>
            </a:r>
          </a:p>
          <a:p>
            <a:r>
              <a:rPr lang="en-US" dirty="0" smtClean="0"/>
              <a:t>Closed web page to ensure it is not still sending commands</a:t>
            </a:r>
          </a:p>
        </p:txBody>
      </p:sp>
    </p:spTree>
    <p:extLst>
      <p:ext uri="{BB962C8B-B14F-4D97-AF65-F5344CB8AC3E}">
        <p14:creationId xmlns:p14="http://schemas.microsoft.com/office/powerpoint/2010/main" val="373342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61937"/>
            <a:ext cx="123158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4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two done on Chrome with environment name of “</a:t>
            </a:r>
            <a:r>
              <a:rPr lang="en-US" dirty="0" err="1" smtClean="0"/>
              <a:t>R_Main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Third attempt uses “</a:t>
            </a:r>
            <a:r>
              <a:rPr lang="en-US" dirty="0" err="1" smtClean="0"/>
              <a:t>R_Live</a:t>
            </a:r>
            <a:r>
              <a:rPr lang="en-US" dirty="0" smtClean="0"/>
              <a:t>” for </a:t>
            </a:r>
            <a:r>
              <a:rPr lang="en-US" dirty="0" err="1" smtClean="0"/>
              <a:t>env</a:t>
            </a:r>
            <a:r>
              <a:rPr lang="en-US" dirty="0" smtClean="0"/>
              <a:t> name and does it on IE</a:t>
            </a:r>
          </a:p>
          <a:p>
            <a:r>
              <a:rPr lang="en-US" dirty="0" smtClean="0"/>
              <a:t>Got same error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Fourth attempt made using Navigator instead</a:t>
            </a:r>
          </a:p>
          <a:p>
            <a:pPr marL="0" indent="0">
              <a:buNone/>
            </a:pPr>
            <a:r>
              <a:rPr lang="en-US" dirty="0" smtClean="0"/>
              <a:t>Error follows on next slide – but environment seemed to build okay</a:t>
            </a:r>
          </a:p>
          <a:p>
            <a:pPr marL="0" indent="0">
              <a:buNone/>
            </a:pPr>
            <a:r>
              <a:rPr lang="en-US" dirty="0" smtClean="0"/>
              <a:t>This happened same way in tests on previous environment that I later blew away and started over due to other problems (so problem seems reproduce-able at least on a Win7 64 bit machine) – see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089" y="148590"/>
            <a:ext cx="7529728" cy="13237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error occurred both in creating the R environment, and later when cloning the R </a:t>
            </a:r>
            <a:r>
              <a:rPr lang="en-US" sz="2000" dirty="0" err="1" smtClean="0"/>
              <a:t>env</a:t>
            </a:r>
            <a:r>
              <a:rPr lang="en-US" sz="2000" dirty="0" smtClean="0"/>
              <a:t> to </a:t>
            </a:r>
            <a:r>
              <a:rPr lang="en-US" sz="2000" dirty="0" err="1" smtClean="0"/>
              <a:t>R_clone</a:t>
            </a:r>
            <a:r>
              <a:rPr lang="en-US" sz="2000" dirty="0" smtClean="0"/>
              <a:t>.  But after clicking “OK” </a:t>
            </a:r>
            <a:r>
              <a:rPr lang="en-US" sz="2000" dirty="0" err="1" smtClean="0"/>
              <a:t>env</a:t>
            </a:r>
            <a:r>
              <a:rPr lang="en-US" sz="2000" dirty="0" smtClean="0"/>
              <a:t> seemed to complete and “Hello World” worked in a test notebook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513"/>
            <a:ext cx="2952750" cy="372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51" y="1690688"/>
            <a:ext cx="9279261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4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7511</TotalTime>
  <Words>5274</Words>
  <Application>Microsoft Office PowerPoint</Application>
  <PresentationFormat>Widescreen</PresentationFormat>
  <Paragraphs>346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Anaconda 4.2 Installation on Windows 7 64 bit machine</vt:lpstr>
      <vt:lpstr>About these slides </vt:lpstr>
      <vt:lpstr>Problems encountered building an R env</vt:lpstr>
      <vt:lpstr>PowerPoint Presentation</vt:lpstr>
      <vt:lpstr>Jupyter Notebook command window during this error:</vt:lpstr>
      <vt:lpstr>Notes on error creating R Env</vt:lpstr>
      <vt:lpstr>PowerPoint Presentation</vt:lpstr>
      <vt:lpstr>Third attempt</vt:lpstr>
      <vt:lpstr>This error occurred both in creating the R environment, and later when cloning the R env to R_clone.  But after clicking “OK” env seemed to complete and “Hello World” worked in a test notebook</vt:lpstr>
      <vt:lpstr>Test code was obtained from the web for the R environments</vt:lpstr>
      <vt:lpstr>Test code was obtained from the web for the R environments – page 2</vt:lpstr>
      <vt:lpstr>Test code was obtained from the web for the R environments – page 3</vt:lpstr>
      <vt:lpstr>More info in case it helps …</vt:lpstr>
      <vt:lpstr>Jupyter menu issues from installations</vt:lpstr>
      <vt:lpstr>Test Env – Update Problem – pg 1</vt:lpstr>
      <vt:lpstr>Test Env – Update Problem – pg 2</vt:lpstr>
      <vt:lpstr>Test Env – Update Problem – pg 3 Fix for problem</vt:lpstr>
      <vt:lpstr>Navigator env build failure:  Attempt to create PY27_test environment</vt:lpstr>
      <vt:lpstr>The icon problem</vt:lpstr>
      <vt:lpstr>The icon problem – page 2</vt:lpstr>
      <vt:lpstr>R Studio Installation Problem</vt:lpstr>
      <vt:lpstr>R Studio Installation Problem – p2</vt:lpstr>
      <vt:lpstr>R Studio Installation Problem – p3</vt:lpstr>
      <vt:lpstr>Rstudio Installation Problem – p4</vt:lpstr>
      <vt:lpstr>Rstudio Installation Problem – p5</vt:lpstr>
      <vt:lpstr>Rstudio Installation Problem – p6</vt:lpstr>
      <vt:lpstr>Rstudio Installation Problem – p5</vt:lpstr>
      <vt:lpstr>Rstudio Installation Problem – p5</vt:lpstr>
      <vt:lpstr>Rstudio Installation Problem – p5</vt:lpstr>
      <vt:lpstr>Rstudio Installation Problem – p5</vt:lpstr>
      <vt:lpstr>Issues and limitations of the finished env </vt:lpstr>
      <vt:lpstr>R w Python 3.5 – has display limitation</vt:lpstr>
      <vt:lpstr>R w Python 3.5 – has display limitation</vt:lpstr>
      <vt:lpstr>The who command …</vt:lpstr>
      <vt:lpstr>Errors and Notes from first two installs</vt:lpstr>
      <vt:lpstr>Other errors encountered along the way</vt:lpstr>
      <vt:lpstr>An attempt to fix “Spyder” problem that killed my environment</vt:lpstr>
      <vt:lpstr>The “Spyder” problem</vt:lpstr>
      <vt:lpstr>The conda update conda problem</vt:lpstr>
      <vt:lpstr>The “Wikipedia” problem</vt:lpstr>
      <vt:lpstr>The “Conda Test Environment Problem”</vt:lpstr>
      <vt:lpstr>Deleting an Environment does not remove its menu from Jupyter</vt:lpstr>
      <vt:lpstr>Command test:  echo – issue in Anaconda?</vt:lpstr>
      <vt:lpstr>Batch file issue (and what to do about it) </vt:lpstr>
      <vt:lpstr>Appendix</vt:lpstr>
      <vt:lpstr>Finished working env on Navigator At this stage – envs had default installation screenshot taken “just in case”, test PY not built yet</vt:lpstr>
      <vt:lpstr>Earlier installation:  tested behaviors of different ways of adding env before de-installation (env had corrupted beautiful soup in it anyway);  Note the icon duplication problem shown on the left</vt:lpstr>
      <vt:lpstr>Mostly finished working 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4.2</dc:title>
  <dc:creator>Mitch</dc:creator>
  <cp:lastModifiedBy>Mitch</cp:lastModifiedBy>
  <cp:revision>112</cp:revision>
  <dcterms:created xsi:type="dcterms:W3CDTF">2017-01-04T14:36:45Z</dcterms:created>
  <dcterms:modified xsi:type="dcterms:W3CDTF">2017-01-18T17:59:23Z</dcterms:modified>
</cp:coreProperties>
</file>