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4" r:id="rId3"/>
    <p:sldId id="281" r:id="rId4"/>
    <p:sldId id="261" r:id="rId5"/>
    <p:sldId id="285" r:id="rId6"/>
    <p:sldId id="289" r:id="rId7"/>
    <p:sldId id="28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бдокова Алина Аслановна" initials="ААА" lastIdx="1" clrIdx="0">
    <p:extLst>
      <p:ext uri="{19B8F6BF-5375-455C-9EA6-DF929625EA0E}">
        <p15:presenceInfo xmlns:p15="http://schemas.microsoft.com/office/powerpoint/2012/main" userId="Абдокова Алина Аслано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29E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655"/>
  </p:normalViewPr>
  <p:slideViewPr>
    <p:cSldViewPr snapToGrid="0">
      <p:cViewPr varScale="1">
        <p:scale>
          <a:sx n="83" d="100"/>
          <a:sy n="83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5A64-9A9C-BF4D-943D-0AD0EA49C69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A551-2593-E148-B711-6CE8CE625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21CBEA55-CC75-ADEF-665B-0E2220119414}"/>
              </a:ext>
            </a:extLst>
          </p:cNvPr>
          <p:cNvSpPr/>
          <p:nvPr userDrawn="1"/>
        </p:nvSpPr>
        <p:spPr>
          <a:xfrm>
            <a:off x="171450" y="0"/>
            <a:ext cx="3676650" cy="752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B616058-B6FB-F96A-8EA2-0359F92F2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3472" y="2684128"/>
            <a:ext cx="5417574" cy="244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>
                <a:solidFill>
                  <a:srgbClr val="55529E"/>
                </a:solidFill>
                <a:latin typeface="Century Gothic" panose="020B0502020202020204" pitchFamily="34" charset="0"/>
              </a:defRPr>
            </a:lvl1pPr>
            <a:lvl4pPr marL="1371600" indent="0">
              <a:buNone/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646BB066-5012-D6EC-2223-8BB967DA3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72" y="76333"/>
            <a:ext cx="676142" cy="67614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48B6F247-8FCF-B3A1-5636-63F8FEC803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27031" y="180461"/>
            <a:ext cx="307720" cy="43303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8D6B9AF-3D37-5F7B-4C5A-94F285E81C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01421" y="180461"/>
            <a:ext cx="1122059" cy="385708"/>
          </a:xfrm>
          <a:prstGeom prst="rect">
            <a:avLst/>
          </a:prstGeom>
        </p:spPr>
      </p:pic>
      <p:pic>
        <p:nvPicPr>
          <p:cNvPr id="68" name="Рисунок 6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CAB69871-F476-677C-C721-AD53A44080E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72" y="251746"/>
            <a:ext cx="825189" cy="3253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9AC964-C3A8-A721-B4B9-E3AC9204E4E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77" y="-546755"/>
            <a:ext cx="6025513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00522-7DB5-3AC6-4931-D9908E0155A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982" y="-546755"/>
            <a:ext cx="636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3C1EE4-B6EB-DA7A-80B4-FBE59089FB40}"/>
              </a:ext>
            </a:extLst>
          </p:cNvPr>
          <p:cNvSpPr/>
          <p:nvPr userDrawn="1"/>
        </p:nvSpPr>
        <p:spPr>
          <a:xfrm rot="5400000">
            <a:off x="3179543" y="381804"/>
            <a:ext cx="5832913" cy="12192002"/>
          </a:xfrm>
          <a:prstGeom prst="rect">
            <a:avLst/>
          </a:prstGeom>
          <a:gradFill>
            <a:gsLst>
              <a:gs pos="8000">
                <a:schemeClr val="tx1"/>
              </a:gs>
              <a:gs pos="100000">
                <a:srgbClr val="55529E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8B616058-B6FB-F96A-8EA2-0359F92F2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4960" y="720725"/>
            <a:ext cx="3887066" cy="787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4pPr marL="1371600" indent="0">
              <a:buNone/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2EA80F-8B12-8669-E6C6-2C5B50BB2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4238" y="1828800"/>
            <a:ext cx="5030787" cy="4600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4BBA88B9-06C2-BF08-F822-478F11AE47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8815" y="923925"/>
            <a:ext cx="4848225" cy="5505450"/>
          </a:xfrm>
          <a:prstGeom prst="rect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96FC89D-E4CF-E51C-AFF8-BD9BD6EDF48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1450" y="752475"/>
            <a:ext cx="12363450" cy="723900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69070820-BE7B-EB6C-EEC2-CA7F8BD964FD}"/>
              </a:ext>
            </a:extLst>
          </p:cNvPr>
          <p:cNvCxnSpPr>
            <a:cxnSpLocks/>
          </p:cNvCxnSpPr>
          <p:nvPr userDrawn="1"/>
        </p:nvCxnSpPr>
        <p:spPr>
          <a:xfrm>
            <a:off x="-1009650" y="-304800"/>
            <a:ext cx="13201650" cy="871538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99DDAF-FB64-AC4D-C782-F354C7F286B4}"/>
              </a:ext>
            </a:extLst>
          </p:cNvPr>
          <p:cNvSpPr/>
          <p:nvPr userDrawn="1"/>
        </p:nvSpPr>
        <p:spPr>
          <a:xfrm>
            <a:off x="5255393" y="1366787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1D1A55-0CA6-D9C2-8803-230223636364}"/>
              </a:ext>
            </a:extLst>
          </p:cNvPr>
          <p:cNvSpPr/>
          <p:nvPr userDrawn="1"/>
        </p:nvSpPr>
        <p:spPr>
          <a:xfrm>
            <a:off x="7700210" y="483042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DC2385-B33B-757D-25B3-1BD7BD5FD4E4}"/>
              </a:ext>
            </a:extLst>
          </p:cNvPr>
          <p:cNvSpPr/>
          <p:nvPr userDrawn="1"/>
        </p:nvSpPr>
        <p:spPr>
          <a:xfrm>
            <a:off x="492335" y="1366787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E366B80-E3F4-1B90-C6B6-5B42BDA33130}"/>
              </a:ext>
            </a:extLst>
          </p:cNvPr>
          <p:cNvCxnSpPr>
            <a:cxnSpLocks/>
          </p:cNvCxnSpPr>
          <p:nvPr userDrawn="1"/>
        </p:nvCxnSpPr>
        <p:spPr>
          <a:xfrm>
            <a:off x="1949918" y="-697324"/>
            <a:ext cx="7930214" cy="1004153"/>
          </a:xfrm>
          <a:prstGeom prst="bentConnector3">
            <a:avLst>
              <a:gd name="adj1" fmla="val 123796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5404D8E9-9C46-8CC2-1271-E6E60E2B721D}"/>
              </a:ext>
            </a:extLst>
          </p:cNvPr>
          <p:cNvSpPr/>
          <p:nvPr userDrawn="1"/>
        </p:nvSpPr>
        <p:spPr>
          <a:xfrm>
            <a:off x="9684530" y="199334"/>
            <a:ext cx="195602" cy="195602"/>
          </a:xfrm>
          <a:prstGeom prst="ellipse">
            <a:avLst/>
          </a:prstGeom>
          <a:noFill/>
          <a:ln>
            <a:solidFill>
              <a:srgbClr val="55529E"/>
            </a:solidFill>
          </a:ln>
          <a:effectLst>
            <a:glow rad="1778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8B616058-B6FB-F96A-8EA2-0359F92F2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4960" y="720725"/>
            <a:ext cx="3887066" cy="787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4pPr marL="1371600" indent="0">
              <a:buNone/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2EA80F-8B12-8669-E6C6-2C5B50BB2A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4238" y="1828800"/>
            <a:ext cx="5030787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4BBA88B9-06C2-BF08-F822-478F11AE47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8816" y="923925"/>
            <a:ext cx="2113684" cy="1704975"/>
          </a:xfrm>
          <a:prstGeom prst="rect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96FC89D-E4CF-E51C-AFF8-BD9BD6EDF48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1450" y="752475"/>
            <a:ext cx="12363450" cy="723900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69070820-BE7B-EB6C-EEC2-CA7F8BD964FD}"/>
              </a:ext>
            </a:extLst>
          </p:cNvPr>
          <p:cNvCxnSpPr>
            <a:cxnSpLocks/>
          </p:cNvCxnSpPr>
          <p:nvPr userDrawn="1"/>
        </p:nvCxnSpPr>
        <p:spPr>
          <a:xfrm>
            <a:off x="-1009650" y="-304800"/>
            <a:ext cx="13201650" cy="871538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8A6D18F3-0911-5C7D-14D1-4818126D8E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4815" y="923925"/>
            <a:ext cx="2428009" cy="1704975"/>
          </a:xfrm>
          <a:prstGeom prst="rect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B81B69DD-5B46-BBEB-32BC-1AE33D4510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58816" y="2800350"/>
            <a:ext cx="4714008" cy="3600450"/>
          </a:xfrm>
          <a:prstGeom prst="rect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A38AAC-88E9-2CAC-D85E-F3FD1CF00210}"/>
              </a:ext>
            </a:extLst>
          </p:cNvPr>
          <p:cNvSpPr/>
          <p:nvPr userDrawn="1"/>
        </p:nvSpPr>
        <p:spPr>
          <a:xfrm>
            <a:off x="6366962" y="461038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C12AD3-8B56-544E-4A33-131DE0C60087}"/>
              </a:ext>
            </a:extLst>
          </p:cNvPr>
          <p:cNvSpPr/>
          <p:nvPr userDrawn="1"/>
        </p:nvSpPr>
        <p:spPr>
          <a:xfrm>
            <a:off x="4307155" y="1392900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5955603-9329-FACE-6A55-DC75C7221534}"/>
              </a:ext>
            </a:extLst>
          </p:cNvPr>
          <p:cNvCxnSpPr>
            <a:cxnSpLocks/>
          </p:cNvCxnSpPr>
          <p:nvPr userDrawn="1"/>
        </p:nvCxnSpPr>
        <p:spPr>
          <a:xfrm flipV="1">
            <a:off x="-8605560" y="4022116"/>
            <a:ext cx="9057947" cy="2378684"/>
          </a:xfrm>
          <a:prstGeom prst="bentConnector3">
            <a:avLst>
              <a:gd name="adj1" fmla="val 99625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04E039CA-810D-540F-1F4F-D718978562C3}"/>
              </a:ext>
            </a:extLst>
          </p:cNvPr>
          <p:cNvSpPr/>
          <p:nvPr userDrawn="1"/>
        </p:nvSpPr>
        <p:spPr>
          <a:xfrm>
            <a:off x="315612" y="3826514"/>
            <a:ext cx="195602" cy="195602"/>
          </a:xfrm>
          <a:prstGeom prst="ellipse">
            <a:avLst/>
          </a:prstGeom>
          <a:noFill/>
          <a:ln>
            <a:solidFill>
              <a:srgbClr val="55529E"/>
            </a:solidFill>
          </a:ln>
          <a:effectLst>
            <a:glow rad="1778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8B616058-B6FB-F96A-8EA2-0359F92F2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3547" y="749532"/>
            <a:ext cx="5264908" cy="78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4pPr marL="1371600" indent="0">
              <a:buNone/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F6EF285-48C7-25C7-D129-020A34B1E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55" y="1730298"/>
            <a:ext cx="10707687" cy="2028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E6B73CFB-891B-3108-DDF3-6DCC86F961B6}"/>
              </a:ext>
            </a:extLst>
          </p:cNvPr>
          <p:cNvCxnSpPr>
            <a:cxnSpLocks/>
          </p:cNvCxnSpPr>
          <p:nvPr userDrawn="1"/>
        </p:nvCxnSpPr>
        <p:spPr>
          <a:xfrm>
            <a:off x="-1016683" y="749532"/>
            <a:ext cx="4289163" cy="308716"/>
          </a:xfrm>
          <a:prstGeom prst="bentConnector3">
            <a:avLst>
              <a:gd name="adj1" fmla="val 50000"/>
            </a:avLst>
          </a:prstGeom>
          <a:ln w="1905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8712B1EC-E58E-9FCC-04DC-DE6E1EFBF1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924057" y="749532"/>
            <a:ext cx="4382426" cy="309834"/>
          </a:xfrm>
          <a:prstGeom prst="bentConnector3">
            <a:avLst>
              <a:gd name="adj1" fmla="val 50000"/>
            </a:avLst>
          </a:prstGeom>
          <a:ln w="1905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90839415-32B4-2975-203A-2043C3C37C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103688"/>
            <a:ext cx="12192000" cy="2754312"/>
          </a:xfrm>
          <a:prstGeom prst="rect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8E73F198-E0EF-A1CF-D7A2-E82CF9923341}"/>
              </a:ext>
            </a:extLst>
          </p:cNvPr>
          <p:cNvSpPr/>
          <p:nvPr userDrawn="1"/>
        </p:nvSpPr>
        <p:spPr>
          <a:xfrm>
            <a:off x="3267945" y="960447"/>
            <a:ext cx="195602" cy="195602"/>
          </a:xfrm>
          <a:prstGeom prst="ellipse">
            <a:avLst/>
          </a:prstGeom>
          <a:noFill/>
          <a:ln>
            <a:solidFill>
              <a:srgbClr val="55529E"/>
            </a:solidFill>
          </a:ln>
          <a:effectLst>
            <a:glow rad="1778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CDBEB49-50EF-A384-695F-7FDBEBEE10B1}"/>
              </a:ext>
            </a:extLst>
          </p:cNvPr>
          <p:cNvSpPr/>
          <p:nvPr userDrawn="1"/>
        </p:nvSpPr>
        <p:spPr>
          <a:xfrm>
            <a:off x="8728455" y="960447"/>
            <a:ext cx="195602" cy="195602"/>
          </a:xfrm>
          <a:prstGeom prst="ellipse">
            <a:avLst/>
          </a:prstGeom>
          <a:solidFill>
            <a:srgbClr val="55529E"/>
          </a:solidFill>
          <a:ln>
            <a:noFill/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53B84C-6A14-B74F-A1E1-A03A5E5807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29" b="7788"/>
          <a:stretch/>
        </p:blipFill>
        <p:spPr>
          <a:xfrm rot="16200000" flipH="1">
            <a:off x="-3866156" y="641836"/>
            <a:ext cx="6108468" cy="632386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9705F1-906F-063C-DCD4-11D965FC98C4}"/>
              </a:ext>
            </a:extLst>
          </p:cNvPr>
          <p:cNvSpPr/>
          <p:nvPr userDrawn="1"/>
        </p:nvSpPr>
        <p:spPr>
          <a:xfrm>
            <a:off x="-557560" y="1201451"/>
            <a:ext cx="7291227" cy="5883694"/>
          </a:xfrm>
          <a:prstGeom prst="rect">
            <a:avLst/>
          </a:prstGeom>
          <a:solidFill>
            <a:schemeClr val="dk1">
              <a:alpha val="3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B616058-B6FB-F96A-8EA2-0359F92F2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3880" y="749532"/>
            <a:ext cx="5884242" cy="78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4pPr marL="1371600" indent="0">
              <a:buNone/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F6EF285-48C7-25C7-D129-020A34B1E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1424" y="4391877"/>
            <a:ext cx="1934138" cy="4923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A5457D1-20BB-A066-EFE2-C2F43131AB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6013" y="4391877"/>
            <a:ext cx="1934138" cy="4923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3FE497D-7235-9EE2-2217-C9AA86D98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0602" y="4391877"/>
            <a:ext cx="1934138" cy="4923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BCF8364-0FE7-DE5E-1B70-F853BA45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5191" y="4391877"/>
            <a:ext cx="1934138" cy="4923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ru-RU" dirty="0"/>
              <a:t>Текст 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6E28A657-35C7-6740-D34E-F1DA282DE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84195" y="2714702"/>
            <a:ext cx="1428596" cy="1428596"/>
          </a:xfrm>
          <a:prstGeom prst="ellipse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20" name="Рисунок 18">
            <a:extLst>
              <a:ext uri="{FF2B5EF4-FFF2-40B4-BE49-F238E27FC236}">
                <a16:creationId xmlns:a16="http://schemas.microsoft.com/office/drawing/2014/main" id="{2B0B2AE4-78A5-4450-5FB1-682D300E17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784" y="2714702"/>
            <a:ext cx="1428596" cy="1428596"/>
          </a:xfrm>
          <a:prstGeom prst="ellipse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21" name="Рисунок 18">
            <a:extLst>
              <a:ext uri="{FF2B5EF4-FFF2-40B4-BE49-F238E27FC236}">
                <a16:creationId xmlns:a16="http://schemas.microsoft.com/office/drawing/2014/main" id="{3BD4D93D-1A95-5776-59A9-10AFD28211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3373" y="2714702"/>
            <a:ext cx="1428596" cy="1428596"/>
          </a:xfrm>
          <a:prstGeom prst="ellipse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  <p:sp>
        <p:nvSpPr>
          <p:cNvPr id="22" name="Рисунок 18">
            <a:extLst>
              <a:ext uri="{FF2B5EF4-FFF2-40B4-BE49-F238E27FC236}">
                <a16:creationId xmlns:a16="http://schemas.microsoft.com/office/drawing/2014/main" id="{BC438DBE-C386-536E-CA7E-D7372B0A94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07962" y="2714702"/>
            <a:ext cx="1428596" cy="1428596"/>
          </a:xfrm>
          <a:prstGeom prst="ellipse">
            <a:avLst/>
          </a:prstGeom>
          <a:solidFill>
            <a:srgbClr val="55529E"/>
          </a:solid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E54C790F-0712-3239-413D-60B814FC379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043507" y="3472398"/>
            <a:ext cx="7118427" cy="173634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5B607A27-FC30-73E0-48FD-275B480B270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843548" y="2776420"/>
            <a:ext cx="847446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5529E"/>
            </a:solidFill>
          </a:ln>
          <a:effectLst>
            <a:glow rad="152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C82D2A4D-C4B9-90E7-B73F-53A7DA58C2AA}"/>
              </a:ext>
            </a:extLst>
          </p:cNvPr>
          <p:cNvSpPr/>
          <p:nvPr userDrawn="1"/>
        </p:nvSpPr>
        <p:spPr>
          <a:xfrm>
            <a:off x="10982976" y="873820"/>
            <a:ext cx="195602" cy="195602"/>
          </a:xfrm>
          <a:prstGeom prst="ellipse">
            <a:avLst/>
          </a:prstGeom>
          <a:solidFill>
            <a:srgbClr val="55529E"/>
          </a:solidFill>
          <a:ln>
            <a:noFill/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9BE04D-CF6F-1F38-DDFF-A5E966D7739A}"/>
              </a:ext>
            </a:extLst>
          </p:cNvPr>
          <p:cNvSpPr/>
          <p:nvPr userDrawn="1"/>
        </p:nvSpPr>
        <p:spPr>
          <a:xfrm>
            <a:off x="11597684" y="1991455"/>
            <a:ext cx="183708" cy="183708"/>
          </a:xfrm>
          <a:prstGeom prst="rect">
            <a:avLst/>
          </a:prstGeom>
          <a:solidFill>
            <a:srgbClr val="555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D7D300C-169A-2741-6678-BB996B9A54CE}"/>
              </a:ext>
            </a:extLst>
          </p:cNvPr>
          <p:cNvSpPr/>
          <p:nvPr userDrawn="1"/>
        </p:nvSpPr>
        <p:spPr>
          <a:xfrm>
            <a:off x="10982976" y="4435167"/>
            <a:ext cx="195602" cy="195602"/>
          </a:xfrm>
          <a:prstGeom prst="ellipse">
            <a:avLst/>
          </a:prstGeom>
          <a:solidFill>
            <a:srgbClr val="55529E"/>
          </a:solidFill>
          <a:ln>
            <a:noFill/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2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3C1EE4-B6EB-DA7A-80B4-FBE59089FB40}"/>
              </a:ext>
            </a:extLst>
          </p:cNvPr>
          <p:cNvSpPr/>
          <p:nvPr userDrawn="1"/>
        </p:nvSpPr>
        <p:spPr>
          <a:xfrm>
            <a:off x="8373979" y="-77638"/>
            <a:ext cx="6907731" cy="6935638"/>
          </a:xfrm>
          <a:prstGeom prst="rect">
            <a:avLst/>
          </a:prstGeom>
          <a:gradFill>
            <a:gsLst>
              <a:gs pos="2000">
                <a:schemeClr val="tx1"/>
              </a:gs>
              <a:gs pos="100000">
                <a:srgbClr val="55529E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D6793-3D87-5269-C874-EAE9D82F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-339501"/>
            <a:ext cx="8470963" cy="90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3C1EE4-B6EB-DA7A-80B4-FBE59089FB40}"/>
              </a:ext>
            </a:extLst>
          </p:cNvPr>
          <p:cNvSpPr/>
          <p:nvPr userDrawn="1"/>
        </p:nvSpPr>
        <p:spPr>
          <a:xfrm>
            <a:off x="8064880" y="0"/>
            <a:ext cx="6446808" cy="6935638"/>
          </a:xfrm>
          <a:prstGeom prst="rect">
            <a:avLst/>
          </a:prstGeom>
          <a:gradFill>
            <a:gsLst>
              <a:gs pos="2000">
                <a:schemeClr val="tx1"/>
              </a:gs>
              <a:gs pos="95000">
                <a:srgbClr val="55529E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7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B4E1E9-9381-E1BF-C0D9-14A455964D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" y="0"/>
            <a:ext cx="676142" cy="6761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C69B9-6CA9-F2BF-D210-37161DDD0C3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78931" y="104128"/>
            <a:ext cx="307720" cy="4330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9E52C8-8616-91F7-7A47-BDE083A3474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653321" y="104128"/>
            <a:ext cx="1122059" cy="38570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75A0891-D625-78B8-F968-B6545F84076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2" y="175413"/>
            <a:ext cx="825189" cy="3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D40BCCC-1238-1945-ADDC-28E62C80E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286" y="2817895"/>
            <a:ext cx="7979228" cy="2444750"/>
          </a:xfrm>
        </p:spPr>
        <p:txBody>
          <a:bodyPr/>
          <a:lstStyle/>
          <a:p>
            <a:r>
              <a:rPr lang="en-US" sz="4800" b="1" dirty="0" smtClean="0"/>
              <a:t>MEOR – </a:t>
            </a:r>
            <a:r>
              <a:rPr lang="en-US" sz="6000" b="1" dirty="0" smtClean="0"/>
              <a:t>database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6806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78498FF-C6E8-BBA5-4B70-D6DDD1C500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2049" y="4287106"/>
            <a:ext cx="2251122" cy="492357"/>
          </a:xfrm>
        </p:spPr>
        <p:txBody>
          <a:bodyPr/>
          <a:lstStyle/>
          <a:p>
            <a:r>
              <a:rPr lang="ru-RU" sz="1800" dirty="0"/>
              <a:t>Увеличение нефтеотдачи пластов</a:t>
            </a:r>
            <a:br>
              <a:rPr lang="ru-RU" sz="1800" dirty="0"/>
            </a:br>
            <a:endParaRPr lang="ru-RU" sz="1800" dirty="0"/>
          </a:p>
          <a:p>
            <a:endParaRPr lang="ru-RU" sz="1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C859C-278D-C0DB-3E74-7800650CA4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0748" y="4287106"/>
            <a:ext cx="2260852" cy="492357"/>
          </a:xfrm>
        </p:spPr>
        <p:txBody>
          <a:bodyPr/>
          <a:lstStyle/>
          <a:p>
            <a:r>
              <a:rPr lang="ru-RU" sz="1800" dirty="0"/>
              <a:t>Очистка почвы и воды от нефтяных загрязнений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824308-D237-8FFA-4C54-246744288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229" y="4287106"/>
            <a:ext cx="2134736" cy="492357"/>
          </a:xfrm>
        </p:spPr>
        <p:txBody>
          <a:bodyPr/>
          <a:lstStyle/>
          <a:p>
            <a:r>
              <a:rPr lang="ru-RU" sz="1800" dirty="0"/>
              <a:t>Очистка скважинного оборудования</a:t>
            </a:r>
            <a:br>
              <a:rPr lang="ru-RU" sz="1800" dirty="0"/>
            </a:br>
            <a:endParaRPr lang="ru-RU" sz="1800" dirty="0"/>
          </a:p>
          <a:p>
            <a:endParaRPr lang="ru-RU" sz="18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FA8F43-9366-4758-2AC2-4EF2E3A352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05278" y="4287106"/>
            <a:ext cx="2646221" cy="492357"/>
          </a:xfrm>
        </p:spPr>
        <p:txBody>
          <a:bodyPr/>
          <a:lstStyle/>
          <a:p>
            <a:r>
              <a:rPr lang="ru-RU" sz="1800" dirty="0"/>
              <a:t>Переработка </a:t>
            </a:r>
            <a:r>
              <a:rPr lang="ru-RU" sz="1800" dirty="0" err="1"/>
              <a:t>неизвлекаемых</a:t>
            </a:r>
            <a:r>
              <a:rPr lang="ru-RU" sz="1800" dirty="0"/>
              <a:t> остатков нефти и СО2 в природный газ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4A9364-D56E-FF13-23C3-48D4AC16DD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>
          <a:xfrm>
            <a:off x="1204913" y="1787404"/>
            <a:ext cx="2251123" cy="2251123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D003BD-05BD-D43D-660E-9B717C637B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r="16651"/>
          <a:stretch>
            <a:fillRect/>
          </a:stretch>
        </p:blipFill>
        <p:spPr>
          <a:xfrm>
            <a:off x="6285364" y="1787404"/>
            <a:ext cx="2251123" cy="2251123"/>
          </a:xfr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9961EDE-C754-2B54-13EB-48921D3F278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2" r="21882"/>
          <a:stretch>
            <a:fillRect/>
          </a:stretch>
        </p:blipFill>
        <p:spPr>
          <a:xfrm>
            <a:off x="8802828" y="1787404"/>
            <a:ext cx="2251123" cy="2251123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A4E011-C521-78B0-1F07-046DF548A92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r="17778"/>
          <a:stretch>
            <a:fillRect/>
          </a:stretch>
        </p:blipFill>
        <p:spPr>
          <a:xfrm>
            <a:off x="3736480" y="1787404"/>
            <a:ext cx="2251123" cy="2251123"/>
          </a:xfrm>
        </p:spPr>
      </p:pic>
    </p:spTree>
    <p:extLst>
      <p:ext uri="{BB962C8B-B14F-4D97-AF65-F5344CB8AC3E}">
        <p14:creationId xmlns:p14="http://schemas.microsoft.com/office/powerpoint/2010/main" val="1080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Фото: РИА URA.Ru">
            <a:extLst>
              <a:ext uri="{FF2B5EF4-FFF2-40B4-BE49-F238E27FC236}">
                <a16:creationId xmlns:a16="http://schemas.microsoft.com/office/drawing/2014/main" id="{5C6F52C9-3342-4896-B346-258AFE0E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2815"/>
            <a:ext cx="8174182" cy="61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1">
            <a:extLst>
              <a:ext uri="{FF2B5EF4-FFF2-40B4-BE49-F238E27FC236}">
                <a16:creationId xmlns:a16="http://schemas.microsoft.com/office/drawing/2014/main" id="{C2E25978-D6D0-4D8B-995D-45AA42901298}"/>
              </a:ext>
            </a:extLst>
          </p:cNvPr>
          <p:cNvSpPr txBox="1">
            <a:spLocks/>
          </p:cNvSpPr>
          <p:nvPr/>
        </p:nvSpPr>
        <p:spPr>
          <a:xfrm>
            <a:off x="8194095" y="628122"/>
            <a:ext cx="3887066" cy="787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Бактерии</a:t>
            </a:r>
          </a:p>
        </p:txBody>
      </p:sp>
    </p:spTree>
    <p:extLst>
      <p:ext uri="{BB962C8B-B14F-4D97-AF65-F5344CB8AC3E}">
        <p14:creationId xmlns:p14="http://schemas.microsoft.com/office/powerpoint/2010/main" val="373979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AC0BD0F-F342-6B6E-97C5-9C229D22F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851" y="574390"/>
            <a:ext cx="6359237" cy="787400"/>
          </a:xfrm>
        </p:spPr>
        <p:txBody>
          <a:bodyPr/>
          <a:lstStyle/>
          <a:p>
            <a:r>
              <a:rPr lang="ru-RU" sz="2800" dirty="0"/>
              <a:t>Моделирование поведения бактерий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533C00-3804-B8B5-EDB1-A47ECA03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2250"/>
            <a:ext cx="6096866" cy="531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C80A21-48F4-DD87-C42B-60A2F0A4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7889"/>
            <a:ext cx="6132213" cy="24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2CCE3-BEFB-4C0E-92F3-BAD0FDD9C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200" dirty="0"/>
              <a:t>Предсказание развития</a:t>
            </a:r>
            <a:br>
              <a:rPr lang="ru-RU" sz="3200" dirty="0"/>
            </a:br>
            <a:r>
              <a:rPr lang="ru-RU" sz="3200" dirty="0"/>
              <a:t>популяции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6B756-0640-2D45-4888-22F91D78FDB4}"/>
              </a:ext>
            </a:extLst>
          </p:cNvPr>
          <p:cNvSpPr txBox="1"/>
          <p:nvPr/>
        </p:nvSpPr>
        <p:spPr>
          <a:xfrm>
            <a:off x="7194651" y="201863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Экстраполяция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363DF-AC1B-9064-5938-F24371B3B23E}"/>
              </a:ext>
            </a:extLst>
          </p:cNvPr>
          <p:cNvSpPr txBox="1"/>
          <p:nvPr/>
        </p:nvSpPr>
        <p:spPr>
          <a:xfrm>
            <a:off x="1445739" y="3569677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Эксперимент</a:t>
            </a:r>
            <a:b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начало</a:t>
            </a:r>
          </a:p>
        </p:txBody>
      </p:sp>
      <p:pic>
        <p:nvPicPr>
          <p:cNvPr id="9" name="Рисунок 3">
            <a:extLst>
              <a:ext uri="{FF2B5EF4-FFF2-40B4-BE49-F238E27FC236}">
                <a16:creationId xmlns:a16="http://schemas.microsoft.com/office/drawing/2014/main" id="{A9E01351-FC9E-47F2-A00B-A76D92E64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1" y="1679078"/>
            <a:ext cx="4919369" cy="48576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A038B-CE0D-49A8-ABF3-6047F1A3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70" y="1679078"/>
            <a:ext cx="4919369" cy="48576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39D87E-F30A-4844-9500-F15015E135CB}"/>
              </a:ext>
            </a:extLst>
          </p:cNvPr>
          <p:cNvSpPr/>
          <p:nvPr/>
        </p:nvSpPr>
        <p:spPr>
          <a:xfrm>
            <a:off x="971550" y="1752600"/>
            <a:ext cx="4236894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A6946-C82B-4CB1-9922-5ECB68A882D5}"/>
              </a:ext>
            </a:extLst>
          </p:cNvPr>
          <p:cNvSpPr/>
          <p:nvPr/>
        </p:nvSpPr>
        <p:spPr>
          <a:xfrm rot="5400000">
            <a:off x="3070904" y="3550584"/>
            <a:ext cx="4009046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32F9D-534D-4B41-AF69-EE940C3B4072}"/>
              </a:ext>
            </a:extLst>
          </p:cNvPr>
          <p:cNvSpPr/>
          <p:nvPr/>
        </p:nvSpPr>
        <p:spPr>
          <a:xfrm>
            <a:off x="7010400" y="1638676"/>
            <a:ext cx="4236894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D9692-CCBA-479B-8588-99E9385C6891}"/>
              </a:ext>
            </a:extLst>
          </p:cNvPr>
          <p:cNvSpPr/>
          <p:nvPr/>
        </p:nvSpPr>
        <p:spPr>
          <a:xfrm rot="5400000">
            <a:off x="9052792" y="3493622"/>
            <a:ext cx="4122970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7543A-042E-A78D-F42E-3FC7509D7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17" y="1604803"/>
            <a:ext cx="4921817" cy="48600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D10A6-163F-8602-9EB4-86C303AF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7" y="1641059"/>
            <a:ext cx="4921817" cy="4860037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DF5350B-7741-7FE2-3712-E2159F433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3547" y="749532"/>
            <a:ext cx="5264908" cy="787400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/>
              <a:t>Предсказание развития</a:t>
            </a:r>
            <a:br>
              <a:rPr lang="ru-RU" sz="3200" dirty="0"/>
            </a:br>
            <a:r>
              <a:rPr lang="ru-RU" sz="3200" dirty="0"/>
              <a:t>популяции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A20E-F726-2755-F4E0-92822ECB2B68}"/>
              </a:ext>
            </a:extLst>
          </p:cNvPr>
          <p:cNvSpPr txBox="1"/>
          <p:nvPr/>
        </p:nvSpPr>
        <p:spPr>
          <a:xfrm>
            <a:off x="2595197" y="196180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Модель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52C9C-FAD2-4094-905E-3EAFE57F5EDC}"/>
              </a:ext>
            </a:extLst>
          </p:cNvPr>
          <p:cNvSpPr/>
          <p:nvPr/>
        </p:nvSpPr>
        <p:spPr>
          <a:xfrm rot="5400000">
            <a:off x="3239962" y="3526343"/>
            <a:ext cx="4009046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17098D-D877-45B8-B02C-74B436245115}"/>
              </a:ext>
            </a:extLst>
          </p:cNvPr>
          <p:cNvSpPr/>
          <p:nvPr/>
        </p:nvSpPr>
        <p:spPr>
          <a:xfrm>
            <a:off x="1181100" y="1760749"/>
            <a:ext cx="4236894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7B893-8330-3586-09E9-35C26A6C16B2}"/>
              </a:ext>
            </a:extLst>
          </p:cNvPr>
          <p:cNvSpPr txBox="1"/>
          <p:nvPr/>
        </p:nvSpPr>
        <p:spPr>
          <a:xfrm>
            <a:off x="8858325" y="1926423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Эксперимент</a:t>
            </a:r>
            <a:b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продолжение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A6A89-A727-4B52-AB70-571BAD1311C7}"/>
              </a:ext>
            </a:extLst>
          </p:cNvPr>
          <p:cNvSpPr/>
          <p:nvPr/>
        </p:nvSpPr>
        <p:spPr>
          <a:xfrm>
            <a:off x="6861800" y="1604803"/>
            <a:ext cx="4236894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EF7208-47C1-45BE-97ED-1290CF18804A}"/>
              </a:ext>
            </a:extLst>
          </p:cNvPr>
          <p:cNvSpPr/>
          <p:nvPr/>
        </p:nvSpPr>
        <p:spPr>
          <a:xfrm rot="5400000">
            <a:off x="8948503" y="3476309"/>
            <a:ext cx="4009046" cy="266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6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0">
            <a:extLst>
              <a:ext uri="{FF2B5EF4-FFF2-40B4-BE49-F238E27FC236}">
                <a16:creationId xmlns:a16="http://schemas.microsoft.com/office/drawing/2014/main" id="{6B5507D3-70FB-4D48-925A-7086E95B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87" y="1212890"/>
            <a:ext cx="8520886" cy="5458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Где взять </a:t>
            </a:r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153F19-0EEA-4C4B-85FB-E91560D3C0E4}"/>
              </a:ext>
            </a:extLst>
          </p:cNvPr>
          <p:cNvSpPr txBox="1">
            <a:spLocks/>
          </p:cNvSpPr>
          <p:nvPr/>
        </p:nvSpPr>
        <p:spPr>
          <a:xfrm>
            <a:off x="3614058" y="604827"/>
            <a:ext cx="5941711" cy="787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Как быть с </a:t>
            </a: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данными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ru-RU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18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</TotalTime>
  <Words>45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Елизвета Копылова</dc:creator>
  <cp:lastModifiedBy>Салимуллина Аделина Дамировна</cp:lastModifiedBy>
  <cp:revision>24</cp:revision>
  <dcterms:created xsi:type="dcterms:W3CDTF">2022-12-06T12:52:53Z</dcterms:created>
  <dcterms:modified xsi:type="dcterms:W3CDTF">2023-01-18T16:21:47Z</dcterms:modified>
</cp:coreProperties>
</file>