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p:scale>
          <a:sx n="94" d="100"/>
          <a:sy n="94" d="100"/>
        </p:scale>
        <p:origin x="274"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27/12/2022</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27/12/2022</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27/12/2022</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3094264" y="244929"/>
            <a:ext cx="4620986" cy="587828"/>
          </a:xfrm>
        </p:spPr>
        <p:txBody>
          <a:bodyPr>
            <a:normAutofit/>
          </a:bodyPr>
          <a:lstStyle/>
          <a:p>
            <a:r>
              <a:rPr lang="en-GB" sz="1600" b="1" dirty="0"/>
              <a:t>Web scraping task to gain company insights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277586" y="914399"/>
            <a:ext cx="11772900" cy="5608865"/>
          </a:xfrm>
        </p:spPr>
        <p:txBody>
          <a:bodyPr>
            <a:normAutofit fontScale="92500" lnSpcReduction="10000"/>
          </a:bodyPr>
          <a:lstStyle/>
          <a:p>
            <a:pPr algn="just"/>
            <a:endParaRPr lang="en-GB" sz="1700" b="1" dirty="0"/>
          </a:p>
          <a:p>
            <a:pPr algn="just"/>
            <a:r>
              <a:rPr lang="en-GB" sz="1700" b="1" dirty="0"/>
              <a:t>The insights were derived from the extraction, transformation, loading (etl), and analysis of text dataset of 3442 British Airways customer reviews from Skytrax webpage.</a:t>
            </a:r>
          </a:p>
          <a:p>
            <a:pPr algn="just"/>
            <a:endParaRPr lang="en-GB" sz="1700" b="1" dirty="0"/>
          </a:p>
          <a:p>
            <a:pPr marL="342900" indent="-342900" algn="just">
              <a:buFont typeface="Arial" panose="020B0604020202020204" pitchFamily="34" charset="0"/>
              <a:buChar char="•"/>
            </a:pPr>
            <a:r>
              <a:rPr lang="en-GB" sz="1700" b="1" dirty="0"/>
              <a:t>Topic modelling using </a:t>
            </a:r>
            <a:r>
              <a:rPr lang="fr-FR" sz="1700" b="1" dirty="0"/>
              <a:t>Latent Dirichlet Allocation (LDA) Analysis </a:t>
            </a:r>
            <a:r>
              <a:rPr lang="fr-FR" sz="1700" dirty="0"/>
              <a:t>indicated the </a:t>
            </a:r>
            <a:r>
              <a:rPr lang="en-GB" sz="1700" dirty="0"/>
              <a:t>dominant topic, most discussed keywords in the review document as </a:t>
            </a:r>
            <a:r>
              <a:rPr lang="en-GB" sz="1700" dirty="0">
                <a:highlight>
                  <a:srgbClr val="FFFF00"/>
                </a:highlight>
              </a:rPr>
              <a:t>seat, flight, food, good, crew, 1hr, cabin, service, time, ba</a:t>
            </a:r>
            <a:r>
              <a:rPr lang="en-GB" sz="1700" dirty="0"/>
              <a:t>, and percentage contribution in the review document  as </a:t>
            </a:r>
            <a:r>
              <a:rPr lang="en-GB" sz="1700" dirty="0">
                <a:highlight>
                  <a:srgbClr val="FFFF00"/>
                </a:highlight>
              </a:rPr>
              <a:t>0.975.</a:t>
            </a:r>
          </a:p>
          <a:p>
            <a:pPr marL="342900" indent="-342900" algn="just">
              <a:buFont typeface="Arial" panose="020B0604020202020204" pitchFamily="34" charset="0"/>
              <a:buChar char="•"/>
            </a:pPr>
            <a:r>
              <a:rPr lang="en-GB" sz="1700" b="1" dirty="0"/>
              <a:t>Wordcloud visualization </a:t>
            </a:r>
            <a:r>
              <a:rPr lang="en-GB" sz="1700" dirty="0"/>
              <a:t>indicated the most frequently used words in the review </a:t>
            </a:r>
            <a:r>
              <a:rPr lang="en-GB" sz="1700" dirty="0">
                <a:highlight>
                  <a:srgbClr val="FFFF00"/>
                </a:highlight>
              </a:rPr>
              <a:t>as flight,ba,british airways, time, good, seat, service, passenger, staff, business class, cabin crew, food, airport, great, nice, excellent</a:t>
            </a:r>
            <a:r>
              <a:rPr lang="en-GB" sz="1700" dirty="0"/>
              <a:t>. Quick insight, passengers shared their experience with food served on the plane, the aircraft seats, business class experience, and services received from the  cabin crew as well as interactions with airport elements.</a:t>
            </a:r>
          </a:p>
          <a:p>
            <a:pPr marL="342900" indent="-342900" algn="just">
              <a:buFont typeface="Arial" panose="020B0604020202020204" pitchFamily="34" charset="0"/>
              <a:buChar char="•"/>
            </a:pPr>
            <a:r>
              <a:rPr lang="en-GB" sz="1700" b="1" dirty="0">
                <a:solidFill>
                  <a:srgbClr val="00B050"/>
                </a:solidFill>
              </a:rPr>
              <a:t>Sentiment analysis of Top 3 Random Reviews with highest Polarity</a:t>
            </a:r>
          </a:p>
          <a:p>
            <a:pPr marL="342900" indent="-342900" algn="just">
              <a:buFont typeface="Arial" panose="020B0604020202020204" pitchFamily="34" charset="0"/>
              <a:buChar char="•"/>
            </a:pPr>
            <a:r>
              <a:rPr lang="en-GB" sz="1700" dirty="0"/>
              <a:t>Review 1 was grateful for excellent premium host service and time management </a:t>
            </a:r>
          </a:p>
          <a:p>
            <a:pPr marL="342900" indent="-342900" algn="just">
              <a:buFont typeface="Arial" panose="020B0604020202020204" pitchFamily="34" charset="0"/>
              <a:buChar char="•"/>
            </a:pPr>
            <a:r>
              <a:rPr lang="en-GB" sz="1700" dirty="0"/>
              <a:t>Review 2 was appreciated the good seat</a:t>
            </a:r>
          </a:p>
          <a:p>
            <a:pPr marL="342900" indent="-342900" algn="just">
              <a:buFont typeface="Arial" panose="020B0604020202020204" pitchFamily="34" charset="0"/>
              <a:buChar char="•"/>
            </a:pPr>
            <a:r>
              <a:rPr lang="en-GB" sz="1700" dirty="0"/>
              <a:t>Review 3, was appreciative of the great, excellent service from the cabin crew.</a:t>
            </a:r>
          </a:p>
          <a:p>
            <a:pPr marL="342900" indent="-342900" algn="just">
              <a:buFont typeface="Arial" panose="020B0604020202020204" pitchFamily="34" charset="0"/>
              <a:buChar char="•"/>
            </a:pPr>
            <a:r>
              <a:rPr lang="en-GB" sz="1700" b="1" dirty="0">
                <a:solidFill>
                  <a:srgbClr val="FF0000"/>
                </a:solidFill>
              </a:rPr>
              <a:t>Sentiment analysis of Top 3 Random Review with lowest Polarity</a:t>
            </a:r>
          </a:p>
          <a:p>
            <a:pPr marL="342900" indent="-342900" algn="just">
              <a:lnSpc>
                <a:spcPct val="100000"/>
              </a:lnSpc>
              <a:buFont typeface="Arial" panose="020B0604020202020204" pitchFamily="34" charset="0"/>
              <a:buChar char="•"/>
            </a:pPr>
            <a:r>
              <a:rPr lang="en-GB" sz="1700" dirty="0"/>
              <a:t>Review 1 complained about luggage allowance, horrible flight.</a:t>
            </a:r>
          </a:p>
          <a:p>
            <a:pPr marL="342900" indent="-342900" algn="just">
              <a:lnSpc>
                <a:spcPct val="100000"/>
              </a:lnSpc>
              <a:buFont typeface="Arial" panose="020B0604020202020204" pitchFamily="34" charset="0"/>
              <a:buChar char="•"/>
            </a:pPr>
            <a:r>
              <a:rPr lang="en-GB" sz="1700" dirty="0"/>
              <a:t>Review 2 complained about the food i.e. chicken wrap being horrible, inedible , disgusting sausage and inedible hash brown, advised potential passengers to have traditional breakfast, rubbish ba.</a:t>
            </a:r>
          </a:p>
          <a:p>
            <a:pPr marL="342900" indent="-342900" algn="just">
              <a:lnSpc>
                <a:spcPct val="100000"/>
              </a:lnSpc>
              <a:buFont typeface="Arial" panose="020B0604020202020204" pitchFamily="34" charset="0"/>
              <a:buChar char="•"/>
            </a:pPr>
            <a:r>
              <a:rPr lang="en-GB" sz="1700" dirty="0"/>
              <a:t>Review 3. complained about the croissant cream cheese onion breakfast fruit bar, wrap cellophane, couldn't eat it but wasted it.</a:t>
            </a:r>
          </a:p>
          <a:p>
            <a:pPr marL="342900" indent="-342900" algn="just">
              <a:buFont typeface="Arial" panose="020B0604020202020204" pitchFamily="34" charset="0"/>
              <a:buChar char="•"/>
            </a:pP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1099600" y="316081"/>
            <a:ext cx="6885071" cy="482100"/>
          </a:xfrm>
        </p:spPr>
        <p:txBody>
          <a:bodyPr>
            <a:normAutofit fontScale="90000"/>
          </a:bodyPr>
          <a:lstStyle/>
          <a:p>
            <a:r>
              <a:rPr lang="en-GB" sz="1600" b="1" dirty="0"/>
              <a:t>Insights Visualizations from British Airways Customer Reviews Extracted from Skytrax webpage</a:t>
            </a:r>
          </a:p>
        </p:txBody>
      </p:sp>
      <p:pic>
        <p:nvPicPr>
          <p:cNvPr id="1026" name="Picture 2">
            <a:extLst>
              <a:ext uri="{FF2B5EF4-FFF2-40B4-BE49-F238E27FC236}">
                <a16:creationId xmlns:a16="http://schemas.microsoft.com/office/drawing/2014/main" id="{129008B8-5F1F-095F-E171-32B646EB9A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59" y="917634"/>
            <a:ext cx="3277494" cy="26515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E25C1C7-AC57-66E7-B8C9-F0FDFCBC6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9" y="3798123"/>
            <a:ext cx="5056734" cy="29567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7450BC-61DC-AE6C-7EAF-90BC84D105B8}"/>
              </a:ext>
            </a:extLst>
          </p:cNvPr>
          <p:cNvPicPr>
            <a:picLocks noChangeAspect="1"/>
          </p:cNvPicPr>
          <p:nvPr/>
        </p:nvPicPr>
        <p:blipFill>
          <a:blip r:embed="rId4"/>
          <a:stretch>
            <a:fillRect/>
          </a:stretch>
        </p:blipFill>
        <p:spPr>
          <a:xfrm>
            <a:off x="5262379" y="3990875"/>
            <a:ext cx="2170542" cy="2489683"/>
          </a:xfrm>
          <a:prstGeom prst="rect">
            <a:avLst/>
          </a:prstGeom>
        </p:spPr>
      </p:pic>
      <p:pic>
        <p:nvPicPr>
          <p:cNvPr id="1032" name="Picture 8">
            <a:extLst>
              <a:ext uri="{FF2B5EF4-FFF2-40B4-BE49-F238E27FC236}">
                <a16:creationId xmlns:a16="http://schemas.microsoft.com/office/drawing/2014/main" id="{2AB649BE-C174-3C48-3B0A-214A839146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3095" y="3665517"/>
            <a:ext cx="4247645" cy="30893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65AEC7F-3D58-3B86-317B-718D0A8E0D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8753" y="917634"/>
            <a:ext cx="4244499" cy="265150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D4A0E67-74B4-C8C5-E936-A9463E65E3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6298" y="983080"/>
            <a:ext cx="4324443" cy="256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308</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Web scraping task to gain company insights</vt:lpstr>
      <vt:lpstr>Insights Visualizations from British Airways Customer Reviews Extracted from Skytrax webpage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DAYO OYEYEMI</cp:lastModifiedBy>
  <cp:revision>6</cp:revision>
  <dcterms:created xsi:type="dcterms:W3CDTF">2022-12-06T11:13:27Z</dcterms:created>
  <dcterms:modified xsi:type="dcterms:W3CDTF">2022-12-27T18:08:56Z</dcterms:modified>
</cp:coreProperties>
</file>