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77" autoAdjust="0"/>
    <p:restoredTop sz="94660"/>
  </p:normalViewPr>
  <p:slideViewPr>
    <p:cSldViewPr snapToGrid="0">
      <p:cViewPr>
        <p:scale>
          <a:sx n="85" d="100"/>
          <a:sy n="85" d="100"/>
        </p:scale>
        <p:origin x="514" y="360"/>
      </p:cViewPr>
      <p:guideLst/>
    </p:cSldViewPr>
  </p:slideViewPr>
  <p:notesTextViewPr>
    <p:cViewPr>
      <p:scale>
        <a:sx n="1" d="1"/>
        <a:sy n="1" d="1"/>
      </p:scale>
      <p:origin x="0" y="0"/>
    </p:cViewPr>
  </p:notesTextViewPr>
  <p:sorterViewPr>
    <p:cViewPr>
      <p:scale>
        <a:sx n="130" d="100"/>
        <a:sy n="130" d="100"/>
      </p:scale>
      <p:origin x="0" y="-60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D8DAAB-1558-433F-82F8-41183768D603}"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4004E723-544A-4FCF-A1C2-6AC40DFB7C6F}">
      <dgm:prSet/>
      <dgm:spPr/>
      <dgm:t>
        <a:bodyPr/>
        <a:lstStyle/>
        <a:p>
          <a:r>
            <a:rPr lang="en-GB" b="1" u="sng" dirty="0">
              <a:solidFill>
                <a:schemeClr val="accent4"/>
              </a:solidFill>
            </a:rPr>
            <a:t>Competitors</a:t>
          </a:r>
          <a:endParaRPr lang="en-US" b="1" dirty="0">
            <a:solidFill>
              <a:schemeClr val="accent4"/>
            </a:solidFill>
          </a:endParaRPr>
        </a:p>
      </dgm:t>
    </dgm:pt>
    <dgm:pt modelId="{31369F81-0F77-4FFE-A775-914FA61166AE}" type="parTrans" cxnId="{ED13E70B-972F-43AC-8D74-D8F9CDA8E851}">
      <dgm:prSet/>
      <dgm:spPr/>
      <dgm:t>
        <a:bodyPr/>
        <a:lstStyle/>
        <a:p>
          <a:endParaRPr lang="en-US"/>
        </a:p>
      </dgm:t>
    </dgm:pt>
    <dgm:pt modelId="{5E2FDA3C-2E94-4795-AA01-32EE9D0D6487}" type="sibTrans" cxnId="{ED13E70B-972F-43AC-8D74-D8F9CDA8E851}">
      <dgm:prSet/>
      <dgm:spPr/>
      <dgm:t>
        <a:bodyPr/>
        <a:lstStyle/>
        <a:p>
          <a:endParaRPr lang="en-US"/>
        </a:p>
      </dgm:t>
    </dgm:pt>
    <dgm:pt modelId="{4DB3CC35-E9A3-45E7-9F7C-0A302EA6A18E}">
      <dgm:prSet/>
      <dgm:spPr/>
      <dgm:t>
        <a:bodyPr/>
        <a:lstStyle/>
        <a:p>
          <a:r>
            <a:rPr lang="en-GB" b="1" dirty="0">
              <a:solidFill>
                <a:schemeClr val="accent4"/>
              </a:solidFill>
            </a:rPr>
            <a:t>QNAP Systems</a:t>
          </a:r>
          <a:endParaRPr lang="en-US" b="1" dirty="0">
            <a:solidFill>
              <a:schemeClr val="accent4"/>
            </a:solidFill>
          </a:endParaRPr>
        </a:p>
      </dgm:t>
    </dgm:pt>
    <dgm:pt modelId="{5B4C317C-4315-4D49-A372-3D276A3AE684}" type="parTrans" cxnId="{66FA1384-F9B0-4F4E-8C95-89E59502336E}">
      <dgm:prSet/>
      <dgm:spPr/>
      <dgm:t>
        <a:bodyPr/>
        <a:lstStyle/>
        <a:p>
          <a:endParaRPr lang="en-US"/>
        </a:p>
      </dgm:t>
    </dgm:pt>
    <dgm:pt modelId="{E72C78CC-A141-46A0-8BF8-41F57DF2CB3F}" type="sibTrans" cxnId="{66FA1384-F9B0-4F4E-8C95-89E59502336E}">
      <dgm:prSet/>
      <dgm:spPr/>
      <dgm:t>
        <a:bodyPr/>
        <a:lstStyle/>
        <a:p>
          <a:endParaRPr lang="en-US"/>
        </a:p>
      </dgm:t>
    </dgm:pt>
    <dgm:pt modelId="{BB3AD392-70BF-46FD-97BC-AFD2A1F3F948}">
      <dgm:prSet/>
      <dgm:spPr/>
      <dgm:t>
        <a:bodyPr/>
        <a:lstStyle/>
        <a:p>
          <a:r>
            <a:rPr lang="en-GB" b="1" dirty="0">
              <a:solidFill>
                <a:schemeClr val="accent4"/>
              </a:solidFill>
            </a:rPr>
            <a:t>Western Digital</a:t>
          </a:r>
          <a:endParaRPr lang="en-US" b="1" dirty="0">
            <a:solidFill>
              <a:schemeClr val="accent4"/>
            </a:solidFill>
          </a:endParaRPr>
        </a:p>
      </dgm:t>
    </dgm:pt>
    <dgm:pt modelId="{0B010351-40D8-4ABB-A0ED-2203DDAEFD23}" type="parTrans" cxnId="{CD5E9F05-8CA1-45B0-B338-F76A684F1FB4}">
      <dgm:prSet/>
      <dgm:spPr/>
      <dgm:t>
        <a:bodyPr/>
        <a:lstStyle/>
        <a:p>
          <a:endParaRPr lang="en-US"/>
        </a:p>
      </dgm:t>
    </dgm:pt>
    <dgm:pt modelId="{354BB15E-6B0D-47E9-A030-3E6D3895945F}" type="sibTrans" cxnId="{CD5E9F05-8CA1-45B0-B338-F76A684F1FB4}">
      <dgm:prSet/>
      <dgm:spPr/>
      <dgm:t>
        <a:bodyPr/>
        <a:lstStyle/>
        <a:p>
          <a:endParaRPr lang="en-US"/>
        </a:p>
      </dgm:t>
    </dgm:pt>
    <dgm:pt modelId="{8422D784-08AF-44E5-88B3-52C81F4E2DD2}">
      <dgm:prSet/>
      <dgm:spPr/>
      <dgm:t>
        <a:bodyPr/>
        <a:lstStyle/>
        <a:p>
          <a:r>
            <a:rPr lang="en-GB" b="1" dirty="0">
              <a:solidFill>
                <a:schemeClr val="accent4"/>
              </a:solidFill>
            </a:rPr>
            <a:t>Netgear</a:t>
          </a:r>
          <a:endParaRPr lang="en-US" b="1" dirty="0">
            <a:solidFill>
              <a:schemeClr val="accent4"/>
            </a:solidFill>
          </a:endParaRPr>
        </a:p>
      </dgm:t>
    </dgm:pt>
    <dgm:pt modelId="{566B3F2C-D9E1-4102-A0D5-7CD50A18BF95}" type="parTrans" cxnId="{323C1BC6-8538-4CA0-B8AC-1A8822C8DA09}">
      <dgm:prSet/>
      <dgm:spPr/>
      <dgm:t>
        <a:bodyPr/>
        <a:lstStyle/>
        <a:p>
          <a:endParaRPr lang="en-US"/>
        </a:p>
      </dgm:t>
    </dgm:pt>
    <dgm:pt modelId="{E90A11A0-12A7-4724-B4F1-E9DF766AA6FE}" type="sibTrans" cxnId="{323C1BC6-8538-4CA0-B8AC-1A8822C8DA09}">
      <dgm:prSet/>
      <dgm:spPr/>
      <dgm:t>
        <a:bodyPr/>
        <a:lstStyle/>
        <a:p>
          <a:endParaRPr lang="en-US"/>
        </a:p>
      </dgm:t>
    </dgm:pt>
    <dgm:pt modelId="{275A21D6-CD4A-4ACF-9F1A-7A5409544F8B}">
      <dgm:prSet/>
      <dgm:spPr/>
      <dgm:t>
        <a:bodyPr/>
        <a:lstStyle/>
        <a:p>
          <a:r>
            <a:rPr lang="en-GB" b="1" dirty="0">
              <a:solidFill>
                <a:schemeClr val="accent4"/>
              </a:solidFill>
            </a:rPr>
            <a:t>Seagate Technology</a:t>
          </a:r>
          <a:endParaRPr lang="en-US" b="1" dirty="0">
            <a:solidFill>
              <a:schemeClr val="accent4"/>
            </a:solidFill>
          </a:endParaRPr>
        </a:p>
      </dgm:t>
    </dgm:pt>
    <dgm:pt modelId="{FA52690C-BB81-4B55-9EFB-D34027A18BD9}" type="parTrans" cxnId="{B75828F4-9341-45DD-B014-A515B0D29C87}">
      <dgm:prSet/>
      <dgm:spPr/>
      <dgm:t>
        <a:bodyPr/>
        <a:lstStyle/>
        <a:p>
          <a:endParaRPr lang="en-US"/>
        </a:p>
      </dgm:t>
    </dgm:pt>
    <dgm:pt modelId="{4CB339F4-9C26-4224-A8E0-88AB4731D644}" type="sibTrans" cxnId="{B75828F4-9341-45DD-B014-A515B0D29C87}">
      <dgm:prSet/>
      <dgm:spPr/>
      <dgm:t>
        <a:bodyPr/>
        <a:lstStyle/>
        <a:p>
          <a:endParaRPr lang="en-US"/>
        </a:p>
      </dgm:t>
    </dgm:pt>
    <dgm:pt modelId="{665928DE-2E63-43A9-B292-96F3CA58EDB7}">
      <dgm:prSet/>
      <dgm:spPr/>
      <dgm:t>
        <a:bodyPr/>
        <a:lstStyle/>
        <a:p>
          <a:r>
            <a:rPr lang="en-GB" b="1" dirty="0">
              <a:solidFill>
                <a:schemeClr val="accent4"/>
              </a:solidFill>
            </a:rPr>
            <a:t>Buffalo Americas</a:t>
          </a:r>
          <a:endParaRPr lang="en-US" b="1" dirty="0">
            <a:solidFill>
              <a:schemeClr val="accent4"/>
            </a:solidFill>
          </a:endParaRPr>
        </a:p>
      </dgm:t>
    </dgm:pt>
    <dgm:pt modelId="{AABA540F-D75A-4BAD-9CCA-584869E1E8AF}" type="parTrans" cxnId="{AF15F254-00E2-40E5-ADC9-D83D1C1B8722}">
      <dgm:prSet/>
      <dgm:spPr/>
      <dgm:t>
        <a:bodyPr/>
        <a:lstStyle/>
        <a:p>
          <a:endParaRPr lang="en-US"/>
        </a:p>
        <a:p>
          <a:endParaRPr lang="en-GB"/>
        </a:p>
      </dgm:t>
    </dgm:pt>
    <dgm:pt modelId="{BB79A49C-3D16-4110-B5B3-77DA49E2A955}" type="sibTrans" cxnId="{AF15F254-00E2-40E5-ADC9-D83D1C1B8722}">
      <dgm:prSet/>
      <dgm:spPr/>
      <dgm:t>
        <a:bodyPr/>
        <a:lstStyle/>
        <a:p>
          <a:endParaRPr lang="en-US"/>
        </a:p>
      </dgm:t>
    </dgm:pt>
    <dgm:pt modelId="{2A13444C-6C77-421F-9306-1C184594C505}" type="pres">
      <dgm:prSet presAssocID="{A0D8DAAB-1558-433F-82F8-41183768D603}" presName="diagram" presStyleCnt="0">
        <dgm:presLayoutVars>
          <dgm:chPref val="1"/>
          <dgm:dir/>
          <dgm:animOne val="branch"/>
          <dgm:animLvl val="lvl"/>
          <dgm:resizeHandles val="exact"/>
        </dgm:presLayoutVars>
      </dgm:prSet>
      <dgm:spPr/>
    </dgm:pt>
    <dgm:pt modelId="{2D062E64-A9AB-4264-8D28-E21EAE4D0724}" type="pres">
      <dgm:prSet presAssocID="{4004E723-544A-4FCF-A1C2-6AC40DFB7C6F}" presName="root1" presStyleCnt="0"/>
      <dgm:spPr/>
    </dgm:pt>
    <dgm:pt modelId="{D09F01BD-AB29-482F-A053-5C8D162D9DCB}" type="pres">
      <dgm:prSet presAssocID="{4004E723-544A-4FCF-A1C2-6AC40DFB7C6F}" presName="LevelOneTextNode" presStyleLbl="node0" presStyleIdx="0" presStyleCnt="1" custScaleX="223354">
        <dgm:presLayoutVars>
          <dgm:chPref val="3"/>
        </dgm:presLayoutVars>
      </dgm:prSet>
      <dgm:spPr/>
    </dgm:pt>
    <dgm:pt modelId="{E9CA50A9-4599-4BA6-A0CA-9CAC540EA7E3}" type="pres">
      <dgm:prSet presAssocID="{4004E723-544A-4FCF-A1C2-6AC40DFB7C6F}" presName="level2hierChild" presStyleCnt="0"/>
      <dgm:spPr/>
    </dgm:pt>
    <dgm:pt modelId="{D2F82F9E-736F-4D26-AF54-F49FEA7886AE}" type="pres">
      <dgm:prSet presAssocID="{5B4C317C-4315-4D49-A372-3D276A3AE684}" presName="conn2-1" presStyleLbl="parChTrans1D2" presStyleIdx="0" presStyleCnt="5"/>
      <dgm:spPr/>
    </dgm:pt>
    <dgm:pt modelId="{BDD1F342-2654-411D-BF6C-80DA258B45F8}" type="pres">
      <dgm:prSet presAssocID="{5B4C317C-4315-4D49-A372-3D276A3AE684}" presName="connTx" presStyleLbl="parChTrans1D2" presStyleIdx="0" presStyleCnt="5"/>
      <dgm:spPr/>
    </dgm:pt>
    <dgm:pt modelId="{EFF92777-9DEE-45DD-9F6C-501DE3BCF36B}" type="pres">
      <dgm:prSet presAssocID="{4DB3CC35-E9A3-45E7-9F7C-0A302EA6A18E}" presName="root2" presStyleCnt="0"/>
      <dgm:spPr/>
    </dgm:pt>
    <dgm:pt modelId="{F9601421-A33E-41BC-A1B5-0183FC6FD86D}" type="pres">
      <dgm:prSet presAssocID="{4DB3CC35-E9A3-45E7-9F7C-0A302EA6A18E}" presName="LevelTwoTextNode" presStyleLbl="node2" presStyleIdx="0" presStyleCnt="5" custScaleX="129293">
        <dgm:presLayoutVars>
          <dgm:chPref val="3"/>
        </dgm:presLayoutVars>
      </dgm:prSet>
      <dgm:spPr/>
    </dgm:pt>
    <dgm:pt modelId="{0D623C79-7EDC-49F9-ABBD-87BE902EDFF6}" type="pres">
      <dgm:prSet presAssocID="{4DB3CC35-E9A3-45E7-9F7C-0A302EA6A18E}" presName="level3hierChild" presStyleCnt="0"/>
      <dgm:spPr/>
    </dgm:pt>
    <dgm:pt modelId="{1C11684B-6DD6-4EF6-A7EF-95E4E9D76985}" type="pres">
      <dgm:prSet presAssocID="{0B010351-40D8-4ABB-A0ED-2203DDAEFD23}" presName="conn2-1" presStyleLbl="parChTrans1D2" presStyleIdx="1" presStyleCnt="5"/>
      <dgm:spPr/>
    </dgm:pt>
    <dgm:pt modelId="{F781F221-6B98-4839-A52D-A24D05138CBF}" type="pres">
      <dgm:prSet presAssocID="{0B010351-40D8-4ABB-A0ED-2203DDAEFD23}" presName="connTx" presStyleLbl="parChTrans1D2" presStyleIdx="1" presStyleCnt="5"/>
      <dgm:spPr/>
    </dgm:pt>
    <dgm:pt modelId="{2972A2F9-A50F-4D68-9784-31C7ED837AD4}" type="pres">
      <dgm:prSet presAssocID="{BB3AD392-70BF-46FD-97BC-AFD2A1F3F948}" presName="root2" presStyleCnt="0"/>
      <dgm:spPr/>
    </dgm:pt>
    <dgm:pt modelId="{C0771224-55A0-4E5A-9B10-D1463F14439B}" type="pres">
      <dgm:prSet presAssocID="{BB3AD392-70BF-46FD-97BC-AFD2A1F3F948}" presName="LevelTwoTextNode" presStyleLbl="node2" presStyleIdx="1" presStyleCnt="5" custScaleX="129293">
        <dgm:presLayoutVars>
          <dgm:chPref val="3"/>
        </dgm:presLayoutVars>
      </dgm:prSet>
      <dgm:spPr/>
    </dgm:pt>
    <dgm:pt modelId="{43B4791E-D195-4545-9842-C051A3A18B4B}" type="pres">
      <dgm:prSet presAssocID="{BB3AD392-70BF-46FD-97BC-AFD2A1F3F948}" presName="level3hierChild" presStyleCnt="0"/>
      <dgm:spPr/>
    </dgm:pt>
    <dgm:pt modelId="{048116E5-4396-4D82-8120-CA3F16397886}" type="pres">
      <dgm:prSet presAssocID="{AABA540F-D75A-4BAD-9CCA-584869E1E8AF}" presName="conn2-1" presStyleLbl="parChTrans1D2" presStyleIdx="2" presStyleCnt="5"/>
      <dgm:spPr/>
    </dgm:pt>
    <dgm:pt modelId="{8E1A0445-E37E-4F48-B16B-498373366FD7}" type="pres">
      <dgm:prSet presAssocID="{AABA540F-D75A-4BAD-9CCA-584869E1E8AF}" presName="connTx" presStyleLbl="parChTrans1D2" presStyleIdx="2" presStyleCnt="5"/>
      <dgm:spPr/>
    </dgm:pt>
    <dgm:pt modelId="{F577D988-8701-46EA-8B69-2E42FE76EBE6}" type="pres">
      <dgm:prSet presAssocID="{665928DE-2E63-43A9-B292-96F3CA58EDB7}" presName="root2" presStyleCnt="0"/>
      <dgm:spPr/>
    </dgm:pt>
    <dgm:pt modelId="{FA4FF267-6B20-4AA6-A137-E53D0254EE72}" type="pres">
      <dgm:prSet presAssocID="{665928DE-2E63-43A9-B292-96F3CA58EDB7}" presName="LevelTwoTextNode" presStyleLbl="node2" presStyleIdx="2" presStyleCnt="5" custScaleX="126352">
        <dgm:presLayoutVars>
          <dgm:chPref val="3"/>
        </dgm:presLayoutVars>
      </dgm:prSet>
      <dgm:spPr/>
    </dgm:pt>
    <dgm:pt modelId="{CC86DFB8-4A81-4780-9B02-A835194DE28C}" type="pres">
      <dgm:prSet presAssocID="{665928DE-2E63-43A9-B292-96F3CA58EDB7}" presName="level3hierChild" presStyleCnt="0"/>
      <dgm:spPr/>
    </dgm:pt>
    <dgm:pt modelId="{8143121D-68F2-4462-AFCB-2E05AB8DEAA6}" type="pres">
      <dgm:prSet presAssocID="{566B3F2C-D9E1-4102-A0D5-7CD50A18BF95}" presName="conn2-1" presStyleLbl="parChTrans1D2" presStyleIdx="3" presStyleCnt="5"/>
      <dgm:spPr/>
    </dgm:pt>
    <dgm:pt modelId="{FBA40692-E48F-41C3-81BC-BDAD5B6C6153}" type="pres">
      <dgm:prSet presAssocID="{566B3F2C-D9E1-4102-A0D5-7CD50A18BF95}" presName="connTx" presStyleLbl="parChTrans1D2" presStyleIdx="3" presStyleCnt="5"/>
      <dgm:spPr/>
    </dgm:pt>
    <dgm:pt modelId="{288C07DA-6F40-4B1B-907D-946FE2C99E52}" type="pres">
      <dgm:prSet presAssocID="{8422D784-08AF-44E5-88B3-52C81F4E2DD2}" presName="root2" presStyleCnt="0"/>
      <dgm:spPr/>
    </dgm:pt>
    <dgm:pt modelId="{C2FE6539-7E3C-4749-BBE4-8CF7ECA30D0C}" type="pres">
      <dgm:prSet presAssocID="{8422D784-08AF-44E5-88B3-52C81F4E2DD2}" presName="LevelTwoTextNode" presStyleLbl="node2" presStyleIdx="3" presStyleCnt="5" custScaleX="124882">
        <dgm:presLayoutVars>
          <dgm:chPref val="3"/>
        </dgm:presLayoutVars>
      </dgm:prSet>
      <dgm:spPr/>
    </dgm:pt>
    <dgm:pt modelId="{C6B13484-ABCF-4329-A731-7EDACE63235C}" type="pres">
      <dgm:prSet presAssocID="{8422D784-08AF-44E5-88B3-52C81F4E2DD2}" presName="level3hierChild" presStyleCnt="0"/>
      <dgm:spPr/>
    </dgm:pt>
    <dgm:pt modelId="{A17B155A-98B9-44BC-86F8-069413493F76}" type="pres">
      <dgm:prSet presAssocID="{FA52690C-BB81-4B55-9EFB-D34027A18BD9}" presName="conn2-1" presStyleLbl="parChTrans1D2" presStyleIdx="4" presStyleCnt="5"/>
      <dgm:spPr/>
    </dgm:pt>
    <dgm:pt modelId="{34FDE29B-9864-408E-AB49-BAE29D8B7094}" type="pres">
      <dgm:prSet presAssocID="{FA52690C-BB81-4B55-9EFB-D34027A18BD9}" presName="connTx" presStyleLbl="parChTrans1D2" presStyleIdx="4" presStyleCnt="5"/>
      <dgm:spPr/>
    </dgm:pt>
    <dgm:pt modelId="{89E28BEA-00E7-4722-A012-F4596B50897F}" type="pres">
      <dgm:prSet presAssocID="{275A21D6-CD4A-4ACF-9F1A-7A5409544F8B}" presName="root2" presStyleCnt="0"/>
      <dgm:spPr/>
    </dgm:pt>
    <dgm:pt modelId="{3FD78214-B5F5-4CE9-AAD5-ABB17BDB0B3A}" type="pres">
      <dgm:prSet presAssocID="{275A21D6-CD4A-4ACF-9F1A-7A5409544F8B}" presName="LevelTwoTextNode" presStyleLbl="node2" presStyleIdx="4" presStyleCnt="5" custScaleX="120471">
        <dgm:presLayoutVars>
          <dgm:chPref val="3"/>
        </dgm:presLayoutVars>
      </dgm:prSet>
      <dgm:spPr/>
    </dgm:pt>
    <dgm:pt modelId="{5450ABE5-54DD-401A-B037-E43902C0A3C2}" type="pres">
      <dgm:prSet presAssocID="{275A21D6-CD4A-4ACF-9F1A-7A5409544F8B}" presName="level3hierChild" presStyleCnt="0"/>
      <dgm:spPr/>
    </dgm:pt>
  </dgm:ptLst>
  <dgm:cxnLst>
    <dgm:cxn modelId="{CD5E9F05-8CA1-45B0-B338-F76A684F1FB4}" srcId="{4004E723-544A-4FCF-A1C2-6AC40DFB7C6F}" destId="{BB3AD392-70BF-46FD-97BC-AFD2A1F3F948}" srcOrd="1" destOrd="0" parTransId="{0B010351-40D8-4ABB-A0ED-2203DDAEFD23}" sibTransId="{354BB15E-6B0D-47E9-A030-3E6D3895945F}"/>
    <dgm:cxn modelId="{DC4DD306-181E-4686-87FE-846F5F96A09A}" type="presOf" srcId="{0B010351-40D8-4ABB-A0ED-2203DDAEFD23}" destId="{1C11684B-6DD6-4EF6-A7EF-95E4E9D76985}" srcOrd="0" destOrd="0" presId="urn:microsoft.com/office/officeart/2005/8/layout/hierarchy2"/>
    <dgm:cxn modelId="{ED13E70B-972F-43AC-8D74-D8F9CDA8E851}" srcId="{A0D8DAAB-1558-433F-82F8-41183768D603}" destId="{4004E723-544A-4FCF-A1C2-6AC40DFB7C6F}" srcOrd="0" destOrd="0" parTransId="{31369F81-0F77-4FFE-A775-914FA61166AE}" sibTransId="{5E2FDA3C-2E94-4795-AA01-32EE9D0D6487}"/>
    <dgm:cxn modelId="{0AE76F13-CD5D-43C4-A163-C804116BC096}" type="presOf" srcId="{AABA540F-D75A-4BAD-9CCA-584869E1E8AF}" destId="{8E1A0445-E37E-4F48-B16B-498373366FD7}" srcOrd="1" destOrd="0" presId="urn:microsoft.com/office/officeart/2005/8/layout/hierarchy2"/>
    <dgm:cxn modelId="{F339D613-7A0F-4C13-AAE6-F32C584C6E50}" type="presOf" srcId="{566B3F2C-D9E1-4102-A0D5-7CD50A18BF95}" destId="{FBA40692-E48F-41C3-81BC-BDAD5B6C6153}" srcOrd="1" destOrd="0" presId="urn:microsoft.com/office/officeart/2005/8/layout/hierarchy2"/>
    <dgm:cxn modelId="{C310D11A-5C7D-400D-A672-C93C41845AE5}" type="presOf" srcId="{FA52690C-BB81-4B55-9EFB-D34027A18BD9}" destId="{34FDE29B-9864-408E-AB49-BAE29D8B7094}" srcOrd="1" destOrd="0" presId="urn:microsoft.com/office/officeart/2005/8/layout/hierarchy2"/>
    <dgm:cxn modelId="{7B7D3B2C-0DEE-4E2A-9C5A-CA777CF26550}" type="presOf" srcId="{566B3F2C-D9E1-4102-A0D5-7CD50A18BF95}" destId="{8143121D-68F2-4462-AFCB-2E05AB8DEAA6}" srcOrd="0" destOrd="0" presId="urn:microsoft.com/office/officeart/2005/8/layout/hierarchy2"/>
    <dgm:cxn modelId="{21950C64-2164-4B7F-B449-05DBBD2B2785}" type="presOf" srcId="{FA52690C-BB81-4B55-9EFB-D34027A18BD9}" destId="{A17B155A-98B9-44BC-86F8-069413493F76}" srcOrd="0" destOrd="0" presId="urn:microsoft.com/office/officeart/2005/8/layout/hierarchy2"/>
    <dgm:cxn modelId="{BAC4F044-70E7-451E-A793-FEC78F921E99}" type="presOf" srcId="{0B010351-40D8-4ABB-A0ED-2203DDAEFD23}" destId="{F781F221-6B98-4839-A52D-A24D05138CBF}" srcOrd="1" destOrd="0" presId="urn:microsoft.com/office/officeart/2005/8/layout/hierarchy2"/>
    <dgm:cxn modelId="{798B1E48-0005-412D-B033-5199B53A27B6}" type="presOf" srcId="{5B4C317C-4315-4D49-A372-3D276A3AE684}" destId="{BDD1F342-2654-411D-BF6C-80DA258B45F8}" srcOrd="1" destOrd="0" presId="urn:microsoft.com/office/officeart/2005/8/layout/hierarchy2"/>
    <dgm:cxn modelId="{04D93E50-628B-4A67-A829-84D1FBE67865}" type="presOf" srcId="{AABA540F-D75A-4BAD-9CCA-584869E1E8AF}" destId="{048116E5-4396-4D82-8120-CA3F16397886}" srcOrd="0" destOrd="0" presId="urn:microsoft.com/office/officeart/2005/8/layout/hierarchy2"/>
    <dgm:cxn modelId="{AF15F254-00E2-40E5-ADC9-D83D1C1B8722}" srcId="{4004E723-544A-4FCF-A1C2-6AC40DFB7C6F}" destId="{665928DE-2E63-43A9-B292-96F3CA58EDB7}" srcOrd="2" destOrd="0" parTransId="{AABA540F-D75A-4BAD-9CCA-584869E1E8AF}" sibTransId="{BB79A49C-3D16-4110-B5B3-77DA49E2A955}"/>
    <dgm:cxn modelId="{23AB1557-7D8E-4324-A7A2-F788C6D3D623}" type="presOf" srcId="{BB3AD392-70BF-46FD-97BC-AFD2A1F3F948}" destId="{C0771224-55A0-4E5A-9B10-D1463F14439B}" srcOrd="0" destOrd="0" presId="urn:microsoft.com/office/officeart/2005/8/layout/hierarchy2"/>
    <dgm:cxn modelId="{4222E67E-59EB-4A9F-8312-607410945046}" type="presOf" srcId="{5B4C317C-4315-4D49-A372-3D276A3AE684}" destId="{D2F82F9E-736F-4D26-AF54-F49FEA7886AE}" srcOrd="0" destOrd="0" presId="urn:microsoft.com/office/officeart/2005/8/layout/hierarchy2"/>
    <dgm:cxn modelId="{99DE0A7F-14D0-490D-88A8-2A8A7E8E5CA8}" type="presOf" srcId="{4004E723-544A-4FCF-A1C2-6AC40DFB7C6F}" destId="{D09F01BD-AB29-482F-A053-5C8D162D9DCB}" srcOrd="0" destOrd="0" presId="urn:microsoft.com/office/officeart/2005/8/layout/hierarchy2"/>
    <dgm:cxn modelId="{66FA1384-F9B0-4F4E-8C95-89E59502336E}" srcId="{4004E723-544A-4FCF-A1C2-6AC40DFB7C6F}" destId="{4DB3CC35-E9A3-45E7-9F7C-0A302EA6A18E}" srcOrd="0" destOrd="0" parTransId="{5B4C317C-4315-4D49-A372-3D276A3AE684}" sibTransId="{E72C78CC-A141-46A0-8BF8-41F57DF2CB3F}"/>
    <dgm:cxn modelId="{120B3EB7-1910-4449-938D-5C55A31C13E6}" type="presOf" srcId="{665928DE-2E63-43A9-B292-96F3CA58EDB7}" destId="{FA4FF267-6B20-4AA6-A137-E53D0254EE72}" srcOrd="0" destOrd="0" presId="urn:microsoft.com/office/officeart/2005/8/layout/hierarchy2"/>
    <dgm:cxn modelId="{689F22BE-B8D4-4376-8A09-E8D240798668}" type="presOf" srcId="{A0D8DAAB-1558-433F-82F8-41183768D603}" destId="{2A13444C-6C77-421F-9306-1C184594C505}" srcOrd="0" destOrd="0" presId="urn:microsoft.com/office/officeart/2005/8/layout/hierarchy2"/>
    <dgm:cxn modelId="{A343DDC3-A515-468C-902D-BEBF6EDD2093}" type="presOf" srcId="{8422D784-08AF-44E5-88B3-52C81F4E2DD2}" destId="{C2FE6539-7E3C-4749-BBE4-8CF7ECA30D0C}" srcOrd="0" destOrd="0" presId="urn:microsoft.com/office/officeart/2005/8/layout/hierarchy2"/>
    <dgm:cxn modelId="{323C1BC6-8538-4CA0-B8AC-1A8822C8DA09}" srcId="{4004E723-544A-4FCF-A1C2-6AC40DFB7C6F}" destId="{8422D784-08AF-44E5-88B3-52C81F4E2DD2}" srcOrd="3" destOrd="0" parTransId="{566B3F2C-D9E1-4102-A0D5-7CD50A18BF95}" sibTransId="{E90A11A0-12A7-4724-B4F1-E9DF766AA6FE}"/>
    <dgm:cxn modelId="{6D6AF2C9-E17C-4B0A-ADC6-0D061B110886}" type="presOf" srcId="{4DB3CC35-E9A3-45E7-9F7C-0A302EA6A18E}" destId="{F9601421-A33E-41BC-A1B5-0183FC6FD86D}" srcOrd="0" destOrd="0" presId="urn:microsoft.com/office/officeart/2005/8/layout/hierarchy2"/>
    <dgm:cxn modelId="{6377C0DD-5629-4EB9-8AE0-F408EA8567C7}" type="presOf" srcId="{275A21D6-CD4A-4ACF-9F1A-7A5409544F8B}" destId="{3FD78214-B5F5-4CE9-AAD5-ABB17BDB0B3A}" srcOrd="0" destOrd="0" presId="urn:microsoft.com/office/officeart/2005/8/layout/hierarchy2"/>
    <dgm:cxn modelId="{B75828F4-9341-45DD-B014-A515B0D29C87}" srcId="{4004E723-544A-4FCF-A1C2-6AC40DFB7C6F}" destId="{275A21D6-CD4A-4ACF-9F1A-7A5409544F8B}" srcOrd="4" destOrd="0" parTransId="{FA52690C-BB81-4B55-9EFB-D34027A18BD9}" sibTransId="{4CB339F4-9C26-4224-A8E0-88AB4731D644}"/>
    <dgm:cxn modelId="{73768142-D0D2-4134-9975-0AFD36B53197}" type="presParOf" srcId="{2A13444C-6C77-421F-9306-1C184594C505}" destId="{2D062E64-A9AB-4264-8D28-E21EAE4D0724}" srcOrd="0" destOrd="0" presId="urn:microsoft.com/office/officeart/2005/8/layout/hierarchy2"/>
    <dgm:cxn modelId="{CB0E8A70-47C8-4D1E-83E5-97A868DA14E6}" type="presParOf" srcId="{2D062E64-A9AB-4264-8D28-E21EAE4D0724}" destId="{D09F01BD-AB29-482F-A053-5C8D162D9DCB}" srcOrd="0" destOrd="0" presId="urn:microsoft.com/office/officeart/2005/8/layout/hierarchy2"/>
    <dgm:cxn modelId="{28E0CF30-E223-426A-BB1C-0343B4D898E7}" type="presParOf" srcId="{2D062E64-A9AB-4264-8D28-E21EAE4D0724}" destId="{E9CA50A9-4599-4BA6-A0CA-9CAC540EA7E3}" srcOrd="1" destOrd="0" presId="urn:microsoft.com/office/officeart/2005/8/layout/hierarchy2"/>
    <dgm:cxn modelId="{A0A77981-F6DF-453C-BA2F-EE8C7F74244F}" type="presParOf" srcId="{E9CA50A9-4599-4BA6-A0CA-9CAC540EA7E3}" destId="{D2F82F9E-736F-4D26-AF54-F49FEA7886AE}" srcOrd="0" destOrd="0" presId="urn:microsoft.com/office/officeart/2005/8/layout/hierarchy2"/>
    <dgm:cxn modelId="{E55E7483-5343-472F-8E77-3249231A1262}" type="presParOf" srcId="{D2F82F9E-736F-4D26-AF54-F49FEA7886AE}" destId="{BDD1F342-2654-411D-BF6C-80DA258B45F8}" srcOrd="0" destOrd="0" presId="urn:microsoft.com/office/officeart/2005/8/layout/hierarchy2"/>
    <dgm:cxn modelId="{45B78704-B56F-4EA4-9BA9-FD51CF9F78D4}" type="presParOf" srcId="{E9CA50A9-4599-4BA6-A0CA-9CAC540EA7E3}" destId="{EFF92777-9DEE-45DD-9F6C-501DE3BCF36B}" srcOrd="1" destOrd="0" presId="urn:microsoft.com/office/officeart/2005/8/layout/hierarchy2"/>
    <dgm:cxn modelId="{BAFD2B4D-999E-4FE8-8F31-4BE138983086}" type="presParOf" srcId="{EFF92777-9DEE-45DD-9F6C-501DE3BCF36B}" destId="{F9601421-A33E-41BC-A1B5-0183FC6FD86D}" srcOrd="0" destOrd="0" presId="urn:microsoft.com/office/officeart/2005/8/layout/hierarchy2"/>
    <dgm:cxn modelId="{2C82C667-0FF1-4C4A-BD69-25DF1EA72A32}" type="presParOf" srcId="{EFF92777-9DEE-45DD-9F6C-501DE3BCF36B}" destId="{0D623C79-7EDC-49F9-ABBD-87BE902EDFF6}" srcOrd="1" destOrd="0" presId="urn:microsoft.com/office/officeart/2005/8/layout/hierarchy2"/>
    <dgm:cxn modelId="{8FE4EB59-B023-497D-B107-2D8AEFDBC7A0}" type="presParOf" srcId="{E9CA50A9-4599-4BA6-A0CA-9CAC540EA7E3}" destId="{1C11684B-6DD6-4EF6-A7EF-95E4E9D76985}" srcOrd="2" destOrd="0" presId="urn:microsoft.com/office/officeart/2005/8/layout/hierarchy2"/>
    <dgm:cxn modelId="{60D99C7A-3AEC-4698-A50E-322FA2CA6364}" type="presParOf" srcId="{1C11684B-6DD6-4EF6-A7EF-95E4E9D76985}" destId="{F781F221-6B98-4839-A52D-A24D05138CBF}" srcOrd="0" destOrd="0" presId="urn:microsoft.com/office/officeart/2005/8/layout/hierarchy2"/>
    <dgm:cxn modelId="{A3FE1119-CC49-4719-B487-9E1048D5F6D6}" type="presParOf" srcId="{E9CA50A9-4599-4BA6-A0CA-9CAC540EA7E3}" destId="{2972A2F9-A50F-4D68-9784-31C7ED837AD4}" srcOrd="3" destOrd="0" presId="urn:microsoft.com/office/officeart/2005/8/layout/hierarchy2"/>
    <dgm:cxn modelId="{4BA97F78-3CC1-46E5-B2E3-D0E814F78280}" type="presParOf" srcId="{2972A2F9-A50F-4D68-9784-31C7ED837AD4}" destId="{C0771224-55A0-4E5A-9B10-D1463F14439B}" srcOrd="0" destOrd="0" presId="urn:microsoft.com/office/officeart/2005/8/layout/hierarchy2"/>
    <dgm:cxn modelId="{48C3318A-42E1-4383-A3DF-EBC4FD78651F}" type="presParOf" srcId="{2972A2F9-A50F-4D68-9784-31C7ED837AD4}" destId="{43B4791E-D195-4545-9842-C051A3A18B4B}" srcOrd="1" destOrd="0" presId="urn:microsoft.com/office/officeart/2005/8/layout/hierarchy2"/>
    <dgm:cxn modelId="{E67072AE-DAD8-436D-94C6-13C84533268A}" type="presParOf" srcId="{E9CA50A9-4599-4BA6-A0CA-9CAC540EA7E3}" destId="{048116E5-4396-4D82-8120-CA3F16397886}" srcOrd="4" destOrd="0" presId="urn:microsoft.com/office/officeart/2005/8/layout/hierarchy2"/>
    <dgm:cxn modelId="{2387FD1A-4A13-482F-AAB8-1F6C6F2F9E68}" type="presParOf" srcId="{048116E5-4396-4D82-8120-CA3F16397886}" destId="{8E1A0445-E37E-4F48-B16B-498373366FD7}" srcOrd="0" destOrd="0" presId="urn:microsoft.com/office/officeart/2005/8/layout/hierarchy2"/>
    <dgm:cxn modelId="{1A786364-631E-42E3-8123-A5C8A3FD04C2}" type="presParOf" srcId="{E9CA50A9-4599-4BA6-A0CA-9CAC540EA7E3}" destId="{F577D988-8701-46EA-8B69-2E42FE76EBE6}" srcOrd="5" destOrd="0" presId="urn:microsoft.com/office/officeart/2005/8/layout/hierarchy2"/>
    <dgm:cxn modelId="{1AAF688A-4226-4108-81B6-95B9E430309B}" type="presParOf" srcId="{F577D988-8701-46EA-8B69-2E42FE76EBE6}" destId="{FA4FF267-6B20-4AA6-A137-E53D0254EE72}" srcOrd="0" destOrd="0" presId="urn:microsoft.com/office/officeart/2005/8/layout/hierarchy2"/>
    <dgm:cxn modelId="{0AD90B9F-8A67-4659-9D80-95D25C740AA8}" type="presParOf" srcId="{F577D988-8701-46EA-8B69-2E42FE76EBE6}" destId="{CC86DFB8-4A81-4780-9B02-A835194DE28C}" srcOrd="1" destOrd="0" presId="urn:microsoft.com/office/officeart/2005/8/layout/hierarchy2"/>
    <dgm:cxn modelId="{05940174-BF02-43E8-9749-2EA93B9A4058}" type="presParOf" srcId="{E9CA50A9-4599-4BA6-A0CA-9CAC540EA7E3}" destId="{8143121D-68F2-4462-AFCB-2E05AB8DEAA6}" srcOrd="6" destOrd="0" presId="urn:microsoft.com/office/officeart/2005/8/layout/hierarchy2"/>
    <dgm:cxn modelId="{8EE02B06-CD6E-4CD4-9B4F-3E715CD39A08}" type="presParOf" srcId="{8143121D-68F2-4462-AFCB-2E05AB8DEAA6}" destId="{FBA40692-E48F-41C3-81BC-BDAD5B6C6153}" srcOrd="0" destOrd="0" presId="urn:microsoft.com/office/officeart/2005/8/layout/hierarchy2"/>
    <dgm:cxn modelId="{8FFA6767-8156-4876-9E65-10CC1213B90F}" type="presParOf" srcId="{E9CA50A9-4599-4BA6-A0CA-9CAC540EA7E3}" destId="{288C07DA-6F40-4B1B-907D-946FE2C99E52}" srcOrd="7" destOrd="0" presId="urn:microsoft.com/office/officeart/2005/8/layout/hierarchy2"/>
    <dgm:cxn modelId="{A2D556EE-56B2-4091-8EB9-1C763C455189}" type="presParOf" srcId="{288C07DA-6F40-4B1B-907D-946FE2C99E52}" destId="{C2FE6539-7E3C-4749-BBE4-8CF7ECA30D0C}" srcOrd="0" destOrd="0" presId="urn:microsoft.com/office/officeart/2005/8/layout/hierarchy2"/>
    <dgm:cxn modelId="{7F6D86A6-887B-48C6-B8BE-B285BE125A79}" type="presParOf" srcId="{288C07DA-6F40-4B1B-907D-946FE2C99E52}" destId="{C6B13484-ABCF-4329-A731-7EDACE63235C}" srcOrd="1" destOrd="0" presId="urn:microsoft.com/office/officeart/2005/8/layout/hierarchy2"/>
    <dgm:cxn modelId="{8C9C5436-ED79-4E19-932A-E282BFDC94D2}" type="presParOf" srcId="{E9CA50A9-4599-4BA6-A0CA-9CAC540EA7E3}" destId="{A17B155A-98B9-44BC-86F8-069413493F76}" srcOrd="8" destOrd="0" presId="urn:microsoft.com/office/officeart/2005/8/layout/hierarchy2"/>
    <dgm:cxn modelId="{6959E4BB-CD55-4E4E-9F5B-2394123B5638}" type="presParOf" srcId="{A17B155A-98B9-44BC-86F8-069413493F76}" destId="{34FDE29B-9864-408E-AB49-BAE29D8B7094}" srcOrd="0" destOrd="0" presId="urn:microsoft.com/office/officeart/2005/8/layout/hierarchy2"/>
    <dgm:cxn modelId="{B19DE664-634B-41E6-B539-D9301E44E9C5}" type="presParOf" srcId="{E9CA50A9-4599-4BA6-A0CA-9CAC540EA7E3}" destId="{89E28BEA-00E7-4722-A012-F4596B50897F}" srcOrd="9" destOrd="0" presId="urn:microsoft.com/office/officeart/2005/8/layout/hierarchy2"/>
    <dgm:cxn modelId="{231D03E5-9C1D-40C6-AB14-A050815D0A6F}" type="presParOf" srcId="{89E28BEA-00E7-4722-A012-F4596B50897F}" destId="{3FD78214-B5F5-4CE9-AAD5-ABB17BDB0B3A}" srcOrd="0" destOrd="0" presId="urn:microsoft.com/office/officeart/2005/8/layout/hierarchy2"/>
    <dgm:cxn modelId="{00391130-FB6B-421D-888D-8216937B45DA}" type="presParOf" srcId="{89E28BEA-00E7-4722-A012-F4596B50897F}" destId="{5450ABE5-54DD-401A-B037-E43902C0A3C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F01BD-AB29-482F-A053-5C8D162D9DCB}">
      <dsp:nvSpPr>
        <dsp:cNvPr id="0" name=""/>
        <dsp:cNvSpPr/>
      </dsp:nvSpPr>
      <dsp:spPr>
        <a:xfrm>
          <a:off x="2743196" y="1403301"/>
          <a:ext cx="2723561" cy="609696"/>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b="1" u="sng" kern="1200" dirty="0">
              <a:solidFill>
                <a:schemeClr val="accent4"/>
              </a:solidFill>
            </a:rPr>
            <a:t>Competitors</a:t>
          </a:r>
          <a:endParaRPr lang="en-US" sz="1700" b="1" kern="1200" dirty="0">
            <a:solidFill>
              <a:schemeClr val="accent4"/>
            </a:solidFill>
          </a:endParaRPr>
        </a:p>
      </dsp:txBody>
      <dsp:txXfrm>
        <a:off x="2761053" y="1421158"/>
        <a:ext cx="2687847" cy="573982"/>
      </dsp:txXfrm>
    </dsp:sp>
    <dsp:sp modelId="{D2F82F9E-736F-4D26-AF54-F49FEA7886AE}">
      <dsp:nvSpPr>
        <dsp:cNvPr id="0" name=""/>
        <dsp:cNvSpPr/>
      </dsp:nvSpPr>
      <dsp:spPr>
        <a:xfrm rot="17350740">
          <a:off x="4968282" y="990937"/>
          <a:ext cx="1484707" cy="32124"/>
        </a:xfrm>
        <a:custGeom>
          <a:avLst/>
          <a:gdLst/>
          <a:ahLst/>
          <a:cxnLst/>
          <a:rect l="0" t="0" r="0" b="0"/>
          <a:pathLst>
            <a:path>
              <a:moveTo>
                <a:pt x="0" y="16062"/>
              </a:moveTo>
              <a:lnTo>
                <a:pt x="1484707" y="16062"/>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73518" y="969881"/>
        <a:ext cx="74235" cy="74235"/>
      </dsp:txXfrm>
    </dsp:sp>
    <dsp:sp modelId="{F9601421-A33E-41BC-A1B5-0183FC6FD86D}">
      <dsp:nvSpPr>
        <dsp:cNvPr id="0" name=""/>
        <dsp:cNvSpPr/>
      </dsp:nvSpPr>
      <dsp:spPr>
        <a:xfrm>
          <a:off x="5954514" y="1000"/>
          <a:ext cx="1576588" cy="609696"/>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4"/>
              </a:solidFill>
            </a:rPr>
            <a:t>QNAP Systems</a:t>
          </a:r>
          <a:endParaRPr lang="en-US" sz="1600" b="1" kern="1200" dirty="0">
            <a:solidFill>
              <a:schemeClr val="accent4"/>
            </a:solidFill>
          </a:endParaRPr>
        </a:p>
      </dsp:txBody>
      <dsp:txXfrm>
        <a:off x="5972371" y="18857"/>
        <a:ext cx="1540874" cy="573982"/>
      </dsp:txXfrm>
    </dsp:sp>
    <dsp:sp modelId="{1C11684B-6DD6-4EF6-A7EF-95E4E9D76985}">
      <dsp:nvSpPr>
        <dsp:cNvPr id="0" name=""/>
        <dsp:cNvSpPr/>
      </dsp:nvSpPr>
      <dsp:spPr>
        <a:xfrm rot="18289469">
          <a:off x="5283576" y="1341512"/>
          <a:ext cx="854118" cy="32124"/>
        </a:xfrm>
        <a:custGeom>
          <a:avLst/>
          <a:gdLst/>
          <a:ahLst/>
          <a:cxnLst/>
          <a:rect l="0" t="0" r="0" b="0"/>
          <a:pathLst>
            <a:path>
              <a:moveTo>
                <a:pt x="0" y="16062"/>
              </a:moveTo>
              <a:lnTo>
                <a:pt x="854118" y="16062"/>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89283" y="1336221"/>
        <a:ext cx="42705" cy="42705"/>
      </dsp:txXfrm>
    </dsp:sp>
    <dsp:sp modelId="{C0771224-55A0-4E5A-9B10-D1463F14439B}">
      <dsp:nvSpPr>
        <dsp:cNvPr id="0" name=""/>
        <dsp:cNvSpPr/>
      </dsp:nvSpPr>
      <dsp:spPr>
        <a:xfrm>
          <a:off x="5954514" y="702151"/>
          <a:ext cx="1576588" cy="609696"/>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4"/>
              </a:solidFill>
            </a:rPr>
            <a:t>Western Digital</a:t>
          </a:r>
          <a:endParaRPr lang="en-US" sz="1600" b="1" kern="1200" dirty="0">
            <a:solidFill>
              <a:schemeClr val="accent4"/>
            </a:solidFill>
          </a:endParaRPr>
        </a:p>
      </dsp:txBody>
      <dsp:txXfrm>
        <a:off x="5972371" y="720008"/>
        <a:ext cx="1540874" cy="573982"/>
      </dsp:txXfrm>
    </dsp:sp>
    <dsp:sp modelId="{048116E5-4396-4D82-8120-CA3F16397886}">
      <dsp:nvSpPr>
        <dsp:cNvPr id="0" name=""/>
        <dsp:cNvSpPr/>
      </dsp:nvSpPr>
      <dsp:spPr>
        <a:xfrm>
          <a:off x="5466757" y="1692087"/>
          <a:ext cx="487756" cy="32124"/>
        </a:xfrm>
        <a:custGeom>
          <a:avLst/>
          <a:gdLst/>
          <a:ahLst/>
          <a:cxnLst/>
          <a:rect l="0" t="0" r="0" b="0"/>
          <a:pathLst>
            <a:path>
              <a:moveTo>
                <a:pt x="0" y="16062"/>
              </a:moveTo>
              <a:lnTo>
                <a:pt x="231684" y="16062"/>
              </a:lnTo>
            </a:path>
            <a:path>
              <a:moveTo>
                <a:pt x="256072" y="16062"/>
              </a:moveTo>
              <a:lnTo>
                <a:pt x="487756" y="16062"/>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a:p>
          <a:pPr marL="0" lvl="0" indent="0" algn="ctr" defTabSz="222250">
            <a:lnSpc>
              <a:spcPct val="90000"/>
            </a:lnSpc>
            <a:spcBef>
              <a:spcPct val="0"/>
            </a:spcBef>
            <a:spcAft>
              <a:spcPct val="35000"/>
            </a:spcAft>
            <a:buNone/>
          </a:pPr>
          <a:endParaRPr lang="en-GB" sz="500" kern="1200"/>
        </a:p>
      </dsp:txBody>
      <dsp:txXfrm>
        <a:off x="5698442" y="1647180"/>
        <a:ext cx="24387" cy="121939"/>
      </dsp:txXfrm>
    </dsp:sp>
    <dsp:sp modelId="{FA4FF267-6B20-4AA6-A137-E53D0254EE72}">
      <dsp:nvSpPr>
        <dsp:cNvPr id="0" name=""/>
        <dsp:cNvSpPr/>
      </dsp:nvSpPr>
      <dsp:spPr>
        <a:xfrm>
          <a:off x="5954514" y="1403301"/>
          <a:ext cx="1540726" cy="609696"/>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4"/>
              </a:solidFill>
            </a:rPr>
            <a:t>Buffalo Americas</a:t>
          </a:r>
          <a:endParaRPr lang="en-US" sz="1600" b="1" kern="1200" dirty="0">
            <a:solidFill>
              <a:schemeClr val="accent4"/>
            </a:solidFill>
          </a:endParaRPr>
        </a:p>
      </dsp:txBody>
      <dsp:txXfrm>
        <a:off x="5972371" y="1421158"/>
        <a:ext cx="1505012" cy="573982"/>
      </dsp:txXfrm>
    </dsp:sp>
    <dsp:sp modelId="{8143121D-68F2-4462-AFCB-2E05AB8DEAA6}">
      <dsp:nvSpPr>
        <dsp:cNvPr id="0" name=""/>
        <dsp:cNvSpPr/>
      </dsp:nvSpPr>
      <dsp:spPr>
        <a:xfrm rot="3310531">
          <a:off x="5283576" y="2042663"/>
          <a:ext cx="854118" cy="32124"/>
        </a:xfrm>
        <a:custGeom>
          <a:avLst/>
          <a:gdLst/>
          <a:ahLst/>
          <a:cxnLst/>
          <a:rect l="0" t="0" r="0" b="0"/>
          <a:pathLst>
            <a:path>
              <a:moveTo>
                <a:pt x="0" y="16062"/>
              </a:moveTo>
              <a:lnTo>
                <a:pt x="854118" y="16062"/>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89283" y="2037372"/>
        <a:ext cx="42705" cy="42705"/>
      </dsp:txXfrm>
    </dsp:sp>
    <dsp:sp modelId="{C2FE6539-7E3C-4749-BBE4-8CF7ECA30D0C}">
      <dsp:nvSpPr>
        <dsp:cNvPr id="0" name=""/>
        <dsp:cNvSpPr/>
      </dsp:nvSpPr>
      <dsp:spPr>
        <a:xfrm>
          <a:off x="5954514" y="2104452"/>
          <a:ext cx="1522801" cy="609696"/>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4"/>
              </a:solidFill>
            </a:rPr>
            <a:t>Netgear</a:t>
          </a:r>
          <a:endParaRPr lang="en-US" sz="1600" b="1" kern="1200" dirty="0">
            <a:solidFill>
              <a:schemeClr val="accent4"/>
            </a:solidFill>
          </a:endParaRPr>
        </a:p>
      </dsp:txBody>
      <dsp:txXfrm>
        <a:off x="5972371" y="2122309"/>
        <a:ext cx="1487087" cy="573982"/>
      </dsp:txXfrm>
    </dsp:sp>
    <dsp:sp modelId="{A17B155A-98B9-44BC-86F8-069413493F76}">
      <dsp:nvSpPr>
        <dsp:cNvPr id="0" name=""/>
        <dsp:cNvSpPr/>
      </dsp:nvSpPr>
      <dsp:spPr>
        <a:xfrm rot="4249260">
          <a:off x="4968282" y="2393238"/>
          <a:ext cx="1484707" cy="32124"/>
        </a:xfrm>
        <a:custGeom>
          <a:avLst/>
          <a:gdLst/>
          <a:ahLst/>
          <a:cxnLst/>
          <a:rect l="0" t="0" r="0" b="0"/>
          <a:pathLst>
            <a:path>
              <a:moveTo>
                <a:pt x="0" y="16062"/>
              </a:moveTo>
              <a:lnTo>
                <a:pt x="1484707" y="16062"/>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73518" y="2372182"/>
        <a:ext cx="74235" cy="74235"/>
      </dsp:txXfrm>
    </dsp:sp>
    <dsp:sp modelId="{3FD78214-B5F5-4CE9-AAD5-ABB17BDB0B3A}">
      <dsp:nvSpPr>
        <dsp:cNvPr id="0" name=""/>
        <dsp:cNvSpPr/>
      </dsp:nvSpPr>
      <dsp:spPr>
        <a:xfrm>
          <a:off x="5954514" y="2805603"/>
          <a:ext cx="1469014" cy="609696"/>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4"/>
              </a:solidFill>
            </a:rPr>
            <a:t>Seagate Technology</a:t>
          </a:r>
          <a:endParaRPr lang="en-US" sz="1600" b="1" kern="1200" dirty="0">
            <a:solidFill>
              <a:schemeClr val="accent4"/>
            </a:solidFill>
          </a:endParaRPr>
        </a:p>
      </dsp:txBody>
      <dsp:txXfrm>
        <a:off x="5972371" y="2823460"/>
        <a:ext cx="1433300" cy="5739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DEE613D-FA28-4FCA-96AE-44F79457D70F}" type="datetimeFigureOut">
              <a:rPr lang="en-GB" smtClean="0"/>
              <a:t>20/02/2023</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420574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EE613D-FA28-4FCA-96AE-44F79457D70F}"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124708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EE613D-FA28-4FCA-96AE-44F79457D70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2965885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EE613D-FA28-4FCA-96AE-44F79457D70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854889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E613D-FA28-4FCA-96AE-44F79457D70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2047821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EE613D-FA28-4FCA-96AE-44F79457D70F}" type="datetimeFigureOut">
              <a:rPr lang="en-GB" smtClean="0"/>
              <a:t>20/02/2023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1665799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EE613D-FA28-4FCA-96AE-44F79457D70F}" type="datetimeFigureOut">
              <a:rPr lang="en-GB" smtClean="0"/>
              <a:t>20/02/2023</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1083494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DEE613D-FA28-4FCA-96AE-44F79457D70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229467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DEE613D-FA28-4FCA-96AE-44F79457D70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205135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EE613D-FA28-4FCA-96AE-44F79457D70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358107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E613D-FA28-4FCA-96AE-44F79457D70F}"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261081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EE613D-FA28-4FCA-96AE-44F79457D70F}"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2970552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EE613D-FA28-4FCA-96AE-44F79457D70F}" type="datetimeFigureOut">
              <a:rPr lang="en-GB" smtClean="0"/>
              <a:t>20/02/2023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107681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EE613D-FA28-4FCA-96AE-44F79457D70F}" type="datetimeFigureOut">
              <a:rPr lang="en-GB" smtClean="0"/>
              <a:t>20/02/2023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394976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E613D-FA28-4FCA-96AE-44F79457D70F}" type="datetimeFigureOut">
              <a:rPr lang="en-GB" smtClean="0"/>
              <a:t>20/02/2023</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357057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EE613D-FA28-4FCA-96AE-44F79457D70F}"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754284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EE613D-FA28-4FCA-96AE-44F79457D70F}"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83B2B3-038A-4BC6-97CC-8192814FA5B0}" type="slidenum">
              <a:rPr lang="en-GB" smtClean="0"/>
              <a:t>‹#›</a:t>
            </a:fld>
            <a:endParaRPr lang="en-GB"/>
          </a:p>
        </p:txBody>
      </p:sp>
    </p:spTree>
    <p:extLst>
      <p:ext uri="{BB962C8B-B14F-4D97-AF65-F5344CB8AC3E}">
        <p14:creationId xmlns:p14="http://schemas.microsoft.com/office/powerpoint/2010/main" val="190592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DEE613D-FA28-4FCA-96AE-44F79457D70F}" type="datetimeFigureOut">
              <a:rPr lang="en-GB" smtClean="0"/>
              <a:t>20/02/2023</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083B2B3-038A-4BC6-97CC-8192814FA5B0}" type="slidenum">
              <a:rPr lang="en-GB" smtClean="0"/>
              <a:t>‹#›</a:t>
            </a:fld>
            <a:endParaRPr lang="en-GB"/>
          </a:p>
        </p:txBody>
      </p:sp>
    </p:spTree>
    <p:extLst>
      <p:ext uri="{BB962C8B-B14F-4D97-AF65-F5344CB8AC3E}">
        <p14:creationId xmlns:p14="http://schemas.microsoft.com/office/powerpoint/2010/main" val="3854784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51">
            <a:extLst>
              <a:ext uri="{FF2B5EF4-FFF2-40B4-BE49-F238E27FC236}">
                <a16:creationId xmlns:a16="http://schemas.microsoft.com/office/drawing/2014/main" id="{1B4BB704-DAE6-4EA5-9D27-3C8564A5A3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3" name="Rectangle 52">
              <a:extLst>
                <a:ext uri="{FF2B5EF4-FFF2-40B4-BE49-F238E27FC236}">
                  <a16:creationId xmlns:a16="http://schemas.microsoft.com/office/drawing/2014/main" id="{8EFC02F9-DBA7-4BFA-A20C-50B8B97315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Oval 53">
              <a:extLst>
                <a:ext uri="{FF2B5EF4-FFF2-40B4-BE49-F238E27FC236}">
                  <a16:creationId xmlns:a16="http://schemas.microsoft.com/office/drawing/2014/main" id="{2E1ADBD0-CE7C-47D8-A831-422AA97E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5" name="Oval 54">
              <a:extLst>
                <a:ext uri="{FF2B5EF4-FFF2-40B4-BE49-F238E27FC236}">
                  <a16:creationId xmlns:a16="http://schemas.microsoft.com/office/drawing/2014/main" id="{7C480F9A-AA34-4A43-B659-8F74F222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6" name="Oval 55">
              <a:extLst>
                <a:ext uri="{FF2B5EF4-FFF2-40B4-BE49-F238E27FC236}">
                  <a16:creationId xmlns:a16="http://schemas.microsoft.com/office/drawing/2014/main" id="{6616F562-026D-4155-831C-C8B68443E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715D2ACA-8D6E-4006-93BE-60BEB6FEE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8" name="Oval 57">
              <a:extLst>
                <a:ext uri="{FF2B5EF4-FFF2-40B4-BE49-F238E27FC236}">
                  <a16:creationId xmlns:a16="http://schemas.microsoft.com/office/drawing/2014/main" id="{6D786775-50C1-4CD1-A417-250043938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9" name="Freeform 5">
              <a:extLst>
                <a:ext uri="{FF2B5EF4-FFF2-40B4-BE49-F238E27FC236}">
                  <a16:creationId xmlns:a16="http://schemas.microsoft.com/office/drawing/2014/main" id="{556CA419-FDC3-428A-AADF-5C71DF5E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0" name="Freeform 5">
              <a:extLst>
                <a:ext uri="{FF2B5EF4-FFF2-40B4-BE49-F238E27FC236}">
                  <a16:creationId xmlns:a16="http://schemas.microsoft.com/office/drawing/2014/main" id="{B7F62324-7E40-4082-81C6-57314BFB6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61" name="Freeform 5">
              <a:extLst>
                <a:ext uri="{FF2B5EF4-FFF2-40B4-BE49-F238E27FC236}">
                  <a16:creationId xmlns:a16="http://schemas.microsoft.com/office/drawing/2014/main" id="{E26DFA19-22C2-47CC-80A7-5F72A90AD7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3" name="Rectangle 62">
            <a:extLst>
              <a:ext uri="{FF2B5EF4-FFF2-40B4-BE49-F238E27FC236}">
                <a16:creationId xmlns:a16="http://schemas.microsoft.com/office/drawing/2014/main" id="{947E7D61-BB1D-4590-8140-121C9156B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5" name="Rectangle 64">
            <a:extLst>
              <a:ext uri="{FF2B5EF4-FFF2-40B4-BE49-F238E27FC236}">
                <a16:creationId xmlns:a16="http://schemas.microsoft.com/office/drawing/2014/main" id="{34683443-FE49-41EE-B218-ABBB4B47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7" name="Picture 46" descr="Diagram&#10;&#10;Description automatically generated with low confidence">
            <a:extLst>
              <a:ext uri="{FF2B5EF4-FFF2-40B4-BE49-F238E27FC236}">
                <a16:creationId xmlns:a16="http://schemas.microsoft.com/office/drawing/2014/main" id="{1CCF7D4D-8F0B-4E4F-A767-C25B9DC0849B}"/>
              </a:ext>
            </a:extLst>
          </p:cNvPr>
          <p:cNvPicPr>
            <a:picLocks noChangeAspect="1"/>
          </p:cNvPicPr>
          <p:nvPr/>
        </p:nvPicPr>
        <p:blipFill rotWithShape="1">
          <a:blip r:embed="rId3">
            <a:alphaModFix amt="35000"/>
          </a:blip>
          <a:srcRect l="1680" r="4101" b="2"/>
          <a:stretch/>
        </p:blipFill>
        <p:spPr>
          <a:xfrm>
            <a:off x="474131" y="474133"/>
            <a:ext cx="5621867" cy="2953512"/>
          </a:xfrm>
          <a:prstGeom prst="rect">
            <a:avLst/>
          </a:prstGeom>
        </p:spPr>
      </p:pic>
      <p:pic>
        <p:nvPicPr>
          <p:cNvPr id="5" name="Picture 4">
            <a:extLst>
              <a:ext uri="{FF2B5EF4-FFF2-40B4-BE49-F238E27FC236}">
                <a16:creationId xmlns:a16="http://schemas.microsoft.com/office/drawing/2014/main" id="{299FB240-F4D3-782E-B195-1E9481CB1BC8}"/>
              </a:ext>
            </a:extLst>
          </p:cNvPr>
          <p:cNvPicPr>
            <a:picLocks noChangeAspect="1"/>
          </p:cNvPicPr>
          <p:nvPr/>
        </p:nvPicPr>
        <p:blipFill rotWithShape="1">
          <a:blip r:embed="rId4">
            <a:alphaModFix amt="35000"/>
          </a:blip>
          <a:srcRect l="11490" r="-1" b="-1"/>
          <a:stretch/>
        </p:blipFill>
        <p:spPr>
          <a:xfrm>
            <a:off x="6095998" y="464577"/>
            <a:ext cx="5621870" cy="2953512"/>
          </a:xfrm>
          <a:prstGeom prst="rect">
            <a:avLst/>
          </a:prstGeom>
        </p:spPr>
      </p:pic>
      <p:pic>
        <p:nvPicPr>
          <p:cNvPr id="7" name="Picture 6" descr="Diagram&#10;&#10;Description automatically generated with low confidence">
            <a:extLst>
              <a:ext uri="{FF2B5EF4-FFF2-40B4-BE49-F238E27FC236}">
                <a16:creationId xmlns:a16="http://schemas.microsoft.com/office/drawing/2014/main" id="{A6A8E89C-DE5D-3DD3-46C5-3039F700CFB1}"/>
              </a:ext>
            </a:extLst>
          </p:cNvPr>
          <p:cNvPicPr>
            <a:picLocks noChangeAspect="1"/>
          </p:cNvPicPr>
          <p:nvPr/>
        </p:nvPicPr>
        <p:blipFill rotWithShape="1">
          <a:blip r:embed="rId3">
            <a:alphaModFix amt="35000"/>
          </a:blip>
          <a:srcRect l="1772" r="4192" b="1"/>
          <a:stretch/>
        </p:blipFill>
        <p:spPr>
          <a:xfrm>
            <a:off x="471359" y="3427645"/>
            <a:ext cx="5621867" cy="2959287"/>
          </a:xfrm>
          <a:prstGeom prst="rect">
            <a:avLst/>
          </a:prstGeom>
        </p:spPr>
      </p:pic>
      <p:pic>
        <p:nvPicPr>
          <p:cNvPr id="31" name="Picture 30">
            <a:extLst>
              <a:ext uri="{FF2B5EF4-FFF2-40B4-BE49-F238E27FC236}">
                <a16:creationId xmlns:a16="http://schemas.microsoft.com/office/drawing/2014/main" id="{E28CC143-B5DE-458D-0A69-AFC552193AF7}"/>
              </a:ext>
            </a:extLst>
          </p:cNvPr>
          <p:cNvPicPr>
            <a:picLocks noChangeAspect="1"/>
          </p:cNvPicPr>
          <p:nvPr/>
        </p:nvPicPr>
        <p:blipFill rotWithShape="1">
          <a:blip r:embed="rId5">
            <a:alphaModFix amt="35000"/>
          </a:blip>
          <a:srcRect t="1532" r="2" b="7891"/>
          <a:stretch/>
        </p:blipFill>
        <p:spPr>
          <a:xfrm>
            <a:off x="6093225" y="3418089"/>
            <a:ext cx="5982234" cy="3142835"/>
          </a:xfrm>
          <a:prstGeom prst="rect">
            <a:avLst/>
          </a:prstGeom>
        </p:spPr>
      </p:pic>
      <p:sp>
        <p:nvSpPr>
          <p:cNvPr id="67" name="Freeform 5">
            <a:extLst>
              <a:ext uri="{FF2B5EF4-FFF2-40B4-BE49-F238E27FC236}">
                <a16:creationId xmlns:a16="http://schemas.microsoft.com/office/drawing/2014/main" id="{199BDFFF-0566-4CB2-8954-44CB1A3C4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E1B1836-27F4-1F7F-EFB9-88DC41735A05}"/>
              </a:ext>
            </a:extLst>
          </p:cNvPr>
          <p:cNvSpPr>
            <a:spLocks noGrp="1"/>
          </p:cNvSpPr>
          <p:nvPr>
            <p:ph type="ctrTitle"/>
          </p:nvPr>
        </p:nvSpPr>
        <p:spPr>
          <a:xfrm>
            <a:off x="1476231" y="1358634"/>
            <a:ext cx="8761413" cy="706964"/>
          </a:xfrm>
        </p:spPr>
        <p:txBody>
          <a:bodyPr vert="horz" lIns="91440" tIns="45720" rIns="91440" bIns="45720" rtlCol="0" anchor="ctr">
            <a:normAutofit/>
          </a:bodyPr>
          <a:lstStyle/>
          <a:p>
            <a:r>
              <a:rPr lang="en-US" sz="3600" b="1" dirty="0">
                <a:solidFill>
                  <a:schemeClr val="accent4">
                    <a:lumMod val="60000"/>
                    <a:lumOff val="40000"/>
                  </a:schemeClr>
                </a:solidFill>
              </a:rPr>
              <a:t>Synology</a:t>
            </a:r>
          </a:p>
        </p:txBody>
      </p:sp>
      <p:sp>
        <p:nvSpPr>
          <p:cNvPr id="69" name="Rectangle 6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09E59C20-9070-13A0-BCA7-9EEFDEC31605}"/>
              </a:ext>
            </a:extLst>
          </p:cNvPr>
          <p:cNvSpPr>
            <a:spLocks noGrp="1"/>
          </p:cNvSpPr>
          <p:nvPr>
            <p:ph type="subTitle" idx="1"/>
          </p:nvPr>
        </p:nvSpPr>
        <p:spPr>
          <a:xfrm>
            <a:off x="1048872" y="1956023"/>
            <a:ext cx="4589459" cy="4063777"/>
          </a:xfrm>
        </p:spPr>
        <p:txBody>
          <a:bodyPr vert="horz" lIns="91440" tIns="45720" rIns="91440" bIns="45720" rtlCol="0">
            <a:normAutofit fontScale="70000" lnSpcReduction="20000"/>
          </a:bodyPr>
          <a:lstStyle/>
          <a:p>
            <a:pPr marL="685800" indent="-228600">
              <a:lnSpc>
                <a:spcPct val="90000"/>
              </a:lnSpc>
              <a:buFont typeface="Wingdings 3" charset="2"/>
              <a:buChar char=""/>
            </a:pPr>
            <a:endParaRPr lang="en-US" sz="600" dirty="0">
              <a:solidFill>
                <a:schemeClr val="tx1">
                  <a:lumMod val="75000"/>
                  <a:lumOff val="25000"/>
                </a:schemeClr>
              </a:solidFill>
            </a:endParaRPr>
          </a:p>
          <a:p>
            <a:pPr marL="685800" indent="-228600">
              <a:lnSpc>
                <a:spcPct val="90000"/>
              </a:lnSpc>
              <a:buFont typeface="Wingdings 3" charset="2"/>
              <a:buChar char=""/>
            </a:pPr>
            <a:r>
              <a:rPr lang="en-US" sz="1500" b="1" dirty="0">
                <a:solidFill>
                  <a:schemeClr val="accent4">
                    <a:lumMod val="60000"/>
                    <a:lumOff val="40000"/>
                  </a:schemeClr>
                </a:solidFill>
              </a:rPr>
              <a:t>About Synology</a:t>
            </a:r>
          </a:p>
          <a:p>
            <a:pPr marL="685800" indent="-228600">
              <a:lnSpc>
                <a:spcPct val="90000"/>
              </a:lnSpc>
              <a:buFont typeface="Wingdings 3" charset="2"/>
              <a:buChar char=""/>
            </a:pPr>
            <a:r>
              <a:rPr lang="en-US" sz="1500" b="1" dirty="0">
                <a:solidFill>
                  <a:schemeClr val="accent4">
                    <a:lumMod val="60000"/>
                    <a:lumOff val="40000"/>
                  </a:schemeClr>
                </a:solidFill>
              </a:rPr>
              <a:t>Synology NAS market </a:t>
            </a:r>
            <a:r>
              <a:rPr lang="en-GB" sz="1500" b="1" dirty="0">
                <a:solidFill>
                  <a:schemeClr val="accent4">
                    <a:lumMod val="60000"/>
                    <a:lumOff val="40000"/>
                  </a:schemeClr>
                </a:solidFill>
              </a:rPr>
              <a:t>COMPETITORS </a:t>
            </a:r>
            <a:endParaRPr lang="en-US" sz="1500" b="1" dirty="0">
              <a:solidFill>
                <a:schemeClr val="accent4">
                  <a:lumMod val="60000"/>
                  <a:lumOff val="40000"/>
                </a:schemeClr>
              </a:solidFill>
            </a:endParaRPr>
          </a:p>
          <a:p>
            <a:pPr marL="685800" indent="-228600">
              <a:lnSpc>
                <a:spcPct val="90000"/>
              </a:lnSpc>
              <a:buFont typeface="Wingdings 3" charset="2"/>
              <a:buChar char=""/>
            </a:pPr>
            <a:r>
              <a:rPr lang="en-US" sz="1500" b="1" dirty="0">
                <a:solidFill>
                  <a:schemeClr val="accent4">
                    <a:lumMod val="60000"/>
                    <a:lumOff val="40000"/>
                  </a:schemeClr>
                </a:solidFill>
              </a:rPr>
              <a:t>Product and Services</a:t>
            </a:r>
          </a:p>
          <a:p>
            <a:pPr marL="685800" indent="-228600">
              <a:lnSpc>
                <a:spcPct val="90000"/>
              </a:lnSpc>
              <a:buFont typeface="Wingdings 3" charset="2"/>
              <a:buChar char=""/>
            </a:pPr>
            <a:r>
              <a:rPr lang="en-US" sz="1500" b="1" dirty="0">
                <a:solidFill>
                  <a:schemeClr val="accent4">
                    <a:lumMod val="60000"/>
                    <a:lumOff val="40000"/>
                  </a:schemeClr>
                </a:solidFill>
              </a:rPr>
              <a:t>Synology business model</a:t>
            </a:r>
          </a:p>
          <a:p>
            <a:pPr marL="685800" indent="-228600">
              <a:lnSpc>
                <a:spcPct val="90000"/>
              </a:lnSpc>
              <a:buFont typeface="Wingdings 3" charset="2"/>
              <a:buChar char=""/>
            </a:pPr>
            <a:r>
              <a:rPr lang="en-US" sz="1500" b="1" dirty="0">
                <a:solidFill>
                  <a:schemeClr val="accent4">
                    <a:lumMod val="60000"/>
                    <a:lumOff val="40000"/>
                  </a:schemeClr>
                </a:solidFill>
              </a:rPr>
              <a:t>Servers Overview </a:t>
            </a:r>
          </a:p>
          <a:p>
            <a:pPr marL="685800" indent="-228600">
              <a:lnSpc>
                <a:spcPct val="90000"/>
              </a:lnSpc>
              <a:buFont typeface="Wingdings 3" charset="2"/>
              <a:buChar char=""/>
            </a:pPr>
            <a:r>
              <a:rPr lang="en-US" sz="1500" b="1" dirty="0">
                <a:solidFill>
                  <a:schemeClr val="accent4">
                    <a:lumMod val="60000"/>
                    <a:lumOff val="40000"/>
                  </a:schemeClr>
                </a:solidFill>
              </a:rPr>
              <a:t>Synology Servers</a:t>
            </a:r>
          </a:p>
          <a:p>
            <a:pPr marL="685800" indent="-228600">
              <a:lnSpc>
                <a:spcPct val="90000"/>
              </a:lnSpc>
              <a:buFont typeface="Wingdings 3" charset="2"/>
              <a:buChar char=""/>
            </a:pPr>
            <a:r>
              <a:rPr lang="en-US" sz="1500" b="1" dirty="0">
                <a:solidFill>
                  <a:schemeClr val="accent4">
                    <a:lumMod val="60000"/>
                    <a:lumOff val="40000"/>
                  </a:schemeClr>
                </a:solidFill>
              </a:rPr>
              <a:t>Synology Customers </a:t>
            </a:r>
          </a:p>
          <a:p>
            <a:pPr marL="685800" indent="-228600">
              <a:lnSpc>
                <a:spcPct val="90000"/>
              </a:lnSpc>
              <a:buFont typeface="Wingdings 3" charset="2"/>
              <a:buChar char=""/>
            </a:pPr>
            <a:r>
              <a:rPr lang="en-US" sz="1500" b="1" dirty="0">
                <a:solidFill>
                  <a:schemeClr val="accent4">
                    <a:lumMod val="60000"/>
                    <a:lumOff val="40000"/>
                  </a:schemeClr>
                </a:solidFill>
              </a:rPr>
              <a:t>Synology SMB customers</a:t>
            </a:r>
          </a:p>
          <a:p>
            <a:pPr marL="685800" indent="-228600">
              <a:lnSpc>
                <a:spcPct val="90000"/>
              </a:lnSpc>
              <a:buFont typeface="Wingdings 3" charset="2"/>
              <a:buChar char=""/>
            </a:pPr>
            <a:r>
              <a:rPr lang="en-US" sz="1500" b="1" dirty="0">
                <a:solidFill>
                  <a:schemeClr val="accent4">
                    <a:lumMod val="60000"/>
                    <a:lumOff val="40000"/>
                  </a:schemeClr>
                </a:solidFill>
              </a:rPr>
              <a:t>Benefits of Synology Servers to SMB customers</a:t>
            </a:r>
          </a:p>
          <a:p>
            <a:pPr marL="685800" indent="-228600">
              <a:lnSpc>
                <a:spcPct val="90000"/>
              </a:lnSpc>
              <a:buFont typeface="Wingdings 3" charset="2"/>
              <a:buChar char=""/>
            </a:pPr>
            <a:r>
              <a:rPr lang="en-US" sz="1500" b="1" dirty="0">
                <a:solidFill>
                  <a:schemeClr val="accent4">
                    <a:lumMod val="60000"/>
                    <a:lumOff val="40000"/>
                  </a:schemeClr>
                </a:solidFill>
              </a:rPr>
              <a:t>NAS solution overview</a:t>
            </a:r>
          </a:p>
          <a:p>
            <a:pPr marL="685800" indent="-228600">
              <a:lnSpc>
                <a:spcPct val="90000"/>
              </a:lnSpc>
              <a:buFont typeface="Wingdings 3" charset="2"/>
              <a:buChar char=""/>
            </a:pPr>
            <a:r>
              <a:rPr lang="en-US" sz="1500" b="1" dirty="0">
                <a:solidFill>
                  <a:schemeClr val="accent4">
                    <a:lumMod val="60000"/>
                    <a:lumOff val="40000"/>
                  </a:schemeClr>
                </a:solidFill>
              </a:rPr>
              <a:t>Synology NAS solution</a:t>
            </a:r>
          </a:p>
          <a:p>
            <a:pPr marL="685800" indent="-228600">
              <a:lnSpc>
                <a:spcPct val="90000"/>
              </a:lnSpc>
              <a:buFont typeface="Wingdings 3" charset="2"/>
              <a:buChar char=""/>
            </a:pPr>
            <a:r>
              <a:rPr lang="en-US" sz="1500" b="1" dirty="0">
                <a:solidFill>
                  <a:schemeClr val="accent4">
                    <a:lumMod val="60000"/>
                    <a:lumOff val="40000"/>
                  </a:schemeClr>
                </a:solidFill>
              </a:rPr>
              <a:t>Synology Competitors research</a:t>
            </a:r>
          </a:p>
          <a:p>
            <a:pPr marL="685800" indent="-228600">
              <a:lnSpc>
                <a:spcPct val="90000"/>
              </a:lnSpc>
              <a:buFont typeface="Wingdings 3" charset="2"/>
              <a:buChar char=""/>
            </a:pPr>
            <a:r>
              <a:rPr lang="en-US" sz="1500" b="1" dirty="0">
                <a:solidFill>
                  <a:schemeClr val="accent4">
                    <a:lumMod val="60000"/>
                    <a:lumOff val="40000"/>
                  </a:schemeClr>
                </a:solidFill>
              </a:rPr>
              <a:t>Advantages of Synology over competitors NAS solution</a:t>
            </a:r>
          </a:p>
          <a:p>
            <a:pPr marL="685800" indent="-228600">
              <a:lnSpc>
                <a:spcPct val="90000"/>
              </a:lnSpc>
              <a:buFont typeface="Wingdings 3" charset="2"/>
              <a:buChar char=""/>
            </a:pPr>
            <a:r>
              <a:rPr lang="en-US" sz="1500" b="1" dirty="0">
                <a:solidFill>
                  <a:schemeClr val="accent4">
                    <a:lumMod val="60000"/>
                    <a:lumOff val="40000"/>
                  </a:schemeClr>
                </a:solidFill>
              </a:rPr>
              <a:t>Market trends in NAS solution</a:t>
            </a:r>
          </a:p>
          <a:p>
            <a:pPr marL="685800" indent="-228600">
              <a:lnSpc>
                <a:spcPct val="90000"/>
              </a:lnSpc>
              <a:buFont typeface="Wingdings 3" charset="2"/>
              <a:buChar char=""/>
            </a:pPr>
            <a:r>
              <a:rPr lang="en-US" sz="1500" b="1" dirty="0">
                <a:solidFill>
                  <a:schemeClr val="accent4">
                    <a:lumMod val="60000"/>
                    <a:lumOff val="40000"/>
                  </a:schemeClr>
                </a:solidFill>
              </a:rPr>
              <a:t>Conclusion </a:t>
            </a:r>
          </a:p>
          <a:p>
            <a:pPr indent="-228600">
              <a:lnSpc>
                <a:spcPct val="90000"/>
              </a:lnSpc>
              <a:buFont typeface="Wingdings 3" charset="2"/>
              <a:buChar char=""/>
            </a:pPr>
            <a:endParaRPr lang="en-US" sz="600" dirty="0">
              <a:solidFill>
                <a:schemeClr val="tx1">
                  <a:lumMod val="75000"/>
                  <a:lumOff val="25000"/>
                </a:schemeClr>
              </a:solidFill>
            </a:endParaRPr>
          </a:p>
        </p:txBody>
      </p:sp>
      <p:pic>
        <p:nvPicPr>
          <p:cNvPr id="45" name="Picture 44">
            <a:extLst>
              <a:ext uri="{FF2B5EF4-FFF2-40B4-BE49-F238E27FC236}">
                <a16:creationId xmlns:a16="http://schemas.microsoft.com/office/drawing/2014/main" id="{01C78F91-7899-6C60-8A3B-403462C402F1}"/>
              </a:ext>
            </a:extLst>
          </p:cNvPr>
          <p:cNvPicPr>
            <a:picLocks noChangeAspect="1"/>
          </p:cNvPicPr>
          <p:nvPr/>
        </p:nvPicPr>
        <p:blipFill>
          <a:blip r:embed="rId6"/>
          <a:stretch>
            <a:fillRect/>
          </a:stretch>
        </p:blipFill>
        <p:spPr>
          <a:xfrm>
            <a:off x="10167846" y="16550"/>
            <a:ext cx="2024154" cy="576500"/>
          </a:xfrm>
          <a:prstGeom prst="rect">
            <a:avLst/>
          </a:prstGeom>
        </p:spPr>
      </p:pic>
    </p:spTree>
    <p:extLst>
      <p:ext uri="{BB962C8B-B14F-4D97-AF65-F5344CB8AC3E}">
        <p14:creationId xmlns:p14="http://schemas.microsoft.com/office/powerpoint/2010/main" val="360707688"/>
      </p:ext>
    </p:extLst>
  </p:cSld>
  <p:clrMapOvr>
    <a:overrideClrMapping bg1="dk1" tx1="lt1" bg2="dk2" tx2="lt2" accent1="accent1" accent2="accent2" accent3="accent3" accent4="accent4" accent5="accent5" accent6="accent6" hlink="hlink" folHlink="folHlink"/>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E461-1A96-3901-2052-192CFB34ACD2}"/>
              </a:ext>
            </a:extLst>
          </p:cNvPr>
          <p:cNvSpPr>
            <a:spLocks noGrp="1"/>
          </p:cNvSpPr>
          <p:nvPr>
            <p:ph type="title"/>
          </p:nvPr>
        </p:nvSpPr>
        <p:spPr>
          <a:xfrm>
            <a:off x="790687" y="587187"/>
            <a:ext cx="10361407" cy="1331260"/>
          </a:xfrm>
        </p:spPr>
        <p:txBody>
          <a:bodyPr anchor="ctr">
            <a:normAutofit/>
          </a:bodyPr>
          <a:lstStyle/>
          <a:p>
            <a:r>
              <a:rPr lang="en-GB" b="1" dirty="0">
                <a:solidFill>
                  <a:schemeClr val="accent4"/>
                </a:solidFill>
              </a:rPr>
              <a:t>Benefits of Synology Servers to SMB Customers</a:t>
            </a:r>
          </a:p>
        </p:txBody>
      </p:sp>
      <p:sp>
        <p:nvSpPr>
          <p:cNvPr id="3" name="Content Placeholder 2">
            <a:extLst>
              <a:ext uri="{FF2B5EF4-FFF2-40B4-BE49-F238E27FC236}">
                <a16:creationId xmlns:a16="http://schemas.microsoft.com/office/drawing/2014/main" id="{F0904AAB-A037-9979-D383-0C6CB432CD8F}"/>
              </a:ext>
            </a:extLst>
          </p:cNvPr>
          <p:cNvSpPr>
            <a:spLocks noGrp="1"/>
          </p:cNvSpPr>
          <p:nvPr>
            <p:ph idx="1"/>
          </p:nvPr>
        </p:nvSpPr>
        <p:spPr>
          <a:xfrm>
            <a:off x="0" y="2205319"/>
            <a:ext cx="12129247" cy="4607858"/>
          </a:xfrm>
        </p:spPr>
        <p:txBody>
          <a:bodyPr anchor="ctr">
            <a:noAutofit/>
          </a:bodyPr>
          <a:lstStyle/>
          <a:p>
            <a:pPr>
              <a:lnSpc>
                <a:spcPct val="110000"/>
              </a:lnSpc>
            </a:pPr>
            <a:r>
              <a:rPr lang="en-GB" sz="1200" dirty="0"/>
              <a:t>One of the key benefits of Synology servers is cost-effectiveness. SMB customers typically have a limited budget and need solutions that are affordable without compromising on quality. Synology servers provide a cost-effective solution to store and manage data, with lower hardware and maintenance costs compared to traditional server solutions.</a:t>
            </a:r>
          </a:p>
          <a:p>
            <a:pPr>
              <a:lnSpc>
                <a:spcPct val="110000"/>
              </a:lnSpc>
            </a:pPr>
            <a:r>
              <a:rPr lang="en-GB" sz="1200" dirty="0"/>
              <a:t>Another benefit of Synology servers is scalability. As SMBs grow, their data storage needs also increase. Synology servers are designed to scale easily and can be expanded as needed, without the need for significant hardware upgrades.</a:t>
            </a:r>
          </a:p>
          <a:p>
            <a:pPr>
              <a:lnSpc>
                <a:spcPct val="110000"/>
              </a:lnSpc>
            </a:pPr>
            <a:r>
              <a:rPr lang="en-GB" sz="1200" dirty="0"/>
              <a:t>Synology servers also provide a high level of data security and protection. SMBs need to protect their data from cyber threats and potential data loss. Synology servers offer a range of security features, including data encryption, backup and recovery, and integrated antivirus solutions.</a:t>
            </a:r>
          </a:p>
          <a:p>
            <a:pPr>
              <a:lnSpc>
                <a:spcPct val="110000"/>
              </a:lnSpc>
            </a:pPr>
            <a:r>
              <a:rPr lang="en-GB" sz="1200" dirty="0"/>
              <a:t>Flexibility is another benefit of Synology servers. SMBs need solutions that can be customized to meet their specific needs. Synology servers can be configured to meet a range of use cases, including file sharing, backup and recovery, virtualization, and more.</a:t>
            </a:r>
          </a:p>
          <a:p>
            <a:pPr marL="0" indent="0">
              <a:lnSpc>
                <a:spcPct val="110000"/>
              </a:lnSpc>
              <a:buNone/>
            </a:pPr>
            <a:r>
              <a:rPr lang="en-GB" sz="1200" b="1" dirty="0">
                <a:solidFill>
                  <a:schemeClr val="accent4"/>
                </a:solidFill>
              </a:rPr>
              <a:t>Real-life examples of how SMB customers have benefited from Synology servers include</a:t>
            </a:r>
            <a:r>
              <a:rPr lang="en-GB" sz="1200" dirty="0"/>
              <a:t>:</a:t>
            </a:r>
          </a:p>
          <a:p>
            <a:pPr>
              <a:lnSpc>
                <a:spcPct val="110000"/>
              </a:lnSpc>
            </a:pPr>
            <a:r>
              <a:rPr lang="en-GB" sz="1200" dirty="0"/>
              <a:t>A small marketing agency in the US used Synology servers to store and share files between team members. They were able to set up the system quickly and easily, with minimal IT support. The agency was able to access files remotely and collaborate more efficiently.</a:t>
            </a:r>
          </a:p>
          <a:p>
            <a:pPr>
              <a:lnSpc>
                <a:spcPct val="110000"/>
              </a:lnSpc>
            </a:pPr>
            <a:r>
              <a:rPr lang="en-GB" sz="1200" dirty="0"/>
              <a:t>A UK-based manufacturing company used Synology servers to store and manage their CAD files. With Synology servers, the company was able to scale their storage as their data needs increased, without the need for expensive hardware upgrades.</a:t>
            </a:r>
          </a:p>
          <a:p>
            <a:pPr>
              <a:lnSpc>
                <a:spcPct val="110000"/>
              </a:lnSpc>
            </a:pPr>
            <a:r>
              <a:rPr lang="en-GB" sz="1200" dirty="0"/>
              <a:t>A healthcare provider in Canada used Synology servers to store and protect their electronic health records. With Synology servers, the provider was able to meet strict data security and privacy requirements, while also providing easy access to patient data for healthcare professionals.</a:t>
            </a:r>
          </a:p>
          <a:p>
            <a:pPr marL="0" indent="0">
              <a:lnSpc>
                <a:spcPct val="110000"/>
              </a:lnSpc>
              <a:buNone/>
            </a:pPr>
            <a:r>
              <a:rPr lang="en-GB" sz="1200" dirty="0"/>
              <a:t>.</a:t>
            </a:r>
          </a:p>
        </p:txBody>
      </p:sp>
      <p:pic>
        <p:nvPicPr>
          <p:cNvPr id="4" name="Picture 3">
            <a:extLst>
              <a:ext uri="{FF2B5EF4-FFF2-40B4-BE49-F238E27FC236}">
                <a16:creationId xmlns:a16="http://schemas.microsoft.com/office/drawing/2014/main" id="{1D7536B4-481B-8931-B7B2-1E89DA632636}"/>
              </a:ext>
            </a:extLst>
          </p:cNvPr>
          <p:cNvPicPr>
            <a:picLocks noChangeAspect="1"/>
          </p:cNvPicPr>
          <p:nvPr/>
        </p:nvPicPr>
        <p:blipFill>
          <a:blip r:embed="rId2"/>
          <a:stretch>
            <a:fillRect/>
          </a:stretch>
        </p:blipFill>
        <p:spPr>
          <a:xfrm>
            <a:off x="10667868" y="0"/>
            <a:ext cx="1524132" cy="475529"/>
          </a:xfrm>
          <a:prstGeom prst="rect">
            <a:avLst/>
          </a:prstGeom>
        </p:spPr>
      </p:pic>
    </p:spTree>
    <p:extLst>
      <p:ext uri="{BB962C8B-B14F-4D97-AF65-F5344CB8AC3E}">
        <p14:creationId xmlns:p14="http://schemas.microsoft.com/office/powerpoint/2010/main" val="305849226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EDA3-4642-CC97-A998-BB9D86A689CB}"/>
              </a:ext>
            </a:extLst>
          </p:cNvPr>
          <p:cNvSpPr>
            <a:spLocks noGrp="1"/>
          </p:cNvSpPr>
          <p:nvPr>
            <p:ph type="title"/>
          </p:nvPr>
        </p:nvSpPr>
        <p:spPr>
          <a:xfrm>
            <a:off x="1262531" y="991597"/>
            <a:ext cx="4941046" cy="631014"/>
          </a:xfrm>
        </p:spPr>
        <p:txBody>
          <a:bodyPr>
            <a:normAutofit fontScale="90000"/>
          </a:bodyPr>
          <a:lstStyle/>
          <a:p>
            <a:r>
              <a:rPr lang="en-GB" b="1" dirty="0">
                <a:solidFill>
                  <a:schemeClr val="accent4"/>
                </a:solidFill>
              </a:rPr>
              <a:t>NAS Solution Overview</a:t>
            </a:r>
          </a:p>
        </p:txBody>
      </p:sp>
      <p:sp>
        <p:nvSpPr>
          <p:cNvPr id="3" name="Content Placeholder 2">
            <a:extLst>
              <a:ext uri="{FF2B5EF4-FFF2-40B4-BE49-F238E27FC236}">
                <a16:creationId xmlns:a16="http://schemas.microsoft.com/office/drawing/2014/main" id="{019755E4-F794-E52E-ACE3-AB139C8187BD}"/>
              </a:ext>
            </a:extLst>
          </p:cNvPr>
          <p:cNvSpPr>
            <a:spLocks noGrp="1"/>
          </p:cNvSpPr>
          <p:nvPr>
            <p:ph idx="1"/>
          </p:nvPr>
        </p:nvSpPr>
        <p:spPr>
          <a:xfrm>
            <a:off x="0" y="1828800"/>
            <a:ext cx="11985812" cy="4823012"/>
          </a:xfrm>
        </p:spPr>
        <p:txBody>
          <a:bodyPr>
            <a:normAutofit fontScale="47500" lnSpcReduction="20000"/>
          </a:bodyPr>
          <a:lstStyle/>
          <a:p>
            <a:pPr marL="0" indent="0">
              <a:lnSpc>
                <a:spcPct val="110000"/>
              </a:lnSpc>
              <a:buNone/>
            </a:pPr>
            <a:r>
              <a:rPr lang="en-GB" sz="2900" b="1" dirty="0">
                <a:solidFill>
                  <a:schemeClr val="accent4"/>
                </a:solidFill>
              </a:rPr>
              <a:t>There are different types of NAS solutions available, each with its own features and capabilities. The main types of NAS solutions are</a:t>
            </a:r>
            <a:r>
              <a:rPr lang="en-GB" sz="2900" dirty="0"/>
              <a:t>:</a:t>
            </a:r>
          </a:p>
          <a:p>
            <a:pPr>
              <a:lnSpc>
                <a:spcPct val="110000"/>
              </a:lnSpc>
            </a:pPr>
            <a:r>
              <a:rPr lang="en-GB" sz="2900" dirty="0"/>
              <a:t>Consumer NAS: These are typically smaller, more affordable NAS devices designed for home use. </a:t>
            </a:r>
          </a:p>
          <a:p>
            <a:pPr>
              <a:lnSpc>
                <a:spcPct val="110000"/>
              </a:lnSpc>
            </a:pPr>
            <a:r>
              <a:rPr lang="en-GB" sz="2900" dirty="0"/>
              <a:t>SMB NAS: These are NAS devices designed for small and medium-sized businesses</a:t>
            </a:r>
          </a:p>
          <a:p>
            <a:pPr>
              <a:lnSpc>
                <a:spcPct val="110000"/>
              </a:lnSpc>
            </a:pPr>
            <a:r>
              <a:rPr lang="en-GB" sz="2900" dirty="0"/>
              <a:t>Enterprise NAS: These are NAS devices designed for large businesses and enterprises. </a:t>
            </a:r>
          </a:p>
          <a:p>
            <a:pPr>
              <a:lnSpc>
                <a:spcPct val="110000"/>
              </a:lnSpc>
            </a:pPr>
            <a:r>
              <a:rPr lang="en-GB" sz="2900" b="1" dirty="0">
                <a:solidFill>
                  <a:schemeClr val="accent4"/>
                </a:solidFill>
              </a:rPr>
              <a:t>NAS solutions come with a range of features and capabilities, including</a:t>
            </a:r>
            <a:r>
              <a:rPr lang="en-GB" sz="2900" dirty="0"/>
              <a:t>:</a:t>
            </a:r>
          </a:p>
          <a:p>
            <a:pPr>
              <a:lnSpc>
                <a:spcPct val="110000"/>
              </a:lnSpc>
            </a:pPr>
            <a:r>
              <a:rPr lang="en-GB" sz="2900" dirty="0"/>
              <a:t>Storage capacity: NAS solutions can be configured with a range of storage capacities, from a few terabytes to multiple petabytes.</a:t>
            </a:r>
          </a:p>
          <a:p>
            <a:pPr>
              <a:lnSpc>
                <a:spcPct val="110000"/>
              </a:lnSpc>
            </a:pPr>
            <a:r>
              <a:rPr lang="en-GB" sz="2900" dirty="0"/>
              <a:t>RAID: NAS solutions typically support RAID (Redundant Array of Independent Disks) for data protection and redundancy.</a:t>
            </a:r>
          </a:p>
          <a:p>
            <a:pPr>
              <a:lnSpc>
                <a:spcPct val="110000"/>
              </a:lnSpc>
            </a:pPr>
            <a:r>
              <a:rPr lang="en-GB" sz="2900" dirty="0"/>
              <a:t>Remote access: NAS solutions can provide remote access to data, allowing users to access data from anywhere with an internet connection.</a:t>
            </a:r>
          </a:p>
          <a:p>
            <a:pPr>
              <a:lnSpc>
                <a:spcPct val="110000"/>
              </a:lnSpc>
            </a:pPr>
            <a:r>
              <a:rPr lang="en-GB" sz="2900" dirty="0"/>
              <a:t>Backup and recovery: NAS solutions often come with backup and recovery features to protect data in the event of hardware failure or data loss.</a:t>
            </a:r>
          </a:p>
          <a:p>
            <a:pPr>
              <a:lnSpc>
                <a:spcPct val="110000"/>
              </a:lnSpc>
            </a:pPr>
            <a:r>
              <a:rPr lang="en-GB" sz="2900" dirty="0"/>
              <a:t>Virtualization: NAS solutions can support virtualization, allowing multiple virtual machines to run on a single NAS device.</a:t>
            </a:r>
          </a:p>
          <a:p>
            <a:pPr>
              <a:lnSpc>
                <a:spcPct val="110000"/>
              </a:lnSpc>
            </a:pPr>
            <a:r>
              <a:rPr lang="en-GB" sz="2900" dirty="0"/>
              <a:t>Security: NAS solutions typically come with security features such as encryption, access control, and antivirus protection.</a:t>
            </a:r>
          </a:p>
          <a:p>
            <a:pPr>
              <a:lnSpc>
                <a:spcPct val="110000"/>
              </a:lnSpc>
            </a:pPr>
            <a:r>
              <a:rPr lang="en-GB" sz="2900" dirty="0"/>
              <a:t>Cloud integration: NAS solutions can integrate with cloud services such as Dropbox, Google Drive, and Amazon S3, allowing users to backup and sync data to the cloud.</a:t>
            </a:r>
          </a:p>
          <a:p>
            <a:pPr marL="0" indent="0">
              <a:lnSpc>
                <a:spcPct val="110000"/>
              </a:lnSpc>
              <a:buNone/>
            </a:pPr>
            <a:endParaRPr lang="en-GB" sz="500" dirty="0"/>
          </a:p>
        </p:txBody>
      </p:sp>
      <p:pic>
        <p:nvPicPr>
          <p:cNvPr id="4" name="Picture 3">
            <a:extLst>
              <a:ext uri="{FF2B5EF4-FFF2-40B4-BE49-F238E27FC236}">
                <a16:creationId xmlns:a16="http://schemas.microsoft.com/office/drawing/2014/main" id="{03F8164E-741E-45F0-36CF-08B8F458C8B7}"/>
              </a:ext>
            </a:extLst>
          </p:cNvPr>
          <p:cNvPicPr>
            <a:picLocks noChangeAspect="1"/>
          </p:cNvPicPr>
          <p:nvPr/>
        </p:nvPicPr>
        <p:blipFill>
          <a:blip r:embed="rId2"/>
          <a:stretch>
            <a:fillRect/>
          </a:stretch>
        </p:blipFill>
        <p:spPr>
          <a:xfrm>
            <a:off x="10667868" y="0"/>
            <a:ext cx="1524132" cy="475529"/>
          </a:xfrm>
          <a:prstGeom prst="rect">
            <a:avLst/>
          </a:prstGeom>
        </p:spPr>
      </p:pic>
    </p:spTree>
    <p:extLst>
      <p:ext uri="{BB962C8B-B14F-4D97-AF65-F5344CB8AC3E}">
        <p14:creationId xmlns:p14="http://schemas.microsoft.com/office/powerpoint/2010/main" val="2254570535"/>
      </p:ext>
    </p:extLst>
  </p:cSld>
  <p:clrMapOvr>
    <a:overrideClrMapping bg1="dk1" tx1="lt1" bg2="dk2" tx2="lt2" accent1="accent1" accent2="accent2" accent3="accent3" accent4="accent4" accent5="accent5" accent6="accent6" hlink="hlink" folHlink="folHlink"/>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641C-7806-0FAA-CB5E-21019E8F6981}"/>
              </a:ext>
            </a:extLst>
          </p:cNvPr>
          <p:cNvSpPr>
            <a:spLocks noGrp="1"/>
          </p:cNvSpPr>
          <p:nvPr>
            <p:ph type="title"/>
          </p:nvPr>
        </p:nvSpPr>
        <p:spPr>
          <a:xfrm>
            <a:off x="2106705" y="553570"/>
            <a:ext cx="5459507" cy="1046630"/>
          </a:xfrm>
        </p:spPr>
        <p:txBody>
          <a:bodyPr anchor="ctr">
            <a:normAutofit/>
          </a:bodyPr>
          <a:lstStyle/>
          <a:p>
            <a:r>
              <a:rPr lang="en-GB" b="1" dirty="0">
                <a:solidFill>
                  <a:schemeClr val="accent4"/>
                </a:solidFill>
              </a:rPr>
              <a:t>Synology NAS Solution</a:t>
            </a:r>
          </a:p>
        </p:txBody>
      </p:sp>
      <p:sp>
        <p:nvSpPr>
          <p:cNvPr id="3" name="Content Placeholder 2">
            <a:extLst>
              <a:ext uri="{FF2B5EF4-FFF2-40B4-BE49-F238E27FC236}">
                <a16:creationId xmlns:a16="http://schemas.microsoft.com/office/drawing/2014/main" id="{66515884-C909-8484-AA3D-56EBB5539AAC}"/>
              </a:ext>
            </a:extLst>
          </p:cNvPr>
          <p:cNvSpPr>
            <a:spLocks noGrp="1"/>
          </p:cNvSpPr>
          <p:nvPr>
            <p:ph idx="1"/>
          </p:nvPr>
        </p:nvSpPr>
        <p:spPr>
          <a:xfrm>
            <a:off x="98612" y="2196353"/>
            <a:ext cx="12012706" cy="4661647"/>
          </a:xfrm>
        </p:spPr>
        <p:txBody>
          <a:bodyPr anchor="ctr">
            <a:normAutofit lnSpcReduction="10000"/>
          </a:bodyPr>
          <a:lstStyle/>
          <a:p>
            <a:pPr marL="0" indent="0">
              <a:lnSpc>
                <a:spcPct val="110000"/>
              </a:lnSpc>
              <a:buNone/>
            </a:pPr>
            <a:endParaRPr lang="en-GB" sz="700" u="sng" dirty="0"/>
          </a:p>
          <a:p>
            <a:pPr marL="0" indent="0">
              <a:lnSpc>
                <a:spcPct val="110000"/>
              </a:lnSpc>
              <a:buNone/>
            </a:pPr>
            <a:r>
              <a:rPr lang="en-GB" sz="1200" b="1" dirty="0">
                <a:solidFill>
                  <a:schemeClr val="accent4"/>
                </a:solidFill>
              </a:rPr>
              <a:t>Synology's NAS product line includes:</a:t>
            </a:r>
          </a:p>
          <a:p>
            <a:pPr>
              <a:lnSpc>
                <a:spcPct val="110000"/>
              </a:lnSpc>
            </a:pPr>
            <a:r>
              <a:rPr lang="en-GB" sz="1200" dirty="0"/>
              <a:t>DiskStation: These are NAS devices designed for home and small office use. </a:t>
            </a:r>
          </a:p>
          <a:p>
            <a:pPr>
              <a:lnSpc>
                <a:spcPct val="110000"/>
              </a:lnSpc>
            </a:pPr>
            <a:r>
              <a:rPr lang="en-GB" sz="1200" dirty="0"/>
              <a:t>RackStation: These are rack-mounted NAS devices designed for small and medium-sized businesses.</a:t>
            </a:r>
          </a:p>
          <a:p>
            <a:pPr>
              <a:lnSpc>
                <a:spcPct val="110000"/>
              </a:lnSpc>
            </a:pPr>
            <a:r>
              <a:rPr lang="en-GB" sz="1200" dirty="0"/>
              <a:t>FlashStation: These are high-performance NAS devices designed for businesses with demanding workloads, such as video editing and 3D rendering.</a:t>
            </a:r>
          </a:p>
          <a:p>
            <a:pPr>
              <a:lnSpc>
                <a:spcPct val="110000"/>
              </a:lnSpc>
            </a:pPr>
            <a:r>
              <a:rPr lang="en-GB" sz="1200" dirty="0"/>
              <a:t>SA Series: These are NAS devices designed for enterprise use, offering features such as high availability, data deduplication, and encryption.</a:t>
            </a:r>
          </a:p>
          <a:p>
            <a:pPr marL="0" indent="0">
              <a:lnSpc>
                <a:spcPct val="110000"/>
              </a:lnSpc>
              <a:buNone/>
            </a:pPr>
            <a:r>
              <a:rPr lang="en-GB" sz="1200" b="1" dirty="0">
                <a:solidFill>
                  <a:schemeClr val="accent4"/>
                </a:solidFill>
              </a:rPr>
              <a:t>Synology's NAS solutions come with a range of features and capabilities, including</a:t>
            </a:r>
            <a:r>
              <a:rPr lang="en-GB" sz="1200" dirty="0"/>
              <a:t>:</a:t>
            </a:r>
          </a:p>
          <a:p>
            <a:pPr>
              <a:lnSpc>
                <a:spcPct val="110000"/>
              </a:lnSpc>
            </a:pPr>
            <a:r>
              <a:rPr lang="en-GB" sz="1200" dirty="0"/>
              <a:t>Storage capacity: Synology's NAS devices can be configured with a range of storage capacities, from a few terabytes to multiple petabytes.</a:t>
            </a:r>
          </a:p>
          <a:p>
            <a:pPr>
              <a:lnSpc>
                <a:spcPct val="110000"/>
              </a:lnSpc>
            </a:pPr>
            <a:r>
              <a:rPr lang="en-GB" sz="1200" dirty="0"/>
              <a:t>RAID: Synology's NAS devices support a range of RAID configurations for data protection and redundancy.</a:t>
            </a:r>
          </a:p>
          <a:p>
            <a:pPr>
              <a:lnSpc>
                <a:spcPct val="110000"/>
              </a:lnSpc>
            </a:pPr>
            <a:r>
              <a:rPr lang="en-GB" sz="1200" dirty="0"/>
              <a:t>Virtualization: Synology's NAS devices can support virtualization, allowing multiple virtual machines to run on a single device.</a:t>
            </a:r>
          </a:p>
          <a:p>
            <a:pPr>
              <a:lnSpc>
                <a:spcPct val="110000"/>
              </a:lnSpc>
            </a:pPr>
            <a:r>
              <a:rPr lang="en-GB" sz="1200" dirty="0"/>
              <a:t>Remote access: Synology's NAS devices provide remote access to data, allowing users to access data from anywhere with an internet connection.</a:t>
            </a:r>
          </a:p>
          <a:p>
            <a:pPr>
              <a:lnSpc>
                <a:spcPct val="110000"/>
              </a:lnSpc>
            </a:pPr>
            <a:r>
              <a:rPr lang="en-GB" sz="1200" dirty="0"/>
              <a:t>Backup and recovery: Synology's NAS devices offer a range of backup and recovery features, including versioning, incremental backup, and snapshot replication.</a:t>
            </a:r>
          </a:p>
          <a:p>
            <a:pPr>
              <a:lnSpc>
                <a:spcPct val="110000"/>
              </a:lnSpc>
            </a:pPr>
            <a:r>
              <a:rPr lang="en-GB" sz="1200" dirty="0"/>
              <a:t>Security: Synology's NAS devices come with a range of security features, including encryption, access control, and antivirus protection.</a:t>
            </a:r>
          </a:p>
          <a:p>
            <a:pPr>
              <a:lnSpc>
                <a:spcPct val="110000"/>
              </a:lnSpc>
            </a:pPr>
            <a:r>
              <a:rPr lang="en-GB" sz="1200" dirty="0"/>
              <a:t>Cloud integration: Synology's NAS devices can integrate with cloud services such as Dropbox, Google Drive, and Amazon S3, allowing users to backup and sync data to the cloud.</a:t>
            </a:r>
          </a:p>
          <a:p>
            <a:pPr>
              <a:lnSpc>
                <a:spcPct val="110000"/>
              </a:lnSpc>
            </a:pPr>
            <a:endParaRPr lang="en-GB" sz="700" dirty="0"/>
          </a:p>
        </p:txBody>
      </p:sp>
      <p:pic>
        <p:nvPicPr>
          <p:cNvPr id="4" name="Picture 3">
            <a:extLst>
              <a:ext uri="{FF2B5EF4-FFF2-40B4-BE49-F238E27FC236}">
                <a16:creationId xmlns:a16="http://schemas.microsoft.com/office/drawing/2014/main" id="{D95F266E-49FE-EA1D-D1BB-918B0B2109A9}"/>
              </a:ext>
            </a:extLst>
          </p:cNvPr>
          <p:cNvPicPr>
            <a:picLocks noChangeAspect="1"/>
          </p:cNvPicPr>
          <p:nvPr/>
        </p:nvPicPr>
        <p:blipFill>
          <a:blip r:embed="rId2"/>
          <a:stretch>
            <a:fillRect/>
          </a:stretch>
        </p:blipFill>
        <p:spPr>
          <a:xfrm>
            <a:off x="10667565" y="-8851"/>
            <a:ext cx="1524132" cy="475529"/>
          </a:xfrm>
          <a:prstGeom prst="rect">
            <a:avLst/>
          </a:prstGeom>
        </p:spPr>
      </p:pic>
    </p:spTree>
    <p:extLst>
      <p:ext uri="{BB962C8B-B14F-4D97-AF65-F5344CB8AC3E}">
        <p14:creationId xmlns:p14="http://schemas.microsoft.com/office/powerpoint/2010/main" val="5624955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5F03-4CD7-DFD5-BE17-B03C1A0F6C4A}"/>
              </a:ext>
            </a:extLst>
          </p:cNvPr>
          <p:cNvSpPr>
            <a:spLocks noGrp="1"/>
          </p:cNvSpPr>
          <p:nvPr>
            <p:ph type="title"/>
          </p:nvPr>
        </p:nvSpPr>
        <p:spPr/>
        <p:txBody>
          <a:bodyPr>
            <a:normAutofit/>
          </a:bodyPr>
          <a:lstStyle/>
          <a:p>
            <a:r>
              <a:rPr lang="en-GB" b="1" dirty="0">
                <a:solidFill>
                  <a:schemeClr val="accent4"/>
                </a:solidFill>
              </a:rPr>
              <a:t>Synology Competitors Research</a:t>
            </a:r>
          </a:p>
        </p:txBody>
      </p:sp>
      <p:sp>
        <p:nvSpPr>
          <p:cNvPr id="3" name="Content Placeholder 2">
            <a:extLst>
              <a:ext uri="{FF2B5EF4-FFF2-40B4-BE49-F238E27FC236}">
                <a16:creationId xmlns:a16="http://schemas.microsoft.com/office/drawing/2014/main" id="{834532B4-E507-48FF-0A25-08D03D12F67C}"/>
              </a:ext>
            </a:extLst>
          </p:cNvPr>
          <p:cNvSpPr>
            <a:spLocks noGrp="1"/>
          </p:cNvSpPr>
          <p:nvPr>
            <p:ph idx="1"/>
          </p:nvPr>
        </p:nvSpPr>
        <p:spPr>
          <a:xfrm>
            <a:off x="277906" y="2196353"/>
            <a:ext cx="11430000" cy="4374776"/>
          </a:xfrm>
        </p:spPr>
        <p:txBody>
          <a:bodyPr>
            <a:normAutofit lnSpcReduction="10000"/>
          </a:bodyPr>
          <a:lstStyle/>
          <a:p>
            <a:pPr marL="0" indent="0">
              <a:lnSpc>
                <a:spcPct val="110000"/>
              </a:lnSpc>
              <a:buNone/>
            </a:pPr>
            <a:r>
              <a:rPr lang="en-GB" sz="1200" b="1" u="sng" dirty="0">
                <a:solidFill>
                  <a:schemeClr val="accent4"/>
                </a:solidFill>
              </a:rPr>
              <a:t>NAS Market Competitors Research</a:t>
            </a:r>
          </a:p>
          <a:p>
            <a:pPr>
              <a:lnSpc>
                <a:spcPct val="110000"/>
              </a:lnSpc>
            </a:pPr>
            <a:r>
              <a:rPr lang="en-GB" sz="1400" dirty="0"/>
              <a:t>QNAP: QNAP is a Taiwanese company that offers a range of NAS solutions for home and business use. </a:t>
            </a:r>
          </a:p>
          <a:p>
            <a:pPr>
              <a:lnSpc>
                <a:spcPct val="110000"/>
              </a:lnSpc>
            </a:pPr>
            <a:r>
              <a:rPr lang="en-GB" sz="1400" dirty="0"/>
              <a:t>Western Digital: Western Digital is a US-based company that offers a range of NAS solutions under the "My Cloud" brand.</a:t>
            </a:r>
          </a:p>
          <a:p>
            <a:pPr>
              <a:lnSpc>
                <a:spcPct val="110000"/>
              </a:lnSpc>
            </a:pPr>
            <a:r>
              <a:rPr lang="en-GB" sz="1400" dirty="0"/>
              <a:t>Netgear: Netgear is a US-based company that offers a range of NAS solutions for home and business use</a:t>
            </a:r>
          </a:p>
          <a:p>
            <a:pPr>
              <a:lnSpc>
                <a:spcPct val="110000"/>
              </a:lnSpc>
            </a:pPr>
            <a:r>
              <a:rPr lang="en-GB" sz="1400" dirty="0"/>
              <a:t>Seagate: Seagate is a US-based company that offers a range of NAS solutions under the "IronWolf" brand. </a:t>
            </a:r>
          </a:p>
          <a:p>
            <a:pPr marL="0" indent="0">
              <a:lnSpc>
                <a:spcPct val="110000"/>
              </a:lnSpc>
              <a:buNone/>
            </a:pPr>
            <a:r>
              <a:rPr lang="en-GB" sz="1400" b="1" dirty="0">
                <a:solidFill>
                  <a:schemeClr val="accent4"/>
                </a:solidFill>
              </a:rPr>
              <a:t>Competitors in the NAS market have different strengths and weaknesses. For example</a:t>
            </a:r>
            <a:r>
              <a:rPr lang="en-GB" sz="1400" dirty="0"/>
              <a:t>:</a:t>
            </a:r>
          </a:p>
          <a:p>
            <a:pPr>
              <a:lnSpc>
                <a:spcPct val="110000"/>
              </a:lnSpc>
            </a:pPr>
            <a:r>
              <a:rPr lang="en-GB" sz="1400" dirty="0"/>
              <a:t>QNAP's NAS products are known for their high performance and advanced features, such as virtualization and video transcoding. However, QNAP's NAS products can be more expensive than some competitors.</a:t>
            </a:r>
          </a:p>
          <a:p>
            <a:pPr>
              <a:lnSpc>
                <a:spcPct val="110000"/>
              </a:lnSpc>
            </a:pPr>
            <a:r>
              <a:rPr lang="en-GB" sz="1400" dirty="0"/>
              <a:t>Western Digital's NAS products are known for their affordability and ease of use, making them a popular choice for home users. However, Western Digital's NAS products may not offer the same level of advanced features as some competitors.</a:t>
            </a:r>
          </a:p>
          <a:p>
            <a:pPr>
              <a:lnSpc>
                <a:spcPct val="110000"/>
              </a:lnSpc>
            </a:pPr>
            <a:r>
              <a:rPr lang="en-GB" sz="1400" dirty="0"/>
              <a:t>Netgear's NAS products are known for their advanced features and ease of use, making them a popular choice for small businesses. However, some users have reported issues with the reliability of Netgear's NAS products.</a:t>
            </a:r>
          </a:p>
          <a:p>
            <a:pPr>
              <a:lnSpc>
                <a:spcPct val="110000"/>
              </a:lnSpc>
            </a:pPr>
            <a:r>
              <a:rPr lang="en-GB" sz="1400" dirty="0"/>
              <a:t>Seagate's NAS products are known for their high performance and data protection features, such as RAID and encryption. However, Seagate's NAS products may be more expensive than some competitors.</a:t>
            </a:r>
          </a:p>
          <a:p>
            <a:pPr>
              <a:lnSpc>
                <a:spcPct val="110000"/>
              </a:lnSpc>
            </a:pPr>
            <a:endParaRPr lang="en-GB" sz="800" dirty="0"/>
          </a:p>
        </p:txBody>
      </p:sp>
      <p:pic>
        <p:nvPicPr>
          <p:cNvPr id="4" name="Picture 3">
            <a:extLst>
              <a:ext uri="{FF2B5EF4-FFF2-40B4-BE49-F238E27FC236}">
                <a16:creationId xmlns:a16="http://schemas.microsoft.com/office/drawing/2014/main" id="{4EDF6B73-0D69-FA6B-814B-B2F5ACCC454B}"/>
              </a:ext>
            </a:extLst>
          </p:cNvPr>
          <p:cNvPicPr>
            <a:picLocks noChangeAspect="1"/>
          </p:cNvPicPr>
          <p:nvPr/>
        </p:nvPicPr>
        <p:blipFill>
          <a:blip r:embed="rId2"/>
          <a:stretch>
            <a:fillRect/>
          </a:stretch>
        </p:blipFill>
        <p:spPr>
          <a:xfrm>
            <a:off x="10574528" y="10237"/>
            <a:ext cx="1524132" cy="475529"/>
          </a:xfrm>
          <a:prstGeom prst="rect">
            <a:avLst/>
          </a:prstGeom>
        </p:spPr>
      </p:pic>
    </p:spTree>
    <p:extLst>
      <p:ext uri="{BB962C8B-B14F-4D97-AF65-F5344CB8AC3E}">
        <p14:creationId xmlns:p14="http://schemas.microsoft.com/office/powerpoint/2010/main" val="5563470"/>
      </p:ext>
    </p:extLst>
  </p:cSld>
  <p:clrMapOvr>
    <a:overrideClrMapping bg1="dk1" tx1="lt1" bg2="dk2" tx2="lt2" accent1="accent1" accent2="accent2" accent3="accent3" accent4="accent4" accent5="accent5" accent6="accent6" hlink="hlink" folHlink="folHlink"/>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558C-FDD2-A302-C27C-4B27D521DDC3}"/>
              </a:ext>
            </a:extLst>
          </p:cNvPr>
          <p:cNvSpPr>
            <a:spLocks noGrp="1"/>
          </p:cNvSpPr>
          <p:nvPr>
            <p:ph type="title"/>
          </p:nvPr>
        </p:nvSpPr>
        <p:spPr>
          <a:xfrm>
            <a:off x="1451579" y="1040302"/>
            <a:ext cx="9603275" cy="1020229"/>
          </a:xfrm>
        </p:spPr>
        <p:txBody>
          <a:bodyPr>
            <a:normAutofit/>
          </a:bodyPr>
          <a:lstStyle/>
          <a:p>
            <a:r>
              <a:rPr lang="en-GB" sz="2800" b="1" dirty="0">
                <a:solidFill>
                  <a:schemeClr val="accent4"/>
                </a:solidFill>
              </a:rPr>
              <a:t>Advantages of Synology Over Competitors NAS Solution</a:t>
            </a:r>
          </a:p>
        </p:txBody>
      </p:sp>
      <p:sp>
        <p:nvSpPr>
          <p:cNvPr id="3" name="Content Placeholder 2">
            <a:extLst>
              <a:ext uri="{FF2B5EF4-FFF2-40B4-BE49-F238E27FC236}">
                <a16:creationId xmlns:a16="http://schemas.microsoft.com/office/drawing/2014/main" id="{2665F7C3-27CA-96FA-5A54-67BD642B782C}"/>
              </a:ext>
            </a:extLst>
          </p:cNvPr>
          <p:cNvSpPr>
            <a:spLocks noGrp="1"/>
          </p:cNvSpPr>
          <p:nvPr>
            <p:ph idx="1"/>
          </p:nvPr>
        </p:nvSpPr>
        <p:spPr>
          <a:xfrm>
            <a:off x="116542" y="2169459"/>
            <a:ext cx="12016464" cy="4675286"/>
          </a:xfrm>
        </p:spPr>
        <p:txBody>
          <a:bodyPr>
            <a:normAutofit fontScale="25000" lnSpcReduction="20000"/>
          </a:bodyPr>
          <a:lstStyle/>
          <a:p>
            <a:pPr>
              <a:lnSpc>
                <a:spcPct val="110000"/>
              </a:lnSpc>
            </a:pPr>
            <a:r>
              <a:rPr lang="en-GB" sz="5600" dirty="0"/>
              <a:t>When comparing Synology's NAS solutions to those of its competitors, there are several advantages that Synology has over its competitors.</a:t>
            </a:r>
          </a:p>
          <a:p>
            <a:pPr>
              <a:lnSpc>
                <a:spcPct val="110000"/>
              </a:lnSpc>
            </a:pPr>
            <a:r>
              <a:rPr lang="en-GB" sz="5600" dirty="0"/>
              <a:t>Ease of use: Synology's DSM operating system is known for its intuitive and user-friendly interface, making it easy for users to manage and configure their NAS devices.</a:t>
            </a:r>
          </a:p>
          <a:p>
            <a:pPr>
              <a:lnSpc>
                <a:spcPct val="110000"/>
              </a:lnSpc>
            </a:pPr>
            <a:r>
              <a:rPr lang="en-GB" sz="5600" dirty="0"/>
              <a:t>Flexibility and customization: Synology's NAS solutions offer a high degree of flexibility and customization, allowing users to tailor their NAS devices to their specific needs.</a:t>
            </a:r>
          </a:p>
          <a:p>
            <a:pPr>
              <a:lnSpc>
                <a:spcPct val="110000"/>
              </a:lnSpc>
            </a:pPr>
            <a:r>
              <a:rPr lang="en-GB" sz="5600" dirty="0"/>
              <a:t>App ecosystem: Synology's app ecosystem is extensive, with over 100 apps available for download, including media streaming, backup and recovery, and file sharing.</a:t>
            </a:r>
          </a:p>
          <a:p>
            <a:pPr>
              <a:lnSpc>
                <a:spcPct val="110000"/>
              </a:lnSpc>
            </a:pPr>
            <a:r>
              <a:rPr lang="en-GB" sz="5600" dirty="0"/>
              <a:t>Customer support: Synology is known for its excellent customer support, providing users with a range of resources, including an online knowledge base, community forums, and email and phone support.</a:t>
            </a:r>
          </a:p>
          <a:p>
            <a:pPr>
              <a:lnSpc>
                <a:spcPct val="110000"/>
              </a:lnSpc>
            </a:pPr>
            <a:r>
              <a:rPr lang="en-GB" sz="5600" dirty="0"/>
              <a:t>Integration with other systems: Synology's NAS solutions can integrate with a range of other systems and services, such as cloud storage services, surveillance systems, and backup and recovery services.</a:t>
            </a:r>
          </a:p>
          <a:p>
            <a:pPr marL="0" indent="0">
              <a:lnSpc>
                <a:spcPct val="110000"/>
              </a:lnSpc>
              <a:buNone/>
            </a:pPr>
            <a:r>
              <a:rPr lang="en-GB" sz="3600" b="1" dirty="0">
                <a:solidFill>
                  <a:schemeClr val="accent4"/>
                </a:solidFill>
              </a:rPr>
              <a:t>Real-life examples of how Synology has outperformed its competitors include:</a:t>
            </a:r>
          </a:p>
          <a:p>
            <a:pPr>
              <a:lnSpc>
                <a:spcPct val="110000"/>
              </a:lnSpc>
            </a:pPr>
            <a:r>
              <a:rPr lang="en-GB" sz="4800" dirty="0"/>
              <a:t>Ease of use: A user review on Amazon noted that Synology's DSM operating system was easier to use and had better features than QNAP's QTS operating system.</a:t>
            </a:r>
          </a:p>
          <a:p>
            <a:pPr>
              <a:lnSpc>
                <a:spcPct val="110000"/>
              </a:lnSpc>
            </a:pPr>
            <a:r>
              <a:rPr lang="en-GB" sz="4800" dirty="0"/>
              <a:t>App ecosystem: A user review on Capterra noted that Synology's app ecosystem was more extensive than Western Digital's My Cloud app ecosystem.</a:t>
            </a:r>
          </a:p>
          <a:p>
            <a:pPr>
              <a:lnSpc>
                <a:spcPct val="110000"/>
              </a:lnSpc>
            </a:pPr>
            <a:r>
              <a:rPr lang="en-GB" sz="4800" dirty="0"/>
              <a:t>Flexibility and customization: A user review on TechTarget noted that Synology's NAS solutions were more flexible and customizable than Netgear's ReadyNAS solutions.</a:t>
            </a:r>
          </a:p>
          <a:p>
            <a:pPr marL="0" indent="0">
              <a:lnSpc>
                <a:spcPct val="110000"/>
              </a:lnSpc>
              <a:buNone/>
            </a:pPr>
            <a:endParaRPr lang="en-GB" sz="800" dirty="0"/>
          </a:p>
        </p:txBody>
      </p:sp>
      <p:pic>
        <p:nvPicPr>
          <p:cNvPr id="4" name="Picture 3">
            <a:extLst>
              <a:ext uri="{FF2B5EF4-FFF2-40B4-BE49-F238E27FC236}">
                <a16:creationId xmlns:a16="http://schemas.microsoft.com/office/drawing/2014/main" id="{A186C0F4-F1F6-8D51-828D-0FA48D5F66D4}"/>
              </a:ext>
            </a:extLst>
          </p:cNvPr>
          <p:cNvPicPr>
            <a:picLocks noChangeAspect="1"/>
          </p:cNvPicPr>
          <p:nvPr/>
        </p:nvPicPr>
        <p:blipFill>
          <a:blip r:embed="rId2"/>
          <a:stretch>
            <a:fillRect/>
          </a:stretch>
        </p:blipFill>
        <p:spPr>
          <a:xfrm>
            <a:off x="10608874" y="13255"/>
            <a:ext cx="1524132" cy="475529"/>
          </a:xfrm>
          <a:prstGeom prst="rect">
            <a:avLst/>
          </a:prstGeom>
        </p:spPr>
      </p:pic>
    </p:spTree>
    <p:extLst>
      <p:ext uri="{BB962C8B-B14F-4D97-AF65-F5344CB8AC3E}">
        <p14:creationId xmlns:p14="http://schemas.microsoft.com/office/powerpoint/2010/main" val="2660846724"/>
      </p:ext>
    </p:extLst>
  </p:cSld>
  <p:clrMapOvr>
    <a:overrideClrMapping bg1="dk1" tx1="lt1" bg2="dk2" tx2="lt2" accent1="accent1" accent2="accent2" accent3="accent3" accent4="accent4" accent5="accent5" accent6="accent6" hlink="hlink" folHlink="folHlink"/>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29A6-84CF-6B68-62EF-0A0478DB5B1B}"/>
              </a:ext>
            </a:extLst>
          </p:cNvPr>
          <p:cNvSpPr>
            <a:spLocks noGrp="1"/>
          </p:cNvSpPr>
          <p:nvPr>
            <p:ph type="title"/>
          </p:nvPr>
        </p:nvSpPr>
        <p:spPr/>
        <p:txBody>
          <a:bodyPr>
            <a:normAutofit/>
          </a:bodyPr>
          <a:lstStyle/>
          <a:p>
            <a:r>
              <a:rPr lang="en-GB" b="1" dirty="0">
                <a:solidFill>
                  <a:schemeClr val="accent4"/>
                </a:solidFill>
              </a:rPr>
              <a:t>Market Trends in NAS Solution</a:t>
            </a:r>
          </a:p>
        </p:txBody>
      </p:sp>
      <p:sp>
        <p:nvSpPr>
          <p:cNvPr id="3" name="Content Placeholder 2">
            <a:extLst>
              <a:ext uri="{FF2B5EF4-FFF2-40B4-BE49-F238E27FC236}">
                <a16:creationId xmlns:a16="http://schemas.microsoft.com/office/drawing/2014/main" id="{A48FB3CF-2AA7-F32F-8290-09BE4EF158D9}"/>
              </a:ext>
            </a:extLst>
          </p:cNvPr>
          <p:cNvSpPr>
            <a:spLocks noGrp="1"/>
          </p:cNvSpPr>
          <p:nvPr>
            <p:ph idx="1"/>
          </p:nvPr>
        </p:nvSpPr>
        <p:spPr>
          <a:xfrm>
            <a:off x="304800" y="2277035"/>
            <a:ext cx="11519647" cy="4007224"/>
          </a:xfrm>
        </p:spPr>
        <p:txBody>
          <a:bodyPr>
            <a:normAutofit/>
          </a:bodyPr>
          <a:lstStyle/>
          <a:p>
            <a:pPr marL="0" indent="0">
              <a:lnSpc>
                <a:spcPct val="110000"/>
              </a:lnSpc>
              <a:buNone/>
            </a:pPr>
            <a:r>
              <a:rPr lang="en-GB" sz="1300" b="1" u="sng" dirty="0">
                <a:solidFill>
                  <a:schemeClr val="accent4"/>
                </a:solidFill>
              </a:rPr>
              <a:t>Trends and future projections in the NAS market</a:t>
            </a:r>
          </a:p>
          <a:p>
            <a:pPr marL="0" indent="0">
              <a:lnSpc>
                <a:spcPct val="110000"/>
              </a:lnSpc>
              <a:buNone/>
            </a:pPr>
            <a:r>
              <a:rPr lang="en-GB" sz="1400" dirty="0"/>
              <a:t>Here are some short trends and future projections for the NAS market:</a:t>
            </a:r>
          </a:p>
          <a:p>
            <a:pPr>
              <a:lnSpc>
                <a:spcPct val="110000"/>
              </a:lnSpc>
            </a:pPr>
            <a:r>
              <a:rPr lang="en-GB" sz="1400" dirty="0"/>
              <a:t>Cloud-based NAS: Cloud-based NAS is becoming more popular due to its scalability and cost-effectiveness</a:t>
            </a:r>
          </a:p>
          <a:p>
            <a:pPr>
              <a:lnSpc>
                <a:spcPct val="110000"/>
              </a:lnSpc>
            </a:pPr>
            <a:r>
              <a:rPr lang="en-GB" sz="1400" dirty="0"/>
              <a:t>Big Data: The growth of big data and analytics is driving the need for more powerful and scalable NAS solutions. </a:t>
            </a:r>
          </a:p>
          <a:p>
            <a:pPr>
              <a:lnSpc>
                <a:spcPct val="110000"/>
              </a:lnSpc>
            </a:pPr>
            <a:r>
              <a:rPr lang="en-GB" sz="1400" dirty="0"/>
              <a:t>Data Security: Data security is becoming increasingly important, and NAS solutions that offer enhanced security features, such as encryption and access controls, </a:t>
            </a:r>
          </a:p>
          <a:p>
            <a:pPr>
              <a:lnSpc>
                <a:spcPct val="110000"/>
              </a:lnSpc>
            </a:pPr>
            <a:r>
              <a:rPr lang="en-GB" sz="1400" dirty="0"/>
              <a:t>Hybrid Cloud: A hybrid cloud approach, which combines both public and private cloud solutions with on-premise infrastructure, is gaining popularity. </a:t>
            </a:r>
          </a:p>
          <a:p>
            <a:pPr marL="0" indent="0">
              <a:lnSpc>
                <a:spcPct val="110000"/>
              </a:lnSpc>
              <a:buNone/>
            </a:pPr>
            <a:r>
              <a:rPr lang="en-GB" sz="1400" dirty="0"/>
              <a:t>Overall, the NAS market is expected to continue growing in the coming years, driven by the need for efficient and secure data storage </a:t>
            </a:r>
          </a:p>
          <a:p>
            <a:pPr marL="0" indent="0">
              <a:lnSpc>
                <a:spcPct val="110000"/>
              </a:lnSpc>
              <a:buNone/>
            </a:pPr>
            <a:r>
              <a:rPr lang="en-GB" sz="1400" dirty="0"/>
              <a:t>and management solutions. The market is expected to be worth </a:t>
            </a:r>
            <a:r>
              <a:rPr lang="en-GB" sz="1400" b="1" u="sng" dirty="0">
                <a:solidFill>
                  <a:schemeClr val="accent4"/>
                </a:solidFill>
              </a:rPr>
              <a:t>$45.21 billion by 2025</a:t>
            </a:r>
            <a:r>
              <a:rPr lang="en-GB" sz="1400" dirty="0"/>
              <a:t>, growing at a </a:t>
            </a:r>
            <a:r>
              <a:rPr lang="en-GB" sz="1400" b="1" dirty="0">
                <a:solidFill>
                  <a:schemeClr val="accent4"/>
                </a:solidFill>
              </a:rPr>
              <a:t>CAGR of 20.5% from 2020 to 2025.</a:t>
            </a:r>
          </a:p>
          <a:p>
            <a:pPr marL="0" indent="0">
              <a:lnSpc>
                <a:spcPct val="110000"/>
              </a:lnSpc>
              <a:buNone/>
            </a:pPr>
            <a:endParaRPr lang="en-GB" sz="1300" dirty="0"/>
          </a:p>
        </p:txBody>
      </p:sp>
      <p:pic>
        <p:nvPicPr>
          <p:cNvPr id="4" name="Picture 3">
            <a:extLst>
              <a:ext uri="{FF2B5EF4-FFF2-40B4-BE49-F238E27FC236}">
                <a16:creationId xmlns:a16="http://schemas.microsoft.com/office/drawing/2014/main" id="{C986BABA-BB65-0A7A-7B5A-B012972F76AF}"/>
              </a:ext>
            </a:extLst>
          </p:cNvPr>
          <p:cNvPicPr>
            <a:picLocks noChangeAspect="1"/>
          </p:cNvPicPr>
          <p:nvPr/>
        </p:nvPicPr>
        <p:blipFill>
          <a:blip r:embed="rId2"/>
          <a:stretch>
            <a:fillRect/>
          </a:stretch>
        </p:blipFill>
        <p:spPr>
          <a:xfrm>
            <a:off x="10667868" y="0"/>
            <a:ext cx="1524132" cy="475529"/>
          </a:xfrm>
          <a:prstGeom prst="rect">
            <a:avLst/>
          </a:prstGeom>
        </p:spPr>
      </p:pic>
    </p:spTree>
    <p:extLst>
      <p:ext uri="{BB962C8B-B14F-4D97-AF65-F5344CB8AC3E}">
        <p14:creationId xmlns:p14="http://schemas.microsoft.com/office/powerpoint/2010/main" val="765882438"/>
      </p:ext>
    </p:extLst>
  </p:cSld>
  <p:clrMapOvr>
    <a:overrideClrMapping bg1="dk1" tx1="lt1" bg2="dk2" tx2="lt2" accent1="accent1" accent2="accent2" accent3="accent3" accent4="accent4" accent5="accent5" accent6="accent6" hlink="hlink" folHlink="folHlink"/>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BD59F5-45B6-1E0B-113D-C3C42281BF29}"/>
              </a:ext>
            </a:extLst>
          </p:cNvPr>
          <p:cNvPicPr>
            <a:picLocks noChangeAspect="1"/>
          </p:cNvPicPr>
          <p:nvPr/>
        </p:nvPicPr>
        <p:blipFill rotWithShape="1">
          <a:blip r:embed="rId2">
            <a:alphaModFix amt="50000"/>
            <a:grayscl/>
          </a:blip>
          <a:srcRect l="25663" r="18338" b="-1"/>
          <a:stretch/>
        </p:blipFill>
        <p:spPr>
          <a:xfrm>
            <a:off x="305" y="10"/>
            <a:ext cx="12191695" cy="6857990"/>
          </a:xfrm>
          <a:prstGeom prst="rect">
            <a:avLst/>
          </a:prstGeom>
        </p:spPr>
      </p:pic>
      <p:sp>
        <p:nvSpPr>
          <p:cNvPr id="2" name="Title 1">
            <a:extLst>
              <a:ext uri="{FF2B5EF4-FFF2-40B4-BE49-F238E27FC236}">
                <a16:creationId xmlns:a16="http://schemas.microsoft.com/office/drawing/2014/main" id="{1808BC75-2E73-36E5-9976-A6F883BED391}"/>
              </a:ext>
            </a:extLst>
          </p:cNvPr>
          <p:cNvSpPr>
            <a:spLocks noGrp="1"/>
          </p:cNvSpPr>
          <p:nvPr>
            <p:ph type="title"/>
          </p:nvPr>
        </p:nvSpPr>
        <p:spPr>
          <a:xfrm>
            <a:off x="2142566" y="358588"/>
            <a:ext cx="3122048" cy="726893"/>
          </a:xfrm>
        </p:spPr>
        <p:txBody>
          <a:bodyPr anchor="ctr">
            <a:normAutofit/>
          </a:bodyPr>
          <a:lstStyle/>
          <a:p>
            <a:r>
              <a:rPr lang="en-GB" b="1" dirty="0">
                <a:solidFill>
                  <a:schemeClr val="accent4"/>
                </a:solidFill>
              </a:rPr>
              <a:t>Conclusions </a:t>
            </a:r>
          </a:p>
        </p:txBody>
      </p:sp>
      <p:sp>
        <p:nvSpPr>
          <p:cNvPr id="3" name="Content Placeholder 2">
            <a:extLst>
              <a:ext uri="{FF2B5EF4-FFF2-40B4-BE49-F238E27FC236}">
                <a16:creationId xmlns:a16="http://schemas.microsoft.com/office/drawing/2014/main" id="{E5998A82-CF5F-3183-C2C6-243F92A4567B}"/>
              </a:ext>
            </a:extLst>
          </p:cNvPr>
          <p:cNvSpPr>
            <a:spLocks noGrp="1"/>
          </p:cNvSpPr>
          <p:nvPr>
            <p:ph idx="1"/>
          </p:nvPr>
        </p:nvSpPr>
        <p:spPr>
          <a:xfrm>
            <a:off x="152400" y="1122082"/>
            <a:ext cx="11932024" cy="5377329"/>
          </a:xfrm>
        </p:spPr>
        <p:txBody>
          <a:bodyPr anchor="ctr">
            <a:normAutofit/>
          </a:bodyPr>
          <a:lstStyle/>
          <a:p>
            <a:pPr>
              <a:lnSpc>
                <a:spcPct val="110000"/>
              </a:lnSpc>
            </a:pPr>
            <a:r>
              <a:rPr lang="en-GB" sz="1600" dirty="0"/>
              <a:t>Synology's products are known for their reliability, user-friendly interface, and One of Synology's competitive advantages is their focus on creating user-friendly products with a wide range of features. Their devices come with intuitive web-based interfaces that make it easy for users to set up and manage their NAS devices, and their software solutions are designed to work seamlessly with their hardware.</a:t>
            </a:r>
          </a:p>
          <a:p>
            <a:pPr>
              <a:lnSpc>
                <a:spcPct val="110000"/>
              </a:lnSpc>
            </a:pPr>
            <a:r>
              <a:rPr lang="en-GB" sz="1600" dirty="0"/>
              <a:t>Another advantage is Synology's commitment to security. They offer a range of security features, such as two-factor authentication, access control, and data encryption, to help users protect their data.</a:t>
            </a:r>
          </a:p>
          <a:p>
            <a:pPr>
              <a:lnSpc>
                <a:spcPct val="110000"/>
              </a:lnSpc>
            </a:pPr>
            <a:r>
              <a:rPr lang="en-GB" sz="1600" dirty="0"/>
              <a:t>In terms of future growth, Synology has several plans in place. They are focused on expanding their product offerings, with a particular emphasis on solutions for larger organizations and enterprise customers. They also plan to continue to improve their software solutions and expand their cloud-based offerings.</a:t>
            </a:r>
          </a:p>
          <a:p>
            <a:pPr>
              <a:lnSpc>
                <a:spcPct val="110000"/>
              </a:lnSpc>
            </a:pPr>
            <a:r>
              <a:rPr lang="en-GB" sz="1600" dirty="0"/>
              <a:t>Potential customers looking for a reliable and user-friendly NAS solution should consider Synology. Synology's products offer a wide range of features, including data backup, cloud integration, multimedia streaming, and virtualization. They are known for their reliability and user-friendly interface, and they offer a range of security features to protect users' data. With their commitment to innovation and focus on creating products that meet the changing needs of customers, Synology is a strong choice for those in need of a server and NAS solution provider.</a:t>
            </a:r>
          </a:p>
          <a:p>
            <a:pPr>
              <a:lnSpc>
                <a:spcPct val="110000"/>
              </a:lnSpc>
            </a:pPr>
            <a:endParaRPr lang="en-GB" sz="1000" dirty="0"/>
          </a:p>
          <a:p>
            <a:pPr>
              <a:lnSpc>
                <a:spcPct val="110000"/>
              </a:lnSpc>
            </a:pPr>
            <a:endParaRPr lang="en-GB" sz="1000" dirty="0"/>
          </a:p>
        </p:txBody>
      </p:sp>
      <p:pic>
        <p:nvPicPr>
          <p:cNvPr id="5" name="Picture 4">
            <a:extLst>
              <a:ext uri="{FF2B5EF4-FFF2-40B4-BE49-F238E27FC236}">
                <a16:creationId xmlns:a16="http://schemas.microsoft.com/office/drawing/2014/main" id="{C2F1FAC6-610F-29AB-3E98-1DF3B41200EE}"/>
              </a:ext>
            </a:extLst>
          </p:cNvPr>
          <p:cNvPicPr>
            <a:picLocks noChangeAspect="1"/>
          </p:cNvPicPr>
          <p:nvPr/>
        </p:nvPicPr>
        <p:blipFill>
          <a:blip r:embed="rId3"/>
          <a:stretch>
            <a:fillRect/>
          </a:stretch>
        </p:blipFill>
        <p:spPr>
          <a:xfrm>
            <a:off x="10667563" y="0"/>
            <a:ext cx="1524132" cy="475529"/>
          </a:xfrm>
          <a:prstGeom prst="rect">
            <a:avLst/>
          </a:prstGeom>
        </p:spPr>
      </p:pic>
    </p:spTree>
    <p:extLst>
      <p:ext uri="{BB962C8B-B14F-4D97-AF65-F5344CB8AC3E}">
        <p14:creationId xmlns:p14="http://schemas.microsoft.com/office/powerpoint/2010/main" val="584894055"/>
      </p:ext>
    </p:extLst>
  </p:cSld>
  <p:clrMapOvr>
    <a:overrideClrMapping bg1="dk1" tx1="lt1" bg2="dk2" tx2="lt2" accent1="accent1" accent2="accent2" accent3="accent3" accent4="accent4" accent5="accent5" accent6="accent6" hlink="hlink" folHlink="folHlink"/>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59F8-A6A4-AC40-2C93-D82D804C631C}"/>
              </a:ext>
            </a:extLst>
          </p:cNvPr>
          <p:cNvSpPr>
            <a:spLocks noGrp="1"/>
          </p:cNvSpPr>
          <p:nvPr>
            <p:ph type="title"/>
          </p:nvPr>
        </p:nvSpPr>
        <p:spPr>
          <a:xfrm>
            <a:off x="838200" y="401221"/>
            <a:ext cx="10515600" cy="1348065"/>
          </a:xfrm>
        </p:spPr>
        <p:txBody>
          <a:bodyPr>
            <a:normAutofit fontScale="90000"/>
          </a:bodyPr>
          <a:lstStyle/>
          <a:p>
            <a:r>
              <a:rPr lang="en-GB" sz="4200" b="1" dirty="0">
                <a:solidFill>
                  <a:schemeClr val="accent4"/>
                </a:solidFill>
              </a:rPr>
              <a:t>About Synology</a:t>
            </a:r>
            <a:br>
              <a:rPr lang="en-GB" sz="4200" dirty="0">
                <a:solidFill>
                  <a:srgbClr val="FFFFFF"/>
                </a:solidFill>
              </a:rPr>
            </a:br>
            <a:endParaRPr lang="en-GB" sz="4200" dirty="0">
              <a:solidFill>
                <a:srgbClr val="FFFFFF"/>
              </a:solidFill>
            </a:endParaRPr>
          </a:p>
        </p:txBody>
      </p:sp>
      <p:sp>
        <p:nvSpPr>
          <p:cNvPr id="3" name="Content Placeholder 2">
            <a:extLst>
              <a:ext uri="{FF2B5EF4-FFF2-40B4-BE49-F238E27FC236}">
                <a16:creationId xmlns:a16="http://schemas.microsoft.com/office/drawing/2014/main" id="{F68AF9F4-0720-DFE0-9B94-DCED7CC2C2FE}"/>
              </a:ext>
            </a:extLst>
          </p:cNvPr>
          <p:cNvSpPr>
            <a:spLocks noGrp="1"/>
          </p:cNvSpPr>
          <p:nvPr>
            <p:ph idx="1"/>
          </p:nvPr>
        </p:nvSpPr>
        <p:spPr>
          <a:xfrm>
            <a:off x="224118" y="2312894"/>
            <a:ext cx="11129682" cy="4365812"/>
          </a:xfrm>
        </p:spPr>
        <p:txBody>
          <a:bodyPr>
            <a:normAutofit/>
          </a:bodyPr>
          <a:lstStyle/>
          <a:p>
            <a:pPr marL="0" indent="0">
              <a:buNone/>
            </a:pPr>
            <a:r>
              <a:rPr lang="en-GB" sz="1400" b="1" u="sng" dirty="0">
                <a:solidFill>
                  <a:schemeClr val="accent4"/>
                </a:solidFill>
              </a:rPr>
              <a:t>Introduction to Synology as a company</a:t>
            </a:r>
          </a:p>
          <a:p>
            <a:pPr marL="0" indent="0">
              <a:buNone/>
            </a:pPr>
            <a:r>
              <a:rPr lang="en-GB" sz="1400" dirty="0"/>
              <a:t>Synology is a Taiwanese technology company that specializes in network-attached storage (NAS) devices, software, and services. Founded in 2000, Synology has since become a leader in the NAS market, with a reputation for delivering high-quality and user-friendly products. Synology is recognized as a leader in the NAS market, with a reputation for delivering high-quality products and excellent customer support. </a:t>
            </a:r>
          </a:p>
          <a:p>
            <a:pPr marL="0" indent="0">
              <a:buNone/>
            </a:pPr>
            <a:r>
              <a:rPr lang="en-GB" sz="1400" b="1" u="sng" dirty="0">
                <a:solidFill>
                  <a:schemeClr val="accent4"/>
                </a:solidFill>
              </a:rPr>
              <a:t>History and background of Synology</a:t>
            </a:r>
          </a:p>
          <a:p>
            <a:pPr marL="0" indent="0">
              <a:buNone/>
            </a:pPr>
            <a:r>
              <a:rPr lang="en-GB" sz="1400" dirty="0"/>
              <a:t>Synology was founded in 2000 by Cheen Liao and Philip Wong, two former Microsoft employees.  The company initially focused on developing custom software solutions for businesses, but quickly shifted its focus to network-attached storage (NAS) devices. In 2004, Synology released its first NAS product, the DS-101, which was well-received by the market for its user-friendly interface and powerful features. </a:t>
            </a:r>
          </a:p>
          <a:p>
            <a:pPr marL="0" indent="0">
              <a:buNone/>
            </a:pPr>
            <a:r>
              <a:rPr lang="en-GB" sz="1400" b="1" u="sng" dirty="0">
                <a:solidFill>
                  <a:schemeClr val="accent4"/>
                </a:solidFill>
              </a:rPr>
              <a:t>Mission and vision statement</a:t>
            </a:r>
          </a:p>
          <a:p>
            <a:pPr marL="0" indent="0">
              <a:buNone/>
            </a:pPr>
            <a:r>
              <a:rPr lang="en-GB" sz="1400" dirty="0"/>
              <a:t>Synology's mission is to provide reliable and affordable storage solutions for businesses and individuals, while continuously improving the user experience and expanding its product offerings. Synology's vision is to empower users to store, manage, and protect their data, while enabling collaboration and productivity across organizations and industries. </a:t>
            </a:r>
          </a:p>
        </p:txBody>
      </p:sp>
      <p:pic>
        <p:nvPicPr>
          <p:cNvPr id="13" name="Picture 12">
            <a:extLst>
              <a:ext uri="{FF2B5EF4-FFF2-40B4-BE49-F238E27FC236}">
                <a16:creationId xmlns:a16="http://schemas.microsoft.com/office/drawing/2014/main" id="{AA634F2B-8B0C-092E-6A72-A812E2A52F59}"/>
              </a:ext>
            </a:extLst>
          </p:cNvPr>
          <p:cNvPicPr>
            <a:picLocks noChangeAspect="1"/>
          </p:cNvPicPr>
          <p:nvPr/>
        </p:nvPicPr>
        <p:blipFill>
          <a:blip r:embed="rId2"/>
          <a:stretch>
            <a:fillRect/>
          </a:stretch>
        </p:blipFill>
        <p:spPr>
          <a:xfrm>
            <a:off x="10668305" y="0"/>
            <a:ext cx="1523695" cy="473578"/>
          </a:xfrm>
          <a:prstGeom prst="rect">
            <a:avLst/>
          </a:prstGeom>
        </p:spPr>
      </p:pic>
      <p:pic>
        <p:nvPicPr>
          <p:cNvPr id="17" name="Picture 16">
            <a:extLst>
              <a:ext uri="{FF2B5EF4-FFF2-40B4-BE49-F238E27FC236}">
                <a16:creationId xmlns:a16="http://schemas.microsoft.com/office/drawing/2014/main" id="{69B29C92-98F1-A403-AD3E-70DB17F6DE32}"/>
              </a:ext>
            </a:extLst>
          </p:cNvPr>
          <p:cNvPicPr>
            <a:picLocks noChangeAspect="1"/>
          </p:cNvPicPr>
          <p:nvPr/>
        </p:nvPicPr>
        <p:blipFill>
          <a:blip r:embed="rId3"/>
          <a:stretch>
            <a:fillRect/>
          </a:stretch>
        </p:blipFill>
        <p:spPr>
          <a:xfrm>
            <a:off x="8830235" y="6067295"/>
            <a:ext cx="3424518" cy="790705"/>
          </a:xfrm>
          <a:prstGeom prst="rect">
            <a:avLst/>
          </a:prstGeom>
        </p:spPr>
      </p:pic>
    </p:spTree>
    <p:extLst>
      <p:ext uri="{BB962C8B-B14F-4D97-AF65-F5344CB8AC3E}">
        <p14:creationId xmlns:p14="http://schemas.microsoft.com/office/powerpoint/2010/main" val="332766948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4204-7C97-0533-D0DD-3A2D3EC4C2BA}"/>
              </a:ext>
            </a:extLst>
          </p:cNvPr>
          <p:cNvSpPr>
            <a:spLocks noGrp="1"/>
          </p:cNvSpPr>
          <p:nvPr>
            <p:ph type="title"/>
          </p:nvPr>
        </p:nvSpPr>
        <p:spPr/>
        <p:txBody>
          <a:bodyPr>
            <a:normAutofit/>
          </a:bodyPr>
          <a:lstStyle/>
          <a:p>
            <a:r>
              <a:rPr lang="en-GB" b="1" dirty="0">
                <a:solidFill>
                  <a:schemeClr val="accent4"/>
                </a:solidFill>
              </a:rPr>
              <a:t>Synology NAS Market Competitors </a:t>
            </a:r>
          </a:p>
        </p:txBody>
      </p:sp>
      <p:graphicFrame>
        <p:nvGraphicFramePr>
          <p:cNvPr id="5" name="Content Placeholder 2">
            <a:extLst>
              <a:ext uri="{FF2B5EF4-FFF2-40B4-BE49-F238E27FC236}">
                <a16:creationId xmlns:a16="http://schemas.microsoft.com/office/drawing/2014/main" id="{5BFFE50A-987A-3A5A-1891-460946422FCF}"/>
              </a:ext>
            </a:extLst>
          </p:cNvPr>
          <p:cNvGraphicFramePr>
            <a:graphicFrameLocks noGrp="1"/>
          </p:cNvGraphicFramePr>
          <p:nvPr>
            <p:ph idx="1"/>
            <p:extLst>
              <p:ext uri="{D42A27DB-BD31-4B8C-83A1-F6EECF244321}">
                <p14:modId xmlns:p14="http://schemas.microsoft.com/office/powerpoint/2010/main" val="2346003730"/>
              </p:ext>
            </p:extLst>
          </p:nvPr>
        </p:nvGraphicFramePr>
        <p:xfrm>
          <a:off x="1155700" y="2603500"/>
          <a:ext cx="10274300"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7AF0DA25-182F-A477-4DDA-501A33483D24}"/>
              </a:ext>
            </a:extLst>
          </p:cNvPr>
          <p:cNvPicPr>
            <a:picLocks noChangeAspect="1"/>
          </p:cNvPicPr>
          <p:nvPr/>
        </p:nvPicPr>
        <p:blipFill>
          <a:blip r:embed="rId8"/>
          <a:stretch>
            <a:fillRect/>
          </a:stretch>
        </p:blipFill>
        <p:spPr>
          <a:xfrm>
            <a:off x="10667868" y="0"/>
            <a:ext cx="1524132" cy="475529"/>
          </a:xfrm>
          <a:prstGeom prst="rect">
            <a:avLst/>
          </a:prstGeom>
        </p:spPr>
      </p:pic>
      <p:pic>
        <p:nvPicPr>
          <p:cNvPr id="15" name="Picture 14">
            <a:extLst>
              <a:ext uri="{FF2B5EF4-FFF2-40B4-BE49-F238E27FC236}">
                <a16:creationId xmlns:a16="http://schemas.microsoft.com/office/drawing/2014/main" id="{33A02AD4-015C-A62D-99DC-1CB0ED86C595}"/>
              </a:ext>
            </a:extLst>
          </p:cNvPr>
          <p:cNvPicPr>
            <a:picLocks noChangeAspect="1"/>
          </p:cNvPicPr>
          <p:nvPr/>
        </p:nvPicPr>
        <p:blipFill>
          <a:blip r:embed="rId9"/>
          <a:stretch>
            <a:fillRect/>
          </a:stretch>
        </p:blipFill>
        <p:spPr>
          <a:xfrm>
            <a:off x="0" y="6151036"/>
            <a:ext cx="1891553" cy="706964"/>
          </a:xfrm>
          <a:prstGeom prst="rect">
            <a:avLst/>
          </a:prstGeom>
        </p:spPr>
      </p:pic>
    </p:spTree>
    <p:extLst>
      <p:ext uri="{BB962C8B-B14F-4D97-AF65-F5344CB8AC3E}">
        <p14:creationId xmlns:p14="http://schemas.microsoft.com/office/powerpoint/2010/main" val="298472451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CCB9-B909-6668-9FCF-671C78D732B0}"/>
              </a:ext>
            </a:extLst>
          </p:cNvPr>
          <p:cNvSpPr>
            <a:spLocks noGrp="1"/>
          </p:cNvSpPr>
          <p:nvPr>
            <p:ph type="title"/>
          </p:nvPr>
        </p:nvSpPr>
        <p:spPr>
          <a:xfrm>
            <a:off x="71718" y="627529"/>
            <a:ext cx="2627605" cy="2518343"/>
          </a:xfrm>
        </p:spPr>
        <p:txBody>
          <a:bodyPr anchor="ctr">
            <a:normAutofit/>
          </a:bodyPr>
          <a:lstStyle/>
          <a:p>
            <a:r>
              <a:rPr lang="en-GB" b="1" dirty="0">
                <a:solidFill>
                  <a:schemeClr val="accent4"/>
                </a:solidFill>
              </a:rPr>
              <a:t>Synology Product and Services</a:t>
            </a:r>
          </a:p>
        </p:txBody>
      </p:sp>
      <p:sp>
        <p:nvSpPr>
          <p:cNvPr id="3" name="Content Placeholder 2">
            <a:extLst>
              <a:ext uri="{FF2B5EF4-FFF2-40B4-BE49-F238E27FC236}">
                <a16:creationId xmlns:a16="http://schemas.microsoft.com/office/drawing/2014/main" id="{E08E244C-C865-3108-18EA-08020CD79FEB}"/>
              </a:ext>
            </a:extLst>
          </p:cNvPr>
          <p:cNvSpPr>
            <a:spLocks noGrp="1"/>
          </p:cNvSpPr>
          <p:nvPr>
            <p:ph idx="1"/>
          </p:nvPr>
        </p:nvSpPr>
        <p:spPr>
          <a:xfrm>
            <a:off x="2699323" y="804519"/>
            <a:ext cx="9492677" cy="5963833"/>
          </a:xfrm>
        </p:spPr>
        <p:txBody>
          <a:bodyPr anchor="ctr">
            <a:normAutofit lnSpcReduction="10000"/>
          </a:bodyPr>
          <a:lstStyle/>
          <a:p>
            <a:pPr marL="0" indent="0">
              <a:lnSpc>
                <a:spcPct val="110000"/>
              </a:lnSpc>
              <a:buNone/>
            </a:pPr>
            <a:r>
              <a:rPr lang="en-GB" sz="1400" b="1" u="sng" dirty="0">
                <a:solidFill>
                  <a:schemeClr val="accent4"/>
                </a:solidFill>
              </a:rPr>
              <a:t>Overview of Synology’s products and services</a:t>
            </a:r>
          </a:p>
          <a:p>
            <a:pPr marL="0" indent="0">
              <a:lnSpc>
                <a:spcPct val="110000"/>
              </a:lnSpc>
              <a:buNone/>
            </a:pPr>
            <a:r>
              <a:rPr lang="en-GB" sz="1300" dirty="0"/>
              <a:t>Synology's products and services can be grouped into the following categories:</a:t>
            </a:r>
          </a:p>
          <a:p>
            <a:pPr>
              <a:lnSpc>
                <a:spcPct val="110000"/>
              </a:lnSpc>
            </a:pPr>
            <a:r>
              <a:rPr lang="en-GB" sz="1300" dirty="0"/>
              <a:t>NAS Devices: Synology offers a wide range of NAS devices that vary in capacity, performance, and features. </a:t>
            </a:r>
          </a:p>
          <a:p>
            <a:pPr>
              <a:lnSpc>
                <a:spcPct val="110000"/>
              </a:lnSpc>
            </a:pPr>
            <a:r>
              <a:rPr lang="en-GB" sz="1300" dirty="0"/>
              <a:t>DiskStation Manager (DSM): DSM is Synology's operating system for NAS devices</a:t>
            </a:r>
          </a:p>
          <a:p>
            <a:pPr>
              <a:lnSpc>
                <a:spcPct val="110000"/>
              </a:lnSpc>
            </a:pPr>
            <a:r>
              <a:rPr lang="en-GB" sz="1300" dirty="0"/>
              <a:t>Apps and Services: Synology offers a range of apps and services that can be installed on its NAS devices. </a:t>
            </a:r>
          </a:p>
          <a:p>
            <a:pPr>
              <a:lnSpc>
                <a:spcPct val="110000"/>
              </a:lnSpc>
            </a:pPr>
            <a:r>
              <a:rPr lang="en-GB" sz="1300" dirty="0"/>
              <a:t>Router: Synology also offers a router that includes features such as parental controls, VPN support, and network security.</a:t>
            </a:r>
          </a:p>
          <a:p>
            <a:pPr>
              <a:lnSpc>
                <a:spcPct val="110000"/>
              </a:lnSpc>
            </a:pPr>
            <a:r>
              <a:rPr lang="en-GB" sz="1300" dirty="0"/>
              <a:t>Other Products: Synology has expanded its product line to include other devices such as wireless access points, IP cameras, and expansion units for its NAS devices</a:t>
            </a:r>
            <a:r>
              <a:rPr lang="en-GB" sz="1100" dirty="0"/>
              <a:t>.</a:t>
            </a:r>
          </a:p>
          <a:p>
            <a:pPr marL="0" indent="0">
              <a:lnSpc>
                <a:spcPct val="110000"/>
              </a:lnSpc>
              <a:buNone/>
            </a:pPr>
            <a:r>
              <a:rPr lang="en-GB" sz="1400" b="1" u="sng" dirty="0">
                <a:solidFill>
                  <a:schemeClr val="accent4"/>
                </a:solidFill>
              </a:rPr>
              <a:t>Explanation of Synology’s services and support options</a:t>
            </a:r>
          </a:p>
          <a:p>
            <a:pPr>
              <a:lnSpc>
                <a:spcPct val="110000"/>
              </a:lnSpc>
            </a:pPr>
            <a:r>
              <a:rPr lang="en-GB" sz="1200" dirty="0"/>
              <a:t>Synology provides a range of services and support options to its customers, aimed at helping them get the most out of their Synology products. Here are the key services and support options offered by Synology:</a:t>
            </a:r>
          </a:p>
          <a:p>
            <a:pPr>
              <a:lnSpc>
                <a:spcPct val="110000"/>
              </a:lnSpc>
            </a:pPr>
            <a:r>
              <a:rPr lang="en-GB" sz="1200" dirty="0"/>
              <a:t>Synology Account: Customers can create a Synology Account to access Synology's online services. </a:t>
            </a:r>
          </a:p>
          <a:p>
            <a:pPr>
              <a:lnSpc>
                <a:spcPct val="110000"/>
              </a:lnSpc>
            </a:pPr>
            <a:r>
              <a:rPr lang="en-GB" sz="1200" dirty="0"/>
              <a:t>Technical Support: Synology offers technical support to customers through various channels, including email, phone, and online chat.</a:t>
            </a:r>
          </a:p>
          <a:p>
            <a:pPr>
              <a:lnSpc>
                <a:spcPct val="110000"/>
              </a:lnSpc>
            </a:pPr>
            <a:r>
              <a:rPr lang="en-GB" sz="1200" dirty="0"/>
              <a:t>Knowledge Base: Synology provides a comprehensive knowledge base on its website, which includes articles, FAQs, and tutorials on various topics related to Synology products.</a:t>
            </a:r>
          </a:p>
          <a:p>
            <a:pPr>
              <a:lnSpc>
                <a:spcPct val="110000"/>
              </a:lnSpc>
            </a:pPr>
            <a:r>
              <a:rPr lang="en-GB" sz="1200" dirty="0"/>
              <a:t>Online Communities: Synology has an active online community of users who share their experiences, tips, and solutions related to Synology products, such as Facebook and Reddit.</a:t>
            </a:r>
          </a:p>
          <a:p>
            <a:pPr>
              <a:lnSpc>
                <a:spcPct val="110000"/>
              </a:lnSpc>
            </a:pPr>
            <a:r>
              <a:rPr lang="en-GB" sz="1200" dirty="0"/>
              <a:t>Warranty and Repairs: Synology offers a limited warranty for its products, which covers defects in materials and workmanship for a specified period of time.</a:t>
            </a:r>
          </a:p>
          <a:p>
            <a:pPr marL="0" indent="0">
              <a:lnSpc>
                <a:spcPct val="110000"/>
              </a:lnSpc>
              <a:buNone/>
            </a:pPr>
            <a:endParaRPr lang="en-GB" sz="800" dirty="0"/>
          </a:p>
        </p:txBody>
      </p:sp>
      <p:pic>
        <p:nvPicPr>
          <p:cNvPr id="4" name="Picture 3">
            <a:extLst>
              <a:ext uri="{FF2B5EF4-FFF2-40B4-BE49-F238E27FC236}">
                <a16:creationId xmlns:a16="http://schemas.microsoft.com/office/drawing/2014/main" id="{1F5BD516-C671-5AC2-E903-609BBF01ED9A}"/>
              </a:ext>
            </a:extLst>
          </p:cNvPr>
          <p:cNvPicPr>
            <a:picLocks noChangeAspect="1"/>
          </p:cNvPicPr>
          <p:nvPr/>
        </p:nvPicPr>
        <p:blipFill>
          <a:blip r:embed="rId2"/>
          <a:stretch>
            <a:fillRect/>
          </a:stretch>
        </p:blipFill>
        <p:spPr>
          <a:xfrm>
            <a:off x="10667868" y="0"/>
            <a:ext cx="1524132" cy="475529"/>
          </a:xfrm>
          <a:prstGeom prst="rect">
            <a:avLst/>
          </a:prstGeom>
        </p:spPr>
      </p:pic>
      <p:pic>
        <p:nvPicPr>
          <p:cNvPr id="6" name="Picture 5">
            <a:extLst>
              <a:ext uri="{FF2B5EF4-FFF2-40B4-BE49-F238E27FC236}">
                <a16:creationId xmlns:a16="http://schemas.microsoft.com/office/drawing/2014/main" id="{37138CDE-166D-4112-21F3-CA0D648F9D32}"/>
              </a:ext>
            </a:extLst>
          </p:cNvPr>
          <p:cNvPicPr>
            <a:picLocks noChangeAspect="1"/>
          </p:cNvPicPr>
          <p:nvPr/>
        </p:nvPicPr>
        <p:blipFill>
          <a:blip r:embed="rId3"/>
          <a:stretch>
            <a:fillRect/>
          </a:stretch>
        </p:blipFill>
        <p:spPr>
          <a:xfrm>
            <a:off x="0" y="5550183"/>
            <a:ext cx="2627604" cy="1298561"/>
          </a:xfrm>
          <a:prstGeom prst="rect">
            <a:avLst/>
          </a:prstGeom>
        </p:spPr>
      </p:pic>
    </p:spTree>
    <p:extLst>
      <p:ext uri="{BB962C8B-B14F-4D97-AF65-F5344CB8AC3E}">
        <p14:creationId xmlns:p14="http://schemas.microsoft.com/office/powerpoint/2010/main" val="862508317"/>
      </p:ext>
    </p:extLst>
  </p:cSld>
  <p:clrMapOvr>
    <a:overrideClrMapping bg1="dk1" tx1="lt1" bg2="dk2" tx2="lt2" accent1="accent1" accent2="accent2" accent3="accent3" accent4="accent4" accent5="accent5" accent6="accent6" hlink="hlink" folHlink="folHlink"/>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3667-DB7A-3930-EE77-E23F0B3EF581}"/>
              </a:ext>
            </a:extLst>
          </p:cNvPr>
          <p:cNvSpPr>
            <a:spLocks noGrp="1"/>
          </p:cNvSpPr>
          <p:nvPr>
            <p:ph type="title"/>
          </p:nvPr>
        </p:nvSpPr>
        <p:spPr/>
        <p:txBody>
          <a:bodyPr>
            <a:normAutofit/>
          </a:bodyPr>
          <a:lstStyle/>
          <a:p>
            <a:r>
              <a:rPr lang="en-GB" b="1" dirty="0">
                <a:solidFill>
                  <a:schemeClr val="accent4"/>
                </a:solidFill>
              </a:rPr>
              <a:t>Synology Business Model</a:t>
            </a:r>
          </a:p>
        </p:txBody>
      </p:sp>
      <p:sp>
        <p:nvSpPr>
          <p:cNvPr id="3" name="Content Placeholder 2">
            <a:extLst>
              <a:ext uri="{FF2B5EF4-FFF2-40B4-BE49-F238E27FC236}">
                <a16:creationId xmlns:a16="http://schemas.microsoft.com/office/drawing/2014/main" id="{96530D93-4B1B-7851-9326-E4E49CE1ADE5}"/>
              </a:ext>
            </a:extLst>
          </p:cNvPr>
          <p:cNvSpPr>
            <a:spLocks noGrp="1"/>
          </p:cNvSpPr>
          <p:nvPr>
            <p:ph idx="1"/>
          </p:nvPr>
        </p:nvSpPr>
        <p:spPr>
          <a:xfrm>
            <a:off x="226503" y="2072081"/>
            <a:ext cx="11727809" cy="4546833"/>
          </a:xfrm>
        </p:spPr>
        <p:txBody>
          <a:bodyPr>
            <a:normAutofit fontScale="77500" lnSpcReduction="20000"/>
          </a:bodyPr>
          <a:lstStyle/>
          <a:p>
            <a:pPr marL="0" indent="0">
              <a:lnSpc>
                <a:spcPct val="110000"/>
              </a:lnSpc>
              <a:buNone/>
            </a:pPr>
            <a:r>
              <a:rPr lang="en-GB" sz="2000" b="1" u="sng" dirty="0">
                <a:solidFill>
                  <a:schemeClr val="accent4"/>
                </a:solidFill>
              </a:rPr>
              <a:t>Explanation of Synology’s business model</a:t>
            </a:r>
          </a:p>
          <a:p>
            <a:pPr marL="0" indent="0">
              <a:lnSpc>
                <a:spcPct val="110000"/>
              </a:lnSpc>
              <a:buNone/>
            </a:pPr>
            <a:r>
              <a:rPr lang="en-GB" sz="1500" dirty="0"/>
              <a:t>key elements of Synology's business model</a:t>
            </a:r>
          </a:p>
          <a:p>
            <a:pPr>
              <a:lnSpc>
                <a:spcPct val="110000"/>
              </a:lnSpc>
            </a:pPr>
            <a:r>
              <a:rPr lang="en-GB" sz="1500" dirty="0"/>
              <a:t>Hardware sales: Synology sells NAS devices, which are physical hardware units that allow users to store and access data from a centralized location.</a:t>
            </a:r>
          </a:p>
          <a:p>
            <a:pPr>
              <a:lnSpc>
                <a:spcPct val="110000"/>
              </a:lnSpc>
            </a:pPr>
            <a:r>
              <a:rPr lang="en-GB" sz="1500" dirty="0"/>
              <a:t>Software sales: Synology's NAS devices run on the company's proprietary operating system, DiskStation Manager (DSM). The company also offers a range of software applications that can be installed on their NAS devices.</a:t>
            </a:r>
          </a:p>
          <a:p>
            <a:pPr>
              <a:lnSpc>
                <a:spcPct val="110000"/>
              </a:lnSpc>
            </a:pPr>
            <a:r>
              <a:rPr lang="en-GB" sz="1500" dirty="0"/>
              <a:t>Recurring revenue: Synology offers a subscription service called Synology C2, which provides cloud backup and file sharing services to customers. </a:t>
            </a:r>
          </a:p>
          <a:p>
            <a:pPr>
              <a:lnSpc>
                <a:spcPct val="110000"/>
              </a:lnSpc>
            </a:pPr>
            <a:r>
              <a:rPr lang="en-GB" sz="1500" dirty="0"/>
              <a:t>Ecosystem development: Synology has a strong focus on developing an ecosystem around their products, with a range of third-party applications and add-ons available for their NAS devices. </a:t>
            </a:r>
          </a:p>
          <a:p>
            <a:pPr marL="0" indent="0">
              <a:lnSpc>
                <a:spcPct val="110000"/>
              </a:lnSpc>
              <a:buNone/>
            </a:pPr>
            <a:r>
              <a:rPr lang="en-GB" sz="1500" dirty="0"/>
              <a:t>Overall, Synology's business model is centered around providing high-quality, customizable NAS solutions for businesses and individuals, while also generating recurring revenue through software sales and subscription services.</a:t>
            </a:r>
          </a:p>
          <a:p>
            <a:pPr marL="0" indent="0">
              <a:lnSpc>
                <a:spcPct val="110000"/>
              </a:lnSpc>
              <a:buNone/>
            </a:pPr>
            <a:r>
              <a:rPr lang="en-GB" sz="1500" b="1" u="sng" dirty="0">
                <a:solidFill>
                  <a:schemeClr val="accent4"/>
                </a:solidFill>
              </a:rPr>
              <a:t>Synology’s target customers</a:t>
            </a:r>
          </a:p>
          <a:p>
            <a:pPr>
              <a:lnSpc>
                <a:spcPct val="110000"/>
              </a:lnSpc>
            </a:pPr>
            <a:r>
              <a:rPr lang="en-GB" sz="1500" dirty="0"/>
              <a:t>primarily small and medium-sized businesses (SMBs) , prosumers (professional consumers), and large enterprises.</a:t>
            </a:r>
          </a:p>
          <a:p>
            <a:pPr marL="0" indent="0">
              <a:lnSpc>
                <a:spcPct val="110000"/>
              </a:lnSpc>
              <a:buNone/>
            </a:pPr>
            <a:r>
              <a:rPr lang="en-GB" sz="1700" b="1" u="sng" dirty="0">
                <a:solidFill>
                  <a:schemeClr val="accent4"/>
                </a:solidFill>
              </a:rPr>
              <a:t>Synology’s sales channels</a:t>
            </a:r>
          </a:p>
          <a:p>
            <a:pPr marL="0" indent="0">
              <a:lnSpc>
                <a:spcPct val="110000"/>
              </a:lnSpc>
              <a:buNone/>
            </a:pPr>
            <a:r>
              <a:rPr lang="en-GB" sz="1500" dirty="0"/>
              <a:t>Here are some of Synology's main sales channels:</a:t>
            </a:r>
          </a:p>
          <a:p>
            <a:pPr>
              <a:lnSpc>
                <a:spcPct val="110000"/>
              </a:lnSpc>
            </a:pPr>
            <a:r>
              <a:rPr lang="en-GB" sz="1500" dirty="0"/>
              <a:t>Online store, Resellers, Retail stores, E-commerce platforms, and Direct sales.</a:t>
            </a:r>
          </a:p>
          <a:p>
            <a:pPr marL="0" indent="0">
              <a:lnSpc>
                <a:spcPct val="110000"/>
              </a:lnSpc>
              <a:buNone/>
            </a:pPr>
            <a:r>
              <a:rPr lang="en-GB" sz="1500" dirty="0"/>
              <a:t>Overall, Synology utilizes a variety of sales channels to make its products available to customers worldwide.</a:t>
            </a:r>
          </a:p>
          <a:p>
            <a:pPr marL="0" indent="0">
              <a:lnSpc>
                <a:spcPct val="110000"/>
              </a:lnSpc>
              <a:buNone/>
            </a:pPr>
            <a:endParaRPr lang="en-GB" sz="800" dirty="0"/>
          </a:p>
        </p:txBody>
      </p:sp>
      <p:pic>
        <p:nvPicPr>
          <p:cNvPr id="4" name="Picture 3">
            <a:extLst>
              <a:ext uri="{FF2B5EF4-FFF2-40B4-BE49-F238E27FC236}">
                <a16:creationId xmlns:a16="http://schemas.microsoft.com/office/drawing/2014/main" id="{26A9F945-007F-EB23-62C1-2BCB76B405B7}"/>
              </a:ext>
            </a:extLst>
          </p:cNvPr>
          <p:cNvPicPr>
            <a:picLocks noChangeAspect="1"/>
          </p:cNvPicPr>
          <p:nvPr/>
        </p:nvPicPr>
        <p:blipFill>
          <a:blip r:embed="rId2"/>
          <a:stretch>
            <a:fillRect/>
          </a:stretch>
        </p:blipFill>
        <p:spPr>
          <a:xfrm>
            <a:off x="10667868" y="10237"/>
            <a:ext cx="1524132" cy="475529"/>
          </a:xfrm>
          <a:prstGeom prst="rect">
            <a:avLst/>
          </a:prstGeom>
        </p:spPr>
      </p:pic>
    </p:spTree>
    <p:extLst>
      <p:ext uri="{BB962C8B-B14F-4D97-AF65-F5344CB8AC3E}">
        <p14:creationId xmlns:p14="http://schemas.microsoft.com/office/powerpoint/2010/main" val="580484534"/>
      </p:ext>
    </p:extLst>
  </p:cSld>
  <p:clrMapOvr>
    <a:overrideClrMapping bg1="dk1" tx1="lt1" bg2="dk2" tx2="lt2" accent1="accent1" accent2="accent2" accent3="accent3" accent4="accent4" accent5="accent5" accent6="accent6" hlink="hlink" folHlink="folHlink"/>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7EF-5A95-7EC3-AA85-E88F99EE0D39}"/>
              </a:ext>
            </a:extLst>
          </p:cNvPr>
          <p:cNvSpPr>
            <a:spLocks noGrp="1"/>
          </p:cNvSpPr>
          <p:nvPr>
            <p:ph type="title"/>
          </p:nvPr>
        </p:nvSpPr>
        <p:spPr>
          <a:xfrm>
            <a:off x="310181" y="226334"/>
            <a:ext cx="2361301" cy="1436657"/>
          </a:xfrm>
        </p:spPr>
        <p:txBody>
          <a:bodyPr anchor="ctr">
            <a:normAutofit/>
          </a:bodyPr>
          <a:lstStyle/>
          <a:p>
            <a:r>
              <a:rPr lang="en-GB" b="1" dirty="0">
                <a:solidFill>
                  <a:schemeClr val="accent4"/>
                </a:solidFill>
              </a:rPr>
              <a:t>Servers Overview</a:t>
            </a:r>
          </a:p>
        </p:txBody>
      </p:sp>
      <p:sp>
        <p:nvSpPr>
          <p:cNvPr id="3" name="Content Placeholder 2">
            <a:extLst>
              <a:ext uri="{FF2B5EF4-FFF2-40B4-BE49-F238E27FC236}">
                <a16:creationId xmlns:a16="http://schemas.microsoft.com/office/drawing/2014/main" id="{2607B97F-7DBA-2AED-4BB8-E3BB04750797}"/>
              </a:ext>
            </a:extLst>
          </p:cNvPr>
          <p:cNvSpPr>
            <a:spLocks noGrp="1"/>
          </p:cNvSpPr>
          <p:nvPr>
            <p:ph idx="1"/>
          </p:nvPr>
        </p:nvSpPr>
        <p:spPr>
          <a:xfrm>
            <a:off x="3173506" y="609601"/>
            <a:ext cx="8633012" cy="5773270"/>
          </a:xfrm>
        </p:spPr>
        <p:txBody>
          <a:bodyPr anchor="ctr">
            <a:normAutofit/>
          </a:bodyPr>
          <a:lstStyle/>
          <a:p>
            <a:pPr marL="0" indent="0">
              <a:lnSpc>
                <a:spcPct val="110000"/>
              </a:lnSpc>
              <a:buNone/>
            </a:pPr>
            <a:r>
              <a:rPr lang="en-GB" sz="1300" b="1" u="sng" dirty="0">
                <a:solidFill>
                  <a:schemeClr val="accent4"/>
                </a:solidFill>
              </a:rPr>
              <a:t>Explanation of servers in the IT industry</a:t>
            </a:r>
          </a:p>
          <a:p>
            <a:pPr marL="0" indent="0">
              <a:lnSpc>
                <a:spcPct val="110000"/>
              </a:lnSpc>
              <a:buNone/>
            </a:pPr>
            <a:r>
              <a:rPr lang="en-GB" sz="1500" dirty="0"/>
              <a:t>A server refers to a computer or a device that provides services or resources to other computers or devices on a network. The term "server" can refer to both the hardware and the software that provides services or resources.</a:t>
            </a:r>
          </a:p>
          <a:p>
            <a:pPr marL="0" indent="0">
              <a:lnSpc>
                <a:spcPct val="110000"/>
              </a:lnSpc>
              <a:buNone/>
            </a:pPr>
            <a:r>
              <a:rPr lang="en-GB" sz="1500" dirty="0"/>
              <a:t>Servers can serve different functions depending on the needs of an organization. Some common types of servers include:</a:t>
            </a:r>
          </a:p>
          <a:p>
            <a:pPr>
              <a:lnSpc>
                <a:spcPct val="110000"/>
              </a:lnSpc>
            </a:pPr>
            <a:r>
              <a:rPr lang="en-GB" sz="1500" dirty="0"/>
              <a:t>File server</a:t>
            </a:r>
          </a:p>
          <a:p>
            <a:pPr>
              <a:lnSpc>
                <a:spcPct val="110000"/>
              </a:lnSpc>
            </a:pPr>
            <a:r>
              <a:rPr lang="en-GB" sz="1500" dirty="0"/>
              <a:t>Web server</a:t>
            </a:r>
          </a:p>
          <a:p>
            <a:pPr>
              <a:lnSpc>
                <a:spcPct val="110000"/>
              </a:lnSpc>
            </a:pPr>
            <a:r>
              <a:rPr lang="en-GB" sz="1500" dirty="0"/>
              <a:t>Email server</a:t>
            </a:r>
          </a:p>
          <a:p>
            <a:pPr>
              <a:lnSpc>
                <a:spcPct val="110000"/>
              </a:lnSpc>
            </a:pPr>
            <a:r>
              <a:rPr lang="en-GB" sz="1500" dirty="0"/>
              <a:t>Database server</a:t>
            </a:r>
          </a:p>
          <a:p>
            <a:pPr>
              <a:lnSpc>
                <a:spcPct val="110000"/>
              </a:lnSpc>
            </a:pPr>
            <a:r>
              <a:rPr lang="en-GB" sz="1500" dirty="0"/>
              <a:t>Application server</a:t>
            </a:r>
          </a:p>
          <a:p>
            <a:pPr marL="0" indent="0">
              <a:lnSpc>
                <a:spcPct val="110000"/>
              </a:lnSpc>
              <a:buNone/>
            </a:pPr>
            <a:r>
              <a:rPr lang="en-GB" sz="1500" dirty="0"/>
              <a:t>In addition to these common types, there are many other types of servers that provide different types of services and resources to other devices on a network. Servers are an essential component of most IT infrastructures, and they play a crucial role in enabling communication, collaboration, and resource sharing between devices and users</a:t>
            </a:r>
            <a:r>
              <a:rPr lang="en-GB" sz="1300" dirty="0"/>
              <a:t>.</a:t>
            </a:r>
          </a:p>
          <a:p>
            <a:pPr marL="0" indent="0">
              <a:lnSpc>
                <a:spcPct val="110000"/>
              </a:lnSpc>
              <a:buNone/>
            </a:pPr>
            <a:endParaRPr lang="en-GB" sz="1300" dirty="0"/>
          </a:p>
          <a:p>
            <a:pPr marL="0" indent="0">
              <a:lnSpc>
                <a:spcPct val="110000"/>
              </a:lnSpc>
              <a:buNone/>
            </a:pPr>
            <a:endParaRPr lang="en-GB" sz="1300" dirty="0"/>
          </a:p>
        </p:txBody>
      </p:sp>
      <p:pic>
        <p:nvPicPr>
          <p:cNvPr id="4" name="Picture 3">
            <a:extLst>
              <a:ext uri="{FF2B5EF4-FFF2-40B4-BE49-F238E27FC236}">
                <a16:creationId xmlns:a16="http://schemas.microsoft.com/office/drawing/2014/main" id="{657AB57C-E4B7-0214-152C-2536FAD83AFA}"/>
              </a:ext>
            </a:extLst>
          </p:cNvPr>
          <p:cNvPicPr>
            <a:picLocks noChangeAspect="1"/>
          </p:cNvPicPr>
          <p:nvPr/>
        </p:nvPicPr>
        <p:blipFill>
          <a:blip r:embed="rId2"/>
          <a:stretch>
            <a:fillRect/>
          </a:stretch>
        </p:blipFill>
        <p:spPr>
          <a:xfrm>
            <a:off x="10667868" y="-11430"/>
            <a:ext cx="1524132" cy="475529"/>
          </a:xfrm>
          <a:prstGeom prst="rect">
            <a:avLst/>
          </a:prstGeom>
        </p:spPr>
      </p:pic>
      <p:pic>
        <p:nvPicPr>
          <p:cNvPr id="5" name="Picture 4">
            <a:extLst>
              <a:ext uri="{FF2B5EF4-FFF2-40B4-BE49-F238E27FC236}">
                <a16:creationId xmlns:a16="http://schemas.microsoft.com/office/drawing/2014/main" id="{2772314F-2419-20F9-130C-46C75ED7CB05}"/>
              </a:ext>
            </a:extLst>
          </p:cNvPr>
          <p:cNvPicPr>
            <a:picLocks noChangeAspect="1"/>
          </p:cNvPicPr>
          <p:nvPr/>
        </p:nvPicPr>
        <p:blipFill>
          <a:blip r:embed="rId3"/>
          <a:stretch>
            <a:fillRect/>
          </a:stretch>
        </p:blipFill>
        <p:spPr>
          <a:xfrm>
            <a:off x="0" y="2334848"/>
            <a:ext cx="2555139" cy="1636518"/>
          </a:xfrm>
          <a:prstGeom prst="rect">
            <a:avLst/>
          </a:prstGeom>
        </p:spPr>
      </p:pic>
    </p:spTree>
    <p:extLst>
      <p:ext uri="{BB962C8B-B14F-4D97-AF65-F5344CB8AC3E}">
        <p14:creationId xmlns:p14="http://schemas.microsoft.com/office/powerpoint/2010/main" val="3985165113"/>
      </p:ext>
    </p:extLst>
  </p:cSld>
  <p:clrMapOvr>
    <a:overrideClrMapping bg1="dk1" tx1="lt1" bg2="dk2" tx2="lt2" accent1="accent1" accent2="accent2" accent3="accent3" accent4="accent4" accent5="accent5" accent6="accent6" hlink="hlink" folHlink="folHlink"/>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E48F-CF3C-EEC5-B4E9-FB92D81D0EBB}"/>
              </a:ext>
            </a:extLst>
          </p:cNvPr>
          <p:cNvSpPr>
            <a:spLocks noGrp="1"/>
          </p:cNvSpPr>
          <p:nvPr>
            <p:ph type="title"/>
          </p:nvPr>
        </p:nvSpPr>
        <p:spPr>
          <a:xfrm>
            <a:off x="958506" y="800392"/>
            <a:ext cx="10264697" cy="1212102"/>
          </a:xfrm>
        </p:spPr>
        <p:txBody>
          <a:bodyPr>
            <a:normAutofit/>
          </a:bodyPr>
          <a:lstStyle/>
          <a:p>
            <a:r>
              <a:rPr lang="en-GB" b="1" dirty="0">
                <a:solidFill>
                  <a:schemeClr val="accent4"/>
                </a:solidFill>
              </a:rPr>
              <a:t>Synology Servers</a:t>
            </a:r>
          </a:p>
        </p:txBody>
      </p:sp>
      <p:sp>
        <p:nvSpPr>
          <p:cNvPr id="3" name="Content Placeholder 2">
            <a:extLst>
              <a:ext uri="{FF2B5EF4-FFF2-40B4-BE49-F238E27FC236}">
                <a16:creationId xmlns:a16="http://schemas.microsoft.com/office/drawing/2014/main" id="{53104201-1558-32B7-581B-6547DA8D5C47}"/>
              </a:ext>
            </a:extLst>
          </p:cNvPr>
          <p:cNvSpPr>
            <a:spLocks noGrp="1"/>
          </p:cNvSpPr>
          <p:nvPr>
            <p:ph idx="1"/>
          </p:nvPr>
        </p:nvSpPr>
        <p:spPr>
          <a:xfrm>
            <a:off x="0" y="2337356"/>
            <a:ext cx="12192000" cy="4448926"/>
          </a:xfrm>
        </p:spPr>
        <p:txBody>
          <a:bodyPr anchor="ctr">
            <a:normAutofit lnSpcReduction="10000"/>
          </a:bodyPr>
          <a:lstStyle/>
          <a:p>
            <a:pPr marL="0" indent="0">
              <a:buNone/>
            </a:pPr>
            <a:r>
              <a:rPr lang="en-GB" sz="1400" b="1" u="sng" dirty="0">
                <a:solidFill>
                  <a:schemeClr val="accent4"/>
                </a:solidFill>
              </a:rPr>
              <a:t>Explanation of Synology servers</a:t>
            </a:r>
          </a:p>
          <a:p>
            <a:pPr marL="0" indent="0">
              <a:buNone/>
            </a:pPr>
            <a:r>
              <a:rPr lang="en-GB" sz="1400" dirty="0"/>
              <a:t>Here are some key features and capabilities of Synology servers:</a:t>
            </a:r>
          </a:p>
          <a:p>
            <a:r>
              <a:rPr lang="en-GB" sz="1400" dirty="0"/>
              <a:t>Scalability: Synology servers are designed to be highly scalable, with the ability to add more storage and processing power as your business needs grow.</a:t>
            </a:r>
          </a:p>
          <a:p>
            <a:r>
              <a:rPr lang="en-GB" sz="1400" dirty="0"/>
              <a:t>Security: Synology servers offer a range of advanced security features, including multiple layers of protection against unauthorized access and data breaches, as well as support for encryption and other security protocols.</a:t>
            </a:r>
          </a:p>
          <a:p>
            <a:r>
              <a:rPr lang="en-GB" sz="1400" dirty="0"/>
              <a:t>Backup and Recovery: Synology servers are designed to provide reliable backup and disaster recovery solutions, with options for both local and offsite backup, as well as automatic backup and recovery of critical data.</a:t>
            </a:r>
          </a:p>
          <a:p>
            <a:r>
              <a:rPr lang="en-GB" sz="1400" dirty="0"/>
              <a:t>Collaboration and Sharing: Synology servers offer a range of collaboration and sharing tools, including file sharing, document management, and version control, to help teams work more efficiently and effectively.</a:t>
            </a:r>
          </a:p>
          <a:p>
            <a:r>
              <a:rPr lang="en-GB" sz="1400" dirty="0"/>
              <a:t>Virtualization: Synology servers can be used for virtualization, enabling businesses to run multiple virtual machines on a single server and making it easier to manage and scale their IT infrastructure.</a:t>
            </a:r>
          </a:p>
          <a:p>
            <a:r>
              <a:rPr lang="en-GB" sz="1400" dirty="0"/>
              <a:t>Application support: Synology servers support a range of business applications, including email, web hosting, database management, and more, making it easy to run and manage a wide range of business-critical applications on a single server.</a:t>
            </a:r>
          </a:p>
          <a:p>
            <a:pPr marL="0" indent="0">
              <a:buNone/>
            </a:pPr>
            <a:r>
              <a:rPr lang="en-GB" sz="1400" dirty="0"/>
              <a:t>Overall, Synology servers are designed to provide businesses and enterprise-level users with a flexible, scalable, and secure platform for managing their data, applications, and IT infrastructure.</a:t>
            </a:r>
          </a:p>
          <a:p>
            <a:pPr marL="0" indent="0">
              <a:buNone/>
            </a:pPr>
            <a:endParaRPr lang="en-GB" sz="1100" dirty="0"/>
          </a:p>
        </p:txBody>
      </p:sp>
      <p:pic>
        <p:nvPicPr>
          <p:cNvPr id="4" name="Picture 3">
            <a:extLst>
              <a:ext uri="{FF2B5EF4-FFF2-40B4-BE49-F238E27FC236}">
                <a16:creationId xmlns:a16="http://schemas.microsoft.com/office/drawing/2014/main" id="{B6A45C30-2CF2-738B-30CA-7E5A08AF224D}"/>
              </a:ext>
            </a:extLst>
          </p:cNvPr>
          <p:cNvPicPr>
            <a:picLocks noChangeAspect="1"/>
          </p:cNvPicPr>
          <p:nvPr/>
        </p:nvPicPr>
        <p:blipFill>
          <a:blip r:embed="rId2"/>
          <a:stretch>
            <a:fillRect/>
          </a:stretch>
        </p:blipFill>
        <p:spPr>
          <a:xfrm>
            <a:off x="10667868" y="0"/>
            <a:ext cx="1524132" cy="475529"/>
          </a:xfrm>
          <a:prstGeom prst="rect">
            <a:avLst/>
          </a:prstGeom>
        </p:spPr>
      </p:pic>
    </p:spTree>
    <p:extLst>
      <p:ext uri="{BB962C8B-B14F-4D97-AF65-F5344CB8AC3E}">
        <p14:creationId xmlns:p14="http://schemas.microsoft.com/office/powerpoint/2010/main" val="257245488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1031-D110-983C-CBE2-896B021011AE}"/>
              </a:ext>
            </a:extLst>
          </p:cNvPr>
          <p:cNvSpPr>
            <a:spLocks noGrp="1"/>
          </p:cNvSpPr>
          <p:nvPr>
            <p:ph type="title"/>
          </p:nvPr>
        </p:nvSpPr>
        <p:spPr>
          <a:xfrm>
            <a:off x="493059" y="475530"/>
            <a:ext cx="4482353" cy="636094"/>
          </a:xfrm>
        </p:spPr>
        <p:txBody>
          <a:bodyPr anchor="ctr">
            <a:normAutofit fontScale="90000"/>
          </a:bodyPr>
          <a:lstStyle/>
          <a:p>
            <a:r>
              <a:rPr lang="en-GB" b="1" dirty="0">
                <a:solidFill>
                  <a:schemeClr val="accent4"/>
                </a:solidFill>
              </a:rPr>
              <a:t>Synology Customers</a:t>
            </a:r>
          </a:p>
        </p:txBody>
      </p:sp>
      <p:sp>
        <p:nvSpPr>
          <p:cNvPr id="3" name="Content Placeholder 2">
            <a:extLst>
              <a:ext uri="{FF2B5EF4-FFF2-40B4-BE49-F238E27FC236}">
                <a16:creationId xmlns:a16="http://schemas.microsoft.com/office/drawing/2014/main" id="{A7A17683-8795-2F45-6505-1A718DFDD582}"/>
              </a:ext>
            </a:extLst>
          </p:cNvPr>
          <p:cNvSpPr>
            <a:spLocks noGrp="1"/>
          </p:cNvSpPr>
          <p:nvPr>
            <p:ph idx="1"/>
          </p:nvPr>
        </p:nvSpPr>
        <p:spPr>
          <a:xfrm>
            <a:off x="143435" y="2241296"/>
            <a:ext cx="11914095" cy="4544988"/>
          </a:xfrm>
        </p:spPr>
        <p:txBody>
          <a:bodyPr anchor="ctr">
            <a:normAutofit/>
          </a:bodyPr>
          <a:lstStyle/>
          <a:p>
            <a:pPr>
              <a:lnSpc>
                <a:spcPct val="110000"/>
              </a:lnSpc>
            </a:pPr>
            <a:r>
              <a:rPr lang="en-GB" sz="1400" dirty="0"/>
              <a:t>For small and medium-sized businesses, Synology offers a range of NAS devices that can store and share data, backup important files, and provide remote access to data. The company also offers solutions for network security, surveillance, and virtualization.</a:t>
            </a:r>
          </a:p>
          <a:p>
            <a:pPr>
              <a:lnSpc>
                <a:spcPct val="110000"/>
              </a:lnSpc>
            </a:pPr>
            <a:r>
              <a:rPr lang="en-GB" sz="1400" dirty="0"/>
              <a:t>In the media and entertainment industry, Synology's products are designed to support the storage and sharing of large media files. Its devices can be used for video production, media archiving, and live streaming.</a:t>
            </a:r>
          </a:p>
          <a:p>
            <a:pPr>
              <a:lnSpc>
                <a:spcPct val="110000"/>
              </a:lnSpc>
            </a:pPr>
            <a:r>
              <a:rPr lang="en-GB" sz="1400" dirty="0"/>
              <a:t>In the education sector, Synology provides solutions for managing digital classrooms, supporting online learning, and storing and sharing large educational files.</a:t>
            </a:r>
          </a:p>
          <a:p>
            <a:pPr>
              <a:lnSpc>
                <a:spcPct val="110000"/>
              </a:lnSpc>
            </a:pPr>
            <a:r>
              <a:rPr lang="en-GB" sz="1400" dirty="0"/>
              <a:t>In the healthcare industry, Synology offers secure storage and sharing solutions for electronic health records (EHRs), medical images, and other sensitive data.</a:t>
            </a:r>
          </a:p>
          <a:p>
            <a:pPr>
              <a:lnSpc>
                <a:spcPct val="110000"/>
              </a:lnSpc>
            </a:pPr>
            <a:r>
              <a:rPr lang="en-GB" sz="1400" dirty="0"/>
              <a:t>In the government sector, Synology's products are designed to meet the strict security requirements of government agencies. Its devices can be used for secure data storage, backup, and disaster recovery.</a:t>
            </a:r>
          </a:p>
          <a:p>
            <a:pPr>
              <a:lnSpc>
                <a:spcPct val="110000"/>
              </a:lnSpc>
            </a:pPr>
            <a:r>
              <a:rPr lang="en-GB" sz="1400" dirty="0"/>
              <a:t>For home users, Synology offers a range of NAS devices that can be used for media streaming, data backup, and remote access to data.</a:t>
            </a:r>
          </a:p>
          <a:p>
            <a:pPr marL="0" indent="0">
              <a:lnSpc>
                <a:spcPct val="110000"/>
              </a:lnSpc>
              <a:buNone/>
            </a:pPr>
            <a:r>
              <a:rPr lang="en-GB" sz="1400" dirty="0"/>
              <a:t>Synology's customer loyalty can be attributed to several factors. The company is known for its high-quality products, innovative features, and excellent customer service. </a:t>
            </a:r>
          </a:p>
        </p:txBody>
      </p:sp>
      <p:pic>
        <p:nvPicPr>
          <p:cNvPr id="4" name="Picture 3">
            <a:extLst>
              <a:ext uri="{FF2B5EF4-FFF2-40B4-BE49-F238E27FC236}">
                <a16:creationId xmlns:a16="http://schemas.microsoft.com/office/drawing/2014/main" id="{193832A0-1BC1-46E4-CC42-738F6E946D3A}"/>
              </a:ext>
            </a:extLst>
          </p:cNvPr>
          <p:cNvPicPr>
            <a:picLocks noChangeAspect="1"/>
          </p:cNvPicPr>
          <p:nvPr/>
        </p:nvPicPr>
        <p:blipFill>
          <a:blip r:embed="rId2"/>
          <a:stretch>
            <a:fillRect/>
          </a:stretch>
        </p:blipFill>
        <p:spPr>
          <a:xfrm>
            <a:off x="10667565" y="0"/>
            <a:ext cx="1524132" cy="475529"/>
          </a:xfrm>
          <a:prstGeom prst="rect">
            <a:avLst/>
          </a:prstGeom>
        </p:spPr>
      </p:pic>
      <p:pic>
        <p:nvPicPr>
          <p:cNvPr id="5" name="Picture 4">
            <a:extLst>
              <a:ext uri="{FF2B5EF4-FFF2-40B4-BE49-F238E27FC236}">
                <a16:creationId xmlns:a16="http://schemas.microsoft.com/office/drawing/2014/main" id="{20D6A0C0-63ED-B898-7819-A69D57B0713C}"/>
              </a:ext>
            </a:extLst>
          </p:cNvPr>
          <p:cNvPicPr>
            <a:picLocks noChangeAspect="1"/>
          </p:cNvPicPr>
          <p:nvPr/>
        </p:nvPicPr>
        <p:blipFill>
          <a:blip r:embed="rId3"/>
          <a:stretch>
            <a:fillRect/>
          </a:stretch>
        </p:blipFill>
        <p:spPr>
          <a:xfrm>
            <a:off x="4975411" y="493579"/>
            <a:ext cx="3424517" cy="1729667"/>
          </a:xfrm>
          <a:prstGeom prst="rect">
            <a:avLst/>
          </a:prstGeom>
        </p:spPr>
      </p:pic>
    </p:spTree>
    <p:extLst>
      <p:ext uri="{BB962C8B-B14F-4D97-AF65-F5344CB8AC3E}">
        <p14:creationId xmlns:p14="http://schemas.microsoft.com/office/powerpoint/2010/main" val="174410613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960F-F393-4312-6ABB-E6BB66DBE848}"/>
              </a:ext>
            </a:extLst>
          </p:cNvPr>
          <p:cNvSpPr>
            <a:spLocks noGrp="1"/>
          </p:cNvSpPr>
          <p:nvPr>
            <p:ph type="title"/>
          </p:nvPr>
        </p:nvSpPr>
        <p:spPr/>
        <p:txBody>
          <a:bodyPr>
            <a:normAutofit/>
          </a:bodyPr>
          <a:lstStyle/>
          <a:p>
            <a:r>
              <a:rPr lang="en-GB" b="1" dirty="0">
                <a:solidFill>
                  <a:schemeClr val="accent4"/>
                </a:solidFill>
              </a:rPr>
              <a:t>Synology SMB Customers</a:t>
            </a:r>
          </a:p>
        </p:txBody>
      </p:sp>
      <p:sp>
        <p:nvSpPr>
          <p:cNvPr id="3" name="Content Placeholder 2">
            <a:extLst>
              <a:ext uri="{FF2B5EF4-FFF2-40B4-BE49-F238E27FC236}">
                <a16:creationId xmlns:a16="http://schemas.microsoft.com/office/drawing/2014/main" id="{862C6788-08CA-163B-9139-F85FACE76666}"/>
              </a:ext>
            </a:extLst>
          </p:cNvPr>
          <p:cNvSpPr>
            <a:spLocks noGrp="1"/>
          </p:cNvSpPr>
          <p:nvPr>
            <p:ph idx="1"/>
          </p:nvPr>
        </p:nvSpPr>
        <p:spPr>
          <a:xfrm>
            <a:off x="206189" y="1757081"/>
            <a:ext cx="11833412" cy="4778189"/>
          </a:xfrm>
        </p:spPr>
        <p:txBody>
          <a:bodyPr>
            <a:normAutofit lnSpcReduction="10000"/>
          </a:bodyPr>
          <a:lstStyle/>
          <a:p>
            <a:pPr>
              <a:lnSpc>
                <a:spcPct val="110000"/>
              </a:lnSpc>
            </a:pPr>
            <a:r>
              <a:rPr lang="en-GB" sz="1400" dirty="0"/>
              <a:t>SMB stands for Small and Medium-sized Businesses, which are companies with typically fewer than 500 employees. SMBs are an important customer segment for Synology as they require reliable and cost-effective data management solutions to support their business operations.</a:t>
            </a:r>
          </a:p>
          <a:p>
            <a:pPr>
              <a:lnSpc>
                <a:spcPct val="110000"/>
              </a:lnSpc>
            </a:pPr>
            <a:r>
              <a:rPr lang="en-GB" sz="1400" dirty="0"/>
              <a:t>SMB customers have specific needs and preferences when it comes to data management. They require solutions that are easy to use, affordable, and scalable. They also need a high level of data security and protection, as their data is often critical to their business operations. Additionally, SMBs need solutions that are flexible and can be customized to meet their specific requirements.</a:t>
            </a:r>
          </a:p>
          <a:p>
            <a:pPr>
              <a:lnSpc>
                <a:spcPct val="110000"/>
              </a:lnSpc>
            </a:pPr>
            <a:r>
              <a:rPr lang="en-GB" sz="1400" dirty="0"/>
              <a:t>Synology's SMB customer base is made up of a diverse range of companies from various industries, including healthcare, finance, education, retail, and more. Synology's products are designed to meet the unique needs of SMBs, with a focus on affordability, scalability, and ease of use.</a:t>
            </a:r>
          </a:p>
          <a:p>
            <a:pPr>
              <a:lnSpc>
                <a:spcPct val="110000"/>
              </a:lnSpc>
            </a:pPr>
            <a:r>
              <a:rPr lang="en-GB" sz="1400" dirty="0"/>
              <a:t>For SMBs, Synology offers a range of NAS devices that can store and share data, backup important files, and provide remote access to data. The company also offers solutions for network security, surveillance, and virtualization. Synology's products are designed to be easy to set up and use, with a user-friendly interface and intuitive management tools.</a:t>
            </a:r>
          </a:p>
          <a:p>
            <a:pPr>
              <a:lnSpc>
                <a:spcPct val="110000"/>
              </a:lnSpc>
            </a:pPr>
            <a:r>
              <a:rPr lang="en-GB" sz="1400" dirty="0"/>
              <a:t>To meet the needs of SMBs, Synology also provides extensive support resources, including online forums, documentation, and support services. Synology's support team is knowledgeable and responsive, providing fast and effective solutions to any issues that may arise.</a:t>
            </a:r>
          </a:p>
          <a:p>
            <a:pPr>
              <a:lnSpc>
                <a:spcPct val="110000"/>
              </a:lnSpc>
            </a:pPr>
            <a:r>
              <a:rPr lang="en-GB" sz="1400" dirty="0"/>
              <a:t>Overall, Synology has a strong focus on SMBs and provides comprehensive solutions to meet their specific needs. The company's dedication to innovation, customer support, and affordable pricing has earned it a loyal following among SMBs, and the company continues to invest in new products and features to meet the evolving needs of this important customer segment.</a:t>
            </a:r>
          </a:p>
          <a:p>
            <a:pPr>
              <a:lnSpc>
                <a:spcPct val="110000"/>
              </a:lnSpc>
            </a:pPr>
            <a:endParaRPr lang="en-GB" sz="1000" dirty="0"/>
          </a:p>
        </p:txBody>
      </p:sp>
      <p:pic>
        <p:nvPicPr>
          <p:cNvPr id="4" name="Picture 3">
            <a:extLst>
              <a:ext uri="{FF2B5EF4-FFF2-40B4-BE49-F238E27FC236}">
                <a16:creationId xmlns:a16="http://schemas.microsoft.com/office/drawing/2014/main" id="{494EE2B6-6A3F-666D-4E43-FB55E8156934}"/>
              </a:ext>
            </a:extLst>
          </p:cNvPr>
          <p:cNvPicPr>
            <a:picLocks noChangeAspect="1"/>
          </p:cNvPicPr>
          <p:nvPr/>
        </p:nvPicPr>
        <p:blipFill>
          <a:blip r:embed="rId2"/>
          <a:stretch>
            <a:fillRect/>
          </a:stretch>
        </p:blipFill>
        <p:spPr>
          <a:xfrm>
            <a:off x="10667868" y="0"/>
            <a:ext cx="1524132" cy="475529"/>
          </a:xfrm>
          <a:prstGeom prst="rect">
            <a:avLst/>
          </a:prstGeom>
        </p:spPr>
      </p:pic>
    </p:spTree>
    <p:extLst>
      <p:ext uri="{BB962C8B-B14F-4D97-AF65-F5344CB8AC3E}">
        <p14:creationId xmlns:p14="http://schemas.microsoft.com/office/powerpoint/2010/main" val="78892942"/>
      </p:ext>
    </p:extLst>
  </p:cSld>
  <p:clrMapOvr>
    <a:overrideClrMapping bg1="dk1" tx1="lt1" bg2="dk2" tx2="lt2" accent1="accent1" accent2="accent2" accent3="accent3" accent4="accent4" accent5="accent5" accent6="accent6" hlink="hlink" folHlink="folHlink"/>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381</TotalTime>
  <Words>3563</Words>
  <Application>Microsoft Office PowerPoint</Application>
  <PresentationFormat>Widescreen</PresentationFormat>
  <Paragraphs>169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Synology</vt:lpstr>
      <vt:lpstr>About Synology </vt:lpstr>
      <vt:lpstr>Synology NAS Market Competitors </vt:lpstr>
      <vt:lpstr>Synology Product and Services</vt:lpstr>
      <vt:lpstr>Synology Business Model</vt:lpstr>
      <vt:lpstr>Servers Overview</vt:lpstr>
      <vt:lpstr>Synology Servers</vt:lpstr>
      <vt:lpstr>Synology Customers</vt:lpstr>
      <vt:lpstr>Synology SMB Customers</vt:lpstr>
      <vt:lpstr>Benefits of Synology Servers to SMB Customers</vt:lpstr>
      <vt:lpstr>NAS Solution Overview</vt:lpstr>
      <vt:lpstr>Synology NAS Solution</vt:lpstr>
      <vt:lpstr>Synology Competitors Research</vt:lpstr>
      <vt:lpstr>Advantages of Synology Over Competitors NAS Solution</vt:lpstr>
      <vt:lpstr>Market Trends in NAS Solution</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DAYO OYEYEMI</dc:creator>
  <cp:lastModifiedBy>DAYO OYEYEMI</cp:lastModifiedBy>
  <cp:revision>51</cp:revision>
  <dcterms:created xsi:type="dcterms:W3CDTF">2023-02-20T10:07:07Z</dcterms:created>
  <dcterms:modified xsi:type="dcterms:W3CDTF">2023-02-20T16:28:21Z</dcterms:modified>
</cp:coreProperties>
</file>