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13.png" ContentType="image/png"/>
  <Override PartName="/ppt/media/image7.png" ContentType="image/png"/>
  <Override PartName="/ppt/media/image12.png" ContentType="image/png"/>
  <Override PartName="/ppt/media/image8.jpeg" ContentType="image/jpeg"/>
  <Override PartName="/ppt/media/image9.png" ContentType="image/png"/>
  <Override PartName="/ppt/media/image10.png" ContentType="image/png"/>
  <Override PartName="/ppt/media/image11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5765800" cy="3244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88000" y="1742040"/>
            <a:ext cx="51886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8800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94696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042280" y="7592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796560" y="7592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88000" y="17420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2042280" y="17420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796560" y="17420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288000" y="129240"/>
            <a:ext cx="5188680" cy="25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8800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294696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88000" y="1742040"/>
            <a:ext cx="51886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88000" y="1742040"/>
            <a:ext cx="51886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28800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294696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042280" y="7592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796560" y="7592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288000" y="17420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2042280" y="17420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3796560" y="17420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288000" y="129240"/>
            <a:ext cx="5188680" cy="25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28800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294696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288000" y="1742040"/>
            <a:ext cx="51886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88000" y="1742040"/>
            <a:ext cx="51886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28800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94696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042280" y="7592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796560" y="7592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288000" y="17420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2042280" y="17420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3796560" y="1742040"/>
            <a:ext cx="167040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88000" y="129240"/>
            <a:ext cx="5188680" cy="2511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8800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1881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946960" y="17420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8800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946960" y="759240"/>
            <a:ext cx="25318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88000" y="1742040"/>
            <a:ext cx="5188680" cy="8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002200" y="147960"/>
            <a:ext cx="585720" cy="93600"/>
          </a:xfrm>
          <a:custGeom>
            <a:avLst/>
            <a:gdLst/>
            <a:ahLst/>
            <a:rect l="l" t="t" r="r" b="b"/>
            <a:pathLst>
              <a:path w="586104" h="93979">
                <a:moveTo>
                  <a:pt x="54559" y="22860"/>
                </a:moveTo>
                <a:lnTo>
                  <a:pt x="41897" y="22860"/>
                </a:lnTo>
                <a:lnTo>
                  <a:pt x="41897" y="65887"/>
                </a:lnTo>
                <a:lnTo>
                  <a:pt x="41897" y="75361"/>
                </a:lnTo>
                <a:lnTo>
                  <a:pt x="36042" y="81737"/>
                </a:lnTo>
                <a:lnTo>
                  <a:pt x="18554" y="81737"/>
                </a:lnTo>
                <a:lnTo>
                  <a:pt x="12649" y="75361"/>
                </a:lnTo>
                <a:lnTo>
                  <a:pt x="12649" y="22860"/>
                </a:lnTo>
                <a:lnTo>
                  <a:pt x="0" y="22860"/>
                </a:lnTo>
                <a:lnTo>
                  <a:pt x="0" y="73926"/>
                </a:lnTo>
                <a:lnTo>
                  <a:pt x="2501" y="80606"/>
                </a:lnTo>
                <a:lnTo>
                  <a:pt x="11988" y="90665"/>
                </a:lnTo>
                <a:lnTo>
                  <a:pt x="18999" y="93446"/>
                </a:lnTo>
                <a:lnTo>
                  <a:pt x="27330" y="93446"/>
                </a:lnTo>
                <a:lnTo>
                  <a:pt x="39522" y="91135"/>
                </a:lnTo>
                <a:lnTo>
                  <a:pt x="47993" y="85039"/>
                </a:lnTo>
                <a:lnTo>
                  <a:pt x="52946" y="76454"/>
                </a:lnTo>
                <a:lnTo>
                  <a:pt x="54559" y="66636"/>
                </a:lnTo>
                <a:lnTo>
                  <a:pt x="54559" y="22860"/>
                </a:lnTo>
                <a:close/>
                <a:moveTo>
                  <a:pt x="123291" y="22860"/>
                </a:moveTo>
                <a:lnTo>
                  <a:pt x="110744" y="22860"/>
                </a:lnTo>
                <a:lnTo>
                  <a:pt x="110744" y="65239"/>
                </a:lnTo>
                <a:lnTo>
                  <a:pt x="72275" y="21488"/>
                </a:lnTo>
                <a:lnTo>
                  <a:pt x="69367" y="21488"/>
                </a:lnTo>
                <a:lnTo>
                  <a:pt x="69367" y="92075"/>
                </a:lnTo>
                <a:lnTo>
                  <a:pt x="82130" y="92075"/>
                </a:lnTo>
                <a:lnTo>
                  <a:pt x="82130" y="49911"/>
                </a:lnTo>
                <a:lnTo>
                  <a:pt x="120370" y="93332"/>
                </a:lnTo>
                <a:lnTo>
                  <a:pt x="123291" y="93332"/>
                </a:lnTo>
                <a:lnTo>
                  <a:pt x="123291" y="22860"/>
                </a:lnTo>
                <a:close/>
                <a:moveTo>
                  <a:pt x="151523" y="22860"/>
                </a:moveTo>
                <a:lnTo>
                  <a:pt x="138861" y="22860"/>
                </a:lnTo>
                <a:lnTo>
                  <a:pt x="138861" y="92075"/>
                </a:lnTo>
                <a:lnTo>
                  <a:pt x="151523" y="92075"/>
                </a:lnTo>
                <a:lnTo>
                  <a:pt x="151523" y="22860"/>
                </a:lnTo>
                <a:close/>
                <a:moveTo>
                  <a:pt x="220853" y="22860"/>
                </a:moveTo>
                <a:lnTo>
                  <a:pt x="207594" y="22860"/>
                </a:lnTo>
                <a:lnTo>
                  <a:pt x="191922" y="65443"/>
                </a:lnTo>
                <a:lnTo>
                  <a:pt x="175945" y="22860"/>
                </a:lnTo>
                <a:lnTo>
                  <a:pt x="162369" y="22860"/>
                </a:lnTo>
                <a:lnTo>
                  <a:pt x="189814" y="93129"/>
                </a:lnTo>
                <a:lnTo>
                  <a:pt x="193205" y="93129"/>
                </a:lnTo>
                <a:lnTo>
                  <a:pt x="220853" y="22860"/>
                </a:lnTo>
                <a:close/>
                <a:moveTo>
                  <a:pt x="273735" y="22860"/>
                </a:moveTo>
                <a:lnTo>
                  <a:pt x="231711" y="22860"/>
                </a:lnTo>
                <a:lnTo>
                  <a:pt x="231711" y="92075"/>
                </a:lnTo>
                <a:lnTo>
                  <a:pt x="273735" y="92075"/>
                </a:lnTo>
                <a:lnTo>
                  <a:pt x="273735" y="80886"/>
                </a:lnTo>
                <a:lnTo>
                  <a:pt x="244360" y="80886"/>
                </a:lnTo>
                <a:lnTo>
                  <a:pt x="244360" y="62268"/>
                </a:lnTo>
                <a:lnTo>
                  <a:pt x="272059" y="62268"/>
                </a:lnTo>
                <a:lnTo>
                  <a:pt x="272059" y="51498"/>
                </a:lnTo>
                <a:lnTo>
                  <a:pt x="244360" y="51498"/>
                </a:lnTo>
                <a:lnTo>
                  <a:pt x="244360" y="34251"/>
                </a:lnTo>
                <a:lnTo>
                  <a:pt x="273735" y="34251"/>
                </a:lnTo>
                <a:lnTo>
                  <a:pt x="273735" y="22860"/>
                </a:lnTo>
                <a:close/>
                <a:moveTo>
                  <a:pt x="337185" y="92075"/>
                </a:moveTo>
                <a:lnTo>
                  <a:pt x="315442" y="64058"/>
                </a:lnTo>
                <a:lnTo>
                  <a:pt x="314769" y="63207"/>
                </a:lnTo>
                <a:lnTo>
                  <a:pt x="322529" y="60871"/>
                </a:lnTo>
                <a:lnTo>
                  <a:pt x="328320" y="56591"/>
                </a:lnTo>
                <a:lnTo>
                  <a:pt x="329857" y="54038"/>
                </a:lnTo>
                <a:lnTo>
                  <a:pt x="331952" y="50571"/>
                </a:lnTo>
                <a:lnTo>
                  <a:pt x="331990" y="50304"/>
                </a:lnTo>
                <a:lnTo>
                  <a:pt x="333197" y="43040"/>
                </a:lnTo>
                <a:lnTo>
                  <a:pt x="331584" y="34556"/>
                </a:lnTo>
                <a:lnTo>
                  <a:pt x="330822" y="33515"/>
                </a:lnTo>
                <a:lnTo>
                  <a:pt x="326898" y="28206"/>
                </a:lnTo>
                <a:lnTo>
                  <a:pt x="320763" y="24955"/>
                </a:lnTo>
                <a:lnTo>
                  <a:pt x="320763" y="37452"/>
                </a:lnTo>
                <a:lnTo>
                  <a:pt x="320763" y="50304"/>
                </a:lnTo>
                <a:lnTo>
                  <a:pt x="316141" y="54038"/>
                </a:lnTo>
                <a:lnTo>
                  <a:pt x="300570" y="54038"/>
                </a:lnTo>
                <a:lnTo>
                  <a:pt x="300570" y="33515"/>
                </a:lnTo>
                <a:lnTo>
                  <a:pt x="316230" y="33515"/>
                </a:lnTo>
                <a:lnTo>
                  <a:pt x="320763" y="37452"/>
                </a:lnTo>
                <a:lnTo>
                  <a:pt x="320763" y="24955"/>
                </a:lnTo>
                <a:lnTo>
                  <a:pt x="319443" y="24244"/>
                </a:lnTo>
                <a:lnTo>
                  <a:pt x="309448" y="22860"/>
                </a:lnTo>
                <a:lnTo>
                  <a:pt x="287909" y="22860"/>
                </a:lnTo>
                <a:lnTo>
                  <a:pt x="287909" y="92075"/>
                </a:lnTo>
                <a:lnTo>
                  <a:pt x="300570" y="92075"/>
                </a:lnTo>
                <a:lnTo>
                  <a:pt x="300570" y="64058"/>
                </a:lnTo>
                <a:lnTo>
                  <a:pt x="322160" y="92075"/>
                </a:lnTo>
                <a:lnTo>
                  <a:pt x="337185" y="92075"/>
                </a:lnTo>
                <a:close/>
                <a:moveTo>
                  <a:pt x="391604" y="62420"/>
                </a:moveTo>
                <a:lnTo>
                  <a:pt x="383032" y="56883"/>
                </a:lnTo>
                <a:lnTo>
                  <a:pt x="368592" y="49657"/>
                </a:lnTo>
                <a:lnTo>
                  <a:pt x="361861" y="46240"/>
                </a:lnTo>
                <a:lnTo>
                  <a:pt x="359702" y="43916"/>
                </a:lnTo>
                <a:lnTo>
                  <a:pt x="359702" y="35229"/>
                </a:lnTo>
                <a:lnTo>
                  <a:pt x="364324" y="32677"/>
                </a:lnTo>
                <a:lnTo>
                  <a:pt x="373418" y="32677"/>
                </a:lnTo>
                <a:lnTo>
                  <a:pt x="378345" y="34772"/>
                </a:lnTo>
                <a:lnTo>
                  <a:pt x="383959" y="39217"/>
                </a:lnTo>
                <a:lnTo>
                  <a:pt x="389966" y="30416"/>
                </a:lnTo>
                <a:lnTo>
                  <a:pt x="384632" y="25920"/>
                </a:lnTo>
                <a:lnTo>
                  <a:pt x="378269" y="21590"/>
                </a:lnTo>
                <a:lnTo>
                  <a:pt x="369011" y="21590"/>
                </a:lnTo>
                <a:lnTo>
                  <a:pt x="359854" y="22961"/>
                </a:lnTo>
                <a:lnTo>
                  <a:pt x="352869" y="26835"/>
                </a:lnTo>
                <a:lnTo>
                  <a:pt x="348399" y="32893"/>
                </a:lnTo>
                <a:lnTo>
                  <a:pt x="346837" y="40830"/>
                </a:lnTo>
                <a:lnTo>
                  <a:pt x="348411" y="48437"/>
                </a:lnTo>
                <a:lnTo>
                  <a:pt x="352386" y="54140"/>
                </a:lnTo>
                <a:lnTo>
                  <a:pt x="357695" y="58267"/>
                </a:lnTo>
                <a:lnTo>
                  <a:pt x="363220" y="61175"/>
                </a:lnTo>
                <a:lnTo>
                  <a:pt x="370052" y="64427"/>
                </a:lnTo>
                <a:lnTo>
                  <a:pt x="375475" y="67195"/>
                </a:lnTo>
                <a:lnTo>
                  <a:pt x="378841" y="69773"/>
                </a:lnTo>
                <a:lnTo>
                  <a:pt x="378841" y="79082"/>
                </a:lnTo>
                <a:lnTo>
                  <a:pt x="375361" y="82054"/>
                </a:lnTo>
                <a:lnTo>
                  <a:pt x="369531" y="82054"/>
                </a:lnTo>
                <a:lnTo>
                  <a:pt x="362775" y="82054"/>
                </a:lnTo>
                <a:lnTo>
                  <a:pt x="356527" y="77698"/>
                </a:lnTo>
                <a:lnTo>
                  <a:pt x="350380" y="72656"/>
                </a:lnTo>
                <a:lnTo>
                  <a:pt x="344043" y="81876"/>
                </a:lnTo>
                <a:lnTo>
                  <a:pt x="368896" y="93332"/>
                </a:lnTo>
                <a:lnTo>
                  <a:pt x="378180" y="91884"/>
                </a:lnTo>
                <a:lnTo>
                  <a:pt x="385343" y="87769"/>
                </a:lnTo>
                <a:lnTo>
                  <a:pt x="389966" y="81407"/>
                </a:lnTo>
                <a:lnTo>
                  <a:pt x="391604" y="73164"/>
                </a:lnTo>
                <a:lnTo>
                  <a:pt x="391604" y="62420"/>
                </a:lnTo>
                <a:close/>
                <a:moveTo>
                  <a:pt x="415874" y="22860"/>
                </a:moveTo>
                <a:lnTo>
                  <a:pt x="403225" y="22860"/>
                </a:lnTo>
                <a:lnTo>
                  <a:pt x="403225" y="92075"/>
                </a:lnTo>
                <a:lnTo>
                  <a:pt x="415874" y="92075"/>
                </a:lnTo>
                <a:lnTo>
                  <a:pt x="415874" y="22860"/>
                </a:lnTo>
                <a:close/>
                <a:moveTo>
                  <a:pt x="480707" y="22860"/>
                </a:moveTo>
                <a:lnTo>
                  <a:pt x="429094" y="22860"/>
                </a:lnTo>
                <a:lnTo>
                  <a:pt x="429094" y="34251"/>
                </a:lnTo>
                <a:lnTo>
                  <a:pt x="448691" y="34251"/>
                </a:lnTo>
                <a:lnTo>
                  <a:pt x="448691" y="92075"/>
                </a:lnTo>
                <a:lnTo>
                  <a:pt x="461225" y="92075"/>
                </a:lnTo>
                <a:lnTo>
                  <a:pt x="461225" y="34251"/>
                </a:lnTo>
                <a:lnTo>
                  <a:pt x="480707" y="34251"/>
                </a:lnTo>
                <a:lnTo>
                  <a:pt x="480707" y="22860"/>
                </a:lnTo>
                <a:close/>
                <a:moveTo>
                  <a:pt x="504075" y="3556"/>
                </a:moveTo>
                <a:lnTo>
                  <a:pt x="500494" y="0"/>
                </a:lnTo>
                <a:lnTo>
                  <a:pt x="491388" y="0"/>
                </a:lnTo>
                <a:lnTo>
                  <a:pt x="487845" y="3556"/>
                </a:lnTo>
                <a:lnTo>
                  <a:pt x="487845" y="12674"/>
                </a:lnTo>
                <a:lnTo>
                  <a:pt x="491312" y="16141"/>
                </a:lnTo>
                <a:lnTo>
                  <a:pt x="495922" y="16141"/>
                </a:lnTo>
                <a:lnTo>
                  <a:pt x="500494" y="16141"/>
                </a:lnTo>
                <a:lnTo>
                  <a:pt x="504075" y="12598"/>
                </a:lnTo>
                <a:lnTo>
                  <a:pt x="504075" y="3556"/>
                </a:lnTo>
                <a:close/>
                <a:moveTo>
                  <a:pt x="526923" y="3632"/>
                </a:moveTo>
                <a:lnTo>
                  <a:pt x="523316" y="0"/>
                </a:lnTo>
                <a:lnTo>
                  <a:pt x="514337" y="0"/>
                </a:lnTo>
                <a:lnTo>
                  <a:pt x="510794" y="3556"/>
                </a:lnTo>
                <a:lnTo>
                  <a:pt x="510794" y="12674"/>
                </a:lnTo>
                <a:lnTo>
                  <a:pt x="514261" y="16141"/>
                </a:lnTo>
                <a:lnTo>
                  <a:pt x="518858" y="16141"/>
                </a:lnTo>
                <a:lnTo>
                  <a:pt x="523379" y="16141"/>
                </a:lnTo>
                <a:lnTo>
                  <a:pt x="526923" y="12598"/>
                </a:lnTo>
                <a:lnTo>
                  <a:pt x="526923" y="3632"/>
                </a:lnTo>
                <a:close/>
                <a:moveTo>
                  <a:pt x="538327" y="92075"/>
                </a:moveTo>
                <a:lnTo>
                  <a:pt x="533158" y="79641"/>
                </a:lnTo>
                <a:lnTo>
                  <a:pt x="528764" y="69088"/>
                </a:lnTo>
                <a:lnTo>
                  <a:pt x="519696" y="47307"/>
                </a:lnTo>
                <a:lnTo>
                  <a:pt x="516039" y="38531"/>
                </a:lnTo>
                <a:lnTo>
                  <a:pt x="516039" y="69088"/>
                </a:lnTo>
                <a:lnTo>
                  <a:pt x="498729" y="69088"/>
                </a:lnTo>
                <a:lnTo>
                  <a:pt x="507288" y="47307"/>
                </a:lnTo>
                <a:lnTo>
                  <a:pt x="516039" y="69088"/>
                </a:lnTo>
                <a:lnTo>
                  <a:pt x="516039" y="38531"/>
                </a:lnTo>
                <a:lnTo>
                  <a:pt x="509079" y="21805"/>
                </a:lnTo>
                <a:lnTo>
                  <a:pt x="505587" y="21805"/>
                </a:lnTo>
                <a:lnTo>
                  <a:pt x="505460" y="22098"/>
                </a:lnTo>
                <a:lnTo>
                  <a:pt x="476770" y="92075"/>
                </a:lnTo>
                <a:lnTo>
                  <a:pt x="489826" y="92075"/>
                </a:lnTo>
                <a:lnTo>
                  <a:pt x="494665" y="79641"/>
                </a:lnTo>
                <a:lnTo>
                  <a:pt x="520217" y="79641"/>
                </a:lnTo>
                <a:lnTo>
                  <a:pt x="525272" y="92075"/>
                </a:lnTo>
                <a:lnTo>
                  <a:pt x="538327" y="92075"/>
                </a:lnTo>
                <a:close/>
                <a:moveTo>
                  <a:pt x="586003" y="22669"/>
                </a:moveTo>
                <a:lnTo>
                  <a:pt x="534390" y="22669"/>
                </a:lnTo>
                <a:lnTo>
                  <a:pt x="534390" y="34061"/>
                </a:lnTo>
                <a:lnTo>
                  <a:pt x="553974" y="34061"/>
                </a:lnTo>
                <a:lnTo>
                  <a:pt x="553974" y="91884"/>
                </a:lnTo>
                <a:lnTo>
                  <a:pt x="566521" y="91884"/>
                </a:lnTo>
                <a:lnTo>
                  <a:pt x="566521" y="34061"/>
                </a:lnTo>
                <a:lnTo>
                  <a:pt x="586003" y="34061"/>
                </a:lnTo>
                <a:lnTo>
                  <a:pt x="586003" y="22669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bg object 17" descr=""/>
          <p:cNvPicPr/>
          <p:nvPr/>
        </p:nvPicPr>
        <p:blipFill>
          <a:blip r:embed="rId2"/>
          <a:stretch/>
        </p:blipFill>
        <p:spPr>
          <a:xfrm>
            <a:off x="5002200" y="262440"/>
            <a:ext cx="474120" cy="68760"/>
          </a:xfrm>
          <a:prstGeom prst="rect">
            <a:avLst/>
          </a:prstGeom>
          <a:ln>
            <a:noFill/>
          </a:ln>
        </p:spPr>
      </p:pic>
      <p:sp>
        <p:nvSpPr>
          <p:cNvPr id="2" name="CustomShape 2" hidden="1"/>
          <p:cNvSpPr/>
          <p:nvPr/>
        </p:nvSpPr>
        <p:spPr>
          <a:xfrm>
            <a:off x="4728240" y="126720"/>
            <a:ext cx="204840" cy="205560"/>
          </a:xfrm>
          <a:custGeom>
            <a:avLst/>
            <a:gdLst/>
            <a:ahLst/>
            <a:rect l="l" t="t" r="r" b="b"/>
            <a:pathLst>
              <a:path w="205104" h="205740">
                <a:moveTo>
                  <a:pt x="205105" y="44450"/>
                </a:moveTo>
                <a:lnTo>
                  <a:pt x="161086" y="44450"/>
                </a:lnTo>
                <a:lnTo>
                  <a:pt x="161086" y="0"/>
                </a:lnTo>
                <a:lnTo>
                  <a:pt x="0" y="0"/>
                </a:lnTo>
                <a:lnTo>
                  <a:pt x="0" y="44450"/>
                </a:lnTo>
                <a:lnTo>
                  <a:pt x="0" y="205740"/>
                </a:lnTo>
                <a:lnTo>
                  <a:pt x="205105" y="205740"/>
                </a:lnTo>
                <a:lnTo>
                  <a:pt x="205105" y="4445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 hidden="1"/>
          <p:cNvSpPr/>
          <p:nvPr/>
        </p:nvSpPr>
        <p:spPr>
          <a:xfrm>
            <a:off x="4728240" y="400320"/>
            <a:ext cx="205560" cy="43920"/>
          </a:xfrm>
          <a:custGeom>
            <a:avLst/>
            <a:gdLst/>
            <a:ahLst/>
            <a:rect l="l" t="t" r="r" b="b"/>
            <a:pathLst>
              <a:path w="205739" h="44450">
                <a:moveTo>
                  <a:pt x="205112" y="43966"/>
                </a:moveTo>
                <a:lnTo>
                  <a:pt x="0" y="43966"/>
                </a:lnTo>
                <a:lnTo>
                  <a:pt x="0" y="0"/>
                </a:lnTo>
                <a:lnTo>
                  <a:pt x="205112" y="0"/>
                </a:lnTo>
                <a:lnTo>
                  <a:pt x="205112" y="43966"/>
                </a:lnTo>
                <a:close/>
              </a:path>
            </a:pathLst>
          </a:custGeom>
          <a:solidFill>
            <a:srgbClr val="548c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835920" y="762120"/>
            <a:ext cx="4093920" cy="541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300" spc="-1" strike="noStrike">
                <a:latin typeface="Calibri"/>
              </a:rPr>
              <a:t>Click to edit the title text </a:t>
            </a:r>
            <a:r>
              <a:rPr b="0" lang="en-US" sz="1300" spc="-1" strike="noStrike">
                <a:latin typeface="Calibri"/>
              </a:rPr>
              <a:t>format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dt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5459760" y="3135600"/>
            <a:ext cx="244800" cy="11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E0C8FC0E-64D7-4CA9-ABB0-1ACD1D1E4AD8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02200" y="147960"/>
            <a:ext cx="585720" cy="93600"/>
          </a:xfrm>
          <a:custGeom>
            <a:avLst/>
            <a:gdLst/>
            <a:ahLst/>
            <a:rect l="l" t="t" r="r" b="b"/>
            <a:pathLst>
              <a:path w="586104" h="93979">
                <a:moveTo>
                  <a:pt x="54559" y="22860"/>
                </a:moveTo>
                <a:lnTo>
                  <a:pt x="41897" y="22860"/>
                </a:lnTo>
                <a:lnTo>
                  <a:pt x="41897" y="65887"/>
                </a:lnTo>
                <a:lnTo>
                  <a:pt x="41897" y="75361"/>
                </a:lnTo>
                <a:lnTo>
                  <a:pt x="36042" y="81737"/>
                </a:lnTo>
                <a:lnTo>
                  <a:pt x="18554" y="81737"/>
                </a:lnTo>
                <a:lnTo>
                  <a:pt x="12649" y="75361"/>
                </a:lnTo>
                <a:lnTo>
                  <a:pt x="12649" y="22860"/>
                </a:lnTo>
                <a:lnTo>
                  <a:pt x="0" y="22860"/>
                </a:lnTo>
                <a:lnTo>
                  <a:pt x="0" y="73926"/>
                </a:lnTo>
                <a:lnTo>
                  <a:pt x="2501" y="80606"/>
                </a:lnTo>
                <a:lnTo>
                  <a:pt x="11988" y="90665"/>
                </a:lnTo>
                <a:lnTo>
                  <a:pt x="18999" y="93446"/>
                </a:lnTo>
                <a:lnTo>
                  <a:pt x="27330" y="93446"/>
                </a:lnTo>
                <a:lnTo>
                  <a:pt x="39522" y="91135"/>
                </a:lnTo>
                <a:lnTo>
                  <a:pt x="47993" y="85039"/>
                </a:lnTo>
                <a:lnTo>
                  <a:pt x="52946" y="76454"/>
                </a:lnTo>
                <a:lnTo>
                  <a:pt x="54559" y="66636"/>
                </a:lnTo>
                <a:lnTo>
                  <a:pt x="54559" y="22860"/>
                </a:lnTo>
                <a:close/>
                <a:moveTo>
                  <a:pt x="123291" y="22860"/>
                </a:moveTo>
                <a:lnTo>
                  <a:pt x="110744" y="22860"/>
                </a:lnTo>
                <a:lnTo>
                  <a:pt x="110744" y="65239"/>
                </a:lnTo>
                <a:lnTo>
                  <a:pt x="72275" y="21488"/>
                </a:lnTo>
                <a:lnTo>
                  <a:pt x="69367" y="21488"/>
                </a:lnTo>
                <a:lnTo>
                  <a:pt x="69367" y="92075"/>
                </a:lnTo>
                <a:lnTo>
                  <a:pt x="82130" y="92075"/>
                </a:lnTo>
                <a:lnTo>
                  <a:pt x="82130" y="49911"/>
                </a:lnTo>
                <a:lnTo>
                  <a:pt x="120370" y="93332"/>
                </a:lnTo>
                <a:lnTo>
                  <a:pt x="123291" y="93332"/>
                </a:lnTo>
                <a:lnTo>
                  <a:pt x="123291" y="22860"/>
                </a:lnTo>
                <a:close/>
                <a:moveTo>
                  <a:pt x="151523" y="22860"/>
                </a:moveTo>
                <a:lnTo>
                  <a:pt x="138861" y="22860"/>
                </a:lnTo>
                <a:lnTo>
                  <a:pt x="138861" y="92075"/>
                </a:lnTo>
                <a:lnTo>
                  <a:pt x="151523" y="92075"/>
                </a:lnTo>
                <a:lnTo>
                  <a:pt x="151523" y="22860"/>
                </a:lnTo>
                <a:close/>
                <a:moveTo>
                  <a:pt x="220853" y="22860"/>
                </a:moveTo>
                <a:lnTo>
                  <a:pt x="207594" y="22860"/>
                </a:lnTo>
                <a:lnTo>
                  <a:pt x="191922" y="65443"/>
                </a:lnTo>
                <a:lnTo>
                  <a:pt x="175945" y="22860"/>
                </a:lnTo>
                <a:lnTo>
                  <a:pt x="162369" y="22860"/>
                </a:lnTo>
                <a:lnTo>
                  <a:pt x="189814" y="93129"/>
                </a:lnTo>
                <a:lnTo>
                  <a:pt x="193205" y="93129"/>
                </a:lnTo>
                <a:lnTo>
                  <a:pt x="220853" y="22860"/>
                </a:lnTo>
                <a:close/>
                <a:moveTo>
                  <a:pt x="273735" y="22860"/>
                </a:moveTo>
                <a:lnTo>
                  <a:pt x="231711" y="22860"/>
                </a:lnTo>
                <a:lnTo>
                  <a:pt x="231711" y="92075"/>
                </a:lnTo>
                <a:lnTo>
                  <a:pt x="273735" y="92075"/>
                </a:lnTo>
                <a:lnTo>
                  <a:pt x="273735" y="80886"/>
                </a:lnTo>
                <a:lnTo>
                  <a:pt x="244360" y="80886"/>
                </a:lnTo>
                <a:lnTo>
                  <a:pt x="244360" y="62268"/>
                </a:lnTo>
                <a:lnTo>
                  <a:pt x="272059" y="62268"/>
                </a:lnTo>
                <a:lnTo>
                  <a:pt x="272059" y="51498"/>
                </a:lnTo>
                <a:lnTo>
                  <a:pt x="244360" y="51498"/>
                </a:lnTo>
                <a:lnTo>
                  <a:pt x="244360" y="34251"/>
                </a:lnTo>
                <a:lnTo>
                  <a:pt x="273735" y="34251"/>
                </a:lnTo>
                <a:lnTo>
                  <a:pt x="273735" y="22860"/>
                </a:lnTo>
                <a:close/>
                <a:moveTo>
                  <a:pt x="337185" y="92075"/>
                </a:moveTo>
                <a:lnTo>
                  <a:pt x="315442" y="64058"/>
                </a:lnTo>
                <a:lnTo>
                  <a:pt x="314769" y="63207"/>
                </a:lnTo>
                <a:lnTo>
                  <a:pt x="322529" y="60871"/>
                </a:lnTo>
                <a:lnTo>
                  <a:pt x="328320" y="56591"/>
                </a:lnTo>
                <a:lnTo>
                  <a:pt x="329857" y="54038"/>
                </a:lnTo>
                <a:lnTo>
                  <a:pt x="331952" y="50571"/>
                </a:lnTo>
                <a:lnTo>
                  <a:pt x="331990" y="50304"/>
                </a:lnTo>
                <a:lnTo>
                  <a:pt x="333197" y="43040"/>
                </a:lnTo>
                <a:lnTo>
                  <a:pt x="331584" y="34556"/>
                </a:lnTo>
                <a:lnTo>
                  <a:pt x="330822" y="33515"/>
                </a:lnTo>
                <a:lnTo>
                  <a:pt x="326898" y="28206"/>
                </a:lnTo>
                <a:lnTo>
                  <a:pt x="320763" y="24955"/>
                </a:lnTo>
                <a:lnTo>
                  <a:pt x="320763" y="37452"/>
                </a:lnTo>
                <a:lnTo>
                  <a:pt x="320763" y="50304"/>
                </a:lnTo>
                <a:lnTo>
                  <a:pt x="316141" y="54038"/>
                </a:lnTo>
                <a:lnTo>
                  <a:pt x="300570" y="54038"/>
                </a:lnTo>
                <a:lnTo>
                  <a:pt x="300570" y="33515"/>
                </a:lnTo>
                <a:lnTo>
                  <a:pt x="316230" y="33515"/>
                </a:lnTo>
                <a:lnTo>
                  <a:pt x="320763" y="37452"/>
                </a:lnTo>
                <a:lnTo>
                  <a:pt x="320763" y="24955"/>
                </a:lnTo>
                <a:lnTo>
                  <a:pt x="319443" y="24244"/>
                </a:lnTo>
                <a:lnTo>
                  <a:pt x="309448" y="22860"/>
                </a:lnTo>
                <a:lnTo>
                  <a:pt x="287909" y="22860"/>
                </a:lnTo>
                <a:lnTo>
                  <a:pt x="287909" y="92075"/>
                </a:lnTo>
                <a:lnTo>
                  <a:pt x="300570" y="92075"/>
                </a:lnTo>
                <a:lnTo>
                  <a:pt x="300570" y="64058"/>
                </a:lnTo>
                <a:lnTo>
                  <a:pt x="322160" y="92075"/>
                </a:lnTo>
                <a:lnTo>
                  <a:pt x="337185" y="92075"/>
                </a:lnTo>
                <a:close/>
                <a:moveTo>
                  <a:pt x="391604" y="62420"/>
                </a:moveTo>
                <a:lnTo>
                  <a:pt x="383032" y="56883"/>
                </a:lnTo>
                <a:lnTo>
                  <a:pt x="368592" y="49657"/>
                </a:lnTo>
                <a:lnTo>
                  <a:pt x="361861" y="46240"/>
                </a:lnTo>
                <a:lnTo>
                  <a:pt x="359702" y="43916"/>
                </a:lnTo>
                <a:lnTo>
                  <a:pt x="359702" y="35229"/>
                </a:lnTo>
                <a:lnTo>
                  <a:pt x="364324" y="32677"/>
                </a:lnTo>
                <a:lnTo>
                  <a:pt x="373418" y="32677"/>
                </a:lnTo>
                <a:lnTo>
                  <a:pt x="378345" y="34772"/>
                </a:lnTo>
                <a:lnTo>
                  <a:pt x="383959" y="39217"/>
                </a:lnTo>
                <a:lnTo>
                  <a:pt x="389966" y="30416"/>
                </a:lnTo>
                <a:lnTo>
                  <a:pt x="384632" y="25920"/>
                </a:lnTo>
                <a:lnTo>
                  <a:pt x="378269" y="21590"/>
                </a:lnTo>
                <a:lnTo>
                  <a:pt x="369011" y="21590"/>
                </a:lnTo>
                <a:lnTo>
                  <a:pt x="359854" y="22961"/>
                </a:lnTo>
                <a:lnTo>
                  <a:pt x="352869" y="26835"/>
                </a:lnTo>
                <a:lnTo>
                  <a:pt x="348399" y="32893"/>
                </a:lnTo>
                <a:lnTo>
                  <a:pt x="346837" y="40830"/>
                </a:lnTo>
                <a:lnTo>
                  <a:pt x="348411" y="48437"/>
                </a:lnTo>
                <a:lnTo>
                  <a:pt x="352386" y="54140"/>
                </a:lnTo>
                <a:lnTo>
                  <a:pt x="357695" y="58267"/>
                </a:lnTo>
                <a:lnTo>
                  <a:pt x="363220" y="61175"/>
                </a:lnTo>
                <a:lnTo>
                  <a:pt x="370052" y="64427"/>
                </a:lnTo>
                <a:lnTo>
                  <a:pt x="375475" y="67195"/>
                </a:lnTo>
                <a:lnTo>
                  <a:pt x="378841" y="69773"/>
                </a:lnTo>
                <a:lnTo>
                  <a:pt x="378841" y="79082"/>
                </a:lnTo>
                <a:lnTo>
                  <a:pt x="375361" y="82054"/>
                </a:lnTo>
                <a:lnTo>
                  <a:pt x="369531" y="82054"/>
                </a:lnTo>
                <a:lnTo>
                  <a:pt x="362775" y="82054"/>
                </a:lnTo>
                <a:lnTo>
                  <a:pt x="356527" y="77698"/>
                </a:lnTo>
                <a:lnTo>
                  <a:pt x="350380" y="72656"/>
                </a:lnTo>
                <a:lnTo>
                  <a:pt x="344043" y="81876"/>
                </a:lnTo>
                <a:lnTo>
                  <a:pt x="368896" y="93332"/>
                </a:lnTo>
                <a:lnTo>
                  <a:pt x="378180" y="91884"/>
                </a:lnTo>
                <a:lnTo>
                  <a:pt x="385343" y="87769"/>
                </a:lnTo>
                <a:lnTo>
                  <a:pt x="389966" y="81407"/>
                </a:lnTo>
                <a:lnTo>
                  <a:pt x="391604" y="73164"/>
                </a:lnTo>
                <a:lnTo>
                  <a:pt x="391604" y="62420"/>
                </a:lnTo>
                <a:close/>
                <a:moveTo>
                  <a:pt x="415874" y="22860"/>
                </a:moveTo>
                <a:lnTo>
                  <a:pt x="403225" y="22860"/>
                </a:lnTo>
                <a:lnTo>
                  <a:pt x="403225" y="92075"/>
                </a:lnTo>
                <a:lnTo>
                  <a:pt x="415874" y="92075"/>
                </a:lnTo>
                <a:lnTo>
                  <a:pt x="415874" y="22860"/>
                </a:lnTo>
                <a:close/>
                <a:moveTo>
                  <a:pt x="480707" y="22860"/>
                </a:moveTo>
                <a:lnTo>
                  <a:pt x="429094" y="22860"/>
                </a:lnTo>
                <a:lnTo>
                  <a:pt x="429094" y="34251"/>
                </a:lnTo>
                <a:lnTo>
                  <a:pt x="448691" y="34251"/>
                </a:lnTo>
                <a:lnTo>
                  <a:pt x="448691" y="92075"/>
                </a:lnTo>
                <a:lnTo>
                  <a:pt x="461225" y="92075"/>
                </a:lnTo>
                <a:lnTo>
                  <a:pt x="461225" y="34251"/>
                </a:lnTo>
                <a:lnTo>
                  <a:pt x="480707" y="34251"/>
                </a:lnTo>
                <a:lnTo>
                  <a:pt x="480707" y="22860"/>
                </a:lnTo>
                <a:close/>
                <a:moveTo>
                  <a:pt x="504075" y="3556"/>
                </a:moveTo>
                <a:lnTo>
                  <a:pt x="500494" y="0"/>
                </a:lnTo>
                <a:lnTo>
                  <a:pt x="491388" y="0"/>
                </a:lnTo>
                <a:lnTo>
                  <a:pt x="487845" y="3556"/>
                </a:lnTo>
                <a:lnTo>
                  <a:pt x="487845" y="12674"/>
                </a:lnTo>
                <a:lnTo>
                  <a:pt x="491312" y="16141"/>
                </a:lnTo>
                <a:lnTo>
                  <a:pt x="495922" y="16141"/>
                </a:lnTo>
                <a:lnTo>
                  <a:pt x="500494" y="16141"/>
                </a:lnTo>
                <a:lnTo>
                  <a:pt x="504075" y="12598"/>
                </a:lnTo>
                <a:lnTo>
                  <a:pt x="504075" y="3556"/>
                </a:lnTo>
                <a:close/>
                <a:moveTo>
                  <a:pt x="526923" y="3632"/>
                </a:moveTo>
                <a:lnTo>
                  <a:pt x="523316" y="0"/>
                </a:lnTo>
                <a:lnTo>
                  <a:pt x="514337" y="0"/>
                </a:lnTo>
                <a:lnTo>
                  <a:pt x="510794" y="3556"/>
                </a:lnTo>
                <a:lnTo>
                  <a:pt x="510794" y="12674"/>
                </a:lnTo>
                <a:lnTo>
                  <a:pt x="514261" y="16141"/>
                </a:lnTo>
                <a:lnTo>
                  <a:pt x="518858" y="16141"/>
                </a:lnTo>
                <a:lnTo>
                  <a:pt x="523379" y="16141"/>
                </a:lnTo>
                <a:lnTo>
                  <a:pt x="526923" y="12598"/>
                </a:lnTo>
                <a:lnTo>
                  <a:pt x="526923" y="3632"/>
                </a:lnTo>
                <a:close/>
                <a:moveTo>
                  <a:pt x="538327" y="92075"/>
                </a:moveTo>
                <a:lnTo>
                  <a:pt x="533158" y="79641"/>
                </a:lnTo>
                <a:lnTo>
                  <a:pt x="528764" y="69088"/>
                </a:lnTo>
                <a:lnTo>
                  <a:pt x="519696" y="47307"/>
                </a:lnTo>
                <a:lnTo>
                  <a:pt x="516039" y="38531"/>
                </a:lnTo>
                <a:lnTo>
                  <a:pt x="516039" y="69088"/>
                </a:lnTo>
                <a:lnTo>
                  <a:pt x="498729" y="69088"/>
                </a:lnTo>
                <a:lnTo>
                  <a:pt x="507288" y="47307"/>
                </a:lnTo>
                <a:lnTo>
                  <a:pt x="516039" y="69088"/>
                </a:lnTo>
                <a:lnTo>
                  <a:pt x="516039" y="38531"/>
                </a:lnTo>
                <a:lnTo>
                  <a:pt x="509079" y="21805"/>
                </a:lnTo>
                <a:lnTo>
                  <a:pt x="505587" y="21805"/>
                </a:lnTo>
                <a:lnTo>
                  <a:pt x="505460" y="22098"/>
                </a:lnTo>
                <a:lnTo>
                  <a:pt x="476770" y="92075"/>
                </a:lnTo>
                <a:lnTo>
                  <a:pt x="489826" y="92075"/>
                </a:lnTo>
                <a:lnTo>
                  <a:pt x="494665" y="79641"/>
                </a:lnTo>
                <a:lnTo>
                  <a:pt x="520217" y="79641"/>
                </a:lnTo>
                <a:lnTo>
                  <a:pt x="525272" y="92075"/>
                </a:lnTo>
                <a:lnTo>
                  <a:pt x="538327" y="92075"/>
                </a:lnTo>
                <a:close/>
                <a:moveTo>
                  <a:pt x="586003" y="22669"/>
                </a:moveTo>
                <a:lnTo>
                  <a:pt x="534390" y="22669"/>
                </a:lnTo>
                <a:lnTo>
                  <a:pt x="534390" y="34061"/>
                </a:lnTo>
                <a:lnTo>
                  <a:pt x="553974" y="34061"/>
                </a:lnTo>
                <a:lnTo>
                  <a:pt x="553974" y="91884"/>
                </a:lnTo>
                <a:lnTo>
                  <a:pt x="566521" y="91884"/>
                </a:lnTo>
                <a:lnTo>
                  <a:pt x="566521" y="34061"/>
                </a:lnTo>
                <a:lnTo>
                  <a:pt x="586003" y="34061"/>
                </a:lnTo>
                <a:lnTo>
                  <a:pt x="586003" y="22669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bg object 17" descr=""/>
          <p:cNvPicPr/>
          <p:nvPr/>
        </p:nvPicPr>
        <p:blipFill>
          <a:blip r:embed="rId2"/>
          <a:stretch/>
        </p:blipFill>
        <p:spPr>
          <a:xfrm>
            <a:off x="5002200" y="262440"/>
            <a:ext cx="474120" cy="6876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728240" y="126720"/>
            <a:ext cx="204840" cy="205560"/>
          </a:xfrm>
          <a:custGeom>
            <a:avLst/>
            <a:gdLst/>
            <a:ahLst/>
            <a:rect l="l" t="t" r="r" b="b"/>
            <a:pathLst>
              <a:path w="205104" h="205740">
                <a:moveTo>
                  <a:pt x="205105" y="44450"/>
                </a:moveTo>
                <a:lnTo>
                  <a:pt x="161086" y="44450"/>
                </a:lnTo>
                <a:lnTo>
                  <a:pt x="161086" y="0"/>
                </a:lnTo>
                <a:lnTo>
                  <a:pt x="0" y="0"/>
                </a:lnTo>
                <a:lnTo>
                  <a:pt x="0" y="44450"/>
                </a:lnTo>
                <a:lnTo>
                  <a:pt x="0" y="205740"/>
                </a:lnTo>
                <a:lnTo>
                  <a:pt x="205105" y="205740"/>
                </a:lnTo>
                <a:lnTo>
                  <a:pt x="205105" y="4445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4728240" y="400320"/>
            <a:ext cx="205560" cy="43920"/>
          </a:xfrm>
          <a:custGeom>
            <a:avLst/>
            <a:gdLst/>
            <a:ahLst/>
            <a:rect l="l" t="t" r="r" b="b"/>
            <a:pathLst>
              <a:path w="205739" h="44450">
                <a:moveTo>
                  <a:pt x="205112" y="43966"/>
                </a:moveTo>
                <a:lnTo>
                  <a:pt x="0" y="43966"/>
                </a:lnTo>
                <a:lnTo>
                  <a:pt x="0" y="0"/>
                </a:lnTo>
                <a:lnTo>
                  <a:pt x="205112" y="0"/>
                </a:lnTo>
                <a:lnTo>
                  <a:pt x="205112" y="43966"/>
                </a:lnTo>
                <a:close/>
              </a:path>
            </a:pathLst>
          </a:custGeom>
          <a:solidFill>
            <a:srgbClr val="548c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347400" y="9000"/>
            <a:ext cx="2442960" cy="221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300" spc="-1" strike="noStrike">
                <a:latin typeface="Calibri"/>
              </a:rPr>
              <a:t>Click to edit the title text </a:t>
            </a:r>
            <a:r>
              <a:rPr b="0" lang="en-US" sz="1300" spc="-1" strike="noStrike">
                <a:latin typeface="Calibri"/>
              </a:rPr>
              <a:t>format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65200" y="920160"/>
            <a:ext cx="4629600" cy="2152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5459760" y="3135600"/>
            <a:ext cx="244800" cy="11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6671C82A-BE89-46FD-BA70-DC3B9EBE59E3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02200" y="147960"/>
            <a:ext cx="585720" cy="93600"/>
          </a:xfrm>
          <a:custGeom>
            <a:avLst/>
            <a:gdLst/>
            <a:ahLst/>
            <a:rect l="l" t="t" r="r" b="b"/>
            <a:pathLst>
              <a:path w="586104" h="93979">
                <a:moveTo>
                  <a:pt x="54559" y="22860"/>
                </a:moveTo>
                <a:lnTo>
                  <a:pt x="41897" y="22860"/>
                </a:lnTo>
                <a:lnTo>
                  <a:pt x="41897" y="65887"/>
                </a:lnTo>
                <a:lnTo>
                  <a:pt x="41897" y="75361"/>
                </a:lnTo>
                <a:lnTo>
                  <a:pt x="36042" y="81737"/>
                </a:lnTo>
                <a:lnTo>
                  <a:pt x="18554" y="81737"/>
                </a:lnTo>
                <a:lnTo>
                  <a:pt x="12649" y="75361"/>
                </a:lnTo>
                <a:lnTo>
                  <a:pt x="12649" y="22860"/>
                </a:lnTo>
                <a:lnTo>
                  <a:pt x="0" y="22860"/>
                </a:lnTo>
                <a:lnTo>
                  <a:pt x="0" y="73926"/>
                </a:lnTo>
                <a:lnTo>
                  <a:pt x="2501" y="80606"/>
                </a:lnTo>
                <a:lnTo>
                  <a:pt x="11988" y="90665"/>
                </a:lnTo>
                <a:lnTo>
                  <a:pt x="18999" y="93446"/>
                </a:lnTo>
                <a:lnTo>
                  <a:pt x="27330" y="93446"/>
                </a:lnTo>
                <a:lnTo>
                  <a:pt x="39522" y="91135"/>
                </a:lnTo>
                <a:lnTo>
                  <a:pt x="47993" y="85039"/>
                </a:lnTo>
                <a:lnTo>
                  <a:pt x="52946" y="76454"/>
                </a:lnTo>
                <a:lnTo>
                  <a:pt x="54559" y="66636"/>
                </a:lnTo>
                <a:lnTo>
                  <a:pt x="54559" y="22860"/>
                </a:lnTo>
                <a:close/>
                <a:moveTo>
                  <a:pt x="123291" y="22860"/>
                </a:moveTo>
                <a:lnTo>
                  <a:pt x="110744" y="22860"/>
                </a:lnTo>
                <a:lnTo>
                  <a:pt x="110744" y="65239"/>
                </a:lnTo>
                <a:lnTo>
                  <a:pt x="72275" y="21488"/>
                </a:lnTo>
                <a:lnTo>
                  <a:pt x="69367" y="21488"/>
                </a:lnTo>
                <a:lnTo>
                  <a:pt x="69367" y="92075"/>
                </a:lnTo>
                <a:lnTo>
                  <a:pt x="82130" y="92075"/>
                </a:lnTo>
                <a:lnTo>
                  <a:pt x="82130" y="49911"/>
                </a:lnTo>
                <a:lnTo>
                  <a:pt x="120370" y="93332"/>
                </a:lnTo>
                <a:lnTo>
                  <a:pt x="123291" y="93332"/>
                </a:lnTo>
                <a:lnTo>
                  <a:pt x="123291" y="22860"/>
                </a:lnTo>
                <a:close/>
                <a:moveTo>
                  <a:pt x="151523" y="22860"/>
                </a:moveTo>
                <a:lnTo>
                  <a:pt x="138861" y="22860"/>
                </a:lnTo>
                <a:lnTo>
                  <a:pt x="138861" y="92075"/>
                </a:lnTo>
                <a:lnTo>
                  <a:pt x="151523" y="92075"/>
                </a:lnTo>
                <a:lnTo>
                  <a:pt x="151523" y="22860"/>
                </a:lnTo>
                <a:close/>
                <a:moveTo>
                  <a:pt x="220853" y="22860"/>
                </a:moveTo>
                <a:lnTo>
                  <a:pt x="207594" y="22860"/>
                </a:lnTo>
                <a:lnTo>
                  <a:pt x="191922" y="65443"/>
                </a:lnTo>
                <a:lnTo>
                  <a:pt x="175945" y="22860"/>
                </a:lnTo>
                <a:lnTo>
                  <a:pt x="162369" y="22860"/>
                </a:lnTo>
                <a:lnTo>
                  <a:pt x="189814" y="93129"/>
                </a:lnTo>
                <a:lnTo>
                  <a:pt x="193205" y="93129"/>
                </a:lnTo>
                <a:lnTo>
                  <a:pt x="220853" y="22860"/>
                </a:lnTo>
                <a:close/>
                <a:moveTo>
                  <a:pt x="273735" y="22860"/>
                </a:moveTo>
                <a:lnTo>
                  <a:pt x="231711" y="22860"/>
                </a:lnTo>
                <a:lnTo>
                  <a:pt x="231711" y="92075"/>
                </a:lnTo>
                <a:lnTo>
                  <a:pt x="273735" y="92075"/>
                </a:lnTo>
                <a:lnTo>
                  <a:pt x="273735" y="80886"/>
                </a:lnTo>
                <a:lnTo>
                  <a:pt x="244360" y="80886"/>
                </a:lnTo>
                <a:lnTo>
                  <a:pt x="244360" y="62268"/>
                </a:lnTo>
                <a:lnTo>
                  <a:pt x="272059" y="62268"/>
                </a:lnTo>
                <a:lnTo>
                  <a:pt x="272059" y="51498"/>
                </a:lnTo>
                <a:lnTo>
                  <a:pt x="244360" y="51498"/>
                </a:lnTo>
                <a:lnTo>
                  <a:pt x="244360" y="34251"/>
                </a:lnTo>
                <a:lnTo>
                  <a:pt x="273735" y="34251"/>
                </a:lnTo>
                <a:lnTo>
                  <a:pt x="273735" y="22860"/>
                </a:lnTo>
                <a:close/>
                <a:moveTo>
                  <a:pt x="337185" y="92075"/>
                </a:moveTo>
                <a:lnTo>
                  <a:pt x="315442" y="64058"/>
                </a:lnTo>
                <a:lnTo>
                  <a:pt x="314769" y="63207"/>
                </a:lnTo>
                <a:lnTo>
                  <a:pt x="322529" y="60871"/>
                </a:lnTo>
                <a:lnTo>
                  <a:pt x="328320" y="56591"/>
                </a:lnTo>
                <a:lnTo>
                  <a:pt x="329857" y="54038"/>
                </a:lnTo>
                <a:lnTo>
                  <a:pt x="331952" y="50571"/>
                </a:lnTo>
                <a:lnTo>
                  <a:pt x="331990" y="50304"/>
                </a:lnTo>
                <a:lnTo>
                  <a:pt x="333197" y="43040"/>
                </a:lnTo>
                <a:lnTo>
                  <a:pt x="331584" y="34556"/>
                </a:lnTo>
                <a:lnTo>
                  <a:pt x="330822" y="33515"/>
                </a:lnTo>
                <a:lnTo>
                  <a:pt x="326898" y="28206"/>
                </a:lnTo>
                <a:lnTo>
                  <a:pt x="320763" y="24955"/>
                </a:lnTo>
                <a:lnTo>
                  <a:pt x="320763" y="37452"/>
                </a:lnTo>
                <a:lnTo>
                  <a:pt x="320763" y="50304"/>
                </a:lnTo>
                <a:lnTo>
                  <a:pt x="316141" y="54038"/>
                </a:lnTo>
                <a:lnTo>
                  <a:pt x="300570" y="54038"/>
                </a:lnTo>
                <a:lnTo>
                  <a:pt x="300570" y="33515"/>
                </a:lnTo>
                <a:lnTo>
                  <a:pt x="316230" y="33515"/>
                </a:lnTo>
                <a:lnTo>
                  <a:pt x="320763" y="37452"/>
                </a:lnTo>
                <a:lnTo>
                  <a:pt x="320763" y="24955"/>
                </a:lnTo>
                <a:lnTo>
                  <a:pt x="319443" y="24244"/>
                </a:lnTo>
                <a:lnTo>
                  <a:pt x="309448" y="22860"/>
                </a:lnTo>
                <a:lnTo>
                  <a:pt x="287909" y="22860"/>
                </a:lnTo>
                <a:lnTo>
                  <a:pt x="287909" y="92075"/>
                </a:lnTo>
                <a:lnTo>
                  <a:pt x="300570" y="92075"/>
                </a:lnTo>
                <a:lnTo>
                  <a:pt x="300570" y="64058"/>
                </a:lnTo>
                <a:lnTo>
                  <a:pt x="322160" y="92075"/>
                </a:lnTo>
                <a:lnTo>
                  <a:pt x="337185" y="92075"/>
                </a:lnTo>
                <a:close/>
                <a:moveTo>
                  <a:pt x="391604" y="62420"/>
                </a:moveTo>
                <a:lnTo>
                  <a:pt x="383032" y="56883"/>
                </a:lnTo>
                <a:lnTo>
                  <a:pt x="368592" y="49657"/>
                </a:lnTo>
                <a:lnTo>
                  <a:pt x="361861" y="46240"/>
                </a:lnTo>
                <a:lnTo>
                  <a:pt x="359702" y="43916"/>
                </a:lnTo>
                <a:lnTo>
                  <a:pt x="359702" y="35229"/>
                </a:lnTo>
                <a:lnTo>
                  <a:pt x="364324" y="32677"/>
                </a:lnTo>
                <a:lnTo>
                  <a:pt x="373418" y="32677"/>
                </a:lnTo>
                <a:lnTo>
                  <a:pt x="378345" y="34772"/>
                </a:lnTo>
                <a:lnTo>
                  <a:pt x="383959" y="39217"/>
                </a:lnTo>
                <a:lnTo>
                  <a:pt x="389966" y="30416"/>
                </a:lnTo>
                <a:lnTo>
                  <a:pt x="384632" y="25920"/>
                </a:lnTo>
                <a:lnTo>
                  <a:pt x="378269" y="21590"/>
                </a:lnTo>
                <a:lnTo>
                  <a:pt x="369011" y="21590"/>
                </a:lnTo>
                <a:lnTo>
                  <a:pt x="359854" y="22961"/>
                </a:lnTo>
                <a:lnTo>
                  <a:pt x="352869" y="26835"/>
                </a:lnTo>
                <a:lnTo>
                  <a:pt x="348399" y="32893"/>
                </a:lnTo>
                <a:lnTo>
                  <a:pt x="346837" y="40830"/>
                </a:lnTo>
                <a:lnTo>
                  <a:pt x="348411" y="48437"/>
                </a:lnTo>
                <a:lnTo>
                  <a:pt x="352386" y="54140"/>
                </a:lnTo>
                <a:lnTo>
                  <a:pt x="357695" y="58267"/>
                </a:lnTo>
                <a:lnTo>
                  <a:pt x="363220" y="61175"/>
                </a:lnTo>
                <a:lnTo>
                  <a:pt x="370052" y="64427"/>
                </a:lnTo>
                <a:lnTo>
                  <a:pt x="375475" y="67195"/>
                </a:lnTo>
                <a:lnTo>
                  <a:pt x="378841" y="69773"/>
                </a:lnTo>
                <a:lnTo>
                  <a:pt x="378841" y="79082"/>
                </a:lnTo>
                <a:lnTo>
                  <a:pt x="375361" y="82054"/>
                </a:lnTo>
                <a:lnTo>
                  <a:pt x="369531" y="82054"/>
                </a:lnTo>
                <a:lnTo>
                  <a:pt x="362775" y="82054"/>
                </a:lnTo>
                <a:lnTo>
                  <a:pt x="356527" y="77698"/>
                </a:lnTo>
                <a:lnTo>
                  <a:pt x="350380" y="72656"/>
                </a:lnTo>
                <a:lnTo>
                  <a:pt x="344043" y="81876"/>
                </a:lnTo>
                <a:lnTo>
                  <a:pt x="368896" y="93332"/>
                </a:lnTo>
                <a:lnTo>
                  <a:pt x="378180" y="91884"/>
                </a:lnTo>
                <a:lnTo>
                  <a:pt x="385343" y="87769"/>
                </a:lnTo>
                <a:lnTo>
                  <a:pt x="389966" y="81407"/>
                </a:lnTo>
                <a:lnTo>
                  <a:pt x="391604" y="73164"/>
                </a:lnTo>
                <a:lnTo>
                  <a:pt x="391604" y="62420"/>
                </a:lnTo>
                <a:close/>
                <a:moveTo>
                  <a:pt x="415874" y="22860"/>
                </a:moveTo>
                <a:lnTo>
                  <a:pt x="403225" y="22860"/>
                </a:lnTo>
                <a:lnTo>
                  <a:pt x="403225" y="92075"/>
                </a:lnTo>
                <a:lnTo>
                  <a:pt x="415874" y="92075"/>
                </a:lnTo>
                <a:lnTo>
                  <a:pt x="415874" y="22860"/>
                </a:lnTo>
                <a:close/>
                <a:moveTo>
                  <a:pt x="480707" y="22860"/>
                </a:moveTo>
                <a:lnTo>
                  <a:pt x="429094" y="22860"/>
                </a:lnTo>
                <a:lnTo>
                  <a:pt x="429094" y="34251"/>
                </a:lnTo>
                <a:lnTo>
                  <a:pt x="448691" y="34251"/>
                </a:lnTo>
                <a:lnTo>
                  <a:pt x="448691" y="92075"/>
                </a:lnTo>
                <a:lnTo>
                  <a:pt x="461225" y="92075"/>
                </a:lnTo>
                <a:lnTo>
                  <a:pt x="461225" y="34251"/>
                </a:lnTo>
                <a:lnTo>
                  <a:pt x="480707" y="34251"/>
                </a:lnTo>
                <a:lnTo>
                  <a:pt x="480707" y="22860"/>
                </a:lnTo>
                <a:close/>
                <a:moveTo>
                  <a:pt x="504075" y="3556"/>
                </a:moveTo>
                <a:lnTo>
                  <a:pt x="500494" y="0"/>
                </a:lnTo>
                <a:lnTo>
                  <a:pt x="491388" y="0"/>
                </a:lnTo>
                <a:lnTo>
                  <a:pt x="487845" y="3556"/>
                </a:lnTo>
                <a:lnTo>
                  <a:pt x="487845" y="12674"/>
                </a:lnTo>
                <a:lnTo>
                  <a:pt x="491312" y="16141"/>
                </a:lnTo>
                <a:lnTo>
                  <a:pt x="495922" y="16141"/>
                </a:lnTo>
                <a:lnTo>
                  <a:pt x="500494" y="16141"/>
                </a:lnTo>
                <a:lnTo>
                  <a:pt x="504075" y="12598"/>
                </a:lnTo>
                <a:lnTo>
                  <a:pt x="504075" y="3556"/>
                </a:lnTo>
                <a:close/>
                <a:moveTo>
                  <a:pt x="526923" y="3632"/>
                </a:moveTo>
                <a:lnTo>
                  <a:pt x="523316" y="0"/>
                </a:lnTo>
                <a:lnTo>
                  <a:pt x="514337" y="0"/>
                </a:lnTo>
                <a:lnTo>
                  <a:pt x="510794" y="3556"/>
                </a:lnTo>
                <a:lnTo>
                  <a:pt x="510794" y="12674"/>
                </a:lnTo>
                <a:lnTo>
                  <a:pt x="514261" y="16141"/>
                </a:lnTo>
                <a:lnTo>
                  <a:pt x="518858" y="16141"/>
                </a:lnTo>
                <a:lnTo>
                  <a:pt x="523379" y="16141"/>
                </a:lnTo>
                <a:lnTo>
                  <a:pt x="526923" y="12598"/>
                </a:lnTo>
                <a:lnTo>
                  <a:pt x="526923" y="3632"/>
                </a:lnTo>
                <a:close/>
                <a:moveTo>
                  <a:pt x="538327" y="92075"/>
                </a:moveTo>
                <a:lnTo>
                  <a:pt x="533158" y="79641"/>
                </a:lnTo>
                <a:lnTo>
                  <a:pt x="528764" y="69088"/>
                </a:lnTo>
                <a:lnTo>
                  <a:pt x="519696" y="47307"/>
                </a:lnTo>
                <a:lnTo>
                  <a:pt x="516039" y="38531"/>
                </a:lnTo>
                <a:lnTo>
                  <a:pt x="516039" y="69088"/>
                </a:lnTo>
                <a:lnTo>
                  <a:pt x="498729" y="69088"/>
                </a:lnTo>
                <a:lnTo>
                  <a:pt x="507288" y="47307"/>
                </a:lnTo>
                <a:lnTo>
                  <a:pt x="516039" y="69088"/>
                </a:lnTo>
                <a:lnTo>
                  <a:pt x="516039" y="38531"/>
                </a:lnTo>
                <a:lnTo>
                  <a:pt x="509079" y="21805"/>
                </a:lnTo>
                <a:lnTo>
                  <a:pt x="505587" y="21805"/>
                </a:lnTo>
                <a:lnTo>
                  <a:pt x="505460" y="22098"/>
                </a:lnTo>
                <a:lnTo>
                  <a:pt x="476770" y="92075"/>
                </a:lnTo>
                <a:lnTo>
                  <a:pt x="489826" y="92075"/>
                </a:lnTo>
                <a:lnTo>
                  <a:pt x="494665" y="79641"/>
                </a:lnTo>
                <a:lnTo>
                  <a:pt x="520217" y="79641"/>
                </a:lnTo>
                <a:lnTo>
                  <a:pt x="525272" y="92075"/>
                </a:lnTo>
                <a:lnTo>
                  <a:pt x="538327" y="92075"/>
                </a:lnTo>
                <a:close/>
                <a:moveTo>
                  <a:pt x="586003" y="22669"/>
                </a:moveTo>
                <a:lnTo>
                  <a:pt x="534390" y="22669"/>
                </a:lnTo>
                <a:lnTo>
                  <a:pt x="534390" y="34061"/>
                </a:lnTo>
                <a:lnTo>
                  <a:pt x="553974" y="34061"/>
                </a:lnTo>
                <a:lnTo>
                  <a:pt x="553974" y="91884"/>
                </a:lnTo>
                <a:lnTo>
                  <a:pt x="566521" y="91884"/>
                </a:lnTo>
                <a:lnTo>
                  <a:pt x="566521" y="34061"/>
                </a:lnTo>
                <a:lnTo>
                  <a:pt x="586003" y="34061"/>
                </a:lnTo>
                <a:lnTo>
                  <a:pt x="586003" y="22669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bg object 17" descr=""/>
          <p:cNvPicPr/>
          <p:nvPr/>
        </p:nvPicPr>
        <p:blipFill>
          <a:blip r:embed="rId2"/>
          <a:stretch/>
        </p:blipFill>
        <p:spPr>
          <a:xfrm>
            <a:off x="5002200" y="262440"/>
            <a:ext cx="474120" cy="687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4728240" y="126720"/>
            <a:ext cx="204840" cy="205560"/>
          </a:xfrm>
          <a:custGeom>
            <a:avLst/>
            <a:gdLst/>
            <a:ahLst/>
            <a:rect l="l" t="t" r="r" b="b"/>
            <a:pathLst>
              <a:path w="205104" h="205740">
                <a:moveTo>
                  <a:pt x="205105" y="44450"/>
                </a:moveTo>
                <a:lnTo>
                  <a:pt x="161086" y="44450"/>
                </a:lnTo>
                <a:lnTo>
                  <a:pt x="161086" y="0"/>
                </a:lnTo>
                <a:lnTo>
                  <a:pt x="0" y="0"/>
                </a:lnTo>
                <a:lnTo>
                  <a:pt x="0" y="44450"/>
                </a:lnTo>
                <a:lnTo>
                  <a:pt x="0" y="205740"/>
                </a:lnTo>
                <a:lnTo>
                  <a:pt x="205105" y="205740"/>
                </a:lnTo>
                <a:lnTo>
                  <a:pt x="205105" y="4445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4728240" y="400320"/>
            <a:ext cx="205560" cy="43920"/>
          </a:xfrm>
          <a:custGeom>
            <a:avLst/>
            <a:gdLst/>
            <a:ahLst/>
            <a:rect l="l" t="t" r="r" b="b"/>
            <a:pathLst>
              <a:path w="205739" h="44450">
                <a:moveTo>
                  <a:pt x="205112" y="43966"/>
                </a:moveTo>
                <a:lnTo>
                  <a:pt x="0" y="43966"/>
                </a:lnTo>
                <a:lnTo>
                  <a:pt x="0" y="0"/>
                </a:lnTo>
                <a:lnTo>
                  <a:pt x="205112" y="0"/>
                </a:lnTo>
                <a:lnTo>
                  <a:pt x="205112" y="43966"/>
                </a:lnTo>
                <a:close/>
              </a:path>
            </a:pathLst>
          </a:custGeom>
          <a:solidFill>
            <a:srgbClr val="548ca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5459760" y="3135600"/>
            <a:ext cx="244800" cy="11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FF1EA791-6C88-4EA3-9D1A-4ACEFDEB009D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Calibri"/>
              </a:rPr>
              <a:t>Click to edit the </a:t>
            </a:r>
            <a:r>
              <a:rPr b="0" lang="en-US" sz="1800" spc="-1" strike="noStrike">
                <a:latin typeface="Calibri"/>
              </a:rPr>
              <a:t>title text format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s://www.ukbiobank.ac.uk/enable-your-research/about-our-data" TargetMode="External"/><Relationship Id="rId3" Type="http://schemas.openxmlformats.org/officeDocument/2006/relationships/hyperlink" Target="https://www.ukbiobank.ac.uk/enable-your-research/about-our-data" TargetMode="External"/><Relationship Id="rId4" Type="http://schemas.openxmlformats.org/officeDocument/2006/relationships/hyperlink" Target="https://www.ukbiobank.ac.uk/enable-your-research/about-our-data" TargetMode="External"/><Relationship Id="rId5" Type="http://schemas.openxmlformats.org/officeDocument/2006/relationships/hyperlink" Target="https://www.ukbiobank.ac.uk/enable-your-research/about-our-data" TargetMode="External"/><Relationship Id="rId6" Type="http://schemas.openxmlformats.org/officeDocument/2006/relationships/hyperlink" Target="https://www.ukbiobank.ac.uk/enable-your-research/about-our-data" TargetMode="External"/><Relationship Id="rId7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5920" y="762120"/>
            <a:ext cx="409392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Generating</a:t>
            </a:r>
            <a:r>
              <a:rPr b="0" lang="en-US" sz="1300" spc="-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Synthetic</a:t>
            </a:r>
            <a:r>
              <a:rPr b="0" lang="en-US" sz="1300" spc="-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Genotypes</a:t>
            </a:r>
            <a:r>
              <a:rPr b="0" lang="en-US" sz="13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using</a:t>
            </a:r>
            <a:r>
              <a:rPr b="0" lang="en-US" sz="1300" spc="-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Diffusion</a:t>
            </a:r>
            <a:r>
              <a:rPr b="0" lang="en-US" sz="13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Models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502640" y="1254240"/>
            <a:ext cx="275436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240" algn="ctr">
              <a:lnSpc>
                <a:spcPct val="110000"/>
              </a:lnSpc>
              <a:spcBef>
                <a:spcPts val="99"/>
              </a:spcBef>
            </a:pPr>
            <a:r>
              <a:rPr b="0" lang="en-US" sz="900" spc="-1" strike="noStrike">
                <a:latin typeface="Arial MT"/>
              </a:rPr>
              <a:t>Philip</a:t>
            </a:r>
            <a:r>
              <a:rPr b="0" lang="en-US" sz="900" spc="-21" strike="noStrike">
                <a:latin typeface="Arial MT"/>
              </a:rPr>
              <a:t> </a:t>
            </a:r>
            <a:r>
              <a:rPr b="0" lang="en-US" sz="900" spc="-12" strike="noStrike">
                <a:latin typeface="Arial MT"/>
              </a:rPr>
              <a:t>Kenneweg,</a:t>
            </a:r>
            <a:r>
              <a:rPr b="0" lang="en-US" sz="900" spc="-21" strike="noStrike">
                <a:latin typeface="Arial MT"/>
              </a:rPr>
              <a:t> </a:t>
            </a:r>
            <a:r>
              <a:rPr b="0" lang="en-US" sz="900" spc="-1" strike="noStrike">
                <a:latin typeface="Arial MT"/>
              </a:rPr>
              <a:t>Raghuram</a:t>
            </a:r>
            <a:r>
              <a:rPr b="0" lang="en-US" sz="900" spc="-21" strike="noStrike">
                <a:latin typeface="Arial MT"/>
              </a:rPr>
              <a:t> </a:t>
            </a:r>
            <a:r>
              <a:rPr b="0" lang="en-US" sz="900" spc="-12" strike="noStrike">
                <a:latin typeface="Arial MT"/>
              </a:rPr>
              <a:t>Dandinasivara,</a:t>
            </a:r>
            <a:r>
              <a:rPr b="0" lang="en-US" sz="900" spc="-21" strike="noStrike">
                <a:latin typeface="Arial MT"/>
              </a:rPr>
              <a:t> </a:t>
            </a:r>
            <a:r>
              <a:rPr b="0" lang="en-US" sz="900" spc="-1" strike="noStrike">
                <a:latin typeface="Arial MT"/>
              </a:rPr>
              <a:t>Xiao</a:t>
            </a:r>
            <a:r>
              <a:rPr b="0" lang="en-US" sz="900" spc="-21" strike="noStrike">
                <a:latin typeface="Arial MT"/>
              </a:rPr>
              <a:t> Luo, </a:t>
            </a:r>
            <a:r>
              <a:rPr b="0" lang="en-US" sz="900" spc="-1" strike="noStrike">
                <a:latin typeface="Arial MT"/>
              </a:rPr>
              <a:t>Barbara</a:t>
            </a:r>
            <a:r>
              <a:rPr b="0" lang="en-US" sz="900" spc="-21" strike="noStrike">
                <a:latin typeface="Arial MT"/>
              </a:rPr>
              <a:t> </a:t>
            </a:r>
            <a:r>
              <a:rPr b="0" lang="en-US" sz="900" spc="-12" strike="noStrike">
                <a:latin typeface="Arial MT"/>
              </a:rPr>
              <a:t>Hammer,</a:t>
            </a:r>
            <a:r>
              <a:rPr b="0" lang="en-US" sz="900" spc="-15" strike="noStrike">
                <a:latin typeface="Arial MT"/>
              </a:rPr>
              <a:t> </a:t>
            </a:r>
            <a:r>
              <a:rPr b="0" lang="en-US" sz="900" spc="-12" strike="noStrike">
                <a:latin typeface="Arial MT"/>
              </a:rPr>
              <a:t>Alexander</a:t>
            </a:r>
            <a:r>
              <a:rPr b="0" lang="en-US" sz="900" spc="-15" strike="noStrike">
                <a:latin typeface="Arial MT"/>
              </a:rPr>
              <a:t> </a:t>
            </a:r>
            <a:r>
              <a:rPr b="0" lang="en-US" sz="900" spc="-12" strike="noStrike">
                <a:latin typeface="Arial MT"/>
              </a:rPr>
              <a:t>Schönhuth</a:t>
            </a:r>
            <a:endParaRPr b="0" lang="en-US" sz="9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434"/>
              </a:spcBef>
            </a:pPr>
            <a:endParaRPr b="0" lang="en-US" sz="900" spc="-1" strike="noStrike">
              <a:latin typeface="Arial"/>
            </a:endParaRPr>
          </a:p>
          <a:p>
            <a:pPr marL="12240" algn="ctr">
              <a:lnSpc>
                <a:spcPct val="100000"/>
              </a:lnSpc>
              <a:spcBef>
                <a:spcPts val="6"/>
              </a:spcBef>
            </a:pPr>
            <a:r>
              <a:rPr b="0" lang="en-US" sz="700" spc="-1" strike="noStrike">
                <a:latin typeface="Arial MT"/>
              </a:rPr>
              <a:t>University</a:t>
            </a:r>
            <a:r>
              <a:rPr b="0" lang="en-US" sz="700" spc="52" strike="noStrike">
                <a:latin typeface="Arial MT"/>
              </a:rPr>
              <a:t> </a:t>
            </a:r>
            <a:r>
              <a:rPr b="0" lang="en-US" sz="700" spc="-12" strike="noStrike">
                <a:latin typeface="Arial MT"/>
              </a:rPr>
              <a:t>Bielefeld</a:t>
            </a:r>
            <a:endParaRPr b="0" lang="en-US" sz="7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646"/>
              </a:spcBef>
            </a:pPr>
            <a:endParaRPr b="0" lang="en-US" sz="700" spc="-1" strike="noStrike">
              <a:latin typeface="Arial"/>
            </a:endParaRPr>
          </a:p>
          <a:p>
            <a:pPr marL="12240" algn="ctr">
              <a:lnSpc>
                <a:spcPct val="100000"/>
              </a:lnSpc>
            </a:pPr>
            <a:r>
              <a:rPr b="0" lang="en-US" sz="950" spc="-1" strike="noStrike">
                <a:latin typeface="Arial MT"/>
              </a:rPr>
              <a:t>July</a:t>
            </a:r>
            <a:r>
              <a:rPr b="0" lang="en-US" sz="950" spc="3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21,</a:t>
            </a:r>
            <a:r>
              <a:rPr b="0" lang="en-US" sz="950" spc="38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2025</a:t>
            </a:r>
            <a:endParaRPr b="0" lang="en-US" sz="95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Evaluation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47400" y="536040"/>
            <a:ext cx="220824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18000"/>
              </a:lnSpc>
              <a:spcBef>
                <a:spcPts val="91"/>
              </a:spcBef>
            </a:pPr>
            <a:r>
              <a:rPr b="0" lang="en-US" sz="950" spc="-1" strike="noStrike">
                <a:latin typeface="Arial MT"/>
              </a:rPr>
              <a:t>We</a:t>
            </a:r>
            <a:r>
              <a:rPr b="0" lang="en-US" sz="950" spc="3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evaluate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on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2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different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classification tasks: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321840" y="1010160"/>
            <a:ext cx="2423520" cy="11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14280" indent="-176040">
              <a:lnSpc>
                <a:spcPct val="100000"/>
              </a:lnSpc>
              <a:spcBef>
                <a:spcPts val="13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1" strike="noStrike">
                <a:latin typeface="Arial MT"/>
              </a:rPr>
              <a:t>ALS</a:t>
            </a:r>
            <a:r>
              <a:rPr b="0" lang="en-US" sz="950" spc="52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classification</a:t>
            </a:r>
            <a:endParaRPr b="0" lang="en-US" sz="950" spc="-1" strike="noStrike">
              <a:latin typeface="Arial"/>
            </a:endParaRPr>
          </a:p>
          <a:p>
            <a:pPr marL="314280" indent="-176040">
              <a:lnSpc>
                <a:spcPct val="100000"/>
              </a:lnSpc>
              <a:spcBef>
                <a:spcPts val="106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1" strike="noStrike">
                <a:latin typeface="Arial MT"/>
              </a:rPr>
              <a:t>1KG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region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classification</a:t>
            </a:r>
            <a:endParaRPr b="0" lang="en-US" sz="950" spc="-1" strike="noStrike">
              <a:latin typeface="Arial"/>
            </a:endParaRPr>
          </a:p>
          <a:p>
            <a:pPr marL="38160">
              <a:lnSpc>
                <a:spcPct val="105000"/>
              </a:lnSpc>
              <a:spcBef>
                <a:spcPts val="1001"/>
              </a:spcBef>
              <a:tabLst>
                <a:tab algn="l" pos="314280"/>
              </a:tabLst>
            </a:pPr>
            <a:r>
              <a:rPr b="0" lang="en-US" sz="950" spc="-1" strike="noStrike">
                <a:latin typeface="Arial MT"/>
              </a:rPr>
              <a:t>Recovery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Rate</a:t>
            </a:r>
            <a:r>
              <a:rPr b="0" lang="en-US" sz="950" spc="8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compares</a:t>
            </a:r>
            <a:r>
              <a:rPr b="0" lang="en-US" sz="950" spc="8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the</a:t>
            </a:r>
            <a:r>
              <a:rPr b="0" lang="en-US" sz="950" spc="89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performance </a:t>
            </a:r>
            <a:r>
              <a:rPr b="0" lang="en-US" sz="950" spc="-1" strike="noStrike">
                <a:latin typeface="Arial MT"/>
              </a:rPr>
              <a:t>of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the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syn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model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i="1" lang="en-US" sz="1100" spc="-1" strike="noStrike">
                <a:latin typeface="Times New Roman"/>
              </a:rPr>
              <a:t>a</a:t>
            </a:r>
            <a:r>
              <a:rPr b="0" i="1" lang="en-US" sz="1200" spc="-1" strike="noStrike" baseline="-10000">
                <a:latin typeface="Times New Roman"/>
              </a:rPr>
              <a:t>s</a:t>
            </a:r>
            <a:r>
              <a:rPr b="0" i="1" lang="en-US" sz="1200" spc="253" strike="noStrike" baseline="-10000">
                <a:latin typeface="Times New Roman"/>
              </a:rPr>
              <a:t> </a:t>
            </a:r>
            <a:r>
              <a:rPr b="0" lang="en-US" sz="950" spc="-1" strike="noStrike">
                <a:latin typeface="Arial MT"/>
              </a:rPr>
              <a:t>vs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the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true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model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i="1" lang="en-US" sz="1100" spc="-26" strike="noStrike">
                <a:latin typeface="Times New Roman"/>
              </a:rPr>
              <a:t>a</a:t>
            </a:r>
            <a:r>
              <a:rPr b="0" i="1" lang="en-US" sz="1200" spc="-38" strike="noStrike" baseline="-10000">
                <a:latin typeface="Times New Roman"/>
              </a:rPr>
              <a:t>r</a:t>
            </a:r>
            <a:r>
              <a:rPr b="0" lang="en-US" sz="950" spc="-26" strike="noStrike">
                <a:latin typeface="Arial MT"/>
              </a:rPr>
              <a:t>: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1152720" y="2163960"/>
            <a:ext cx="718560" cy="1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38160">
              <a:lnSpc>
                <a:spcPct val="100000"/>
              </a:lnSpc>
              <a:spcBef>
                <a:spcPts val="91"/>
              </a:spcBef>
            </a:pPr>
            <a:r>
              <a:rPr b="0" i="1" lang="en-US" sz="1100" spc="-1" strike="noStrike">
                <a:latin typeface="Times New Roman"/>
              </a:rPr>
              <a:t>R</a:t>
            </a:r>
            <a:r>
              <a:rPr b="0" lang="en-US" sz="1100" spc="-1" strike="noStrike">
                <a:latin typeface="Tahoma"/>
              </a:rPr>
              <a:t>(</a:t>
            </a:r>
            <a:r>
              <a:rPr b="0" i="1" lang="en-US" sz="1100" spc="-1" strike="noStrike">
                <a:latin typeface="Times New Roman"/>
              </a:rPr>
              <a:t>a</a:t>
            </a:r>
            <a:r>
              <a:rPr b="0" i="1" lang="en-US" sz="1200" spc="-1" strike="noStrike" baseline="-10000">
                <a:latin typeface="Times New Roman"/>
              </a:rPr>
              <a:t>r</a:t>
            </a:r>
            <a:r>
              <a:rPr b="0" i="1" lang="en-US" sz="1100" spc="-1" strike="noStrike">
                <a:latin typeface="Arial"/>
              </a:rPr>
              <a:t>,</a:t>
            </a:r>
            <a:r>
              <a:rPr b="0" i="1" lang="en-US" sz="1100" spc="-171" strike="noStrike">
                <a:latin typeface="Arial"/>
              </a:rPr>
              <a:t> </a:t>
            </a:r>
            <a:r>
              <a:rPr b="0" i="1" lang="en-US" sz="1100" spc="-1" strike="noStrike">
                <a:latin typeface="Times New Roman"/>
              </a:rPr>
              <a:t>a</a:t>
            </a:r>
            <a:r>
              <a:rPr b="0" i="1" lang="en-US" sz="1200" spc="-1" strike="noStrike" baseline="-10000">
                <a:latin typeface="Times New Roman"/>
              </a:rPr>
              <a:t>s</a:t>
            </a:r>
            <a:r>
              <a:rPr b="0" lang="en-US" sz="1100" spc="-1" strike="noStrike">
                <a:latin typeface="Tahoma"/>
              </a:rPr>
              <a:t>)</a:t>
            </a:r>
            <a:r>
              <a:rPr b="0" lang="en-US" sz="1100" spc="-60" strike="noStrike">
                <a:latin typeface="Tahoma"/>
              </a:rPr>
              <a:t> </a:t>
            </a:r>
            <a:r>
              <a:rPr b="0" lang="en-US" sz="1100" spc="-52" strike="noStrike">
                <a:latin typeface="Tahoma"/>
              </a:rPr>
              <a:t>=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1815480" y="2047680"/>
            <a:ext cx="1857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8160" indent="720">
              <a:lnSpc>
                <a:spcPct val="112000"/>
              </a:lnSpc>
              <a:spcBef>
                <a:spcPts val="99"/>
              </a:spcBef>
              <a:tabLst>
                <a:tab algn="l" pos="0"/>
              </a:tabLst>
            </a:pPr>
            <a:r>
              <a:rPr b="0" i="1" lang="en-US" sz="1100" spc="-26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a</a:t>
            </a:r>
            <a:r>
              <a:rPr b="0" i="1" lang="en-US" sz="1200" spc="-38" strike="noStrike" u="sng" baseline="-10000">
                <a:uFill>
                  <a:solidFill>
                    <a:srgbClr val="000000"/>
                  </a:solidFill>
                </a:uFill>
                <a:latin typeface="Times New Roman"/>
              </a:rPr>
              <a:t>s</a:t>
            </a:r>
            <a:r>
              <a:rPr b="0" i="1" lang="en-US" sz="1200" spc="749" strike="noStrike" baseline="-10000">
                <a:latin typeface="Times New Roman"/>
              </a:rPr>
              <a:t> </a:t>
            </a:r>
            <a:r>
              <a:rPr b="0" i="1" lang="en-US" sz="1100" spc="-26" strike="noStrike">
                <a:latin typeface="Times New Roman"/>
              </a:rPr>
              <a:t>a</a:t>
            </a:r>
            <a:r>
              <a:rPr b="0" i="1" lang="en-US" sz="1200" spc="-38" strike="noStrike" baseline="-10000">
                <a:latin typeface="Times New Roman"/>
              </a:rPr>
              <a:t>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2651760" y="2178000"/>
            <a:ext cx="177480" cy="1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950" spc="-26" strike="noStrike">
                <a:latin typeface="Arial MT"/>
              </a:rPr>
              <a:t>(1)</a:t>
            </a:r>
            <a:endParaRPr b="0" lang="en-US" sz="950" spc="-1" strike="noStrike">
              <a:latin typeface="Arial"/>
            </a:endParaRPr>
          </a:p>
        </p:txBody>
      </p:sp>
      <p:grpSp>
        <p:nvGrpSpPr>
          <p:cNvPr id="335" name="Group 8"/>
          <p:cNvGrpSpPr/>
          <p:nvPr/>
        </p:nvGrpSpPr>
        <p:grpSpPr>
          <a:xfrm>
            <a:off x="3983760" y="1056960"/>
            <a:ext cx="363960" cy="313200"/>
            <a:chOff x="3983760" y="1056960"/>
            <a:chExt cx="363960" cy="313200"/>
          </a:xfrm>
        </p:grpSpPr>
        <p:sp>
          <p:nvSpPr>
            <p:cNvPr id="336" name="CustomShape 9"/>
            <p:cNvSpPr/>
            <p:nvPr/>
          </p:nvSpPr>
          <p:spPr>
            <a:xfrm>
              <a:off x="3983760" y="1056960"/>
              <a:ext cx="363960" cy="313200"/>
            </a:xfrm>
            <a:custGeom>
              <a:avLst/>
              <a:gdLst/>
              <a:ahLst/>
              <a:rect l="l" t="t" r="r" b="b"/>
              <a:pathLst>
                <a:path w="364489" h="313690">
                  <a:moveTo>
                    <a:pt x="312165" y="313361"/>
                  </a:moveTo>
                  <a:lnTo>
                    <a:pt x="52228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7"/>
                  </a:ln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8" y="0"/>
                  </a:lnTo>
                  <a:lnTo>
                    <a:pt x="312165" y="0"/>
                  </a:lnTo>
                  <a:lnTo>
                    <a:pt x="349096" y="15297"/>
                  </a:lnTo>
                  <a:lnTo>
                    <a:pt x="364393" y="52227"/>
                  </a:lnTo>
                  <a:lnTo>
                    <a:pt x="364393" y="261133"/>
                  </a:lnTo>
                  <a:lnTo>
                    <a:pt x="360289" y="281463"/>
                  </a:lnTo>
                  <a:lnTo>
                    <a:pt x="349096" y="298064"/>
                  </a:lnTo>
                  <a:lnTo>
                    <a:pt x="332495" y="309257"/>
                  </a:lnTo>
                  <a:lnTo>
                    <a:pt x="312165" y="313361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0"/>
            <p:cNvSpPr/>
            <p:nvPr/>
          </p:nvSpPr>
          <p:spPr>
            <a:xfrm>
              <a:off x="3983760" y="1056960"/>
              <a:ext cx="363960" cy="313200"/>
            </a:xfrm>
            <a:custGeom>
              <a:avLst/>
              <a:gdLst/>
              <a:ahLst/>
              <a:rect l="l" t="t" r="r" b="b"/>
              <a:pathLst>
                <a:path w="364489" h="313690">
                  <a:moveTo>
                    <a:pt x="0" y="52227"/>
                  </a:move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8" y="0"/>
                  </a:lnTo>
                  <a:lnTo>
                    <a:pt x="312165" y="0"/>
                  </a:lnTo>
                  <a:lnTo>
                    <a:pt x="349096" y="15297"/>
                  </a:lnTo>
                  <a:lnTo>
                    <a:pt x="364393" y="52227"/>
                  </a:lnTo>
                  <a:lnTo>
                    <a:pt x="364393" y="261133"/>
                  </a:lnTo>
                  <a:lnTo>
                    <a:pt x="360289" y="281463"/>
                  </a:lnTo>
                  <a:lnTo>
                    <a:pt x="349096" y="298064"/>
                  </a:lnTo>
                  <a:lnTo>
                    <a:pt x="332495" y="309257"/>
                  </a:lnTo>
                  <a:lnTo>
                    <a:pt x="312165" y="313361"/>
                  </a:lnTo>
                  <a:lnTo>
                    <a:pt x="52228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7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" name="CustomShape 11"/>
          <p:cNvSpPr/>
          <p:nvPr/>
        </p:nvSpPr>
        <p:spPr>
          <a:xfrm>
            <a:off x="4087440" y="1161360"/>
            <a:ext cx="156960" cy="1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500" spc="-21" strike="noStrike">
                <a:latin typeface="Arial MT"/>
              </a:rPr>
              <a:t>Data</a:t>
            </a:r>
            <a:endParaRPr b="0" lang="en-US" sz="500" spc="-1" strike="noStrike">
              <a:latin typeface="Arial"/>
            </a:endParaRPr>
          </a:p>
        </p:txBody>
      </p:sp>
      <p:grpSp>
        <p:nvGrpSpPr>
          <p:cNvPr id="339" name="Group 12"/>
          <p:cNvGrpSpPr/>
          <p:nvPr/>
        </p:nvGrpSpPr>
        <p:grpSpPr>
          <a:xfrm>
            <a:off x="3988800" y="1529640"/>
            <a:ext cx="363960" cy="313200"/>
            <a:chOff x="3988800" y="1529640"/>
            <a:chExt cx="363960" cy="313200"/>
          </a:xfrm>
        </p:grpSpPr>
        <p:sp>
          <p:nvSpPr>
            <p:cNvPr id="340" name="CustomShape 13"/>
            <p:cNvSpPr/>
            <p:nvPr/>
          </p:nvSpPr>
          <p:spPr>
            <a:xfrm>
              <a:off x="3988800" y="1529640"/>
              <a:ext cx="363960" cy="313200"/>
            </a:xfrm>
            <a:custGeom>
              <a:avLst/>
              <a:gdLst/>
              <a:ahLst/>
              <a:rect l="l" t="t" r="r" b="b"/>
              <a:pathLst>
                <a:path w="364489" h="313689">
                  <a:moveTo>
                    <a:pt x="312165" y="313361"/>
                  </a:moveTo>
                  <a:lnTo>
                    <a:pt x="52228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8"/>
                  </a:ln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8" y="0"/>
                  </a:lnTo>
                  <a:lnTo>
                    <a:pt x="312165" y="0"/>
                  </a:lnTo>
                  <a:lnTo>
                    <a:pt x="349096" y="15297"/>
                  </a:lnTo>
                  <a:lnTo>
                    <a:pt x="364393" y="52228"/>
                  </a:lnTo>
                  <a:lnTo>
                    <a:pt x="364393" y="261133"/>
                  </a:lnTo>
                  <a:lnTo>
                    <a:pt x="360289" y="281463"/>
                  </a:lnTo>
                  <a:lnTo>
                    <a:pt x="349096" y="298064"/>
                  </a:lnTo>
                  <a:lnTo>
                    <a:pt x="332495" y="309257"/>
                  </a:lnTo>
                  <a:lnTo>
                    <a:pt x="312165" y="313361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4"/>
            <p:cNvSpPr/>
            <p:nvPr/>
          </p:nvSpPr>
          <p:spPr>
            <a:xfrm>
              <a:off x="3988800" y="1529640"/>
              <a:ext cx="363960" cy="313200"/>
            </a:xfrm>
            <a:custGeom>
              <a:avLst/>
              <a:gdLst/>
              <a:ahLst/>
              <a:rect l="l" t="t" r="r" b="b"/>
              <a:pathLst>
                <a:path w="364489" h="313689">
                  <a:moveTo>
                    <a:pt x="0" y="52228"/>
                  </a:move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8" y="0"/>
                  </a:lnTo>
                  <a:lnTo>
                    <a:pt x="312165" y="0"/>
                  </a:lnTo>
                  <a:lnTo>
                    <a:pt x="349096" y="15297"/>
                  </a:lnTo>
                  <a:lnTo>
                    <a:pt x="364393" y="52228"/>
                  </a:lnTo>
                  <a:lnTo>
                    <a:pt x="364393" y="261133"/>
                  </a:lnTo>
                  <a:lnTo>
                    <a:pt x="360289" y="281463"/>
                  </a:lnTo>
                  <a:lnTo>
                    <a:pt x="349096" y="298064"/>
                  </a:lnTo>
                  <a:lnTo>
                    <a:pt x="332495" y="309257"/>
                  </a:lnTo>
                  <a:lnTo>
                    <a:pt x="312165" y="313361"/>
                  </a:lnTo>
                  <a:lnTo>
                    <a:pt x="52228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8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2" name="CustomShape 15"/>
          <p:cNvSpPr/>
          <p:nvPr/>
        </p:nvSpPr>
        <p:spPr>
          <a:xfrm>
            <a:off x="4092480" y="1597680"/>
            <a:ext cx="15696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 indent="23040">
              <a:lnSpc>
                <a:spcPts val="581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en-US" sz="500" spc="-26" strike="noStrike">
                <a:latin typeface="Arial MT"/>
              </a:rPr>
              <a:t>Val</a:t>
            </a:r>
            <a:r>
              <a:rPr b="0" lang="en-US" sz="500" spc="497" strike="noStrike">
                <a:latin typeface="Arial MT"/>
              </a:rPr>
              <a:t> </a:t>
            </a:r>
            <a:r>
              <a:rPr b="0" lang="en-US" sz="500" spc="-21" strike="noStrike">
                <a:latin typeface="Arial MT"/>
              </a:rPr>
              <a:t>Data</a:t>
            </a:r>
            <a:endParaRPr b="0" lang="en-US" sz="500" spc="-1" strike="noStrike">
              <a:latin typeface="Arial"/>
            </a:endParaRPr>
          </a:p>
        </p:txBody>
      </p:sp>
      <p:grpSp>
        <p:nvGrpSpPr>
          <p:cNvPr id="343" name="Group 16"/>
          <p:cNvGrpSpPr/>
          <p:nvPr/>
        </p:nvGrpSpPr>
        <p:grpSpPr>
          <a:xfrm>
            <a:off x="3301200" y="583920"/>
            <a:ext cx="363960" cy="313200"/>
            <a:chOff x="3301200" y="583920"/>
            <a:chExt cx="363960" cy="313200"/>
          </a:xfrm>
        </p:grpSpPr>
        <p:sp>
          <p:nvSpPr>
            <p:cNvPr id="344" name="CustomShape 17"/>
            <p:cNvSpPr/>
            <p:nvPr/>
          </p:nvSpPr>
          <p:spPr>
            <a:xfrm>
              <a:off x="3301200" y="583920"/>
              <a:ext cx="363960" cy="313200"/>
            </a:xfrm>
            <a:custGeom>
              <a:avLst/>
              <a:gdLst/>
              <a:ahLst/>
              <a:rect l="l" t="t" r="r" b="b"/>
              <a:pathLst>
                <a:path w="364489" h="313690">
                  <a:moveTo>
                    <a:pt x="312165" y="313361"/>
                  </a:moveTo>
                  <a:lnTo>
                    <a:pt x="52227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8"/>
                  </a:ln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7" y="0"/>
                  </a:lnTo>
                  <a:lnTo>
                    <a:pt x="312165" y="0"/>
                  </a:lnTo>
                  <a:lnTo>
                    <a:pt x="349096" y="15297"/>
                  </a:lnTo>
                  <a:lnTo>
                    <a:pt x="364393" y="52228"/>
                  </a:lnTo>
                  <a:lnTo>
                    <a:pt x="364393" y="261133"/>
                  </a:lnTo>
                  <a:lnTo>
                    <a:pt x="360289" y="281463"/>
                  </a:lnTo>
                  <a:lnTo>
                    <a:pt x="349096" y="298064"/>
                  </a:lnTo>
                  <a:lnTo>
                    <a:pt x="332495" y="309257"/>
                  </a:lnTo>
                  <a:lnTo>
                    <a:pt x="312165" y="31336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18"/>
            <p:cNvSpPr/>
            <p:nvPr/>
          </p:nvSpPr>
          <p:spPr>
            <a:xfrm>
              <a:off x="3301200" y="583920"/>
              <a:ext cx="363960" cy="313200"/>
            </a:xfrm>
            <a:custGeom>
              <a:avLst/>
              <a:gdLst/>
              <a:ahLst/>
              <a:rect l="l" t="t" r="r" b="b"/>
              <a:pathLst>
                <a:path w="364489" h="313690">
                  <a:moveTo>
                    <a:pt x="0" y="52228"/>
                  </a:move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7" y="0"/>
                  </a:lnTo>
                  <a:lnTo>
                    <a:pt x="312165" y="0"/>
                  </a:lnTo>
                  <a:lnTo>
                    <a:pt x="349096" y="15297"/>
                  </a:lnTo>
                  <a:lnTo>
                    <a:pt x="364393" y="52228"/>
                  </a:lnTo>
                  <a:lnTo>
                    <a:pt x="364393" y="261133"/>
                  </a:lnTo>
                  <a:lnTo>
                    <a:pt x="360289" y="281463"/>
                  </a:lnTo>
                  <a:lnTo>
                    <a:pt x="349096" y="298064"/>
                  </a:lnTo>
                  <a:lnTo>
                    <a:pt x="332495" y="309257"/>
                  </a:lnTo>
                  <a:lnTo>
                    <a:pt x="312165" y="313361"/>
                  </a:lnTo>
                  <a:lnTo>
                    <a:pt x="52227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8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6" name="CustomShape 19"/>
          <p:cNvSpPr/>
          <p:nvPr/>
        </p:nvSpPr>
        <p:spPr>
          <a:xfrm>
            <a:off x="3400560" y="651600"/>
            <a:ext cx="16524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6560" indent="-3960">
              <a:lnSpc>
                <a:spcPts val="581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en-US" sz="500" spc="-21" strike="noStrike">
                <a:latin typeface="Arial MT"/>
              </a:rPr>
              <a:t>Train</a:t>
            </a:r>
            <a:r>
              <a:rPr b="0" lang="en-US" sz="500" spc="497" strike="noStrike">
                <a:latin typeface="Arial MT"/>
              </a:rPr>
              <a:t> </a:t>
            </a:r>
            <a:r>
              <a:rPr b="0" lang="en-US" sz="500" spc="-21" strike="noStrike">
                <a:latin typeface="Arial MT"/>
              </a:rPr>
              <a:t>Data</a:t>
            </a:r>
            <a:endParaRPr b="0" lang="en-US" sz="500" spc="-1" strike="noStrike">
              <a:latin typeface="Arial"/>
            </a:endParaRPr>
          </a:p>
        </p:txBody>
      </p:sp>
      <p:grpSp>
        <p:nvGrpSpPr>
          <p:cNvPr id="347" name="Group 20"/>
          <p:cNvGrpSpPr/>
          <p:nvPr/>
        </p:nvGrpSpPr>
        <p:grpSpPr>
          <a:xfrm>
            <a:off x="3889440" y="583920"/>
            <a:ext cx="563040" cy="313200"/>
            <a:chOff x="3889440" y="583920"/>
            <a:chExt cx="563040" cy="313200"/>
          </a:xfrm>
        </p:grpSpPr>
        <p:sp>
          <p:nvSpPr>
            <p:cNvPr id="348" name="CustomShape 21"/>
            <p:cNvSpPr/>
            <p:nvPr/>
          </p:nvSpPr>
          <p:spPr>
            <a:xfrm>
              <a:off x="3889440" y="583920"/>
              <a:ext cx="563040" cy="313200"/>
            </a:xfrm>
            <a:custGeom>
              <a:avLst/>
              <a:gdLst/>
              <a:ahLst/>
              <a:rect l="l" t="t" r="r" b="b"/>
              <a:pathLst>
                <a:path w="563245" h="313690">
                  <a:moveTo>
                    <a:pt x="510916" y="313361"/>
                  </a:moveTo>
                  <a:lnTo>
                    <a:pt x="52228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8"/>
                  </a:ln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8" y="0"/>
                  </a:lnTo>
                  <a:lnTo>
                    <a:pt x="510916" y="0"/>
                  </a:lnTo>
                  <a:lnTo>
                    <a:pt x="547847" y="15297"/>
                  </a:lnTo>
                  <a:lnTo>
                    <a:pt x="563144" y="52228"/>
                  </a:lnTo>
                  <a:lnTo>
                    <a:pt x="563144" y="261133"/>
                  </a:lnTo>
                  <a:lnTo>
                    <a:pt x="559040" y="281463"/>
                  </a:lnTo>
                  <a:lnTo>
                    <a:pt x="547847" y="298064"/>
                  </a:lnTo>
                  <a:lnTo>
                    <a:pt x="531245" y="309257"/>
                  </a:lnTo>
                  <a:lnTo>
                    <a:pt x="510916" y="313361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22"/>
            <p:cNvSpPr/>
            <p:nvPr/>
          </p:nvSpPr>
          <p:spPr>
            <a:xfrm>
              <a:off x="3889440" y="583920"/>
              <a:ext cx="563040" cy="313200"/>
            </a:xfrm>
            <a:custGeom>
              <a:avLst/>
              <a:gdLst/>
              <a:ahLst/>
              <a:rect l="l" t="t" r="r" b="b"/>
              <a:pathLst>
                <a:path w="563245" h="313690">
                  <a:moveTo>
                    <a:pt x="0" y="52228"/>
                  </a:move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8" y="0"/>
                  </a:lnTo>
                  <a:lnTo>
                    <a:pt x="510916" y="0"/>
                  </a:lnTo>
                  <a:lnTo>
                    <a:pt x="547847" y="15297"/>
                  </a:lnTo>
                  <a:lnTo>
                    <a:pt x="563144" y="52228"/>
                  </a:lnTo>
                  <a:lnTo>
                    <a:pt x="563144" y="261133"/>
                  </a:lnTo>
                  <a:lnTo>
                    <a:pt x="559040" y="281463"/>
                  </a:lnTo>
                  <a:lnTo>
                    <a:pt x="547847" y="298064"/>
                  </a:lnTo>
                  <a:lnTo>
                    <a:pt x="531245" y="309257"/>
                  </a:lnTo>
                  <a:lnTo>
                    <a:pt x="510916" y="313361"/>
                  </a:lnTo>
                  <a:lnTo>
                    <a:pt x="52228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8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0" name="CustomShape 23"/>
          <p:cNvSpPr/>
          <p:nvPr/>
        </p:nvSpPr>
        <p:spPr>
          <a:xfrm>
            <a:off x="4005720" y="651600"/>
            <a:ext cx="33120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79920" indent="-67680">
              <a:lnSpc>
                <a:spcPts val="581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en-US" sz="500" spc="-12" strike="noStrike">
                <a:latin typeface="Arial MT"/>
              </a:rPr>
              <a:t>Generative</a:t>
            </a:r>
            <a:r>
              <a:rPr b="0" lang="en-US" sz="500" spc="497" strike="noStrike">
                <a:latin typeface="Arial MT"/>
              </a:rPr>
              <a:t> </a:t>
            </a:r>
            <a:r>
              <a:rPr b="0" lang="en-US" sz="500" spc="-12" strike="noStrike">
                <a:latin typeface="Arial MT"/>
              </a:rPr>
              <a:t>Model</a:t>
            </a:r>
            <a:endParaRPr b="0" lang="en-US" sz="500" spc="-1" strike="noStrike">
              <a:latin typeface="Arial"/>
            </a:endParaRPr>
          </a:p>
        </p:txBody>
      </p:sp>
      <p:grpSp>
        <p:nvGrpSpPr>
          <p:cNvPr id="351" name="Group 24"/>
          <p:cNvGrpSpPr/>
          <p:nvPr/>
        </p:nvGrpSpPr>
        <p:grpSpPr>
          <a:xfrm>
            <a:off x="4801680" y="1339200"/>
            <a:ext cx="534960" cy="290520"/>
            <a:chOff x="4801680" y="1339200"/>
            <a:chExt cx="534960" cy="290520"/>
          </a:xfrm>
        </p:grpSpPr>
        <p:sp>
          <p:nvSpPr>
            <p:cNvPr id="352" name="CustomShape 25"/>
            <p:cNvSpPr/>
            <p:nvPr/>
          </p:nvSpPr>
          <p:spPr>
            <a:xfrm>
              <a:off x="4801680" y="1339200"/>
              <a:ext cx="534960" cy="290520"/>
            </a:xfrm>
            <a:custGeom>
              <a:avLst/>
              <a:gdLst/>
              <a:ahLst/>
              <a:rect l="l" t="t" r="r" b="b"/>
              <a:pathLst>
                <a:path w="535304" h="290830">
                  <a:moveTo>
                    <a:pt x="486665" y="290587"/>
                  </a:moveTo>
                  <a:lnTo>
                    <a:pt x="48432" y="290587"/>
                  </a:lnTo>
                  <a:lnTo>
                    <a:pt x="29580" y="286781"/>
                  </a:lnTo>
                  <a:lnTo>
                    <a:pt x="14185" y="276401"/>
                  </a:lnTo>
                  <a:lnTo>
                    <a:pt x="3806" y="261006"/>
                  </a:lnTo>
                  <a:lnTo>
                    <a:pt x="0" y="242154"/>
                  </a:lnTo>
                  <a:lnTo>
                    <a:pt x="0" y="48432"/>
                  </a:lnTo>
                  <a:lnTo>
                    <a:pt x="3806" y="29580"/>
                  </a:lnTo>
                  <a:lnTo>
                    <a:pt x="14185" y="14185"/>
                  </a:lnTo>
                  <a:lnTo>
                    <a:pt x="29580" y="3806"/>
                  </a:lnTo>
                  <a:lnTo>
                    <a:pt x="48432" y="0"/>
                  </a:lnTo>
                  <a:lnTo>
                    <a:pt x="486665" y="0"/>
                  </a:lnTo>
                  <a:lnTo>
                    <a:pt x="526960" y="21561"/>
                  </a:lnTo>
                  <a:lnTo>
                    <a:pt x="535097" y="48432"/>
                  </a:lnTo>
                  <a:lnTo>
                    <a:pt x="535097" y="242154"/>
                  </a:lnTo>
                  <a:lnTo>
                    <a:pt x="531291" y="261006"/>
                  </a:lnTo>
                  <a:lnTo>
                    <a:pt x="520912" y="276401"/>
                  </a:lnTo>
                  <a:lnTo>
                    <a:pt x="505517" y="286781"/>
                  </a:lnTo>
                  <a:lnTo>
                    <a:pt x="486665" y="29058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26"/>
            <p:cNvSpPr/>
            <p:nvPr/>
          </p:nvSpPr>
          <p:spPr>
            <a:xfrm>
              <a:off x="4801680" y="1339200"/>
              <a:ext cx="534960" cy="290520"/>
            </a:xfrm>
            <a:custGeom>
              <a:avLst/>
              <a:gdLst/>
              <a:ahLst/>
              <a:rect l="l" t="t" r="r" b="b"/>
              <a:pathLst>
                <a:path w="535304" h="290830">
                  <a:moveTo>
                    <a:pt x="0" y="48432"/>
                  </a:moveTo>
                  <a:lnTo>
                    <a:pt x="3806" y="29580"/>
                  </a:lnTo>
                  <a:lnTo>
                    <a:pt x="14185" y="14185"/>
                  </a:lnTo>
                  <a:lnTo>
                    <a:pt x="29580" y="3806"/>
                  </a:lnTo>
                  <a:lnTo>
                    <a:pt x="48432" y="0"/>
                  </a:lnTo>
                  <a:lnTo>
                    <a:pt x="486665" y="0"/>
                  </a:lnTo>
                  <a:lnTo>
                    <a:pt x="526960" y="21561"/>
                  </a:lnTo>
                  <a:lnTo>
                    <a:pt x="535097" y="48432"/>
                  </a:lnTo>
                  <a:lnTo>
                    <a:pt x="535097" y="242154"/>
                  </a:lnTo>
                  <a:lnTo>
                    <a:pt x="531291" y="261006"/>
                  </a:lnTo>
                  <a:lnTo>
                    <a:pt x="520912" y="276401"/>
                  </a:lnTo>
                  <a:lnTo>
                    <a:pt x="505517" y="286781"/>
                  </a:lnTo>
                  <a:lnTo>
                    <a:pt x="486665" y="290587"/>
                  </a:lnTo>
                  <a:lnTo>
                    <a:pt x="48432" y="290587"/>
                  </a:lnTo>
                  <a:lnTo>
                    <a:pt x="29580" y="286781"/>
                  </a:lnTo>
                  <a:lnTo>
                    <a:pt x="14185" y="276401"/>
                  </a:lnTo>
                  <a:lnTo>
                    <a:pt x="3806" y="261006"/>
                  </a:lnTo>
                  <a:lnTo>
                    <a:pt x="0" y="242154"/>
                  </a:lnTo>
                  <a:lnTo>
                    <a:pt x="0" y="48432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4" name="CustomShape 27"/>
          <p:cNvSpPr/>
          <p:nvPr/>
        </p:nvSpPr>
        <p:spPr>
          <a:xfrm>
            <a:off x="4872600" y="1395720"/>
            <a:ext cx="39348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48960" indent="-36360">
              <a:lnSpc>
                <a:spcPts val="581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en-US" sz="500" spc="-12" strike="noStrike">
                <a:latin typeface="Arial MT"/>
              </a:rPr>
              <a:t>Classification</a:t>
            </a:r>
            <a:r>
              <a:rPr b="0" lang="en-US" sz="500" spc="497" strike="noStrike">
                <a:latin typeface="Arial MT"/>
              </a:rPr>
              <a:t> </a:t>
            </a:r>
            <a:r>
              <a:rPr b="0" lang="en-US" sz="500" spc="-12" strike="noStrike">
                <a:latin typeface="Arial MT"/>
              </a:rPr>
              <a:t>Model</a:t>
            </a:r>
            <a:r>
              <a:rPr b="0" lang="en-US" sz="500" spc="9" strike="noStrike">
                <a:latin typeface="Arial MT"/>
              </a:rPr>
              <a:t> </a:t>
            </a:r>
            <a:r>
              <a:rPr b="0" lang="en-US" sz="500" spc="-26" strike="noStrike">
                <a:latin typeface="Arial MT"/>
              </a:rPr>
              <a:t>Syn</a:t>
            </a:r>
            <a:endParaRPr b="0" lang="en-US" sz="500" spc="-1" strike="noStrike">
              <a:latin typeface="Arial"/>
            </a:endParaRPr>
          </a:p>
        </p:txBody>
      </p:sp>
      <p:grpSp>
        <p:nvGrpSpPr>
          <p:cNvPr id="355" name="Group 28"/>
          <p:cNvGrpSpPr/>
          <p:nvPr/>
        </p:nvGrpSpPr>
        <p:grpSpPr>
          <a:xfrm>
            <a:off x="4648680" y="583920"/>
            <a:ext cx="363960" cy="313200"/>
            <a:chOff x="4648680" y="583920"/>
            <a:chExt cx="363960" cy="313200"/>
          </a:xfrm>
        </p:grpSpPr>
        <p:sp>
          <p:nvSpPr>
            <p:cNvPr id="356" name="CustomShape 29"/>
            <p:cNvSpPr/>
            <p:nvPr/>
          </p:nvSpPr>
          <p:spPr>
            <a:xfrm>
              <a:off x="4648680" y="583920"/>
              <a:ext cx="363960" cy="313200"/>
            </a:xfrm>
            <a:custGeom>
              <a:avLst/>
              <a:gdLst/>
              <a:ahLst/>
              <a:rect l="l" t="t" r="r" b="b"/>
              <a:pathLst>
                <a:path w="364489" h="313690">
                  <a:moveTo>
                    <a:pt x="312165" y="313361"/>
                  </a:moveTo>
                  <a:lnTo>
                    <a:pt x="52228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8"/>
                  </a:ln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8" y="0"/>
                  </a:lnTo>
                  <a:lnTo>
                    <a:pt x="312165" y="0"/>
                  </a:lnTo>
                  <a:lnTo>
                    <a:pt x="349096" y="15297"/>
                  </a:lnTo>
                  <a:lnTo>
                    <a:pt x="364393" y="52228"/>
                  </a:lnTo>
                  <a:lnTo>
                    <a:pt x="364393" y="261133"/>
                  </a:lnTo>
                  <a:lnTo>
                    <a:pt x="360289" y="281463"/>
                  </a:lnTo>
                  <a:lnTo>
                    <a:pt x="349096" y="298064"/>
                  </a:lnTo>
                  <a:lnTo>
                    <a:pt x="332495" y="309257"/>
                  </a:lnTo>
                  <a:lnTo>
                    <a:pt x="312165" y="31336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0"/>
            <p:cNvSpPr/>
            <p:nvPr/>
          </p:nvSpPr>
          <p:spPr>
            <a:xfrm>
              <a:off x="4648680" y="583920"/>
              <a:ext cx="363960" cy="313200"/>
            </a:xfrm>
            <a:custGeom>
              <a:avLst/>
              <a:gdLst/>
              <a:ahLst/>
              <a:rect l="l" t="t" r="r" b="b"/>
              <a:pathLst>
                <a:path w="364489" h="313690">
                  <a:moveTo>
                    <a:pt x="0" y="52228"/>
                  </a:moveTo>
                  <a:lnTo>
                    <a:pt x="4104" y="31898"/>
                  </a:lnTo>
                  <a:lnTo>
                    <a:pt x="15297" y="15297"/>
                  </a:lnTo>
                  <a:lnTo>
                    <a:pt x="31898" y="4104"/>
                  </a:lnTo>
                  <a:lnTo>
                    <a:pt x="52228" y="0"/>
                  </a:lnTo>
                  <a:lnTo>
                    <a:pt x="312165" y="0"/>
                  </a:lnTo>
                  <a:lnTo>
                    <a:pt x="349096" y="15297"/>
                  </a:lnTo>
                  <a:lnTo>
                    <a:pt x="364393" y="52228"/>
                  </a:lnTo>
                  <a:lnTo>
                    <a:pt x="364393" y="261133"/>
                  </a:lnTo>
                  <a:lnTo>
                    <a:pt x="360289" y="281463"/>
                  </a:lnTo>
                  <a:lnTo>
                    <a:pt x="349096" y="298064"/>
                  </a:lnTo>
                  <a:lnTo>
                    <a:pt x="332495" y="309257"/>
                  </a:lnTo>
                  <a:lnTo>
                    <a:pt x="312165" y="313361"/>
                  </a:lnTo>
                  <a:lnTo>
                    <a:pt x="52228" y="313361"/>
                  </a:lnTo>
                  <a:lnTo>
                    <a:pt x="31898" y="309257"/>
                  </a:lnTo>
                  <a:lnTo>
                    <a:pt x="15297" y="298064"/>
                  </a:lnTo>
                  <a:lnTo>
                    <a:pt x="4104" y="281463"/>
                  </a:lnTo>
                  <a:lnTo>
                    <a:pt x="0" y="261133"/>
                  </a:lnTo>
                  <a:lnTo>
                    <a:pt x="0" y="52228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31"/>
          <p:cNvSpPr/>
          <p:nvPr/>
        </p:nvSpPr>
        <p:spPr>
          <a:xfrm>
            <a:off x="4689720" y="651600"/>
            <a:ext cx="28224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74880" indent="-62640">
              <a:lnSpc>
                <a:spcPts val="581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en-US" sz="500" spc="-12" strike="noStrike">
                <a:latin typeface="Arial MT"/>
              </a:rPr>
              <a:t>Synthetic</a:t>
            </a:r>
            <a:r>
              <a:rPr b="0" lang="en-US" sz="500" spc="497" strike="noStrike">
                <a:latin typeface="Arial MT"/>
              </a:rPr>
              <a:t> </a:t>
            </a:r>
            <a:r>
              <a:rPr b="0" lang="en-US" sz="500" spc="-21" strike="noStrike">
                <a:latin typeface="Arial MT"/>
              </a:rPr>
              <a:t>Data</a:t>
            </a:r>
            <a:endParaRPr b="0" lang="en-US" sz="500" spc="-1" strike="noStrike">
              <a:latin typeface="Arial"/>
            </a:endParaRPr>
          </a:p>
        </p:txBody>
      </p:sp>
      <p:grpSp>
        <p:nvGrpSpPr>
          <p:cNvPr id="359" name="Group 32"/>
          <p:cNvGrpSpPr/>
          <p:nvPr/>
        </p:nvGrpSpPr>
        <p:grpSpPr>
          <a:xfrm>
            <a:off x="3487320" y="736920"/>
            <a:ext cx="1579320" cy="1628280"/>
            <a:chOff x="3487320" y="736920"/>
            <a:chExt cx="1579320" cy="1628280"/>
          </a:xfrm>
        </p:grpSpPr>
        <p:sp>
          <p:nvSpPr>
            <p:cNvPr id="360" name="CustomShape 33"/>
            <p:cNvSpPr/>
            <p:nvPr/>
          </p:nvSpPr>
          <p:spPr>
            <a:xfrm>
              <a:off x="3493080" y="903600"/>
              <a:ext cx="491040" cy="310320"/>
            </a:xfrm>
            <a:custGeom>
              <a:avLst/>
              <a:gdLst/>
              <a:ahLst/>
              <a:rect l="l" t="t" r="r" b="b"/>
              <a:pathLst>
                <a:path w="491489" h="310515">
                  <a:moveTo>
                    <a:pt x="490919" y="310081"/>
                  </a:moveTo>
                  <a:lnTo>
                    <a:pt x="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34"/>
            <p:cNvSpPr/>
            <p:nvPr/>
          </p:nvSpPr>
          <p:spPr>
            <a:xfrm>
              <a:off x="3487320" y="900000"/>
              <a:ext cx="10440" cy="8640"/>
            </a:xfrm>
            <a:custGeom>
              <a:avLst/>
              <a:gdLst/>
              <a:ahLst/>
              <a:rect l="l" t="t" r="r" b="b"/>
              <a:pathLst>
                <a:path w="10795" h="8890">
                  <a:moveTo>
                    <a:pt x="6734" y="8706"/>
                  </a:moveTo>
                  <a:lnTo>
                    <a:pt x="0" y="0"/>
                  </a:lnTo>
                  <a:lnTo>
                    <a:pt x="10755" y="2340"/>
                  </a:lnTo>
                  <a:lnTo>
                    <a:pt x="5562" y="3513"/>
                  </a:lnTo>
                  <a:lnTo>
                    <a:pt x="6734" y="8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5"/>
            <p:cNvSpPr/>
            <p:nvPr/>
          </p:nvSpPr>
          <p:spPr>
            <a:xfrm>
              <a:off x="3487320" y="900000"/>
              <a:ext cx="10440" cy="8640"/>
            </a:xfrm>
            <a:custGeom>
              <a:avLst/>
              <a:gdLst/>
              <a:ahLst/>
              <a:rect l="l" t="t" r="r" b="b"/>
              <a:pathLst>
                <a:path w="10795" h="8890">
                  <a:moveTo>
                    <a:pt x="5562" y="3513"/>
                  </a:moveTo>
                  <a:lnTo>
                    <a:pt x="10755" y="2340"/>
                  </a:lnTo>
                  <a:lnTo>
                    <a:pt x="0" y="0"/>
                  </a:lnTo>
                  <a:lnTo>
                    <a:pt x="6734" y="8706"/>
                  </a:lnTo>
                  <a:lnTo>
                    <a:pt x="5562" y="3513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6"/>
            <p:cNvSpPr/>
            <p:nvPr/>
          </p:nvSpPr>
          <p:spPr>
            <a:xfrm>
              <a:off x="3665520" y="740520"/>
              <a:ext cx="212400" cy="360"/>
            </a:xfrm>
            <a:custGeom>
              <a:avLst/>
              <a:gdLst/>
              <a:ahLst/>
              <a:rect l="l" t="t" r="r" b="b"/>
              <a:pathLst>
                <a:path w="212725" h="0">
                  <a:moveTo>
                    <a:pt x="0" y="0"/>
                  </a:moveTo>
                  <a:lnTo>
                    <a:pt x="212688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7"/>
            <p:cNvSpPr/>
            <p:nvPr/>
          </p:nvSpPr>
          <p:spPr>
            <a:xfrm>
              <a:off x="3874320" y="736920"/>
              <a:ext cx="10440" cy="7200"/>
            </a:xfrm>
            <a:custGeom>
              <a:avLst/>
              <a:gdLst/>
              <a:ahLst/>
              <a:rect l="l" t="t" r="r" b="b"/>
              <a:pathLst>
                <a:path w="10795" h="7620">
                  <a:moveTo>
                    <a:pt x="0" y="7529"/>
                  </a:moveTo>
                  <a:lnTo>
                    <a:pt x="3764" y="3764"/>
                  </a:lnTo>
                  <a:lnTo>
                    <a:pt x="0" y="0"/>
                  </a:lnTo>
                  <a:lnTo>
                    <a:pt x="10343" y="3764"/>
                  </a:lnTo>
                  <a:lnTo>
                    <a:pt x="0" y="7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8"/>
            <p:cNvSpPr/>
            <p:nvPr/>
          </p:nvSpPr>
          <p:spPr>
            <a:xfrm>
              <a:off x="3874320" y="736920"/>
              <a:ext cx="10440" cy="7200"/>
            </a:xfrm>
            <a:custGeom>
              <a:avLst/>
              <a:gdLst/>
              <a:ahLst/>
              <a:rect l="l" t="t" r="r" b="b"/>
              <a:pathLst>
                <a:path w="10795" h="7620">
                  <a:moveTo>
                    <a:pt x="3764" y="3764"/>
                  </a:moveTo>
                  <a:lnTo>
                    <a:pt x="0" y="7529"/>
                  </a:lnTo>
                  <a:lnTo>
                    <a:pt x="10343" y="3764"/>
                  </a:lnTo>
                  <a:lnTo>
                    <a:pt x="0" y="0"/>
                  </a:lnTo>
                  <a:lnTo>
                    <a:pt x="3764" y="3764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9"/>
            <p:cNvSpPr/>
            <p:nvPr/>
          </p:nvSpPr>
          <p:spPr>
            <a:xfrm>
              <a:off x="4452840" y="740520"/>
              <a:ext cx="184320" cy="360"/>
            </a:xfrm>
            <a:custGeom>
              <a:avLst/>
              <a:gdLst/>
              <a:ahLst/>
              <a:rect l="l" t="t" r="r" b="b"/>
              <a:pathLst>
                <a:path w="184785" h="0">
                  <a:moveTo>
                    <a:pt x="0" y="0"/>
                  </a:moveTo>
                  <a:lnTo>
                    <a:pt x="184641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40"/>
            <p:cNvSpPr/>
            <p:nvPr/>
          </p:nvSpPr>
          <p:spPr>
            <a:xfrm>
              <a:off x="4633560" y="736920"/>
              <a:ext cx="10440" cy="7200"/>
            </a:xfrm>
            <a:custGeom>
              <a:avLst/>
              <a:gdLst/>
              <a:ahLst/>
              <a:rect l="l" t="t" r="r" b="b"/>
              <a:pathLst>
                <a:path w="10795" h="7620">
                  <a:moveTo>
                    <a:pt x="0" y="7529"/>
                  </a:moveTo>
                  <a:lnTo>
                    <a:pt x="3764" y="3764"/>
                  </a:lnTo>
                  <a:lnTo>
                    <a:pt x="0" y="0"/>
                  </a:lnTo>
                  <a:lnTo>
                    <a:pt x="10343" y="3764"/>
                  </a:lnTo>
                  <a:lnTo>
                    <a:pt x="0" y="7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41"/>
            <p:cNvSpPr/>
            <p:nvPr/>
          </p:nvSpPr>
          <p:spPr>
            <a:xfrm>
              <a:off x="4633560" y="736920"/>
              <a:ext cx="10440" cy="7200"/>
            </a:xfrm>
            <a:custGeom>
              <a:avLst/>
              <a:gdLst/>
              <a:ahLst/>
              <a:rect l="l" t="t" r="r" b="b"/>
              <a:pathLst>
                <a:path w="10795" h="7620">
                  <a:moveTo>
                    <a:pt x="3764" y="3764"/>
                  </a:moveTo>
                  <a:lnTo>
                    <a:pt x="0" y="7529"/>
                  </a:lnTo>
                  <a:lnTo>
                    <a:pt x="10343" y="3764"/>
                  </a:lnTo>
                  <a:lnTo>
                    <a:pt x="0" y="0"/>
                  </a:lnTo>
                  <a:lnTo>
                    <a:pt x="3764" y="3764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42"/>
            <p:cNvSpPr/>
            <p:nvPr/>
          </p:nvSpPr>
          <p:spPr>
            <a:xfrm>
              <a:off x="4830840" y="897120"/>
              <a:ext cx="232560" cy="432000"/>
            </a:xfrm>
            <a:custGeom>
              <a:avLst/>
              <a:gdLst/>
              <a:ahLst/>
              <a:rect l="l" t="t" r="r" b="b"/>
              <a:pathLst>
                <a:path w="233045" h="432434">
                  <a:moveTo>
                    <a:pt x="0" y="0"/>
                  </a:moveTo>
                  <a:lnTo>
                    <a:pt x="232845" y="431897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43"/>
            <p:cNvSpPr/>
            <p:nvPr/>
          </p:nvSpPr>
          <p:spPr>
            <a:xfrm>
              <a:off x="5058720" y="1324080"/>
              <a:ext cx="7920" cy="11160"/>
            </a:xfrm>
            <a:custGeom>
              <a:avLst/>
              <a:gdLst/>
              <a:ahLst/>
              <a:rect l="l" t="t" r="r" b="b"/>
              <a:pathLst>
                <a:path w="8254" h="11430">
                  <a:moveTo>
                    <a:pt x="8222" y="10891"/>
                  </a:moveTo>
                  <a:lnTo>
                    <a:pt x="0" y="3573"/>
                  </a:lnTo>
                  <a:lnTo>
                    <a:pt x="5100" y="5100"/>
                  </a:lnTo>
                  <a:lnTo>
                    <a:pt x="6627" y="0"/>
                  </a:lnTo>
                  <a:lnTo>
                    <a:pt x="8222" y="10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44"/>
            <p:cNvSpPr/>
            <p:nvPr/>
          </p:nvSpPr>
          <p:spPr>
            <a:xfrm>
              <a:off x="5058720" y="1324080"/>
              <a:ext cx="7920" cy="11160"/>
            </a:xfrm>
            <a:custGeom>
              <a:avLst/>
              <a:gdLst/>
              <a:ahLst/>
              <a:rect l="l" t="t" r="r" b="b"/>
              <a:pathLst>
                <a:path w="8254" h="11430">
                  <a:moveTo>
                    <a:pt x="5100" y="5100"/>
                  </a:moveTo>
                  <a:lnTo>
                    <a:pt x="0" y="3573"/>
                  </a:lnTo>
                  <a:lnTo>
                    <a:pt x="8222" y="10891"/>
                  </a:lnTo>
                  <a:lnTo>
                    <a:pt x="6627" y="0"/>
                  </a:lnTo>
                  <a:lnTo>
                    <a:pt x="5100" y="5100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45"/>
            <p:cNvSpPr/>
            <p:nvPr/>
          </p:nvSpPr>
          <p:spPr>
            <a:xfrm>
              <a:off x="4363920" y="1484640"/>
              <a:ext cx="437760" cy="197280"/>
            </a:xfrm>
            <a:custGeom>
              <a:avLst/>
              <a:gdLst/>
              <a:ahLst/>
              <a:rect l="l" t="t" r="r" b="b"/>
              <a:pathLst>
                <a:path w="438150" h="197485">
                  <a:moveTo>
                    <a:pt x="0" y="197202"/>
                  </a:moveTo>
                  <a:lnTo>
                    <a:pt x="437861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46"/>
            <p:cNvSpPr/>
            <p:nvPr/>
          </p:nvSpPr>
          <p:spPr>
            <a:xfrm>
              <a:off x="4357800" y="167688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5">
                  <a:moveTo>
                    <a:pt x="0" y="7680"/>
                  </a:moveTo>
                  <a:lnTo>
                    <a:pt x="7885" y="0"/>
                  </a:lnTo>
                  <a:lnTo>
                    <a:pt x="5998" y="4978"/>
                  </a:lnTo>
                  <a:lnTo>
                    <a:pt x="10977" y="6865"/>
                  </a:lnTo>
                  <a:lnTo>
                    <a:pt x="0" y="7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47"/>
            <p:cNvSpPr/>
            <p:nvPr/>
          </p:nvSpPr>
          <p:spPr>
            <a:xfrm>
              <a:off x="4357800" y="167688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5">
                  <a:moveTo>
                    <a:pt x="5998" y="4978"/>
                  </a:moveTo>
                  <a:lnTo>
                    <a:pt x="7885" y="0"/>
                  </a:lnTo>
                  <a:lnTo>
                    <a:pt x="0" y="7680"/>
                  </a:lnTo>
                  <a:lnTo>
                    <a:pt x="10977" y="6865"/>
                  </a:lnTo>
                  <a:lnTo>
                    <a:pt x="5998" y="4978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48"/>
            <p:cNvSpPr/>
            <p:nvPr/>
          </p:nvSpPr>
          <p:spPr>
            <a:xfrm>
              <a:off x="3988800" y="2016360"/>
              <a:ext cx="363960" cy="348840"/>
            </a:xfrm>
            <a:custGeom>
              <a:avLst/>
              <a:gdLst/>
              <a:ahLst/>
              <a:rect l="l" t="t" r="r" b="b"/>
              <a:pathLst>
                <a:path w="364489" h="349250">
                  <a:moveTo>
                    <a:pt x="306208" y="349105"/>
                  </a:moveTo>
                  <a:lnTo>
                    <a:pt x="58185" y="349105"/>
                  </a:lnTo>
                  <a:lnTo>
                    <a:pt x="35536" y="344532"/>
                  </a:lnTo>
                  <a:lnTo>
                    <a:pt x="17042" y="332063"/>
                  </a:lnTo>
                  <a:lnTo>
                    <a:pt x="4572" y="313568"/>
                  </a:lnTo>
                  <a:lnTo>
                    <a:pt x="0" y="290919"/>
                  </a:lnTo>
                  <a:lnTo>
                    <a:pt x="0" y="58185"/>
                  </a:lnTo>
                  <a:lnTo>
                    <a:pt x="17042" y="17042"/>
                  </a:lnTo>
                  <a:lnTo>
                    <a:pt x="58185" y="0"/>
                  </a:lnTo>
                  <a:lnTo>
                    <a:pt x="306208" y="0"/>
                  </a:lnTo>
                  <a:lnTo>
                    <a:pt x="347351" y="17042"/>
                  </a:lnTo>
                  <a:lnTo>
                    <a:pt x="364393" y="58185"/>
                  </a:lnTo>
                  <a:lnTo>
                    <a:pt x="364393" y="290919"/>
                  </a:lnTo>
                  <a:lnTo>
                    <a:pt x="359821" y="313568"/>
                  </a:lnTo>
                  <a:lnTo>
                    <a:pt x="347351" y="332063"/>
                  </a:lnTo>
                  <a:lnTo>
                    <a:pt x="328856" y="344532"/>
                  </a:lnTo>
                  <a:lnTo>
                    <a:pt x="306208" y="349105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49"/>
            <p:cNvSpPr/>
            <p:nvPr/>
          </p:nvSpPr>
          <p:spPr>
            <a:xfrm>
              <a:off x="3988800" y="2016360"/>
              <a:ext cx="363960" cy="348840"/>
            </a:xfrm>
            <a:custGeom>
              <a:avLst/>
              <a:gdLst/>
              <a:ahLst/>
              <a:rect l="l" t="t" r="r" b="b"/>
              <a:pathLst>
                <a:path w="364489" h="349250">
                  <a:moveTo>
                    <a:pt x="0" y="58185"/>
                  </a:moveTo>
                  <a:lnTo>
                    <a:pt x="4572" y="35536"/>
                  </a:lnTo>
                  <a:lnTo>
                    <a:pt x="17042" y="17042"/>
                  </a:lnTo>
                  <a:lnTo>
                    <a:pt x="35536" y="4572"/>
                  </a:lnTo>
                  <a:lnTo>
                    <a:pt x="58185" y="0"/>
                  </a:lnTo>
                  <a:lnTo>
                    <a:pt x="306208" y="0"/>
                  </a:lnTo>
                  <a:lnTo>
                    <a:pt x="347351" y="17042"/>
                  </a:lnTo>
                  <a:lnTo>
                    <a:pt x="364393" y="58185"/>
                  </a:lnTo>
                  <a:lnTo>
                    <a:pt x="364393" y="290919"/>
                  </a:lnTo>
                  <a:lnTo>
                    <a:pt x="359821" y="313568"/>
                  </a:lnTo>
                  <a:lnTo>
                    <a:pt x="347351" y="332063"/>
                  </a:lnTo>
                  <a:lnTo>
                    <a:pt x="328856" y="344532"/>
                  </a:lnTo>
                  <a:lnTo>
                    <a:pt x="306208" y="349105"/>
                  </a:lnTo>
                  <a:lnTo>
                    <a:pt x="58185" y="349105"/>
                  </a:lnTo>
                  <a:lnTo>
                    <a:pt x="35536" y="344532"/>
                  </a:lnTo>
                  <a:lnTo>
                    <a:pt x="17042" y="332063"/>
                  </a:lnTo>
                  <a:lnTo>
                    <a:pt x="4572" y="313568"/>
                  </a:lnTo>
                  <a:lnTo>
                    <a:pt x="0" y="290919"/>
                  </a:lnTo>
                  <a:lnTo>
                    <a:pt x="0" y="58185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CustomShape 50"/>
          <p:cNvSpPr/>
          <p:nvPr/>
        </p:nvSpPr>
        <p:spPr>
          <a:xfrm>
            <a:off x="4026600" y="2102040"/>
            <a:ext cx="28908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78120" indent="-65520">
              <a:lnSpc>
                <a:spcPts val="581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en-US" sz="500" spc="-12" strike="noStrike">
                <a:latin typeface="Arial MT"/>
              </a:rPr>
              <a:t>Recovery</a:t>
            </a:r>
            <a:r>
              <a:rPr b="0" lang="en-US" sz="500" spc="497" strike="noStrike">
                <a:latin typeface="Arial MT"/>
              </a:rPr>
              <a:t> </a:t>
            </a:r>
            <a:r>
              <a:rPr b="0" lang="en-US" sz="500" spc="-21" strike="noStrike">
                <a:latin typeface="Arial MT"/>
              </a:rPr>
              <a:t>Rate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8" name="CustomShape 51"/>
          <p:cNvSpPr/>
          <p:nvPr/>
        </p:nvSpPr>
        <p:spPr>
          <a:xfrm>
            <a:off x="4964400" y="1062360"/>
            <a:ext cx="321480" cy="1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500" spc="-12" strike="noStrike">
                <a:latin typeface="Arial MT"/>
              </a:rPr>
              <a:t>Trained</a:t>
            </a:r>
            <a:r>
              <a:rPr b="0" lang="en-US" sz="500" spc="4" strike="noStrike">
                <a:latin typeface="Arial MT"/>
              </a:rPr>
              <a:t> </a:t>
            </a:r>
            <a:r>
              <a:rPr b="0" lang="en-US" sz="500" spc="-26" strike="noStrike">
                <a:latin typeface="Arial MT"/>
              </a:rPr>
              <a:t>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9" name="CustomShape 52"/>
          <p:cNvSpPr/>
          <p:nvPr/>
        </p:nvSpPr>
        <p:spPr>
          <a:xfrm>
            <a:off x="4437000" y="1659240"/>
            <a:ext cx="390240" cy="1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500" spc="-12" strike="noStrike">
                <a:latin typeface="Arial MT"/>
              </a:rPr>
              <a:t>Evaluated</a:t>
            </a:r>
            <a:r>
              <a:rPr b="0" lang="en-US" sz="500" spc="-1" strike="noStrike">
                <a:latin typeface="Arial MT"/>
              </a:rPr>
              <a:t> </a:t>
            </a:r>
            <a:r>
              <a:rPr b="0" lang="en-US" sz="500" spc="-26" strike="noStrike">
                <a:latin typeface="Arial MT"/>
              </a:rPr>
              <a:t>on</a:t>
            </a:r>
            <a:endParaRPr b="0" lang="en-US" sz="500" spc="-1" strike="noStrike">
              <a:latin typeface="Arial"/>
            </a:endParaRPr>
          </a:p>
        </p:txBody>
      </p:sp>
      <p:grpSp>
        <p:nvGrpSpPr>
          <p:cNvPr id="380" name="Group 53"/>
          <p:cNvGrpSpPr/>
          <p:nvPr/>
        </p:nvGrpSpPr>
        <p:grpSpPr>
          <a:xfrm>
            <a:off x="2995200" y="1339200"/>
            <a:ext cx="534960" cy="290520"/>
            <a:chOff x="2995200" y="1339200"/>
            <a:chExt cx="534960" cy="290520"/>
          </a:xfrm>
        </p:grpSpPr>
        <p:sp>
          <p:nvSpPr>
            <p:cNvPr id="381" name="CustomShape 54"/>
            <p:cNvSpPr/>
            <p:nvPr/>
          </p:nvSpPr>
          <p:spPr>
            <a:xfrm>
              <a:off x="2995200" y="1339200"/>
              <a:ext cx="534960" cy="290520"/>
            </a:xfrm>
            <a:custGeom>
              <a:avLst/>
              <a:gdLst/>
              <a:ahLst/>
              <a:rect l="l" t="t" r="r" b="b"/>
              <a:pathLst>
                <a:path w="535304" h="290830">
                  <a:moveTo>
                    <a:pt x="486665" y="290587"/>
                  </a:moveTo>
                  <a:lnTo>
                    <a:pt x="48432" y="290587"/>
                  </a:lnTo>
                  <a:lnTo>
                    <a:pt x="29580" y="286781"/>
                  </a:lnTo>
                  <a:lnTo>
                    <a:pt x="14185" y="276401"/>
                  </a:lnTo>
                  <a:lnTo>
                    <a:pt x="3806" y="261006"/>
                  </a:lnTo>
                  <a:lnTo>
                    <a:pt x="0" y="242154"/>
                  </a:lnTo>
                  <a:lnTo>
                    <a:pt x="0" y="48432"/>
                  </a:lnTo>
                  <a:lnTo>
                    <a:pt x="3806" y="29580"/>
                  </a:lnTo>
                  <a:lnTo>
                    <a:pt x="14185" y="14185"/>
                  </a:lnTo>
                  <a:lnTo>
                    <a:pt x="29580" y="3806"/>
                  </a:lnTo>
                  <a:lnTo>
                    <a:pt x="48432" y="0"/>
                  </a:lnTo>
                  <a:lnTo>
                    <a:pt x="486665" y="0"/>
                  </a:lnTo>
                  <a:lnTo>
                    <a:pt x="526960" y="21561"/>
                  </a:lnTo>
                  <a:lnTo>
                    <a:pt x="535097" y="48432"/>
                  </a:lnTo>
                  <a:lnTo>
                    <a:pt x="535097" y="242154"/>
                  </a:lnTo>
                  <a:lnTo>
                    <a:pt x="531291" y="261006"/>
                  </a:lnTo>
                  <a:lnTo>
                    <a:pt x="520912" y="276401"/>
                  </a:lnTo>
                  <a:lnTo>
                    <a:pt x="505517" y="286781"/>
                  </a:lnTo>
                  <a:lnTo>
                    <a:pt x="486665" y="290587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55"/>
            <p:cNvSpPr/>
            <p:nvPr/>
          </p:nvSpPr>
          <p:spPr>
            <a:xfrm>
              <a:off x="2995200" y="1339200"/>
              <a:ext cx="534960" cy="290520"/>
            </a:xfrm>
            <a:custGeom>
              <a:avLst/>
              <a:gdLst/>
              <a:ahLst/>
              <a:rect l="l" t="t" r="r" b="b"/>
              <a:pathLst>
                <a:path w="535304" h="290830">
                  <a:moveTo>
                    <a:pt x="0" y="48432"/>
                  </a:moveTo>
                  <a:lnTo>
                    <a:pt x="3806" y="29580"/>
                  </a:lnTo>
                  <a:lnTo>
                    <a:pt x="14185" y="14185"/>
                  </a:lnTo>
                  <a:lnTo>
                    <a:pt x="29580" y="3806"/>
                  </a:lnTo>
                  <a:lnTo>
                    <a:pt x="48432" y="0"/>
                  </a:lnTo>
                  <a:lnTo>
                    <a:pt x="486665" y="0"/>
                  </a:lnTo>
                  <a:lnTo>
                    <a:pt x="526960" y="21561"/>
                  </a:lnTo>
                  <a:lnTo>
                    <a:pt x="535097" y="48432"/>
                  </a:lnTo>
                  <a:lnTo>
                    <a:pt x="535097" y="242154"/>
                  </a:lnTo>
                  <a:lnTo>
                    <a:pt x="531291" y="261006"/>
                  </a:lnTo>
                  <a:lnTo>
                    <a:pt x="520912" y="276401"/>
                  </a:lnTo>
                  <a:lnTo>
                    <a:pt x="505517" y="286781"/>
                  </a:lnTo>
                  <a:lnTo>
                    <a:pt x="486665" y="290587"/>
                  </a:lnTo>
                  <a:lnTo>
                    <a:pt x="48432" y="290587"/>
                  </a:lnTo>
                  <a:lnTo>
                    <a:pt x="29580" y="286781"/>
                  </a:lnTo>
                  <a:lnTo>
                    <a:pt x="14185" y="276401"/>
                  </a:lnTo>
                  <a:lnTo>
                    <a:pt x="3806" y="261006"/>
                  </a:lnTo>
                  <a:lnTo>
                    <a:pt x="0" y="242154"/>
                  </a:lnTo>
                  <a:lnTo>
                    <a:pt x="0" y="48432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3" name="CustomShape 56"/>
          <p:cNvSpPr/>
          <p:nvPr/>
        </p:nvSpPr>
        <p:spPr>
          <a:xfrm>
            <a:off x="3066120" y="1395720"/>
            <a:ext cx="393480" cy="2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39960" indent="-27720">
              <a:lnSpc>
                <a:spcPts val="581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en-US" sz="500" spc="-12" strike="noStrike">
                <a:latin typeface="Arial MT"/>
              </a:rPr>
              <a:t>Classification</a:t>
            </a:r>
            <a:r>
              <a:rPr b="0" lang="en-US" sz="500" spc="497" strike="noStrike">
                <a:latin typeface="Arial MT"/>
              </a:rPr>
              <a:t> </a:t>
            </a:r>
            <a:r>
              <a:rPr b="0" lang="en-US" sz="500" spc="-12" strike="noStrike">
                <a:latin typeface="Arial MT"/>
              </a:rPr>
              <a:t>Model</a:t>
            </a:r>
            <a:r>
              <a:rPr b="0" lang="en-US" sz="500" spc="-1" strike="noStrike">
                <a:latin typeface="Arial MT"/>
              </a:rPr>
              <a:t> </a:t>
            </a:r>
            <a:r>
              <a:rPr b="0" lang="en-US" sz="500" spc="-21" strike="noStrike">
                <a:latin typeface="Arial MT"/>
              </a:rPr>
              <a:t>True</a:t>
            </a:r>
            <a:endParaRPr b="0" lang="en-US" sz="500" spc="-1" strike="noStrike">
              <a:latin typeface="Arial"/>
            </a:endParaRPr>
          </a:p>
        </p:txBody>
      </p:sp>
      <p:grpSp>
        <p:nvGrpSpPr>
          <p:cNvPr id="384" name="Group 57"/>
          <p:cNvGrpSpPr/>
          <p:nvPr/>
        </p:nvGrpSpPr>
        <p:grpSpPr>
          <a:xfrm>
            <a:off x="3265200" y="897120"/>
            <a:ext cx="217800" cy="438120"/>
            <a:chOff x="3265200" y="897120"/>
            <a:chExt cx="217800" cy="438120"/>
          </a:xfrm>
        </p:grpSpPr>
        <p:sp>
          <p:nvSpPr>
            <p:cNvPr id="385" name="CustomShape 58"/>
            <p:cNvSpPr/>
            <p:nvPr/>
          </p:nvSpPr>
          <p:spPr>
            <a:xfrm>
              <a:off x="3268080" y="897120"/>
              <a:ext cx="214920" cy="431280"/>
            </a:xfrm>
            <a:custGeom>
              <a:avLst/>
              <a:gdLst/>
              <a:ahLst/>
              <a:rect l="l" t="t" r="r" b="b"/>
              <a:pathLst>
                <a:path w="215264" h="431800">
                  <a:moveTo>
                    <a:pt x="215246" y="0"/>
                  </a:moveTo>
                  <a:lnTo>
                    <a:pt x="0" y="431728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59"/>
            <p:cNvSpPr/>
            <p:nvPr/>
          </p:nvSpPr>
          <p:spPr>
            <a:xfrm>
              <a:off x="3265200" y="1324080"/>
              <a:ext cx="7920" cy="11160"/>
            </a:xfrm>
            <a:custGeom>
              <a:avLst/>
              <a:gdLst/>
              <a:ahLst/>
              <a:rect l="l" t="t" r="r" b="b"/>
              <a:pathLst>
                <a:path w="8254" h="11430">
                  <a:moveTo>
                    <a:pt x="0" y="10936"/>
                  </a:moveTo>
                  <a:lnTo>
                    <a:pt x="1245" y="0"/>
                  </a:lnTo>
                  <a:lnTo>
                    <a:pt x="2935" y="5048"/>
                  </a:lnTo>
                  <a:lnTo>
                    <a:pt x="7984" y="3359"/>
                  </a:lnTo>
                  <a:lnTo>
                    <a:pt x="0" y="10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60"/>
            <p:cNvSpPr/>
            <p:nvPr/>
          </p:nvSpPr>
          <p:spPr>
            <a:xfrm>
              <a:off x="3265200" y="1324080"/>
              <a:ext cx="7920" cy="11160"/>
            </a:xfrm>
            <a:custGeom>
              <a:avLst/>
              <a:gdLst/>
              <a:ahLst/>
              <a:rect l="l" t="t" r="r" b="b"/>
              <a:pathLst>
                <a:path w="8254" h="11430">
                  <a:moveTo>
                    <a:pt x="2935" y="5048"/>
                  </a:moveTo>
                  <a:lnTo>
                    <a:pt x="1245" y="0"/>
                  </a:lnTo>
                  <a:lnTo>
                    <a:pt x="0" y="10936"/>
                  </a:lnTo>
                  <a:lnTo>
                    <a:pt x="7984" y="3359"/>
                  </a:lnTo>
                  <a:lnTo>
                    <a:pt x="2935" y="5048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8" name="CustomShape 61"/>
          <p:cNvSpPr/>
          <p:nvPr/>
        </p:nvSpPr>
        <p:spPr>
          <a:xfrm>
            <a:off x="3508920" y="1659240"/>
            <a:ext cx="390240" cy="1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500" spc="-12" strike="noStrike">
                <a:latin typeface="Arial MT"/>
              </a:rPr>
              <a:t>Evaluated</a:t>
            </a:r>
            <a:r>
              <a:rPr b="0" lang="en-US" sz="500" spc="-1" strike="noStrike">
                <a:latin typeface="Arial MT"/>
              </a:rPr>
              <a:t> </a:t>
            </a:r>
            <a:r>
              <a:rPr b="0" lang="en-US" sz="500" spc="-26" strike="noStrike">
                <a:latin typeface="Arial MT"/>
              </a:rPr>
              <a:t>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89" name="CustomShape 62"/>
          <p:cNvSpPr/>
          <p:nvPr/>
        </p:nvSpPr>
        <p:spPr>
          <a:xfrm>
            <a:off x="3034440" y="1062360"/>
            <a:ext cx="321480" cy="1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500" spc="-12" strike="noStrike">
                <a:latin typeface="Arial MT"/>
              </a:rPr>
              <a:t>Trained</a:t>
            </a:r>
            <a:r>
              <a:rPr b="0" lang="en-US" sz="500" spc="4" strike="noStrike">
                <a:latin typeface="Arial MT"/>
              </a:rPr>
              <a:t> </a:t>
            </a:r>
            <a:r>
              <a:rPr b="0" lang="en-US" sz="500" spc="-26" strike="noStrike">
                <a:latin typeface="Arial MT"/>
              </a:rPr>
              <a:t>on</a:t>
            </a:r>
            <a:endParaRPr b="0" lang="en-US" sz="500" spc="-1" strike="noStrike">
              <a:latin typeface="Arial"/>
            </a:endParaRPr>
          </a:p>
        </p:txBody>
      </p:sp>
      <p:grpSp>
        <p:nvGrpSpPr>
          <p:cNvPr id="390" name="Group 63"/>
          <p:cNvGrpSpPr/>
          <p:nvPr/>
        </p:nvGrpSpPr>
        <p:grpSpPr>
          <a:xfrm>
            <a:off x="3530520" y="1370160"/>
            <a:ext cx="644040" cy="641520"/>
            <a:chOff x="3530520" y="1370160"/>
            <a:chExt cx="644040" cy="641520"/>
          </a:xfrm>
        </p:grpSpPr>
        <p:sp>
          <p:nvSpPr>
            <p:cNvPr id="391" name="CustomShape 64"/>
            <p:cNvSpPr/>
            <p:nvPr/>
          </p:nvSpPr>
          <p:spPr>
            <a:xfrm>
              <a:off x="4170960" y="1843200"/>
              <a:ext cx="360" cy="161640"/>
            </a:xfrm>
            <a:custGeom>
              <a:avLst/>
              <a:gdLst/>
              <a:ahLst/>
              <a:rect l="l" t="t" r="r" b="b"/>
              <a:pathLst>
                <a:path w="0" h="161925">
                  <a:moveTo>
                    <a:pt x="0" y="0"/>
                  </a:moveTo>
                  <a:lnTo>
                    <a:pt x="0" y="161761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65"/>
            <p:cNvSpPr/>
            <p:nvPr/>
          </p:nvSpPr>
          <p:spPr>
            <a:xfrm>
              <a:off x="4167360" y="2001240"/>
              <a:ext cx="7200" cy="10440"/>
            </a:xfrm>
            <a:custGeom>
              <a:avLst/>
              <a:gdLst/>
              <a:ahLst/>
              <a:rect l="l" t="t" r="r" b="b"/>
              <a:pathLst>
                <a:path w="7620" h="10794">
                  <a:moveTo>
                    <a:pt x="3764" y="10343"/>
                  </a:moveTo>
                  <a:lnTo>
                    <a:pt x="0" y="0"/>
                  </a:lnTo>
                  <a:lnTo>
                    <a:pt x="3764" y="3764"/>
                  </a:lnTo>
                  <a:lnTo>
                    <a:pt x="7529" y="0"/>
                  </a:lnTo>
                  <a:lnTo>
                    <a:pt x="3764" y="10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66"/>
            <p:cNvSpPr/>
            <p:nvPr/>
          </p:nvSpPr>
          <p:spPr>
            <a:xfrm>
              <a:off x="4167360" y="2001240"/>
              <a:ext cx="7200" cy="10440"/>
            </a:xfrm>
            <a:custGeom>
              <a:avLst/>
              <a:gdLst/>
              <a:ahLst/>
              <a:rect l="l" t="t" r="r" b="b"/>
              <a:pathLst>
                <a:path w="7620" h="10794">
                  <a:moveTo>
                    <a:pt x="3764" y="3764"/>
                  </a:moveTo>
                  <a:lnTo>
                    <a:pt x="0" y="0"/>
                  </a:lnTo>
                  <a:lnTo>
                    <a:pt x="3764" y="10343"/>
                  </a:lnTo>
                  <a:lnTo>
                    <a:pt x="7529" y="0"/>
                  </a:lnTo>
                  <a:lnTo>
                    <a:pt x="3764" y="3764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67"/>
            <p:cNvSpPr/>
            <p:nvPr/>
          </p:nvSpPr>
          <p:spPr>
            <a:xfrm>
              <a:off x="3530520" y="1484640"/>
              <a:ext cx="447840" cy="197280"/>
            </a:xfrm>
            <a:custGeom>
              <a:avLst/>
              <a:gdLst/>
              <a:ahLst/>
              <a:rect l="l" t="t" r="r" b="b"/>
              <a:pathLst>
                <a:path w="448310" h="197485">
                  <a:moveTo>
                    <a:pt x="0" y="0"/>
                  </a:moveTo>
                  <a:lnTo>
                    <a:pt x="448050" y="19729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68"/>
            <p:cNvSpPr/>
            <p:nvPr/>
          </p:nvSpPr>
          <p:spPr>
            <a:xfrm>
              <a:off x="3973320" y="1676880"/>
              <a:ext cx="11160" cy="7200"/>
            </a:xfrm>
            <a:custGeom>
              <a:avLst/>
              <a:gdLst/>
              <a:ahLst/>
              <a:rect l="l" t="t" r="r" b="b"/>
              <a:pathLst>
                <a:path w="11429" h="7619">
                  <a:moveTo>
                    <a:pt x="10983" y="7613"/>
                  </a:moveTo>
                  <a:lnTo>
                    <a:pt x="0" y="6890"/>
                  </a:lnTo>
                  <a:lnTo>
                    <a:pt x="4962" y="4962"/>
                  </a:lnTo>
                  <a:lnTo>
                    <a:pt x="3034" y="0"/>
                  </a:lnTo>
                  <a:lnTo>
                    <a:pt x="10983" y="76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69"/>
            <p:cNvSpPr/>
            <p:nvPr/>
          </p:nvSpPr>
          <p:spPr>
            <a:xfrm>
              <a:off x="3973320" y="1676880"/>
              <a:ext cx="11160" cy="7200"/>
            </a:xfrm>
            <a:custGeom>
              <a:avLst/>
              <a:gdLst/>
              <a:ahLst/>
              <a:rect l="l" t="t" r="r" b="b"/>
              <a:pathLst>
                <a:path w="11429" h="7619">
                  <a:moveTo>
                    <a:pt x="4962" y="4962"/>
                  </a:moveTo>
                  <a:lnTo>
                    <a:pt x="0" y="6890"/>
                  </a:lnTo>
                  <a:lnTo>
                    <a:pt x="10983" y="7613"/>
                  </a:lnTo>
                  <a:lnTo>
                    <a:pt x="3034" y="0"/>
                  </a:lnTo>
                  <a:lnTo>
                    <a:pt x="4962" y="4962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70"/>
            <p:cNvSpPr/>
            <p:nvPr/>
          </p:nvSpPr>
          <p:spPr>
            <a:xfrm>
              <a:off x="4165920" y="1370160"/>
              <a:ext cx="4680" cy="148320"/>
            </a:xfrm>
            <a:custGeom>
              <a:avLst/>
              <a:gdLst/>
              <a:ahLst/>
              <a:rect l="l" t="t" r="r" b="b"/>
              <a:pathLst>
                <a:path w="5079" h="148590">
                  <a:moveTo>
                    <a:pt x="0" y="0"/>
                  </a:moveTo>
                  <a:lnTo>
                    <a:pt x="4697" y="14806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71"/>
            <p:cNvSpPr/>
            <p:nvPr/>
          </p:nvSpPr>
          <p:spPr>
            <a:xfrm>
              <a:off x="4167000" y="1514520"/>
              <a:ext cx="7200" cy="10440"/>
            </a:xfrm>
            <a:custGeom>
              <a:avLst/>
              <a:gdLst/>
              <a:ahLst/>
              <a:rect l="l" t="t" r="r" b="b"/>
              <a:pathLst>
                <a:path w="7620" h="10794">
                  <a:moveTo>
                    <a:pt x="4090" y="10457"/>
                  </a:moveTo>
                  <a:lnTo>
                    <a:pt x="0" y="238"/>
                  </a:lnTo>
                  <a:lnTo>
                    <a:pt x="3882" y="3882"/>
                  </a:lnTo>
                  <a:lnTo>
                    <a:pt x="7525" y="0"/>
                  </a:lnTo>
                  <a:lnTo>
                    <a:pt x="4090" y="104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72"/>
            <p:cNvSpPr/>
            <p:nvPr/>
          </p:nvSpPr>
          <p:spPr>
            <a:xfrm>
              <a:off x="4167000" y="1514520"/>
              <a:ext cx="7200" cy="10440"/>
            </a:xfrm>
            <a:custGeom>
              <a:avLst/>
              <a:gdLst/>
              <a:ahLst/>
              <a:rect l="l" t="t" r="r" b="b"/>
              <a:pathLst>
                <a:path w="7620" h="10794">
                  <a:moveTo>
                    <a:pt x="3882" y="3882"/>
                  </a:moveTo>
                  <a:lnTo>
                    <a:pt x="0" y="238"/>
                  </a:lnTo>
                  <a:lnTo>
                    <a:pt x="4090" y="10457"/>
                  </a:lnTo>
                  <a:lnTo>
                    <a:pt x="7525" y="0"/>
                  </a:lnTo>
                  <a:lnTo>
                    <a:pt x="3882" y="3882"/>
                  </a:lnTo>
                  <a:close/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0" name="CustomShape 73"/>
          <p:cNvSpPr/>
          <p:nvPr/>
        </p:nvSpPr>
        <p:spPr>
          <a:xfrm>
            <a:off x="3050280" y="2459520"/>
            <a:ext cx="224316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Figure: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diagram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the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evaluation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pipeline.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01" name="TextShape 74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D6F0D996-5A14-4250-8349-889BAE2FDCC0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Evaluation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47400" y="665640"/>
            <a:ext cx="2274840" cy="8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>
            <a:spAutoFit/>
          </a:bodyPr>
          <a:p>
            <a:pPr marL="12600" algn="just">
              <a:lnSpc>
                <a:spcPct val="100000"/>
              </a:lnSpc>
              <a:spcBef>
                <a:spcPts val="306"/>
              </a:spcBef>
            </a:pPr>
            <a:r>
              <a:rPr b="0" lang="en-US" sz="950" spc="-1" strike="noStrike">
                <a:latin typeface="Arial MT"/>
              </a:rPr>
              <a:t>Additional</a:t>
            </a:r>
            <a:r>
              <a:rPr b="0" lang="en-US" sz="950" spc="123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metric:</a:t>
            </a:r>
            <a:endParaRPr b="0" lang="en-US" sz="950" spc="-1" strike="noStrike">
              <a:latin typeface="Arial"/>
            </a:endParaRPr>
          </a:p>
          <a:p>
            <a:pPr marL="12600" algn="just">
              <a:lnSpc>
                <a:spcPct val="118000"/>
              </a:lnSpc>
            </a:pPr>
            <a:r>
              <a:rPr b="0" lang="en-US" sz="950" spc="-1" strike="noStrike">
                <a:latin typeface="Arial MT"/>
              </a:rPr>
              <a:t>Nearest</a:t>
            </a:r>
            <a:r>
              <a:rPr b="0" lang="en-US" sz="950" spc="12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Neighbour</a:t>
            </a:r>
            <a:r>
              <a:rPr b="0" lang="en-US" sz="950" spc="12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Adversarial</a:t>
            </a:r>
            <a:r>
              <a:rPr b="0" lang="en-US" sz="950" spc="128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Accuracy (</a:t>
            </a:r>
            <a:r>
              <a:rPr b="0" lang="en-US" sz="950" spc="-12" strike="noStrike">
                <a:solidFill>
                  <a:srgbClr val="ff0000"/>
                </a:solidFill>
                <a:latin typeface="Arial MT"/>
              </a:rPr>
              <a:t>Yale</a:t>
            </a:r>
            <a:r>
              <a:rPr b="0" lang="en-US" sz="950" spc="43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et</a:t>
            </a:r>
            <a:r>
              <a:rPr b="0" lang="en-US" sz="950" spc="4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al.,</a:t>
            </a:r>
            <a:r>
              <a:rPr b="0" lang="en-US" sz="950" spc="43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2019)</a:t>
            </a:r>
            <a:r>
              <a:rPr b="0" lang="en-US" sz="950" spc="4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-</a:t>
            </a:r>
            <a:r>
              <a:rPr b="0" lang="en-US" sz="950" spc="43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relies</a:t>
            </a:r>
            <a:r>
              <a:rPr b="0" lang="en-US" sz="950" spc="4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on</a:t>
            </a:r>
            <a:r>
              <a:rPr b="0" lang="en-US" sz="950" spc="43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distances</a:t>
            </a:r>
            <a:r>
              <a:rPr b="0" lang="en-US" sz="950" spc="4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26" strike="noStrike">
                <a:solidFill>
                  <a:srgbClr val="ff0000"/>
                </a:solidFill>
                <a:latin typeface="Arial MT"/>
              </a:rPr>
              <a:t>of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generated</a:t>
            </a:r>
            <a:r>
              <a:rPr b="0" lang="en-US" sz="950" spc="97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samples</a:t>
            </a:r>
            <a:r>
              <a:rPr b="0" lang="en-US" sz="950" spc="97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to</a:t>
            </a:r>
            <a:r>
              <a:rPr b="0" lang="en-US" sz="950" spc="97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original</a:t>
            </a:r>
            <a:r>
              <a:rPr b="0" lang="en-US" sz="950" spc="97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2" strike="noStrike">
                <a:solidFill>
                  <a:srgbClr val="ff0000"/>
                </a:solidFill>
                <a:latin typeface="Arial MT"/>
              </a:rPr>
              <a:t>samples.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347400" y="1860120"/>
            <a:ext cx="2055600" cy="8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>
            <a:spAutoFit/>
          </a:bodyPr>
          <a:p>
            <a:pPr marL="12600">
              <a:lnSpc>
                <a:spcPct val="100000"/>
              </a:lnSpc>
              <a:spcBef>
                <a:spcPts val="306"/>
              </a:spcBef>
            </a:pPr>
            <a:r>
              <a:rPr b="0" lang="en-US" sz="950" spc="-12" strike="noStrike">
                <a:latin typeface="Arial MT"/>
              </a:rPr>
              <a:t>Problem:</a:t>
            </a:r>
            <a:endParaRPr b="0" lang="en-US" sz="950" spc="-1" strike="noStrike">
              <a:latin typeface="Arial"/>
            </a:endParaRPr>
          </a:p>
          <a:p>
            <a:pPr marL="12600">
              <a:lnSpc>
                <a:spcPct val="118000"/>
              </a:lnSpc>
            </a:pPr>
            <a:r>
              <a:rPr b="0" lang="en-US" sz="950" spc="9" strike="noStrike">
                <a:latin typeface="Arial MT"/>
              </a:rPr>
              <a:t>Distances/neighbourhood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9" strike="noStrike">
                <a:latin typeface="Arial MT"/>
              </a:rPr>
              <a:t>in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high </a:t>
            </a:r>
            <a:r>
              <a:rPr b="0" lang="en-US" sz="950" spc="-1" strike="noStrike">
                <a:latin typeface="Arial MT"/>
              </a:rPr>
              <a:t>dimensional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space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are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not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inherently </a:t>
            </a:r>
            <a:r>
              <a:rPr b="0" lang="en-US" sz="950" spc="-1" strike="noStrike">
                <a:latin typeface="Arial MT"/>
              </a:rPr>
              <a:t>meaningful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(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Beyer</a:t>
            </a:r>
            <a:r>
              <a:rPr b="0" lang="en-US" sz="950" spc="6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et</a:t>
            </a:r>
            <a:r>
              <a:rPr b="0" lang="en-US" sz="950" spc="6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" strike="noStrike">
                <a:solidFill>
                  <a:srgbClr val="ff0000"/>
                </a:solidFill>
                <a:latin typeface="Arial MT"/>
              </a:rPr>
              <a:t>al.,</a:t>
            </a:r>
            <a:r>
              <a:rPr b="0" lang="en-US" sz="950" spc="6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950" spc="-12" strike="noStrike">
                <a:solidFill>
                  <a:srgbClr val="ff0000"/>
                </a:solidFill>
                <a:latin typeface="Arial MT"/>
              </a:rPr>
              <a:t>1999).</a:t>
            </a:r>
            <a:endParaRPr b="0" lang="en-US" sz="950" spc="-1" strike="noStrike">
              <a:latin typeface="Arial"/>
            </a:endParaRPr>
          </a:p>
        </p:txBody>
      </p:sp>
      <p:pic>
        <p:nvPicPr>
          <p:cNvPr id="406" name="object 6" descr=""/>
          <p:cNvPicPr/>
          <p:nvPr/>
        </p:nvPicPr>
        <p:blipFill>
          <a:blip r:embed="rId1"/>
          <a:stretch/>
        </p:blipFill>
        <p:spPr>
          <a:xfrm>
            <a:off x="3089160" y="905040"/>
            <a:ext cx="2072520" cy="1500480"/>
          </a:xfrm>
          <a:prstGeom prst="rect">
            <a:avLst/>
          </a:prstGeom>
          <a:ln>
            <a:noFill/>
          </a:ln>
        </p:spPr>
      </p:pic>
      <p:sp>
        <p:nvSpPr>
          <p:cNvPr id="407" name="TextShape 5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85A23EC4-A951-4F1C-8A5E-EC81396C374D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6BE4A4E0-6486-440D-8BF5-B15AC8A1957F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Experiments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321840" y="622080"/>
            <a:ext cx="4524480" cy="21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>
            <a:spAutoFit/>
          </a:bodyPr>
          <a:p>
            <a:pPr marL="38160">
              <a:lnSpc>
                <a:spcPct val="100000"/>
              </a:lnSpc>
              <a:spcBef>
                <a:spcPts val="459"/>
              </a:spcBef>
            </a:pPr>
            <a:r>
              <a:rPr b="0" lang="en-US" sz="950" spc="-1" strike="noStrike">
                <a:latin typeface="Arial MT"/>
              </a:rPr>
              <a:t>We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evaluated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4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different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generative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architectures:</a:t>
            </a:r>
            <a:endParaRPr b="0" lang="en-US" sz="950" spc="-1" strike="noStrike">
              <a:latin typeface="Arial"/>
            </a:endParaRPr>
          </a:p>
          <a:p>
            <a:pPr marL="31428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26" strike="noStrike">
                <a:latin typeface="Arial MT"/>
              </a:rPr>
              <a:t>MLP</a:t>
            </a:r>
            <a:endParaRPr b="0" lang="en-US" sz="950" spc="-1" strike="noStrike">
              <a:latin typeface="Arial"/>
            </a:endParaRPr>
          </a:p>
          <a:p>
            <a:pPr marL="31428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26" strike="noStrike">
                <a:latin typeface="Arial MT"/>
              </a:rPr>
              <a:t>CNN</a:t>
            </a:r>
            <a:endParaRPr b="0" lang="en-US" sz="950" spc="-1" strike="noStrike">
              <a:latin typeface="Arial"/>
            </a:endParaRPr>
          </a:p>
          <a:p>
            <a:pPr marL="314280" indent="-176040">
              <a:lnSpc>
                <a:spcPct val="100000"/>
              </a:lnSpc>
              <a:spcBef>
                <a:spcPts val="51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1" strike="noStrike">
                <a:latin typeface="Arial MT"/>
              </a:rPr>
              <a:t>MLP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+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CNN</a:t>
            </a:r>
            <a:endParaRPr b="0" lang="en-US" sz="950" spc="-1" strike="noStrike">
              <a:latin typeface="Arial"/>
            </a:endParaRPr>
          </a:p>
          <a:p>
            <a:pPr marL="314280" indent="-176040">
              <a:lnSpc>
                <a:spcPct val="100000"/>
              </a:lnSpc>
              <a:spcBef>
                <a:spcPts val="51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1" strike="noStrike">
                <a:latin typeface="Arial MT"/>
              </a:rPr>
              <a:t>Transformer</a:t>
            </a:r>
            <a:r>
              <a:rPr b="0" lang="en-US" sz="950" spc="52" strike="noStrike">
                <a:latin typeface="Arial MT"/>
              </a:rPr>
              <a:t> 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45000"/>
              </a:lnSpc>
              <a:tabLst>
                <a:tab algn="l" pos="314280"/>
              </a:tabLst>
            </a:pPr>
            <a:r>
              <a:rPr b="0" lang="en-US" sz="950" spc="-26" strike="noStrike">
                <a:latin typeface="Arial MT"/>
              </a:rPr>
              <a:t>The </a:t>
            </a:r>
            <a:r>
              <a:rPr b="0" lang="en-US" sz="950" spc="-1" strike="noStrike">
                <a:latin typeface="Arial MT"/>
              </a:rPr>
              <a:t>metrics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we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used:</a:t>
            </a:r>
            <a:endParaRPr b="0" lang="en-US" sz="950" spc="-1" strike="noStrike">
              <a:latin typeface="Arial"/>
            </a:endParaRPr>
          </a:p>
          <a:p>
            <a:pPr marL="31428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1" strike="noStrike">
                <a:latin typeface="Arial MT"/>
              </a:rPr>
              <a:t>Recovery</a:t>
            </a:r>
            <a:r>
              <a:rPr b="0" lang="en-US" sz="950" spc="111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Rate</a:t>
            </a:r>
            <a:endParaRPr b="0" lang="en-US" sz="950" spc="-1" strike="noStrike">
              <a:latin typeface="Arial"/>
            </a:endParaRPr>
          </a:p>
          <a:p>
            <a:pPr marL="31428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1" strike="noStrike">
                <a:latin typeface="Arial MT"/>
              </a:rPr>
              <a:t>Nearest</a:t>
            </a:r>
            <a:r>
              <a:rPr b="0" lang="en-US" sz="950" spc="12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Neighbour</a:t>
            </a:r>
            <a:r>
              <a:rPr b="0" lang="en-US" sz="950" spc="12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Adversarial</a:t>
            </a:r>
            <a:r>
              <a:rPr b="0" lang="en-US" sz="950" spc="128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Accuracy</a:t>
            </a:r>
            <a:endParaRPr b="0" lang="en-US" sz="950" spc="-1" strike="noStrike">
              <a:latin typeface="Arial"/>
            </a:endParaRPr>
          </a:p>
          <a:p>
            <a:pPr marL="31428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1" strike="noStrike">
                <a:latin typeface="Arial MT"/>
              </a:rPr>
              <a:t>Accuracy</a:t>
            </a:r>
            <a:r>
              <a:rPr b="0" lang="en-US" sz="950" spc="10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improvement</a:t>
            </a:r>
            <a:r>
              <a:rPr b="0" lang="en-US" sz="950" spc="10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with</a:t>
            </a:r>
            <a:r>
              <a:rPr b="0" lang="en-US" sz="950" spc="10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partial</a:t>
            </a:r>
            <a:r>
              <a:rPr b="0" lang="en-US" sz="950" spc="10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synthetic</a:t>
            </a:r>
            <a:r>
              <a:rPr b="0" lang="en-US" sz="950" spc="103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data</a:t>
            </a:r>
            <a:endParaRPr b="0" lang="en-US" sz="95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334440" y="354960"/>
            <a:ext cx="5319000" cy="7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560">
              <a:lnSpc>
                <a:spcPct val="110000"/>
              </a:lnSpc>
              <a:spcBef>
                <a:spcPts val="99"/>
              </a:spcBef>
            </a:pP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Table: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Recovery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rates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on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hold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out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test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set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true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genotypes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after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training</a:t>
            </a:r>
            <a:endParaRPr b="0" lang="en-US" sz="900" spc="-1" strike="noStrike">
              <a:latin typeface="Arial"/>
            </a:endParaRPr>
          </a:p>
          <a:p>
            <a:pPr marL="25560">
              <a:lnSpc>
                <a:spcPct val="110000"/>
              </a:lnSpc>
              <a:spcBef>
                <a:spcPts val="99"/>
              </a:spcBef>
            </a:pP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population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classifiers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35" strike="noStrike">
                <a:solidFill>
                  <a:srgbClr val="231f1f"/>
                </a:solidFill>
                <a:latin typeface="Arial MT"/>
              </a:rPr>
              <a:t>(MLP,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Transformer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or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CNN)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on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231f1f"/>
                </a:solidFill>
                <a:latin typeface="Arial MT"/>
              </a:rPr>
              <a:t>different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synthetically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generated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data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231f1f"/>
                </a:solidFill>
                <a:latin typeface="Arial MT"/>
              </a:rPr>
              <a:t>types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(generated</a:t>
            </a:r>
            <a:r>
              <a:rPr b="0" lang="en-US" sz="900" spc="-4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by:</a:t>
            </a:r>
            <a:r>
              <a:rPr b="0" lang="en-US" sz="900" spc="32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52" strike="noStrike">
                <a:solidFill>
                  <a:srgbClr val="231f1f"/>
                </a:solidFill>
                <a:latin typeface="Arial MT"/>
              </a:rPr>
              <a:t>MLP,</a:t>
            </a:r>
            <a:r>
              <a:rPr b="0" lang="en-US" sz="900" spc="-15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Transformer,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CNN,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MLP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+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CNN).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The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best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synthetic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data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for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each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231f1f"/>
                </a:solidFill>
                <a:latin typeface="Arial MT"/>
              </a:rPr>
              <a:t>classifier</a:t>
            </a:r>
            <a:endParaRPr b="0" lang="en-US" sz="9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113"/>
              </a:spcBef>
            </a:pP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type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is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marked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in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1" lang="en-US" sz="900" spc="-21" strike="noStrike">
                <a:solidFill>
                  <a:srgbClr val="231f1f"/>
                </a:solidFill>
                <a:latin typeface="Arial"/>
              </a:rPr>
              <a:t>bold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555F7791-6A8E-4243-87AE-03101DEC7FF2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Results</a:t>
            </a:r>
            <a:r>
              <a:rPr b="0" lang="en-US" sz="13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Recovery</a:t>
            </a:r>
            <a:r>
              <a:rPr b="0" lang="en-US" sz="13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21" strike="noStrike">
                <a:solidFill>
                  <a:srgbClr val="548ca0"/>
                </a:solidFill>
                <a:latin typeface="Arial MT"/>
              </a:rPr>
              <a:t>Rate</a:t>
            </a:r>
            <a:endParaRPr b="0" lang="en-US" sz="1300" spc="-1" strike="noStrike">
              <a:latin typeface="Calibri"/>
            </a:endParaRPr>
          </a:p>
        </p:txBody>
      </p:sp>
      <p:graphicFrame>
        <p:nvGraphicFramePr>
          <p:cNvPr id="415" name="Table 4"/>
          <p:cNvGraphicFramePr/>
          <p:nvPr/>
        </p:nvGraphicFramePr>
        <p:xfrm>
          <a:off x="1099080" y="1104480"/>
          <a:ext cx="3559320" cy="1998720"/>
        </p:xfrm>
        <a:graphic>
          <a:graphicData uri="http://schemas.openxmlformats.org/drawingml/2006/table">
            <a:tbl>
              <a:tblPr/>
              <a:tblGrid>
                <a:gridCol w="851400"/>
                <a:gridCol w="465840"/>
                <a:gridCol w="677880"/>
                <a:gridCol w="750240"/>
                <a:gridCol w="744840"/>
                <a:gridCol w="69120"/>
              </a:tblGrid>
              <a:tr h="334800">
                <a:tc>
                  <a:txBody>
                    <a:bodyPr lIns="0" rIns="0" tIns="450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54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Classifier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500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54"/>
                        </a:spcBef>
                      </a:pPr>
                      <a:r>
                        <a:rPr b="0" lang="en-US" sz="95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CNN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50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54"/>
                        </a:spcBef>
                      </a:pPr>
                      <a:r>
                        <a:rPr b="0" lang="en-US" sz="95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MLP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50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54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MLP+CNN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500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354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Transformer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195840">
                <a:tc>
                  <a:tcPr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en-US" sz="95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ALS</a:t>
                      </a:r>
                      <a:r>
                        <a:rPr b="0" lang="en-US" sz="950" spc="5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5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data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noFill/>
                  </a:tcPr>
                </a:tc>
              </a:tr>
              <a:tr h="164520">
                <a:tc>
                  <a:txBody>
                    <a:bodyPr lIns="0" rIns="0" tIns="68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0" lang="en-US" sz="95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MLP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684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71.51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68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96.69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68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94.26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684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73.77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62720"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Transformer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66.06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93.44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1" lang="en-US" sz="9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93.89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69.30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94040"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CNN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69.88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91.72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1" lang="en-US" sz="9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93.17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68.72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noFill/>
                  </a:tcPr>
                </a:tc>
              </a:tr>
              <a:tr h="195840">
                <a:tc>
                  <a:tcPr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en-US" sz="95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1KG</a:t>
                      </a:r>
                      <a:r>
                        <a:rPr b="0" lang="en-US" sz="950" spc="58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5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data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noFill/>
                  </a:tcPr>
                </a:tc>
              </a:tr>
              <a:tr h="164520">
                <a:tc>
                  <a:txBody>
                    <a:bodyPr lIns="0" rIns="0" tIns="68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0" lang="en-US" sz="95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MLP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684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15.58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68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65.80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68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1" lang="en-US" sz="9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93.02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684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13.28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62720"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Transformer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16.23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62.99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1" lang="en-US" sz="9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84.98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8.38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94040"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CNN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19.52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56.57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1" lang="en-US" sz="9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77.54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40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21.21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noFill/>
                  </a:tcPr>
                </a:tc>
              </a:tr>
              <a:tr h="229680">
                <a:tc>
                  <a:txBody>
                    <a:bodyPr lIns="0" rIns="0" tIns="4176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en-US" sz="95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Average</a:t>
                      </a:r>
                      <a:r>
                        <a:rPr b="0" lang="en-US" sz="950" spc="3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(all)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43.17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78.06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1" lang="en-US" sz="95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89.48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176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329"/>
                        </a:spcBef>
                      </a:pPr>
                      <a:r>
                        <a:rPr b="0" lang="en-US" sz="95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42.56</a:t>
                      </a:r>
                      <a:endParaRPr b="0" lang="en-US" sz="95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6" name="CustomShape 5"/>
          <p:cNvSpPr/>
          <p:nvPr/>
        </p:nvSpPr>
        <p:spPr>
          <a:xfrm>
            <a:off x="4984560" y="36432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334440" y="322560"/>
            <a:ext cx="5319000" cy="4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560">
              <a:lnSpc>
                <a:spcPct val="110000"/>
              </a:lnSpc>
              <a:spcBef>
                <a:spcPts val="99"/>
              </a:spcBef>
            </a:pP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Table: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Result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Nearest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Neighbour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Adversarial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Accuracy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for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generated</a:t>
            </a:r>
            <a:endParaRPr b="0" lang="en-US" sz="900" spc="-1" strike="noStrike">
              <a:latin typeface="Arial"/>
            </a:endParaRPr>
          </a:p>
          <a:p>
            <a:pPr marL="25560">
              <a:lnSpc>
                <a:spcPct val="110000"/>
              </a:lnSpc>
              <a:spcBef>
                <a:spcPts val="99"/>
              </a:spcBef>
            </a:pP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datasets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;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For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AA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the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closer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to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0.5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the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231f1f"/>
                </a:solidFill>
                <a:latin typeface="Arial MT"/>
              </a:rPr>
              <a:t>better,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For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Privacy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Loss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the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closer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to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0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the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better;</a:t>
            </a:r>
            <a:r>
              <a:rPr b="0" lang="en-US" sz="900" spc="-26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21" strike="noStrike">
                <a:solidFill>
                  <a:srgbClr val="231f1f"/>
                </a:solidFill>
                <a:latin typeface="Arial MT"/>
              </a:rPr>
              <a:t>best </a:t>
            </a:r>
            <a:r>
              <a:rPr b="0" lang="en-US" sz="900" spc="-12" strike="noStrike">
                <a:solidFill>
                  <a:srgbClr val="231f1f"/>
                </a:solidFill>
                <a:latin typeface="Arial MT"/>
              </a:rPr>
              <a:t>performance</a:t>
            </a:r>
            <a:r>
              <a:rPr b="0" lang="en-US" sz="900" spc="12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231f1f"/>
                </a:solidFill>
                <a:latin typeface="Arial MT"/>
              </a:rPr>
              <a:t>is</a:t>
            </a:r>
            <a:r>
              <a:rPr b="0" lang="en-US" sz="900" spc="12" strike="noStrike">
                <a:solidFill>
                  <a:srgbClr val="231f1f"/>
                </a:solidFill>
                <a:latin typeface="Arial MT"/>
              </a:rPr>
              <a:t> </a:t>
            </a:r>
            <a:r>
              <a:rPr b="1" lang="en-US" sz="900" spc="-12" strike="noStrike">
                <a:solidFill>
                  <a:srgbClr val="231f1f"/>
                </a:solidFill>
                <a:latin typeface="Arial"/>
              </a:rPr>
              <a:t>highlighted</a:t>
            </a:r>
            <a:r>
              <a:rPr b="0" lang="en-US" sz="900" spc="-12" strike="noStrike">
                <a:solidFill>
                  <a:srgbClr val="231f1f"/>
                </a:solidFill>
                <a:latin typeface="Arial MT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Results</a:t>
            </a:r>
            <a:r>
              <a:rPr b="0" lang="en-US" sz="1300" spc="-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21" strike="noStrike">
                <a:solidFill>
                  <a:srgbClr val="548ca0"/>
                </a:solidFill>
                <a:latin typeface="Arial MT"/>
              </a:rPr>
              <a:t>NNAA</a:t>
            </a:r>
            <a:endParaRPr b="0" lang="en-US" sz="1300" spc="-1" strike="noStrike">
              <a:latin typeface="Calibri"/>
            </a:endParaRPr>
          </a:p>
        </p:txBody>
      </p:sp>
      <p:graphicFrame>
        <p:nvGraphicFramePr>
          <p:cNvPr id="419" name="Table 3"/>
          <p:cNvGraphicFramePr/>
          <p:nvPr/>
        </p:nvGraphicFramePr>
        <p:xfrm>
          <a:off x="603360" y="920160"/>
          <a:ext cx="4554000" cy="2152800"/>
        </p:xfrm>
        <a:graphic>
          <a:graphicData uri="http://schemas.openxmlformats.org/drawingml/2006/table">
            <a:tbl>
              <a:tblPr/>
              <a:tblGrid>
                <a:gridCol w="632880"/>
                <a:gridCol w="625320"/>
                <a:gridCol w="798480"/>
                <a:gridCol w="502560"/>
                <a:gridCol w="474840"/>
                <a:gridCol w="762480"/>
                <a:gridCol w="687600"/>
                <a:gridCol w="69840"/>
              </a:tblGrid>
              <a:tr h="312120">
                <a:tc gridSpan="3"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0" rIns="0" tIns="3744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CNN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74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MLP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74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MLP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+</a:t>
                      </a:r>
                      <a:r>
                        <a:rPr b="0" lang="en-US" sz="9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CNN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744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Transformer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176040"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ALS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data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test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data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  <a:spcBef>
                          <a:spcPts val="326"/>
                        </a:spcBef>
                      </a:pPr>
                      <a:r>
                        <a:rPr b="0" i="1" lang="en-US" sz="1500" spc="-15" strike="noStrike" baseline="8000">
                          <a:solidFill>
                            <a:srgbClr val="000000"/>
                          </a:solidFill>
                          <a:latin typeface="Times New Roman"/>
                        </a:rPr>
                        <a:t>AA</a:t>
                      </a:r>
                      <a:r>
                        <a:rPr b="0" i="1" lang="en-US" sz="7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truth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0.735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0.255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1" lang="en-US" sz="9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0.485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0.92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noFill/>
                  </a:tcPr>
                </a:tc>
              </a:tr>
              <a:tr h="231480">
                <a:tc>
                  <a:tcPr>
                    <a:noFill/>
                  </a:tcPr>
                </a:tc>
                <a:tc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8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0" i="1" lang="en-US" sz="1500" spc="-15" strike="noStrike" baseline="8000">
                          <a:solidFill>
                            <a:srgbClr val="000000"/>
                          </a:solidFill>
                          <a:latin typeface="Times New Roman"/>
                        </a:rPr>
                        <a:t>AA</a:t>
                      </a:r>
                      <a:r>
                        <a:rPr b="0" i="1" lang="en-US" sz="7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syn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60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0.68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1.0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0.93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60"/>
                        </a:lnSpc>
                      </a:pPr>
                      <a:r>
                        <a:rPr b="1" lang="en-US" sz="9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0.66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noFill/>
                  </a:tcPr>
                </a:tc>
              </a:tr>
              <a:tr h="176040">
                <a:tc>
                  <a:tcPr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train</a:t>
                      </a:r>
                      <a:r>
                        <a:rPr b="0" lang="en-US" sz="900" spc="-3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data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  <a:spcBef>
                          <a:spcPts val="326"/>
                        </a:spcBef>
                      </a:pPr>
                      <a:r>
                        <a:rPr b="0" i="1" lang="en-US" sz="1500" spc="-15" strike="noStrike" baseline="8000">
                          <a:solidFill>
                            <a:srgbClr val="000000"/>
                          </a:solidFill>
                          <a:latin typeface="Times New Roman"/>
                        </a:rPr>
                        <a:t>AA</a:t>
                      </a:r>
                      <a:r>
                        <a:rPr b="0" i="1" lang="en-US" sz="7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truth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0.81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0.005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1" lang="en-US" sz="9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0.405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0.93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noFill/>
                  </a:tcPr>
                </a:tc>
              </a:tr>
              <a:tr h="231480">
                <a:tc>
                  <a:tcPr>
                    <a:noFill/>
                  </a:tcPr>
                </a:tc>
                <a:tc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8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0" i="1" lang="en-US" sz="1500" spc="-15" strike="noStrike" baseline="8000">
                          <a:solidFill>
                            <a:srgbClr val="000000"/>
                          </a:solidFill>
                          <a:latin typeface="Times New Roman"/>
                        </a:rPr>
                        <a:t>AA</a:t>
                      </a:r>
                      <a:r>
                        <a:rPr b="0" i="1" lang="en-US" sz="7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syn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60"/>
                        </a:lnSpc>
                      </a:pPr>
                      <a:r>
                        <a:rPr b="1" lang="en-US" sz="9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0.67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1.0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0.92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60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0.69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noFill/>
                  </a:tcPr>
                </a:tc>
              </a:tr>
              <a:tr h="171000">
                <a:tc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Privacy</a:t>
                      </a: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Loss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0.0325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0.125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0.0475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1" lang="en-US" sz="9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0.02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noFill/>
                  </a:tcPr>
                </a:tc>
              </a:tr>
              <a:tr h="176040"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1KG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data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test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data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  <a:spcBef>
                          <a:spcPts val="326"/>
                        </a:spcBef>
                      </a:pPr>
                      <a:r>
                        <a:rPr b="0" i="1" lang="en-US" sz="1500" spc="-15" strike="noStrike" baseline="8000">
                          <a:solidFill>
                            <a:srgbClr val="000000"/>
                          </a:solidFill>
                          <a:latin typeface="Times New Roman"/>
                        </a:rPr>
                        <a:t>AA</a:t>
                      </a:r>
                      <a:r>
                        <a:rPr b="0" i="1" lang="en-US" sz="7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truth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0.76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0.0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1" lang="en-US" sz="9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0.63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0.345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noFill/>
                  </a:tcPr>
                </a:tc>
              </a:tr>
              <a:tr h="231480">
                <a:tc>
                  <a:tcPr>
                    <a:noFill/>
                  </a:tcPr>
                </a:tc>
                <a:tc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8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0" i="1" lang="en-US" sz="1500" spc="-15" strike="noStrike" baseline="8000">
                          <a:solidFill>
                            <a:srgbClr val="000000"/>
                          </a:solidFill>
                          <a:latin typeface="Times New Roman"/>
                        </a:rPr>
                        <a:t>AA</a:t>
                      </a:r>
                      <a:r>
                        <a:rPr b="0" i="1" lang="en-US" sz="7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syn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60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0.995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1.0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0.94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60"/>
                        </a:lnSpc>
                      </a:pPr>
                      <a:r>
                        <a:rPr b="1" lang="en-US" sz="9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0.92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noFill/>
                  </a:tcPr>
                </a:tc>
              </a:tr>
              <a:tr h="176040">
                <a:tc>
                  <a:tcPr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train</a:t>
                      </a:r>
                      <a:r>
                        <a:rPr b="0" lang="en-US" sz="900" spc="-3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data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4104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  <a:spcBef>
                          <a:spcPts val="326"/>
                        </a:spcBef>
                      </a:pPr>
                      <a:r>
                        <a:rPr b="0" i="1" lang="en-US" sz="1500" spc="-15" strike="noStrike" baseline="8000">
                          <a:solidFill>
                            <a:srgbClr val="000000"/>
                          </a:solidFill>
                          <a:latin typeface="Times New Roman"/>
                        </a:rPr>
                        <a:t>AA</a:t>
                      </a:r>
                      <a:r>
                        <a:rPr b="0" i="1" lang="en-US" sz="7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truth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0.765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0.0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1" lang="en-US" sz="9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0.385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0.285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noFill/>
                  </a:tcPr>
                </a:tc>
              </a:tr>
              <a:tr h="231480">
                <a:tc>
                  <a:tcPr>
                    <a:noFill/>
                  </a:tcPr>
                </a:tc>
                <a:tc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8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"/>
                        </a:spcBef>
                      </a:pPr>
                      <a:r>
                        <a:rPr b="0" i="1" lang="en-US" sz="1500" spc="-15" strike="noStrike" baseline="8000">
                          <a:solidFill>
                            <a:srgbClr val="000000"/>
                          </a:solidFill>
                          <a:latin typeface="Times New Roman"/>
                        </a:rPr>
                        <a:t>AA</a:t>
                      </a:r>
                      <a:r>
                        <a:rPr b="0" i="1" lang="en-US" sz="700" spc="-1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syn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60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1.0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0.99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0"/>
                        </a:lnSpc>
                      </a:pPr>
                      <a:r>
                        <a:rPr b="1" lang="en-US" sz="9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0.74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60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0.82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noFill/>
                  </a:tcPr>
                </a:tc>
              </a:tr>
              <a:tr h="171000">
                <a:tc>
                  <a:tcP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Privacy</a:t>
                      </a: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Loss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0.05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1" lang="en-US" sz="9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-0.005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-0.2225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0.08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0" name="CustomShape 4"/>
          <p:cNvSpPr/>
          <p:nvPr/>
        </p:nvSpPr>
        <p:spPr>
          <a:xfrm>
            <a:off x="2660400" y="965520"/>
            <a:ext cx="360" cy="15192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5"/>
          <p:cNvSpPr/>
          <p:nvPr/>
        </p:nvSpPr>
        <p:spPr>
          <a:xfrm>
            <a:off x="2660400" y="1931040"/>
            <a:ext cx="360" cy="15192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6"/>
          <p:cNvSpPr/>
          <p:nvPr/>
        </p:nvSpPr>
        <p:spPr>
          <a:xfrm>
            <a:off x="2660400" y="2896560"/>
            <a:ext cx="360" cy="15192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TextShape 7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0E6D75AC-682E-4456-A850-90D768087735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424" name="CustomShape 8"/>
          <p:cNvSpPr/>
          <p:nvPr/>
        </p:nvSpPr>
        <p:spPr>
          <a:xfrm>
            <a:off x="4984560" y="36432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Partial</a:t>
            </a:r>
            <a:r>
              <a:rPr b="0" lang="en-US" sz="1300" spc="-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Synthetic</a:t>
            </a:r>
            <a:r>
              <a:rPr b="0" lang="en-US" sz="1300" spc="-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13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21" strike="noStrike">
                <a:solidFill>
                  <a:srgbClr val="548ca0"/>
                </a:solidFill>
                <a:latin typeface="Arial MT"/>
              </a:rPr>
              <a:t>Real</a:t>
            </a:r>
            <a:endParaRPr b="0" lang="en-US" sz="1300" spc="-1" strike="noStrike">
              <a:latin typeface="Calibri"/>
            </a:endParaRPr>
          </a:p>
        </p:txBody>
      </p:sp>
      <p:pic>
        <p:nvPicPr>
          <p:cNvPr id="427" name="object 4" descr=""/>
          <p:cNvPicPr/>
          <p:nvPr/>
        </p:nvPicPr>
        <p:blipFill>
          <a:blip r:embed="rId1"/>
          <a:stretch/>
        </p:blipFill>
        <p:spPr>
          <a:xfrm>
            <a:off x="903240" y="641880"/>
            <a:ext cx="3957120" cy="1490400"/>
          </a:xfrm>
          <a:prstGeom prst="rect">
            <a:avLst/>
          </a:prstGeom>
          <a:ln>
            <a:noFill/>
          </a:ln>
        </p:spPr>
      </p:pic>
      <p:sp>
        <p:nvSpPr>
          <p:cNvPr id="428" name="CustomShape 3"/>
          <p:cNvSpPr/>
          <p:nvPr/>
        </p:nvSpPr>
        <p:spPr>
          <a:xfrm>
            <a:off x="347400" y="2235960"/>
            <a:ext cx="48524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Figure: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Accuracy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improvements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by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integration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synthetic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data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for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best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performing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classification architecture.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29" name="TextShape 4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F3E990C0-96F2-4866-B090-F6B155A3151E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D9DEC633-91CA-43DA-8E58-9C483609AAEB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Conclusion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309240" y="783000"/>
            <a:ext cx="497628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327600" indent="-176760">
              <a:lnSpc>
                <a:spcPct val="118000"/>
              </a:lnSpc>
              <a:spcBef>
                <a:spcPts val="91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27600"/>
              </a:tabLst>
            </a:pPr>
            <a:r>
              <a:rPr b="0" lang="en-US" sz="950" spc="-1" strike="noStrike">
                <a:latin typeface="Arial MT"/>
              </a:rPr>
              <a:t>Synthetic</a:t>
            </a:r>
            <a:r>
              <a:rPr b="0" lang="en-US" sz="950" spc="5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data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does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not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just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copy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real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data,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while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close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to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real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data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distribution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(see </a:t>
            </a:r>
            <a:r>
              <a:rPr b="0" lang="en-US" sz="950" spc="-12" strike="noStrike">
                <a:latin typeface="Arial MT"/>
              </a:rPr>
              <a:t>NNAA)</a:t>
            </a:r>
            <a:endParaRPr b="0" lang="en-US" sz="950" spc="-1" strike="noStrike">
              <a:latin typeface="Arial"/>
            </a:endParaRPr>
          </a:p>
          <a:p>
            <a:pPr marL="32688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26880"/>
              </a:tabLst>
            </a:pPr>
            <a:r>
              <a:rPr b="0" lang="en-US" sz="950" spc="-1" strike="noStrike">
                <a:latin typeface="Arial MT"/>
              </a:rPr>
              <a:t>Recovery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Rate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indicates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high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fidelity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of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synthetic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data.</a:t>
            </a:r>
            <a:endParaRPr b="0" lang="en-US" sz="9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326880"/>
              </a:tabLst>
            </a:pPr>
            <a:endParaRPr b="0" lang="en-US" sz="950" spc="-1" strike="noStrike">
              <a:latin typeface="Arial"/>
            </a:endParaRPr>
          </a:p>
          <a:p>
            <a:pPr marL="50760">
              <a:lnSpc>
                <a:spcPct val="100000"/>
              </a:lnSpc>
              <a:tabLst>
                <a:tab algn="l" pos="326880"/>
              </a:tabLst>
            </a:pPr>
            <a:r>
              <a:rPr b="0" lang="en-US" sz="950" spc="-1" strike="noStrike">
                <a:latin typeface="Arial MT"/>
              </a:rPr>
              <a:t>Next</a:t>
            </a:r>
            <a:r>
              <a:rPr b="0" lang="en-US" sz="950" spc="29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Steps:</a:t>
            </a:r>
            <a:endParaRPr b="0" lang="en-US" sz="950" spc="-1" strike="noStrike">
              <a:latin typeface="Arial"/>
            </a:endParaRPr>
          </a:p>
          <a:p>
            <a:pPr marL="326880" indent="-176040">
              <a:lnSpc>
                <a:spcPct val="100000"/>
              </a:lnSpc>
              <a:spcBef>
                <a:spcPts val="51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26880"/>
              </a:tabLst>
            </a:pPr>
            <a:r>
              <a:rPr b="0" lang="en-US" sz="950" spc="-1" strike="noStrike">
                <a:latin typeface="Arial MT"/>
              </a:rPr>
              <a:t>Bigger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dataset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(for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example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UK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Biobank)</a:t>
            </a:r>
            <a:endParaRPr b="0" lang="en-US" sz="950" spc="-1" strike="noStrike">
              <a:latin typeface="Arial"/>
            </a:endParaRPr>
          </a:p>
          <a:p>
            <a:pPr marL="32688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26880"/>
              </a:tabLst>
            </a:pPr>
            <a:r>
              <a:rPr b="0" lang="en-US" sz="950" spc="-1" strike="noStrike">
                <a:latin typeface="Arial MT"/>
              </a:rPr>
              <a:t>Multimodal</a:t>
            </a:r>
            <a:r>
              <a:rPr b="0" lang="en-US" sz="950" spc="137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data</a:t>
            </a:r>
            <a:endParaRPr b="0" lang="en-US" sz="950" spc="-1" strike="noStrike">
              <a:latin typeface="Arial"/>
            </a:endParaRPr>
          </a:p>
          <a:p>
            <a:pPr marL="32688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26880"/>
              </a:tabLst>
            </a:pPr>
            <a:r>
              <a:rPr b="0" lang="en-US" sz="950" spc="-1" strike="noStrike">
                <a:latin typeface="Arial MT"/>
              </a:rPr>
              <a:t>Publish</a:t>
            </a:r>
            <a:r>
              <a:rPr b="0" lang="en-US" sz="950" spc="94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synthetic</a:t>
            </a:r>
            <a:r>
              <a:rPr b="0" lang="en-US" sz="950" spc="97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dataset</a:t>
            </a:r>
            <a:endParaRPr b="0" lang="en-US" sz="95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D653C1FC-283D-4820-839B-4B0D352EB071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347400" y="9000"/>
            <a:ext cx="567000" cy="2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Q</a:t>
            </a:r>
            <a:r>
              <a:rPr b="0" lang="en-US" sz="13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&amp;</a:t>
            </a:r>
            <a:r>
              <a:rPr b="0" lang="en-US" sz="13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52" strike="noStrike">
                <a:solidFill>
                  <a:srgbClr val="548ca0"/>
                </a:solidFill>
                <a:latin typeface="Arial MT"/>
              </a:rPr>
              <a:t>A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347400" y="1244160"/>
            <a:ext cx="159156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>
            <a:spAutoFit/>
          </a:bodyPr>
          <a:p>
            <a:pPr marL="12600">
              <a:lnSpc>
                <a:spcPct val="100000"/>
              </a:lnSpc>
              <a:spcBef>
                <a:spcPts val="306"/>
              </a:spcBef>
            </a:pPr>
            <a:r>
              <a:rPr b="1" lang="en-US" sz="950" spc="-1" strike="noStrike">
                <a:latin typeface="Arial"/>
              </a:rPr>
              <a:t>Questions</a:t>
            </a:r>
            <a:r>
              <a:rPr b="1" lang="en-US" sz="950" spc="128" strike="noStrike">
                <a:latin typeface="Arial"/>
              </a:rPr>
              <a:t> </a:t>
            </a:r>
            <a:r>
              <a:rPr b="1" lang="en-US" sz="950" spc="-1" strike="noStrike">
                <a:latin typeface="Arial"/>
              </a:rPr>
              <a:t>and</a:t>
            </a:r>
            <a:r>
              <a:rPr b="1" lang="en-US" sz="950" spc="128" strike="noStrike">
                <a:latin typeface="Arial"/>
              </a:rPr>
              <a:t> </a:t>
            </a:r>
            <a:r>
              <a:rPr b="1" lang="en-US" sz="950" spc="-12" strike="noStrike">
                <a:latin typeface="Arial"/>
              </a:rPr>
              <a:t>Discussion</a:t>
            </a:r>
            <a:endParaRPr b="0" lang="en-US" sz="9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</a:pPr>
            <a:r>
              <a:rPr b="0" i="1" lang="en-US" sz="950" spc="-1" strike="noStrike">
                <a:latin typeface="Arial"/>
              </a:rPr>
              <a:t>Feel</a:t>
            </a:r>
            <a:r>
              <a:rPr b="0" i="1" lang="en-US" sz="950" spc="43" strike="noStrike">
                <a:latin typeface="Arial"/>
              </a:rPr>
              <a:t> </a:t>
            </a:r>
            <a:r>
              <a:rPr b="0" i="1" lang="en-US" sz="950" spc="-1" strike="noStrike">
                <a:latin typeface="Arial"/>
              </a:rPr>
              <a:t>free</a:t>
            </a:r>
            <a:r>
              <a:rPr b="0" i="1" lang="en-US" sz="950" spc="43" strike="noStrike">
                <a:latin typeface="Arial"/>
              </a:rPr>
              <a:t> </a:t>
            </a:r>
            <a:r>
              <a:rPr b="0" i="1" lang="en-US" sz="950" spc="-1" strike="noStrike">
                <a:latin typeface="Arial"/>
              </a:rPr>
              <a:t>to</a:t>
            </a:r>
            <a:r>
              <a:rPr b="0" i="1" lang="en-US" sz="950" spc="43" strike="noStrike">
                <a:latin typeface="Arial"/>
              </a:rPr>
              <a:t> </a:t>
            </a:r>
            <a:r>
              <a:rPr b="0" i="1" lang="en-US" sz="950" spc="-1" strike="noStrike">
                <a:latin typeface="Arial"/>
              </a:rPr>
              <a:t>ask</a:t>
            </a:r>
            <a:r>
              <a:rPr b="0" i="1" lang="en-US" sz="950" spc="43" strike="noStrike">
                <a:latin typeface="Arial"/>
              </a:rPr>
              <a:t> </a:t>
            </a:r>
            <a:r>
              <a:rPr b="0" i="1" lang="en-US" sz="950" spc="-12" strike="noStrike">
                <a:latin typeface="Arial"/>
              </a:rPr>
              <a:t>anything.</a:t>
            </a:r>
            <a:endParaRPr b="0" lang="en-US" sz="95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5485320" y="3135600"/>
            <a:ext cx="2192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18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2399040" y="1305720"/>
            <a:ext cx="1350000" cy="2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ff0000"/>
                </a:solidFill>
                <a:latin typeface="Arial MT"/>
              </a:rPr>
              <a:t>Bibliography</a:t>
            </a:r>
            <a:endParaRPr b="0" lang="en-US" sz="13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5485320" y="3135600"/>
            <a:ext cx="2192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18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347400" y="65160"/>
            <a:ext cx="301068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>
            <a:spAutoFit/>
          </a:bodyPr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Ahronoviz,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S.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Gronau,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I.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(2024).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6"/>
              </a:spcBef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Genome-ac-gan:</a:t>
            </a:r>
            <a:r>
              <a:rPr b="0" lang="en-US" sz="500" spc="14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Enhancing</a:t>
            </a:r>
            <a:r>
              <a:rPr b="0" lang="en-US" sz="500" spc="94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synthetic</a:t>
            </a:r>
            <a:r>
              <a:rPr b="0" lang="en-US" sz="500" spc="8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genotype</a:t>
            </a:r>
            <a:r>
              <a:rPr b="0" lang="en-US" sz="500" spc="94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generation</a:t>
            </a:r>
            <a:r>
              <a:rPr b="0" lang="en-US" sz="500" spc="94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through</a:t>
            </a:r>
            <a:r>
              <a:rPr b="0" lang="en-US" sz="500" spc="94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auxiliary</a:t>
            </a:r>
            <a:r>
              <a:rPr b="0" lang="en-US" sz="500" spc="94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classification.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9"/>
              </a:spcBef>
            </a:pPr>
            <a:r>
              <a:rPr b="0" i="1" lang="en-US" sz="500" spc="-1" strike="noStrike">
                <a:solidFill>
                  <a:srgbClr val="90b4c1"/>
                </a:solidFill>
                <a:latin typeface="Arial"/>
              </a:rPr>
              <a:t>bioRxiv</a:t>
            </a:r>
            <a:r>
              <a:rPr b="0" lang="en-US" sz="500" spc="-1" strike="noStrike">
                <a:solidFill>
                  <a:srgbClr val="90b4c1"/>
                </a:solidFill>
                <a:latin typeface="Arial MT"/>
              </a:rPr>
              <a:t>,</a:t>
            </a:r>
            <a:r>
              <a:rPr b="0" lang="en-US" sz="500" spc="117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90b4c1"/>
                </a:solidFill>
                <a:latin typeface="Arial MT"/>
              </a:rPr>
              <a:t>pages</a:t>
            </a:r>
            <a:r>
              <a:rPr b="0" lang="en-US" sz="500" spc="123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2024–02.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347400" y="415080"/>
            <a:ext cx="251100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>
            <a:spAutoFit/>
          </a:bodyPr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Beyer,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K.,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Goldstein,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J.,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Ramakrishnan,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R.,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Shaft,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U.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(1999).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6"/>
              </a:spcBef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When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is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“nearest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neighbor”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meaningful?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9"/>
              </a:spcBef>
            </a:pP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In</a:t>
            </a:r>
            <a:r>
              <a:rPr b="0" lang="en-US" sz="500" spc="69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International</a:t>
            </a:r>
            <a:r>
              <a:rPr b="0" i="1" lang="en-US" sz="500" spc="72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conference</a:t>
            </a:r>
            <a:r>
              <a:rPr b="0" i="1" lang="en-US" sz="500" spc="69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on</a:t>
            </a:r>
            <a:r>
              <a:rPr b="0" i="1" lang="en-US" sz="500" spc="72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database</a:t>
            </a:r>
            <a:r>
              <a:rPr b="0" i="1" lang="en-US" sz="500" spc="72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theory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,</a:t>
            </a:r>
            <a:r>
              <a:rPr b="0" lang="en-US" sz="500" spc="69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pages</a:t>
            </a:r>
            <a:r>
              <a:rPr b="0" lang="en-US" sz="500" spc="72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217–235.</a:t>
            </a:r>
            <a:r>
              <a:rPr b="0" lang="en-US" sz="500" spc="72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Springer.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45" name="CustomShape 5"/>
          <p:cNvSpPr/>
          <p:nvPr/>
        </p:nvSpPr>
        <p:spPr>
          <a:xfrm>
            <a:off x="347400" y="764640"/>
            <a:ext cx="4936680" cy="25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>
            <a:spAutoFit/>
          </a:bodyPr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Burnard,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C.,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Mancheron,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Ritchie,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W.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J.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(2023).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6"/>
              </a:spcBef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Generating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realistic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artificial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human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genomes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using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adversarial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autoencoders.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9"/>
              </a:spcBef>
            </a:pPr>
            <a:r>
              <a:rPr b="0" i="1" lang="en-US" sz="500" spc="-1" strike="noStrike">
                <a:solidFill>
                  <a:srgbClr val="90b4c1"/>
                </a:solidFill>
                <a:latin typeface="Arial"/>
              </a:rPr>
              <a:t>bioRxiv</a:t>
            </a:r>
            <a:r>
              <a:rPr b="0" lang="en-US" sz="500" spc="-1" strike="noStrike">
                <a:solidFill>
                  <a:srgbClr val="90b4c1"/>
                </a:solidFill>
                <a:latin typeface="Arial MT"/>
              </a:rPr>
              <a:t>,</a:t>
            </a:r>
            <a:r>
              <a:rPr b="0" lang="en-US" sz="500" spc="117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90b4c1"/>
                </a:solidFill>
                <a:latin typeface="Arial MT"/>
              </a:rPr>
              <a:t>pages</a:t>
            </a:r>
            <a:r>
              <a:rPr b="0" lang="en-US" sz="500" spc="123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2023–12.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85"/>
              </a:spcBef>
            </a:pPr>
            <a:endParaRPr b="0" lang="en-US" sz="500" spc="-1" strike="noStrike">
              <a:latin typeface="Arial"/>
            </a:endParaRPr>
          </a:p>
          <a:p>
            <a:pPr marL="261720" indent="-249120" algn="just">
              <a:lnSpc>
                <a:spcPct val="116000"/>
              </a:lnSpc>
              <a:tabLst>
                <a:tab algn="l" pos="0"/>
              </a:tabLst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Dang,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M.,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Liu,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Wei,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X.,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Sankararaman,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S.,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Van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den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Broeck,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G.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(2023).</a:t>
            </a:r>
            <a:r>
              <a:rPr b="0" lang="en-US" sz="500" spc="49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Tractable</a:t>
            </a:r>
            <a:r>
              <a:rPr b="0" lang="en-US" sz="500" spc="4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4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expressive</a:t>
            </a:r>
            <a:r>
              <a:rPr b="0" lang="en-US" sz="500" spc="4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generative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models</a:t>
            </a:r>
            <a:r>
              <a:rPr b="0" lang="en-US" sz="500" spc="4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500" spc="4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genetic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variation</a:t>
            </a:r>
            <a:r>
              <a:rPr b="0" lang="en-US" sz="500" spc="4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data.</a:t>
            </a:r>
            <a:r>
              <a:rPr b="0" lang="en-US" sz="500" spc="49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i="1" lang="en-US" sz="500" spc="-12" strike="noStrike">
                <a:solidFill>
                  <a:srgbClr val="90b4c1"/>
                </a:solidFill>
                <a:latin typeface="Arial"/>
              </a:rPr>
              <a:t>bioRxiv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16000"/>
              </a:lnSpc>
              <a:spcBef>
                <a:spcPts val="550"/>
              </a:spcBef>
              <a:tabLst>
                <a:tab algn="l" pos="0"/>
              </a:tabLst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Nguyen,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E.,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Poli,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Faizi,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Thomas,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Birch-Sykes,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C.,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Wornow,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Patel,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Rabideau,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C.,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Massaroli,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Bengio,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Y.,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Ermon,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Baccus,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S.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Ré,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C.</a:t>
            </a:r>
            <a:r>
              <a:rPr b="0" lang="en-US" sz="500" spc="49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(2023).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Hyenadna:</a:t>
            </a:r>
            <a:r>
              <a:rPr b="0" lang="en-US" sz="500" spc="12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Long-range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genomic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sequence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modeling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at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single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nucleotide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resolution.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184"/>
              </a:spcBef>
              <a:tabLst>
                <a:tab algn="l" pos="0"/>
              </a:tabLst>
            </a:pPr>
            <a:endParaRPr b="0" lang="en-US" sz="500" spc="-1" strike="noStrike">
              <a:latin typeface="Arial"/>
            </a:endParaRPr>
          </a:p>
          <a:p>
            <a:pPr marL="12600" indent="-249120">
              <a:lnSpc>
                <a:spcPct val="100000"/>
              </a:lnSpc>
              <a:tabLst>
                <a:tab algn="l" pos="0"/>
              </a:tabLst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Perera,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M.,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Montserrat,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D.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M.,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Barrabés,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M.,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Geleta,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M.,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Giró-i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Nieto,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X.,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4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Ioannidis,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A.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G.</a:t>
            </a:r>
            <a:r>
              <a:rPr b="0" lang="en-US" sz="5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(2022).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Generative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moment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matching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networks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for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genotype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simulation.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In</a:t>
            </a:r>
            <a:r>
              <a:rPr b="0" lang="en-US" sz="500" spc="58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2022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44th</a:t>
            </a:r>
            <a:r>
              <a:rPr b="0" i="1" lang="en-US" sz="500" spc="63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Annual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International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Conference</a:t>
            </a:r>
            <a:r>
              <a:rPr b="0" i="1" lang="en-US" sz="500" spc="63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of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the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IEEE</a:t>
            </a:r>
            <a:r>
              <a:rPr b="0" i="1" lang="en-US" sz="500" spc="63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Engineering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in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Medicine</a:t>
            </a:r>
            <a:r>
              <a:rPr b="0" i="1" lang="en-US" sz="500" spc="63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&amp;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Biology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Society</a:t>
            </a:r>
            <a:r>
              <a:rPr b="0" i="1" lang="en-US" sz="500" spc="63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(EMBC)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,</a:t>
            </a:r>
            <a:r>
              <a:rPr b="0" lang="en-US" sz="500" spc="58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pages</a:t>
            </a:r>
            <a:r>
              <a:rPr b="0" lang="en-US" sz="500" spc="63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1379–1383.</a:t>
            </a:r>
            <a:r>
              <a:rPr b="0" lang="en-US" sz="500" spc="58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IEEE.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181"/>
              </a:spcBef>
              <a:tabLst>
                <a:tab algn="l" pos="0"/>
              </a:tabLst>
            </a:pPr>
            <a:endParaRPr b="0" lang="en-US" sz="500" spc="-1" strike="noStrike">
              <a:latin typeface="Arial"/>
            </a:endParaRPr>
          </a:p>
          <a:p>
            <a:pPr marL="12600" indent="-24912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Szatkownik,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Furtlehner,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C.,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Charpiat,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G.,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Yelmen,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B.,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Jay,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F.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(2024).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16000"/>
              </a:lnSpc>
              <a:tabLst>
                <a:tab algn="l" pos="0"/>
              </a:tabLst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Towards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creating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longer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genetic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sequences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with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gans:</a:t>
            </a:r>
            <a:r>
              <a:rPr b="0" lang="en-US" sz="500" spc="10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Generation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in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principal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component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space.</a:t>
            </a:r>
            <a:r>
              <a:rPr b="0" lang="en-US" sz="500" spc="49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In</a:t>
            </a:r>
            <a:r>
              <a:rPr b="0" lang="en-US" sz="500" spc="69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Machine</a:t>
            </a:r>
            <a:r>
              <a:rPr b="0" i="1" lang="en-US" sz="500" spc="72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Learning</a:t>
            </a:r>
            <a:r>
              <a:rPr b="0" i="1" lang="en-US" sz="500" spc="72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in</a:t>
            </a:r>
            <a:r>
              <a:rPr b="0" i="1" lang="en-US" sz="500" spc="69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Computational</a:t>
            </a:r>
            <a:r>
              <a:rPr b="0" i="1" lang="en-US" sz="500" spc="72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Biology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,</a:t>
            </a:r>
            <a:r>
              <a:rPr b="0" lang="en-US" sz="500" spc="72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pages</a:t>
            </a:r>
            <a:r>
              <a:rPr b="0" lang="en-US" sz="500" spc="69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110–122.</a:t>
            </a:r>
            <a:r>
              <a:rPr b="0" lang="en-US" sz="500" spc="72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PMLR.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181"/>
              </a:spcBef>
              <a:tabLst>
                <a:tab algn="l" pos="0"/>
              </a:tabLst>
            </a:pPr>
            <a:endParaRPr b="0" lang="en-US" sz="500" spc="-1" strike="noStrike">
              <a:latin typeface="Arial"/>
            </a:endParaRPr>
          </a:p>
          <a:p>
            <a:pPr marL="12600" indent="-249120">
              <a:lnSpc>
                <a:spcPct val="100000"/>
              </a:lnSpc>
              <a:tabLst>
                <a:tab algn="l" pos="0"/>
              </a:tabLst>
            </a:pP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Wharrie,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S.,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Yang,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Z.,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Raj,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V.,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Monti,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R.,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Gupta,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R.,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Wang,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Y.,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Martin,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O’Connor,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L.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J.,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Kaski,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S.,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Marttinen,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P.,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Palamara,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32" strike="noStrike">
                <a:solidFill>
                  <a:srgbClr val="548ca0"/>
                </a:solidFill>
                <a:latin typeface="Arial MT"/>
              </a:rPr>
              <a:t>P.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F.,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Lippert,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C.,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Ganna,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A.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(2023).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HAPNEST: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efficient,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large-scale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generation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evaluation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synthetic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datasets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for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genotypes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phenotypes.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Bioinformatics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,</a:t>
            </a:r>
            <a:r>
              <a:rPr b="0" lang="en-US" sz="500" spc="94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39(9):btad535.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181"/>
              </a:spcBef>
              <a:tabLst>
                <a:tab algn="l" pos="0"/>
              </a:tabLst>
            </a:pPr>
            <a:endParaRPr b="0" lang="en-US" sz="500" spc="-1" strike="noStrike">
              <a:latin typeface="Arial"/>
            </a:endParaRPr>
          </a:p>
          <a:p>
            <a:pPr marL="12600" indent="-249120">
              <a:lnSpc>
                <a:spcPct val="100000"/>
              </a:lnSpc>
              <a:tabLst>
                <a:tab algn="l" pos="0"/>
              </a:tabLst>
            </a:pP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Yale,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Dash,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S.,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Dutta,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R.,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Guyon,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I.,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Pavao,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Bennett,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K.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32" strike="noStrike">
                <a:solidFill>
                  <a:srgbClr val="548ca0"/>
                </a:solidFill>
                <a:latin typeface="Arial MT"/>
              </a:rPr>
              <a:t>P.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(2019).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Privacy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preserving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synthetic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health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data.</a:t>
            </a:r>
            <a:endParaRPr b="0" lang="en-US" sz="500" spc="-1" strike="noStrike">
              <a:latin typeface="Arial"/>
            </a:endParaRPr>
          </a:p>
          <a:p>
            <a:pPr marL="261720" indent="-2491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In</a:t>
            </a:r>
            <a:r>
              <a:rPr b="0" lang="en-US" sz="500" spc="72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ESANN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2019-European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Symposium</a:t>
            </a:r>
            <a:r>
              <a:rPr b="0" i="1" lang="en-US" sz="500" spc="72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on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Artificial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Neural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Networks,</a:t>
            </a:r>
            <a:r>
              <a:rPr b="0" i="1" lang="en-US" sz="500" spc="72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Computational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Intelligence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and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Machine</a:t>
            </a:r>
            <a:r>
              <a:rPr b="0" i="1" lang="en-US" sz="500" spc="72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-12" strike="noStrike">
                <a:solidFill>
                  <a:srgbClr val="90b4c1"/>
                </a:solidFill>
                <a:latin typeface="Arial"/>
              </a:rPr>
              <a:t>Learning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.</a:t>
            </a:r>
            <a:endParaRPr b="0" lang="en-US" sz="5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Why</a:t>
            </a:r>
            <a:r>
              <a:rPr b="0" lang="en-US" sz="13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do</a:t>
            </a:r>
            <a:r>
              <a:rPr b="0" lang="en-US" sz="13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we</a:t>
            </a:r>
            <a:r>
              <a:rPr b="0" lang="en-US" sz="13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need</a:t>
            </a:r>
            <a:r>
              <a:rPr b="0" lang="en-US" sz="13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Synthetic</a:t>
            </a:r>
            <a:r>
              <a:rPr b="0" lang="en-US" sz="1300" spc="-4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Data?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69000" y="841680"/>
            <a:ext cx="2384640" cy="14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214560" indent="-176760">
              <a:lnSpc>
                <a:spcPct val="118000"/>
              </a:lnSpc>
              <a:spcBef>
                <a:spcPts val="91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Large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high</a:t>
            </a:r>
            <a:r>
              <a:rPr b="0" lang="en-US" sz="950" spc="8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quality</a:t>
            </a:r>
            <a:r>
              <a:rPr b="0" lang="en-US" sz="950" spc="8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datasets</a:t>
            </a:r>
            <a:r>
              <a:rPr b="0" lang="en-US" sz="950" spc="89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are </a:t>
            </a:r>
            <a:r>
              <a:rPr b="0" lang="en-US" sz="950" spc="-1" strike="noStrike">
                <a:latin typeface="Arial MT"/>
              </a:rPr>
              <a:t>becoming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available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but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getting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access </a:t>
            </a:r>
            <a:r>
              <a:rPr b="0" lang="en-US" sz="950" spc="-1" strike="noStrike">
                <a:latin typeface="Arial MT"/>
              </a:rPr>
              <a:t>is</a:t>
            </a:r>
            <a:r>
              <a:rPr b="0" lang="en-US" sz="950" spc="5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</a:t>
            </a:r>
            <a:r>
              <a:rPr b="0" lang="en-US" sz="950" spc="5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long</a:t>
            </a:r>
            <a:r>
              <a:rPr b="0" lang="en-US" sz="950" spc="5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and</a:t>
            </a:r>
            <a:r>
              <a:rPr b="0" lang="en-US" sz="950" spc="5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costly</a:t>
            </a:r>
            <a:r>
              <a:rPr b="0" lang="en-US" sz="950" spc="5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process</a:t>
            </a:r>
            <a:r>
              <a:rPr b="0" lang="en-US" sz="950" spc="52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(for </a:t>
            </a:r>
            <a:r>
              <a:rPr b="0" lang="en-US" sz="950" spc="-1" strike="noStrike">
                <a:latin typeface="Arial MT"/>
              </a:rPr>
              <a:t>example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UKBB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1050" spc="-38" strike="noStrike" baseline="31000">
                <a:latin typeface="Arial MT"/>
              </a:rPr>
              <a:t>1</a:t>
            </a:r>
            <a:r>
              <a:rPr b="0" lang="en-US" sz="950" spc="-26" strike="noStrike">
                <a:latin typeface="Arial MT"/>
              </a:rPr>
              <a:t>)</a:t>
            </a:r>
            <a:endParaRPr b="0" lang="en-US" sz="950" spc="-1" strike="noStrike">
              <a:latin typeface="Arial"/>
            </a:endParaRPr>
          </a:p>
          <a:p>
            <a:pPr marL="214560" indent="-176760">
              <a:lnSpc>
                <a:spcPct val="118000"/>
              </a:lnSpc>
              <a:spcBef>
                <a:spcPts val="30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High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quality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synthetic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data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would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allow </a:t>
            </a:r>
            <a:r>
              <a:rPr b="0" lang="en-US" sz="950" spc="-1" strike="noStrike">
                <a:latin typeface="Arial MT"/>
              </a:rPr>
              <a:t>genomics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data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to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be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freely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distributed </a:t>
            </a:r>
            <a:r>
              <a:rPr b="0" lang="en-US" sz="950" spc="-1" strike="noStrike">
                <a:latin typeface="Arial MT"/>
              </a:rPr>
              <a:t>(i.e.</a:t>
            </a:r>
            <a:r>
              <a:rPr b="0" lang="en-US" sz="950" spc="15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Kaggle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dataset)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without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privacy concerns.</a:t>
            </a:r>
            <a:endParaRPr b="0" lang="en-US" sz="950" spc="-1" strike="noStrike">
              <a:latin typeface="Arial"/>
            </a:endParaRPr>
          </a:p>
        </p:txBody>
      </p:sp>
      <p:pic>
        <p:nvPicPr>
          <p:cNvPr id="140" name="object 5" descr=""/>
          <p:cNvPicPr/>
          <p:nvPr/>
        </p:nvPicPr>
        <p:blipFill>
          <a:blip r:embed="rId1"/>
          <a:stretch/>
        </p:blipFill>
        <p:spPr>
          <a:xfrm>
            <a:off x="3275640" y="696240"/>
            <a:ext cx="1935000" cy="12898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3020760" y="2039400"/>
            <a:ext cx="2197440" cy="3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Figure: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Increasing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availability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large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scale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genomics</a:t>
            </a:r>
            <a:r>
              <a:rPr b="0" lang="en-US" sz="9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datasets.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360000" y="2890440"/>
            <a:ext cx="1828440" cy="360"/>
          </a:xfrm>
          <a:custGeom>
            <a:avLst/>
            <a:gdLst/>
            <a:ah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noFill/>
          <a:ln w="50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>
            <a:off x="321840" y="2931480"/>
            <a:ext cx="42152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71360">
              <a:lnSpc>
                <a:spcPts val="709"/>
              </a:lnSpc>
              <a:spcBef>
                <a:spcPts val="125"/>
              </a:spcBef>
            </a:pPr>
            <a:r>
              <a:rPr b="0" lang="en-US" sz="900" spc="12" strike="noStrike" baseline="32000">
                <a:latin typeface="Arial MT"/>
              </a:rPr>
              <a:t>1</a:t>
            </a:r>
            <a:r>
              <a:rPr b="0" lang="en-US" sz="500" spc="9" strike="noStrike">
                <a:latin typeface="Arial MT"/>
              </a:rPr>
              <a:t>UK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Biobank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–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cohort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of</a:t>
            </a:r>
            <a:r>
              <a:rPr b="0" lang="en-US" sz="500" spc="423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500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000</a:t>
            </a:r>
            <a:r>
              <a:rPr b="0" lang="en-US" sz="500" spc="52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participants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with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extensive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health,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genetic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and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imaging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data.</a:t>
            </a:r>
            <a:r>
              <a:rPr b="0" lang="en-US" sz="500" spc="94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“About</a:t>
            </a:r>
            <a:r>
              <a:rPr b="0" lang="en-US" sz="500" spc="52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our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data”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page,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9" strike="noStrike">
                <a:latin typeface="Arial MT"/>
              </a:rPr>
              <a:t>UK</a:t>
            </a:r>
            <a:r>
              <a:rPr b="0" lang="en-US" sz="500" spc="49" strike="noStrike">
                <a:latin typeface="Arial MT"/>
              </a:rPr>
              <a:t> </a:t>
            </a:r>
            <a:r>
              <a:rPr b="0" lang="en-US" sz="500" spc="-12" strike="noStrike">
                <a:latin typeface="Arial MT"/>
              </a:rPr>
              <a:t>Biobank.</a:t>
            </a:r>
            <a:endParaRPr b="0" lang="en-US" sz="500" spc="-1" strike="noStrike">
              <a:latin typeface="Arial"/>
            </a:endParaRPr>
          </a:p>
          <a:p>
            <a:pPr marL="38160">
              <a:lnSpc>
                <a:spcPts val="709"/>
              </a:lnSpc>
            </a:pPr>
            <a:r>
              <a:rPr b="0" lang="en-US" sz="600" spc="-72" strike="noStrike" u="sng">
                <a:solidFill>
                  <a:srgbClr val="0000ff"/>
                </a:solidFill>
                <a:uFillTx/>
                <a:latin typeface="Courier New"/>
                <a:hlinkClick r:id="rId2"/>
              </a:rPr>
              <a:t>https://www.ukbiobank.ac.uk/enable-</a:t>
            </a:r>
            <a:r>
              <a:rPr b="0" lang="en-US" sz="600" spc="-60" strike="noStrike" u="sng">
                <a:solidFill>
                  <a:srgbClr val="0000ff"/>
                </a:solidFill>
                <a:uFillTx/>
                <a:latin typeface="Courier New"/>
                <a:hlinkClick r:id="rId3"/>
              </a:rPr>
              <a:t>your-</a:t>
            </a:r>
            <a:r>
              <a:rPr b="0" lang="en-US" sz="600" spc="-66" strike="noStrike" u="sng">
                <a:solidFill>
                  <a:srgbClr val="0000ff"/>
                </a:solidFill>
                <a:uFillTx/>
                <a:latin typeface="Courier New"/>
                <a:hlinkClick r:id="rId4"/>
              </a:rPr>
              <a:t>research/about-</a:t>
            </a:r>
            <a:r>
              <a:rPr b="0" lang="en-US" sz="600" spc="-55" strike="noStrike" u="sng">
                <a:solidFill>
                  <a:srgbClr val="0000ff"/>
                </a:solidFill>
                <a:uFillTx/>
                <a:latin typeface="Courier New"/>
                <a:hlinkClick r:id="rId5"/>
              </a:rPr>
              <a:t>our-</a:t>
            </a:r>
            <a:r>
              <a:rPr b="0" lang="en-US" sz="600" spc="-12" strike="noStrike" u="sng">
                <a:solidFill>
                  <a:srgbClr val="0000ff"/>
                </a:solidFill>
                <a:uFillTx/>
                <a:latin typeface="Courier New"/>
                <a:hlinkClick r:id="rId6"/>
              </a:rPr>
              <a:t>data</a:t>
            </a:r>
            <a:r>
              <a:rPr b="0" lang="en-US" sz="500" spc="-12" strike="noStrike">
                <a:solidFill>
                  <a:srgbClr val="0000ff"/>
                </a:solidFill>
                <a:latin typeface="Arial MT"/>
              </a:rPr>
              <a:t>.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44" name="TextShape 7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68706C44-0CBC-451B-A312-AB35E76422CB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5485320" y="3135600"/>
            <a:ext cx="21924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18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347400" y="65160"/>
            <a:ext cx="307116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261720" indent="-249120" algn="just">
              <a:lnSpc>
                <a:spcPct val="116000"/>
              </a:lnSpc>
              <a:spcBef>
                <a:spcPts val="91"/>
              </a:spcBef>
              <a:tabLst>
                <a:tab algn="l" pos="0"/>
              </a:tabLst>
            </a:pP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Yelmen,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B.,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Decelle,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Boulos,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L.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L.,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Szatkownik,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Furtlehner,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C.,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Charpiat,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G.,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Jay,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F.</a:t>
            </a:r>
            <a:r>
              <a:rPr b="0" lang="en-US" sz="500" spc="7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(2023).</a:t>
            </a:r>
            <a:r>
              <a:rPr b="0" lang="en-US" sz="500" spc="49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Deep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convolutional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conditional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neural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networks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for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large-scale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genomic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data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generation.</a:t>
            </a:r>
            <a:r>
              <a:rPr b="0" lang="en-US" sz="500" spc="49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PLoS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Computational</a:t>
            </a:r>
            <a:r>
              <a:rPr b="0" i="1" lang="en-US" sz="500" spc="77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Biology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,</a:t>
            </a:r>
            <a:r>
              <a:rPr b="0" lang="en-US" sz="500" spc="77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19(10):e1011584.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347400" y="410760"/>
            <a:ext cx="361152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>
            <a:spAutoFit/>
          </a:bodyPr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Yelmen,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B.,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Decelle,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Ongaro,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L.,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Marnetto,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D.,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Tallec,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C.,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Montinaro,</a:t>
            </a:r>
            <a:r>
              <a:rPr b="0" lang="en-US" sz="500" spc="63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F.,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Furtlehner,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C.,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Pagani,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L.,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Jay,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F.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(2021).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6"/>
              </a:spcBef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Creating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artificial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human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genomes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using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generative</a:t>
            </a:r>
            <a:r>
              <a:rPr b="0" lang="en-US" sz="500" spc="69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neural</a:t>
            </a:r>
            <a:r>
              <a:rPr b="0" lang="en-US" sz="500" spc="7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networks.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9"/>
              </a:spcBef>
            </a:pP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PLoS</a:t>
            </a:r>
            <a:r>
              <a:rPr b="0" i="1" lang="en-US" sz="500" spc="58" strike="noStrike">
                <a:solidFill>
                  <a:srgbClr val="90b4c1"/>
                </a:solidFill>
                <a:latin typeface="Arial"/>
              </a:rPr>
              <a:t> </a:t>
            </a:r>
            <a:r>
              <a:rPr b="0" i="1" lang="en-US" sz="500" spc="9" strike="noStrike">
                <a:solidFill>
                  <a:srgbClr val="90b4c1"/>
                </a:solidFill>
                <a:latin typeface="Arial"/>
              </a:rPr>
              <a:t>genetics</a:t>
            </a:r>
            <a:r>
              <a:rPr b="0" lang="en-US" sz="500" spc="9" strike="noStrike">
                <a:solidFill>
                  <a:srgbClr val="90b4c1"/>
                </a:solidFill>
                <a:latin typeface="Arial MT"/>
              </a:rPr>
              <a:t>,</a:t>
            </a:r>
            <a:r>
              <a:rPr b="0" lang="en-US" sz="500" spc="63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17(2):e1009303.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50" name="CustomShape 5"/>
          <p:cNvSpPr/>
          <p:nvPr/>
        </p:nvSpPr>
        <p:spPr>
          <a:xfrm>
            <a:off x="347400" y="756000"/>
            <a:ext cx="266148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>
            <a:spAutoFit/>
          </a:bodyPr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Zhang,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D.,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Zhang,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W.,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He,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B.,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Zhang,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J.,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Qin,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C.,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Yao,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J.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(2023).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6"/>
              </a:spcBef>
            </a:pP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Dnagpt:</a:t>
            </a:r>
            <a:r>
              <a:rPr b="0" lang="en-US" sz="500" spc="97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generalized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pretrained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tool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for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multiple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dna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sequence</a:t>
            </a:r>
            <a:r>
              <a:rPr b="0" lang="en-US" sz="500" spc="5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9" strike="noStrike">
                <a:solidFill>
                  <a:srgbClr val="548ca0"/>
                </a:solidFill>
                <a:latin typeface="Arial MT"/>
              </a:rPr>
              <a:t>analysis</a:t>
            </a:r>
            <a:r>
              <a:rPr b="0" lang="en-US" sz="500" spc="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548ca0"/>
                </a:solidFill>
                <a:latin typeface="Arial MT"/>
              </a:rPr>
              <a:t>tasks.</a:t>
            </a:r>
            <a:endParaRPr b="0" lang="en-US" sz="500" spc="-1" strike="noStrike">
              <a:latin typeface="Arial"/>
            </a:endParaRPr>
          </a:p>
          <a:p>
            <a:pPr marL="261720">
              <a:lnSpc>
                <a:spcPct val="100000"/>
              </a:lnSpc>
              <a:spcBef>
                <a:spcPts val="99"/>
              </a:spcBef>
            </a:pPr>
            <a:r>
              <a:rPr b="0" i="1" lang="en-US" sz="500" spc="-1" strike="noStrike">
                <a:solidFill>
                  <a:srgbClr val="90b4c1"/>
                </a:solidFill>
                <a:latin typeface="Arial"/>
              </a:rPr>
              <a:t>bioRxiv</a:t>
            </a:r>
            <a:r>
              <a:rPr b="0" lang="en-US" sz="500" spc="-1" strike="noStrike">
                <a:solidFill>
                  <a:srgbClr val="90b4c1"/>
                </a:solidFill>
                <a:latin typeface="Arial MT"/>
              </a:rPr>
              <a:t>,</a:t>
            </a:r>
            <a:r>
              <a:rPr b="0" lang="en-US" sz="500" spc="117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90b4c1"/>
                </a:solidFill>
                <a:latin typeface="Arial MT"/>
              </a:rPr>
              <a:t>pages</a:t>
            </a:r>
            <a:r>
              <a:rPr b="0" lang="en-US" sz="500" spc="123" strike="noStrike">
                <a:solidFill>
                  <a:srgbClr val="90b4c1"/>
                </a:solidFill>
                <a:latin typeface="Arial MT"/>
              </a:rPr>
              <a:t> </a:t>
            </a:r>
            <a:r>
              <a:rPr b="0" lang="en-US" sz="500" spc="-12" strike="noStrike">
                <a:solidFill>
                  <a:srgbClr val="90b4c1"/>
                </a:solidFill>
                <a:latin typeface="Arial MT"/>
              </a:rPr>
              <a:t>2023–07.</a:t>
            </a:r>
            <a:endParaRPr b="0" lang="en-US" sz="5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Possible</a:t>
            </a:r>
            <a:r>
              <a:rPr b="0" lang="en-US" sz="1300" spc="-6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Generative</a:t>
            </a:r>
            <a:r>
              <a:rPr b="0" lang="en-US" sz="1300" spc="-60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Models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21920" y="925200"/>
            <a:ext cx="2185200" cy="14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360" bIns="0">
            <a:spAutoFit/>
          </a:bodyPr>
          <a:p>
            <a:pPr marL="214560" indent="-176040">
              <a:lnSpc>
                <a:spcPct val="100000"/>
              </a:lnSpc>
              <a:spcBef>
                <a:spcPts val="57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Variational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Autoencoder</a:t>
            </a:r>
            <a:endParaRPr b="0" lang="en-US" sz="950" spc="-1" strike="noStrike">
              <a:latin typeface="Arial"/>
            </a:endParaRPr>
          </a:p>
          <a:p>
            <a:pPr marL="214560" indent="-176040">
              <a:lnSpc>
                <a:spcPct val="100000"/>
              </a:lnSpc>
              <a:spcBef>
                <a:spcPts val="629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Generative</a:t>
            </a:r>
            <a:r>
              <a:rPr b="0" lang="en-US" sz="950" spc="12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Adversarial</a:t>
            </a:r>
            <a:r>
              <a:rPr b="0" lang="en-US" sz="950" spc="128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Networks</a:t>
            </a:r>
            <a:endParaRPr b="0" lang="en-US" sz="950" spc="-1" strike="noStrike">
              <a:latin typeface="Arial"/>
            </a:endParaRPr>
          </a:p>
          <a:p>
            <a:pPr marL="214560" indent="-176040">
              <a:lnSpc>
                <a:spcPct val="100000"/>
              </a:lnSpc>
              <a:spcBef>
                <a:spcPts val="635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Generative</a:t>
            </a:r>
            <a:r>
              <a:rPr b="0" lang="en-US" sz="950" spc="94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Markov</a:t>
            </a:r>
            <a:r>
              <a:rPr b="0" lang="en-US" sz="950" spc="97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Models</a:t>
            </a:r>
            <a:endParaRPr b="0" lang="en-US" sz="950" spc="-1" strike="noStrike">
              <a:latin typeface="Arial"/>
            </a:endParaRPr>
          </a:p>
          <a:p>
            <a:pPr marL="214560" indent="-176040">
              <a:lnSpc>
                <a:spcPct val="100000"/>
              </a:lnSpc>
              <a:spcBef>
                <a:spcPts val="635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Diffusion</a:t>
            </a:r>
            <a:r>
              <a:rPr b="0" lang="en-US" sz="950" spc="111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Models</a:t>
            </a:r>
            <a:endParaRPr b="0" lang="en-US" sz="950" spc="-1" strike="noStrike">
              <a:latin typeface="Arial"/>
            </a:endParaRPr>
          </a:p>
          <a:p>
            <a:pPr marL="214560" indent="-176040">
              <a:lnSpc>
                <a:spcPct val="100000"/>
              </a:lnSpc>
              <a:spcBef>
                <a:spcPts val="629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Autoregressive</a:t>
            </a:r>
            <a:r>
              <a:rPr b="0" lang="en-US" sz="950" spc="10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Models</a:t>
            </a:r>
            <a:r>
              <a:rPr b="0" lang="en-US" sz="950" spc="10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(LLM</a:t>
            </a:r>
            <a:r>
              <a:rPr b="0" lang="en-US" sz="950" spc="111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Style)</a:t>
            </a:r>
            <a:endParaRPr b="0" lang="en-US" sz="950" spc="-1" strike="noStrike">
              <a:latin typeface="Arial"/>
            </a:endParaRPr>
          </a:p>
        </p:txBody>
      </p:sp>
      <p:pic>
        <p:nvPicPr>
          <p:cNvPr id="148" name="object 5" descr=""/>
          <p:cNvPicPr/>
          <p:nvPr/>
        </p:nvPicPr>
        <p:blipFill>
          <a:blip r:embed="rId1"/>
          <a:stretch/>
        </p:blipFill>
        <p:spPr>
          <a:xfrm>
            <a:off x="2516760" y="1056600"/>
            <a:ext cx="2878200" cy="1137960"/>
          </a:xfrm>
          <a:prstGeom prst="rect">
            <a:avLst/>
          </a:prstGeom>
          <a:ln>
            <a:noFill/>
          </a:ln>
        </p:spPr>
      </p:pic>
      <p:sp>
        <p:nvSpPr>
          <p:cNvPr id="149" name="TextShape 4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23EAE48B-7EA1-43C2-8F8F-514743AC2AF3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E8DFA365-77E2-4DBF-B360-028E638AEA30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Possible</a:t>
            </a:r>
            <a:r>
              <a:rPr b="0" lang="en-US" sz="1300" spc="-6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Generative</a:t>
            </a:r>
            <a:r>
              <a:rPr b="0" lang="en-US" sz="1300" spc="-60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Models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421920" y="1129680"/>
            <a:ext cx="479268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>
            <a:spAutoFit/>
          </a:bodyPr>
          <a:p>
            <a:pPr marL="214560" indent="-176040">
              <a:lnSpc>
                <a:spcPct val="100000"/>
              </a:lnSpc>
              <a:spcBef>
                <a:spcPts val="459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Variational</a:t>
            </a:r>
            <a:r>
              <a:rPr b="0" lang="en-US" sz="950" spc="5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Autoencoder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-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Output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quality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not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state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of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the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art,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does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not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scale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well,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...</a:t>
            </a:r>
            <a:endParaRPr b="0" lang="en-US" sz="950" spc="-1" strike="noStrike">
              <a:latin typeface="Arial"/>
            </a:endParaRPr>
          </a:p>
          <a:p>
            <a:pPr marL="21456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Generative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Adversarial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Networks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-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Unstable,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hard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to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train,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...</a:t>
            </a:r>
            <a:endParaRPr b="0" lang="en-US" sz="950" spc="-1" strike="noStrike">
              <a:latin typeface="Arial"/>
            </a:endParaRPr>
          </a:p>
          <a:p>
            <a:pPr marL="214560" indent="-176040">
              <a:lnSpc>
                <a:spcPct val="100000"/>
              </a:lnSpc>
              <a:spcBef>
                <a:spcPts val="516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214560"/>
              </a:tabLst>
            </a:pPr>
            <a:r>
              <a:rPr b="0" lang="en-US" sz="950" spc="-1" strike="noStrike">
                <a:latin typeface="Arial MT"/>
              </a:rPr>
              <a:t>Generative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Markov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Models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-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Not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very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powerfull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or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general,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...</a:t>
            </a:r>
            <a:endParaRPr b="0" lang="en-US" sz="95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Possible</a:t>
            </a:r>
            <a:r>
              <a:rPr b="0" lang="en-US" sz="1300" spc="-6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Generative</a:t>
            </a:r>
            <a:r>
              <a:rPr b="0" lang="en-US" sz="1300" spc="-60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Models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21840" y="517680"/>
            <a:ext cx="247032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315000" indent="-176760">
              <a:lnSpc>
                <a:spcPct val="118000"/>
              </a:lnSpc>
              <a:spcBef>
                <a:spcPts val="91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5000"/>
              </a:tabLst>
            </a:pPr>
            <a:r>
              <a:rPr b="0" lang="en-US" sz="950" spc="-1" strike="noStrike">
                <a:latin typeface="Arial MT"/>
              </a:rPr>
              <a:t>Diffusion</a:t>
            </a:r>
            <a:r>
              <a:rPr b="0" lang="en-US" sz="950" spc="5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Models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-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best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suited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for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fixed </a:t>
            </a:r>
            <a:r>
              <a:rPr b="0" lang="en-US" sz="950" spc="-1" strike="noStrike">
                <a:latin typeface="Arial MT"/>
              </a:rPr>
              <a:t>length</a:t>
            </a:r>
            <a:r>
              <a:rPr b="0" lang="en-US" sz="950" spc="94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generation</a:t>
            </a:r>
            <a:r>
              <a:rPr b="0" lang="en-US" sz="950" spc="94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with</a:t>
            </a:r>
            <a:r>
              <a:rPr b="0" lang="en-US" sz="950" spc="97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causal </a:t>
            </a:r>
            <a:r>
              <a:rPr b="0" lang="en-US" sz="950" spc="-1" strike="noStrike">
                <a:latin typeface="Arial MT"/>
              </a:rPr>
              <a:t>interactions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in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all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directions,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can </a:t>
            </a:r>
            <a:r>
              <a:rPr b="0" lang="en-US" sz="950" spc="-1" strike="noStrike">
                <a:latin typeface="Arial MT"/>
              </a:rPr>
              <a:t>produce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very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high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quality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output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by </a:t>
            </a:r>
            <a:r>
              <a:rPr b="0" lang="en-US" sz="950" spc="-1" strike="noStrike">
                <a:latin typeface="Arial MT"/>
              </a:rPr>
              <a:t>refining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over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multiple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passes</a:t>
            </a:r>
            <a:endParaRPr b="0" lang="en-US" sz="950" spc="-1" strike="noStrike">
              <a:latin typeface="Arial"/>
            </a:endParaRPr>
          </a:p>
          <a:p>
            <a:pPr marL="315000" indent="-176760">
              <a:lnSpc>
                <a:spcPct val="118000"/>
              </a:lnSpc>
              <a:spcBef>
                <a:spcPts val="51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5000"/>
              </a:tabLst>
            </a:pPr>
            <a:r>
              <a:rPr b="0" lang="en-US" sz="950" spc="-1" strike="noStrike">
                <a:latin typeface="Arial MT"/>
              </a:rPr>
              <a:t>Autoregressive</a:t>
            </a:r>
            <a:r>
              <a:rPr b="0" lang="en-US" sz="950" spc="9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Models</a:t>
            </a:r>
            <a:r>
              <a:rPr b="0" lang="en-US" sz="950" spc="10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(LLM</a:t>
            </a:r>
            <a:r>
              <a:rPr b="0" lang="en-US" sz="950" spc="10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Style)</a:t>
            </a:r>
            <a:r>
              <a:rPr b="0" lang="en-US" sz="950" spc="103" strike="noStrike">
                <a:latin typeface="Arial MT"/>
              </a:rPr>
              <a:t> </a:t>
            </a:r>
            <a:r>
              <a:rPr b="0" lang="en-US" sz="950" spc="-52" strike="noStrike">
                <a:latin typeface="Arial MT"/>
              </a:rPr>
              <a:t>- </a:t>
            </a:r>
            <a:r>
              <a:rPr b="0" lang="en-US" sz="950" spc="-1" strike="noStrike">
                <a:latin typeface="Arial MT"/>
              </a:rPr>
              <a:t>best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suited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for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non-fixed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length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with </a:t>
            </a:r>
            <a:r>
              <a:rPr b="0" lang="en-US" sz="950" spc="-1" strike="noStrike">
                <a:latin typeface="Arial MT"/>
              </a:rPr>
              <a:t>causal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interactions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left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to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right, </a:t>
            </a:r>
            <a:r>
              <a:rPr b="0" lang="en-US" sz="950" spc="-1" strike="noStrike">
                <a:latin typeface="Arial MT"/>
              </a:rPr>
              <a:t>produces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good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output,</a:t>
            </a:r>
            <a:r>
              <a:rPr b="0" lang="en-US" sz="950" spc="8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mostly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used</a:t>
            </a:r>
            <a:r>
              <a:rPr b="0" lang="en-US" sz="950" spc="83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for </a:t>
            </a:r>
            <a:r>
              <a:rPr b="0" lang="en-US" sz="950" spc="-1" strike="noStrike">
                <a:latin typeface="Arial MT"/>
              </a:rPr>
              <a:t>high</a:t>
            </a:r>
            <a:r>
              <a:rPr b="0" lang="en-US" sz="950" spc="2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level</a:t>
            </a:r>
            <a:r>
              <a:rPr b="0" lang="en-US" sz="950" spc="32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tasks</a:t>
            </a:r>
            <a:endParaRPr b="0" lang="en-US" sz="950" spc="-1" strike="noStrike">
              <a:latin typeface="Arial"/>
            </a:endParaRPr>
          </a:p>
          <a:p>
            <a:pPr marL="38160">
              <a:lnSpc>
                <a:spcPct val="118000"/>
              </a:lnSpc>
              <a:spcBef>
                <a:spcPts val="91"/>
              </a:spcBef>
              <a:tabLst>
                <a:tab algn="l" pos="315000"/>
              </a:tabLst>
            </a:pPr>
            <a:r>
              <a:rPr b="0" lang="en-US" sz="950" spc="-1" strike="noStrike">
                <a:latin typeface="Arial MT"/>
              </a:rPr>
              <a:t>Genome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has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interactions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in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all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directions, </a:t>
            </a:r>
            <a:r>
              <a:rPr b="0" lang="en-US" sz="950" spc="-1" strike="noStrike">
                <a:latin typeface="Arial MT"/>
              </a:rPr>
              <a:t>fixed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length,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high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quality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needed</a:t>
            </a:r>
            <a:endParaRPr b="0" lang="en-US" sz="95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215"/>
              </a:spcBef>
              <a:tabLst>
                <a:tab algn="l" pos="315000"/>
              </a:tabLst>
            </a:pPr>
            <a:r>
              <a:rPr b="0" lang="en-US" sz="950" spc="-1" strike="noStrike">
                <a:latin typeface="Arial MT"/>
              </a:rPr>
              <a:t>-&gt;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Diffusion</a:t>
            </a:r>
            <a:r>
              <a:rPr b="0" lang="en-US" sz="950" spc="77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Models</a:t>
            </a:r>
            <a:endParaRPr b="0" lang="en-US" sz="950" spc="-1" strike="noStrike">
              <a:latin typeface="Arial"/>
            </a:endParaRPr>
          </a:p>
        </p:txBody>
      </p:sp>
      <p:pic>
        <p:nvPicPr>
          <p:cNvPr id="157" name="object 5" descr=""/>
          <p:cNvPicPr/>
          <p:nvPr/>
        </p:nvPicPr>
        <p:blipFill>
          <a:blip r:embed="rId1"/>
          <a:stretch/>
        </p:blipFill>
        <p:spPr>
          <a:xfrm>
            <a:off x="2943360" y="538560"/>
            <a:ext cx="2456280" cy="1279080"/>
          </a:xfrm>
          <a:prstGeom prst="rect">
            <a:avLst/>
          </a:prstGeom>
          <a:ln>
            <a:noFill/>
          </a:ln>
        </p:spPr>
      </p:pic>
      <p:sp>
        <p:nvSpPr>
          <p:cNvPr id="158" name="TextShape 4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E6C4CB28-DD93-445E-9906-7FACFEB7F78B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47400" y="344880"/>
            <a:ext cx="52938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>
            <a:spAutoFit/>
          </a:bodyPr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45"/>
              </a:spcBef>
            </a:pP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Table: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An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overview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related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work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on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generating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synthetic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genomes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and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its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differences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similarities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in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comparison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with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our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work.</a:t>
            </a:r>
            <a:r>
              <a:rPr b="0" lang="en-US" sz="900" spc="38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Our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novelties</a:t>
            </a:r>
            <a:r>
              <a:rPr b="0" lang="en-US" sz="900" spc="-15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are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1" lang="en-US" sz="900" spc="-12" strike="noStrike">
                <a:solidFill>
                  <a:srgbClr val="548ca0"/>
                </a:solidFill>
                <a:latin typeface="Arial"/>
              </a:rPr>
              <a:t>highlighted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FAAEA9D0-3072-44E7-8DBC-7AB99095C28C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Related</a:t>
            </a:r>
            <a:r>
              <a:rPr b="0" lang="en-US" sz="1300" spc="-5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21" strike="noStrike">
                <a:solidFill>
                  <a:srgbClr val="548ca0"/>
                </a:solidFill>
                <a:latin typeface="Arial MT"/>
              </a:rPr>
              <a:t>Work</a:t>
            </a:r>
            <a:endParaRPr b="0" lang="en-US" sz="1300" spc="-1" strike="noStrike">
              <a:latin typeface="Calibri"/>
            </a:endParaRPr>
          </a:p>
        </p:txBody>
      </p:sp>
      <p:graphicFrame>
        <p:nvGraphicFramePr>
          <p:cNvPr id="162" name="Table 4"/>
          <p:cNvGraphicFramePr/>
          <p:nvPr/>
        </p:nvGraphicFramePr>
        <p:xfrm>
          <a:off x="435960" y="908280"/>
          <a:ext cx="4887000" cy="2184840"/>
        </p:xfrm>
        <a:graphic>
          <a:graphicData uri="http://schemas.openxmlformats.org/drawingml/2006/table">
            <a:tbl>
              <a:tblPr/>
              <a:tblGrid>
                <a:gridCol w="1805760"/>
                <a:gridCol w="995760"/>
                <a:gridCol w="759960"/>
                <a:gridCol w="870120"/>
                <a:gridCol w="386640"/>
                <a:gridCol w="69120"/>
              </a:tblGrid>
              <a:tr h="312120">
                <a:tc>
                  <a:txBody>
                    <a:bodyPr lIns="0" rIns="0" tIns="374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Reference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7440" bIns="0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Model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74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Data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Type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74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Genome</a:t>
                      </a:r>
                      <a:r>
                        <a:rPr b="0" lang="en-US" sz="900" spc="-4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Length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37440" bIns="0">
                      <a:noAutofit/>
                    </a:bodyPr>
                    <a:p>
                      <a:pPr marL="687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Cond.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635400">
                <a:tc>
                  <a:txBody>
                    <a:bodyPr lIns="0" rIns="0" tIns="15840" bIns="0">
                      <a:noAutofit/>
                    </a:bodyPr>
                    <a:p>
                      <a:pPr marL="75600" indent="81360">
                        <a:lnSpc>
                          <a:spcPct val="113000"/>
                        </a:lnSpc>
                        <a:spcBef>
                          <a:spcPts val="125"/>
                        </a:spcBef>
                        <a:tabLst>
                          <a:tab algn="l" pos="0"/>
                        </a:tabLst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DNAGPT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Zhang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et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al.,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2023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) 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HyenaDNA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Nguyen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et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al.,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2023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15840" bIns="0">
                      <a:noAutofit/>
                    </a:bodyPr>
                    <a:p>
                      <a:pPr marL="78120">
                        <a:lnSpc>
                          <a:spcPct val="113000"/>
                        </a:lnSpc>
                        <a:spcBef>
                          <a:spcPts val="125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Autoregressive Autoregressive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15840" bIns="0">
                      <a:noAutofit/>
                    </a:bodyPr>
                    <a:p>
                      <a:pPr marL="95400">
                        <a:lnSpc>
                          <a:spcPct val="113000"/>
                        </a:lnSpc>
                        <a:spcBef>
                          <a:spcPts val="125"/>
                        </a:spcBef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Base-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Pairs 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Base-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Pairs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marL="262080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24k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BPS</a:t>
                      </a:r>
                      <a:endParaRPr b="0" lang="en-US" sz="900" spc="-1" strike="noStrike">
                        <a:latin typeface="Arial"/>
                      </a:endParaRPr>
                    </a:p>
                    <a:p>
                      <a:pPr marL="2642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r>
                        <a:rPr b="0" lang="en-US" sz="1050" spc="-1" strike="noStrike" baseline="2700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r>
                        <a:rPr b="0" lang="en-US" sz="1050" spc="177" strike="noStrike" baseline="2700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BPS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15840" bIns="0">
                      <a:noAutofit/>
                    </a:bodyPr>
                    <a:p>
                      <a:pPr marL="198720" algn="ctr">
                        <a:lnSpc>
                          <a:spcPct val="113000"/>
                        </a:lnSpc>
                        <a:spcBef>
                          <a:spcPts val="125"/>
                        </a:spcBef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x</a:t>
                      </a:r>
                      <a:r>
                        <a:rPr b="0" lang="en-US" sz="900" spc="497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T w="648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cPr>
                    <a:noFill/>
                  </a:tcPr>
                </a:tc>
              </a:tr>
              <a:tr h="1357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6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HAPNEST</a:t>
                      </a:r>
                      <a:r>
                        <a:rPr b="0" lang="en-US" sz="900" spc="-3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Wharrie</a:t>
                      </a:r>
                      <a:r>
                        <a:rPr b="0" lang="en-US" sz="900" spc="-26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et</a:t>
                      </a:r>
                      <a:r>
                        <a:rPr b="0" lang="en-US" sz="900" spc="-26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al.,</a:t>
                      </a:r>
                      <a:r>
                        <a:rPr b="0" lang="en-US" sz="900" spc="-32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2023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66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LD</a:t>
                      </a:r>
                      <a:r>
                        <a:rPr b="0" lang="en-US" sz="9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&amp;</a:t>
                      </a:r>
                      <a:r>
                        <a:rPr b="0" lang="en-US" sz="9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Markov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6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66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1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Chromosome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66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393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Perera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et</a:t>
                      </a:r>
                      <a:r>
                        <a:rPr b="0" lang="en-US" sz="900" spc="-15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al.,</a:t>
                      </a:r>
                      <a:r>
                        <a:rPr b="0" lang="en-US" sz="900" spc="-15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2022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GMMNs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1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Chromosome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94"/>
                        </a:lnSpc>
                      </a:pPr>
                      <a:r>
                        <a:rPr b="0" lang="en-US" sz="1000" spc="11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368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26" strike="noStrike">
                          <a:solidFill>
                            <a:srgbClr val="ff0000"/>
                          </a:solidFill>
                          <a:latin typeface="Arial MT"/>
                        </a:rPr>
                        <a:t>Yelmen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et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al.,</a:t>
                      </a:r>
                      <a:r>
                        <a:rPr b="0" lang="en-US" sz="900" spc="-7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2021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520" algn="ct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GAN,RBM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10k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368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26" strike="noStrike">
                          <a:solidFill>
                            <a:srgbClr val="ff0000"/>
                          </a:solidFill>
                          <a:latin typeface="Arial MT"/>
                        </a:rPr>
                        <a:t>Yelmen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et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al.,</a:t>
                      </a:r>
                      <a:r>
                        <a:rPr b="0" lang="en-US" sz="900" spc="-7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2023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WGAN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10k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368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Szatkownik</a:t>
                      </a:r>
                      <a:r>
                        <a:rPr b="0" lang="en-US" sz="900" spc="-7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et</a:t>
                      </a:r>
                      <a:r>
                        <a:rPr b="0" lang="en-US" sz="900" spc="-7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al., 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2024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WGAN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PCA+SNPs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65k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393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Ahronoviz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and</a:t>
                      </a:r>
                      <a:r>
                        <a:rPr b="0" lang="en-US" sz="900" spc="-7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Gronau,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 2024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74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GAN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10k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94"/>
                        </a:lnSpc>
                      </a:pPr>
                      <a:r>
                        <a:rPr b="0" lang="en-US" sz="1000" spc="11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368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Burnard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et</a:t>
                      </a:r>
                      <a:r>
                        <a:rPr b="0" lang="en-US" sz="900" spc="-15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al.,</a:t>
                      </a:r>
                      <a:r>
                        <a:rPr b="0" lang="en-US" sz="900" spc="-15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2" strike="noStrike">
                          <a:solidFill>
                            <a:srgbClr val="ff0000"/>
                          </a:solidFill>
                          <a:latin typeface="Arial MT"/>
                        </a:rPr>
                        <a:t>2023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74"/>
                        </a:lnSpc>
                      </a:pPr>
                      <a:r>
                        <a:rPr b="0" lang="en-US" sz="9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VAE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1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Chromosome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368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(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Dang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et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" strike="noStrike">
                          <a:solidFill>
                            <a:srgbClr val="ff0000"/>
                          </a:solidFill>
                          <a:latin typeface="Arial MT"/>
                        </a:rPr>
                        <a:t>al.,</a:t>
                      </a:r>
                      <a:r>
                        <a:rPr b="0" lang="en-US" sz="900" spc="-21" strike="noStrike">
                          <a:solidFill>
                            <a:srgbClr val="ff0000"/>
                          </a:solidFill>
                          <a:latin typeface="Arial MT"/>
                        </a:rPr>
                        <a:t> 2023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HCLTs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10k</a:t>
                      </a:r>
                      <a:r>
                        <a:rPr b="0" lang="en-US" sz="9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74"/>
                        </a:lnSpc>
                      </a:pPr>
                      <a:r>
                        <a:rPr b="0" lang="en-US" sz="900" spc="-52" strike="noStrike">
                          <a:solidFill>
                            <a:srgbClr val="000000"/>
                          </a:solidFill>
                          <a:latin typeface="Arial MT"/>
                        </a:rPr>
                        <a:t>x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1393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GeneticDiffusion</a:t>
                      </a:r>
                      <a:r>
                        <a:rPr b="0" lang="en-US" sz="900" spc="83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(Ours)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R w="648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00" algn="ctr">
                        <a:lnSpc>
                          <a:spcPts val="1074"/>
                        </a:lnSpc>
                      </a:pPr>
                      <a:r>
                        <a:rPr b="1" lang="en-US" sz="9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Diffusion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000000"/>
                      </a:solidFill>
                    </a:lnL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0" lang="en-US" sz="9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PCA+SNPs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074"/>
                        </a:lnSpc>
                      </a:pPr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Full</a:t>
                      </a:r>
                      <a:r>
                        <a:rPr b="1" lang="en-US" sz="9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9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Genome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68760" algn="ctr">
                        <a:lnSpc>
                          <a:spcPts val="1094"/>
                        </a:lnSpc>
                      </a:pPr>
                      <a:r>
                        <a:rPr b="0" lang="en-US" sz="1000" spc="11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Pre-Processing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47400" y="2355120"/>
            <a:ext cx="491904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Figure: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Overview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the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Pre-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processing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pipeline.</a:t>
            </a:r>
            <a:r>
              <a:rPr b="0" lang="en-US" sz="900" spc="24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Genes,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which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consist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between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5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to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100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SNPs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are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each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processed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by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custom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PCA.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This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is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done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independently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for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each</a:t>
            </a:r>
            <a:r>
              <a:rPr b="0" lang="en-US" sz="900" spc="-32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Gene.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19C5BD5E-9D12-4BFD-812F-FE98BFD35285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914400" y="325800"/>
            <a:ext cx="3742200" cy="2029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Model</a:t>
            </a:r>
            <a:r>
              <a:rPr b="0" lang="en-US" sz="13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Architecture</a:t>
            </a:r>
            <a:endParaRPr b="0" lang="en-US" sz="1300" spc="-1" strike="noStrike">
              <a:latin typeface="Calibri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21840" y="740160"/>
            <a:ext cx="2455920" cy="17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>
            <a:spAutoFit/>
          </a:bodyPr>
          <a:p>
            <a:pPr marL="38160">
              <a:lnSpc>
                <a:spcPct val="100000"/>
              </a:lnSpc>
              <a:spcBef>
                <a:spcPts val="516"/>
              </a:spcBef>
            </a:pPr>
            <a:r>
              <a:rPr b="0" lang="en-US" sz="950" spc="-1" strike="noStrike">
                <a:latin typeface="Arial MT"/>
              </a:rPr>
              <a:t>Possible</a:t>
            </a:r>
            <a:r>
              <a:rPr b="0" lang="en-US" sz="950" spc="32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options:</a:t>
            </a:r>
            <a:endParaRPr b="0" lang="en-US" sz="950" spc="-1" strike="noStrike">
              <a:latin typeface="Arial"/>
            </a:endParaRPr>
          </a:p>
          <a:p>
            <a:pPr marL="315000" indent="-176760">
              <a:lnSpc>
                <a:spcPct val="118000"/>
              </a:lnSpc>
              <a:spcBef>
                <a:spcPts val="354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5000"/>
              </a:tabLst>
            </a:pPr>
            <a:r>
              <a:rPr b="0" lang="en-US" sz="950" spc="-1" strike="noStrike">
                <a:latin typeface="Arial MT"/>
              </a:rPr>
              <a:t>Transformer</a:t>
            </a:r>
            <a:r>
              <a:rPr b="0" lang="en-US" sz="950" spc="4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-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No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spatial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bias,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popular, </a:t>
            </a:r>
            <a:r>
              <a:rPr b="0" lang="en-US" sz="950" spc="-1" strike="noStrike">
                <a:latin typeface="Arial MT"/>
              </a:rPr>
              <a:t>needs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high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amount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of</a:t>
            </a:r>
            <a:r>
              <a:rPr b="0" lang="en-US" sz="950" spc="72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training</a:t>
            </a:r>
            <a:r>
              <a:rPr b="0" lang="en-US" sz="950" spc="69" strike="noStrike">
                <a:latin typeface="Arial MT"/>
              </a:rPr>
              <a:t> </a:t>
            </a:r>
            <a:r>
              <a:rPr b="0" lang="en-US" sz="950" spc="-21" strike="noStrike">
                <a:latin typeface="Arial MT"/>
              </a:rPr>
              <a:t>data</a:t>
            </a:r>
            <a:endParaRPr b="0" lang="en-US" sz="950" spc="-1" strike="noStrike">
              <a:latin typeface="Arial"/>
            </a:endParaRPr>
          </a:p>
          <a:p>
            <a:pPr marL="315000" indent="-176760">
              <a:lnSpc>
                <a:spcPct val="118000"/>
              </a:lnSpc>
              <a:spcBef>
                <a:spcPts val="36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5000"/>
              </a:tabLst>
            </a:pPr>
            <a:r>
              <a:rPr b="0" lang="en-US" sz="950" spc="-1" strike="noStrike">
                <a:latin typeface="Arial MT"/>
              </a:rPr>
              <a:t>U-Net</a:t>
            </a:r>
            <a:r>
              <a:rPr b="0" lang="en-US" sz="950" spc="5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CNN</a:t>
            </a:r>
            <a:r>
              <a:rPr b="0" lang="en-US" sz="950" spc="5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-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Local</a:t>
            </a:r>
            <a:r>
              <a:rPr b="0" lang="en-US" sz="950" spc="58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spatial</a:t>
            </a:r>
            <a:r>
              <a:rPr b="0" lang="en-US" sz="950" spc="63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bias,</a:t>
            </a:r>
            <a:r>
              <a:rPr b="0" lang="en-US" sz="950" spc="58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few </a:t>
            </a:r>
            <a:r>
              <a:rPr b="0" lang="en-US" sz="950" spc="-12" strike="noStrike">
                <a:latin typeface="Arial MT"/>
              </a:rPr>
              <a:t>parameters</a:t>
            </a:r>
            <a:endParaRPr b="0" lang="en-US" sz="950" spc="-1" strike="noStrike">
              <a:latin typeface="Arial"/>
            </a:endParaRPr>
          </a:p>
          <a:p>
            <a:pPr marL="315000" indent="-176760">
              <a:lnSpc>
                <a:spcPct val="118000"/>
              </a:lnSpc>
              <a:spcBef>
                <a:spcPts val="36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5000"/>
              </a:tabLst>
            </a:pPr>
            <a:r>
              <a:rPr b="0" lang="en-US" sz="950" spc="-1" strike="noStrike">
                <a:latin typeface="Arial MT"/>
              </a:rPr>
              <a:t>U-Net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MLP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-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Overfits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easily,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hard</a:t>
            </a:r>
            <a:r>
              <a:rPr b="0" lang="en-US" sz="950" spc="49" strike="noStrike">
                <a:latin typeface="Arial MT"/>
              </a:rPr>
              <a:t> </a:t>
            </a:r>
            <a:r>
              <a:rPr b="0" lang="en-US" sz="950" spc="-26" strike="noStrike">
                <a:latin typeface="Arial MT"/>
              </a:rPr>
              <a:t>to </a:t>
            </a:r>
            <a:r>
              <a:rPr b="0" lang="en-US" sz="950" spc="-12" strike="noStrike">
                <a:latin typeface="Arial MT"/>
              </a:rPr>
              <a:t>train</a:t>
            </a:r>
            <a:endParaRPr b="0" lang="en-US" sz="950" spc="-1" strike="noStrike">
              <a:latin typeface="Arial"/>
            </a:endParaRPr>
          </a:p>
          <a:p>
            <a:pPr marL="314280" indent="-176040">
              <a:lnSpc>
                <a:spcPct val="100000"/>
              </a:lnSpc>
              <a:spcBef>
                <a:spcPts val="570"/>
              </a:spcBef>
              <a:buClr>
                <a:srgbClr val="548ca0"/>
              </a:buClr>
              <a:buSzPct val="116000"/>
              <a:buFont typeface="Times New Roman"/>
              <a:buChar char="►"/>
              <a:tabLst>
                <a:tab algn="l" pos="314280"/>
              </a:tabLst>
            </a:pPr>
            <a:r>
              <a:rPr b="0" lang="en-US" sz="950" spc="-1" strike="noStrike">
                <a:latin typeface="Arial MT"/>
              </a:rPr>
              <a:t>Combinations</a:t>
            </a:r>
            <a:r>
              <a:rPr b="0" lang="en-US" sz="950" spc="94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are</a:t>
            </a:r>
            <a:r>
              <a:rPr b="0" lang="en-US" sz="950" spc="97" strike="noStrike">
                <a:latin typeface="Arial MT"/>
              </a:rPr>
              <a:t> </a:t>
            </a:r>
            <a:r>
              <a:rPr b="0" lang="en-US" sz="950" spc="-1" strike="noStrike">
                <a:latin typeface="Arial MT"/>
              </a:rPr>
              <a:t>also</a:t>
            </a:r>
            <a:r>
              <a:rPr b="0" lang="en-US" sz="950" spc="97" strike="noStrike">
                <a:latin typeface="Arial MT"/>
              </a:rPr>
              <a:t> </a:t>
            </a:r>
            <a:r>
              <a:rPr b="0" lang="en-US" sz="950" spc="-12" strike="noStrike">
                <a:latin typeface="Arial MT"/>
              </a:rPr>
              <a:t>possible</a:t>
            </a:r>
            <a:endParaRPr b="0" lang="en-US" sz="950" spc="-1" strike="noStrike">
              <a:latin typeface="Arial"/>
            </a:endParaRPr>
          </a:p>
        </p:txBody>
      </p:sp>
      <p:pic>
        <p:nvPicPr>
          <p:cNvPr id="171" name="object 5" descr=""/>
          <p:cNvPicPr/>
          <p:nvPr/>
        </p:nvPicPr>
        <p:blipFill>
          <a:blip r:embed="rId1"/>
          <a:stretch/>
        </p:blipFill>
        <p:spPr>
          <a:xfrm>
            <a:off x="2943360" y="787320"/>
            <a:ext cx="2456280" cy="1586160"/>
          </a:xfrm>
          <a:prstGeom prst="rect">
            <a:avLst/>
          </a:prstGeom>
          <a:ln>
            <a:noFill/>
          </a:ln>
        </p:spPr>
      </p:pic>
      <p:sp>
        <p:nvSpPr>
          <p:cNvPr id="172" name="TextShape 4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501F424B-292A-4195-B0A1-4A4A2F9C7390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984560" y="363960"/>
            <a:ext cx="6562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Faculty</a:t>
            </a:r>
            <a:r>
              <a:rPr b="0" lang="en-US" sz="500" spc="9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" strike="noStrike">
                <a:solidFill>
                  <a:srgbClr val="231f1f"/>
                </a:solidFill>
                <a:latin typeface="Trebuchet MS"/>
              </a:rPr>
              <a:t>of</a:t>
            </a:r>
            <a:r>
              <a:rPr b="0" lang="en-US" sz="500" spc="-15" strike="noStrike">
                <a:solidFill>
                  <a:srgbClr val="231f1f"/>
                </a:solidFill>
                <a:latin typeface="Trebuchet MS"/>
              </a:rPr>
              <a:t> </a:t>
            </a:r>
            <a:r>
              <a:rPr b="0" lang="en-US" sz="500" spc="-12" strike="noStrike">
                <a:solidFill>
                  <a:srgbClr val="231f1f"/>
                </a:solidFill>
                <a:latin typeface="Trebuchet MS"/>
              </a:rPr>
              <a:t>Technology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47400" y="9000"/>
            <a:ext cx="2442960" cy="553320"/>
          </a:xfrm>
          <a:prstGeom prst="rect">
            <a:avLst/>
          </a:prstGeom>
          <a:noFill/>
          <a:ln>
            <a:noFill/>
          </a:ln>
        </p:spPr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300" spc="-1" strike="noStrike">
                <a:solidFill>
                  <a:srgbClr val="548ca0"/>
                </a:solidFill>
                <a:latin typeface="Arial MT"/>
              </a:rPr>
              <a:t>Model</a:t>
            </a:r>
            <a:r>
              <a:rPr b="0" lang="en-US" sz="1300" spc="-4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1300" spc="-12" strike="noStrike">
                <a:solidFill>
                  <a:srgbClr val="548ca0"/>
                </a:solidFill>
                <a:latin typeface="Arial MT"/>
              </a:rPr>
              <a:t>Architecture</a:t>
            </a:r>
            <a:endParaRPr b="0" lang="en-US" sz="1300" spc="-1" strike="noStrike">
              <a:latin typeface="Calibri"/>
            </a:endParaRPr>
          </a:p>
        </p:txBody>
      </p:sp>
      <p:grpSp>
        <p:nvGrpSpPr>
          <p:cNvPr id="175" name="Group 3"/>
          <p:cNvGrpSpPr/>
          <p:nvPr/>
        </p:nvGrpSpPr>
        <p:grpSpPr>
          <a:xfrm>
            <a:off x="1670400" y="282960"/>
            <a:ext cx="2418480" cy="2511720"/>
            <a:chOff x="1670400" y="282960"/>
            <a:chExt cx="2418480" cy="2511720"/>
          </a:xfrm>
        </p:grpSpPr>
        <p:sp>
          <p:nvSpPr>
            <p:cNvPr id="176" name="CustomShape 4"/>
            <p:cNvSpPr/>
            <p:nvPr/>
          </p:nvSpPr>
          <p:spPr>
            <a:xfrm>
              <a:off x="1670400" y="282960"/>
              <a:ext cx="2418480" cy="2511000"/>
            </a:xfrm>
            <a:custGeom>
              <a:avLst/>
              <a:gdLst/>
              <a:ahLst/>
              <a:rect l="l" t="t" r="r" b="b"/>
              <a:pathLst>
                <a:path w="2418715" h="2511425">
                  <a:moveTo>
                    <a:pt x="0" y="2511306"/>
                  </a:moveTo>
                  <a:lnTo>
                    <a:pt x="4" y="0"/>
                  </a:lnTo>
                  <a:lnTo>
                    <a:pt x="2418258" y="0"/>
                  </a:lnTo>
                  <a:lnTo>
                    <a:pt x="2418258" y="2511306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5"/>
            <p:cNvSpPr/>
            <p:nvPr/>
          </p:nvSpPr>
          <p:spPr>
            <a:xfrm>
              <a:off x="2038680" y="514800"/>
              <a:ext cx="122040" cy="374760"/>
            </a:xfrm>
            <a:custGeom>
              <a:avLst/>
              <a:gdLst/>
              <a:ahLst/>
              <a:rect l="l" t="t" r="r" b="b"/>
              <a:pathLst>
                <a:path w="122555" h="375284">
                  <a:moveTo>
                    <a:pt x="101755" y="374910"/>
                  </a:moveTo>
                  <a:lnTo>
                    <a:pt x="20351" y="374910"/>
                  </a:lnTo>
                  <a:lnTo>
                    <a:pt x="12429" y="373311"/>
                  </a:lnTo>
                  <a:lnTo>
                    <a:pt x="5960" y="368950"/>
                  </a:lnTo>
                  <a:lnTo>
                    <a:pt x="1599" y="362481"/>
                  </a:lnTo>
                  <a:lnTo>
                    <a:pt x="0" y="354559"/>
                  </a:lnTo>
                  <a:lnTo>
                    <a:pt x="0" y="20351"/>
                  </a:lnTo>
                  <a:lnTo>
                    <a:pt x="1599" y="12429"/>
                  </a:lnTo>
                  <a:lnTo>
                    <a:pt x="5960" y="5960"/>
                  </a:lnTo>
                  <a:lnTo>
                    <a:pt x="12429" y="1599"/>
                  </a:lnTo>
                  <a:lnTo>
                    <a:pt x="20351" y="0"/>
                  </a:lnTo>
                  <a:lnTo>
                    <a:pt x="107153" y="0"/>
                  </a:lnTo>
                  <a:lnTo>
                    <a:pt x="112330" y="2144"/>
                  </a:lnTo>
                  <a:lnTo>
                    <a:pt x="119963" y="9777"/>
                  </a:lnTo>
                  <a:lnTo>
                    <a:pt x="122107" y="14954"/>
                  </a:lnTo>
                  <a:lnTo>
                    <a:pt x="122107" y="354559"/>
                  </a:lnTo>
                  <a:lnTo>
                    <a:pt x="120508" y="362481"/>
                  </a:lnTo>
                  <a:lnTo>
                    <a:pt x="116146" y="368950"/>
                  </a:lnTo>
                  <a:lnTo>
                    <a:pt x="109677" y="373311"/>
                  </a:lnTo>
                  <a:lnTo>
                    <a:pt x="101755" y="374910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6"/>
            <p:cNvSpPr/>
            <p:nvPr/>
          </p:nvSpPr>
          <p:spPr>
            <a:xfrm>
              <a:off x="2038680" y="514800"/>
              <a:ext cx="122040" cy="374760"/>
            </a:xfrm>
            <a:custGeom>
              <a:avLst/>
              <a:gdLst/>
              <a:ahLst/>
              <a:rect l="l" t="t" r="r" b="b"/>
              <a:pathLst>
                <a:path w="122555" h="375284">
                  <a:moveTo>
                    <a:pt x="0" y="20351"/>
                  </a:moveTo>
                  <a:lnTo>
                    <a:pt x="1599" y="12429"/>
                  </a:lnTo>
                  <a:lnTo>
                    <a:pt x="5960" y="5960"/>
                  </a:lnTo>
                  <a:lnTo>
                    <a:pt x="12429" y="1599"/>
                  </a:lnTo>
                  <a:lnTo>
                    <a:pt x="20351" y="0"/>
                  </a:lnTo>
                  <a:lnTo>
                    <a:pt x="101755" y="0"/>
                  </a:lnTo>
                  <a:lnTo>
                    <a:pt x="107153" y="0"/>
                  </a:lnTo>
                  <a:lnTo>
                    <a:pt x="112330" y="2144"/>
                  </a:lnTo>
                  <a:lnTo>
                    <a:pt x="116146" y="5960"/>
                  </a:lnTo>
                  <a:lnTo>
                    <a:pt x="119963" y="9777"/>
                  </a:lnTo>
                  <a:lnTo>
                    <a:pt x="122107" y="14954"/>
                  </a:lnTo>
                  <a:lnTo>
                    <a:pt x="122107" y="20351"/>
                  </a:lnTo>
                  <a:lnTo>
                    <a:pt x="122107" y="354559"/>
                  </a:lnTo>
                  <a:lnTo>
                    <a:pt x="120508" y="362481"/>
                  </a:lnTo>
                  <a:lnTo>
                    <a:pt x="116146" y="368950"/>
                  </a:lnTo>
                  <a:lnTo>
                    <a:pt x="109677" y="373311"/>
                  </a:lnTo>
                  <a:lnTo>
                    <a:pt x="101755" y="374910"/>
                  </a:lnTo>
                  <a:lnTo>
                    <a:pt x="20351" y="374910"/>
                  </a:lnTo>
                  <a:lnTo>
                    <a:pt x="12429" y="373311"/>
                  </a:lnTo>
                  <a:lnTo>
                    <a:pt x="5960" y="368950"/>
                  </a:lnTo>
                  <a:lnTo>
                    <a:pt x="1599" y="362481"/>
                  </a:lnTo>
                  <a:lnTo>
                    <a:pt x="0" y="354559"/>
                  </a:lnTo>
                  <a:lnTo>
                    <a:pt x="0" y="20351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7"/>
            <p:cNvSpPr/>
            <p:nvPr/>
          </p:nvSpPr>
          <p:spPr>
            <a:xfrm>
              <a:off x="1858320" y="514800"/>
              <a:ext cx="46080" cy="374760"/>
            </a:xfrm>
            <a:custGeom>
              <a:avLst/>
              <a:gdLst/>
              <a:ahLst/>
              <a:rect l="l" t="t" r="r" b="b"/>
              <a:pathLst>
                <a:path w="46355" h="375284">
                  <a:moveTo>
                    <a:pt x="42589" y="374910"/>
                  </a:moveTo>
                  <a:lnTo>
                    <a:pt x="3434" y="374910"/>
                  </a:lnTo>
                  <a:lnTo>
                    <a:pt x="0" y="371476"/>
                  </a:lnTo>
                  <a:lnTo>
                    <a:pt x="0" y="7670"/>
                  </a:lnTo>
                  <a:lnTo>
                    <a:pt x="0" y="3434"/>
                  </a:lnTo>
                  <a:lnTo>
                    <a:pt x="3434" y="0"/>
                  </a:lnTo>
                  <a:lnTo>
                    <a:pt x="40387" y="0"/>
                  </a:lnTo>
                  <a:lnTo>
                    <a:pt x="42339" y="808"/>
                  </a:lnTo>
                  <a:lnTo>
                    <a:pt x="45216" y="3685"/>
                  </a:lnTo>
                  <a:lnTo>
                    <a:pt x="46024" y="5636"/>
                  </a:lnTo>
                  <a:lnTo>
                    <a:pt x="46024" y="371476"/>
                  </a:lnTo>
                  <a:lnTo>
                    <a:pt x="42589" y="37491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8"/>
            <p:cNvSpPr/>
            <p:nvPr/>
          </p:nvSpPr>
          <p:spPr>
            <a:xfrm>
              <a:off x="1858320" y="514800"/>
              <a:ext cx="168480" cy="374760"/>
            </a:xfrm>
            <a:custGeom>
              <a:avLst/>
              <a:gdLst/>
              <a:ahLst/>
              <a:rect l="l" t="t" r="r" b="b"/>
              <a:pathLst>
                <a:path w="168910" h="375284">
                  <a:moveTo>
                    <a:pt x="0" y="7670"/>
                  </a:moveTo>
                  <a:lnTo>
                    <a:pt x="0" y="3434"/>
                  </a:lnTo>
                  <a:lnTo>
                    <a:pt x="3434" y="0"/>
                  </a:lnTo>
                  <a:lnTo>
                    <a:pt x="7670" y="0"/>
                  </a:lnTo>
                  <a:lnTo>
                    <a:pt x="38353" y="0"/>
                  </a:lnTo>
                  <a:lnTo>
                    <a:pt x="40387" y="0"/>
                  </a:lnTo>
                  <a:lnTo>
                    <a:pt x="42339" y="808"/>
                  </a:lnTo>
                  <a:lnTo>
                    <a:pt x="43777" y="2246"/>
                  </a:lnTo>
                  <a:lnTo>
                    <a:pt x="45216" y="3685"/>
                  </a:lnTo>
                  <a:lnTo>
                    <a:pt x="46024" y="5636"/>
                  </a:lnTo>
                  <a:lnTo>
                    <a:pt x="46024" y="7670"/>
                  </a:lnTo>
                  <a:lnTo>
                    <a:pt x="46024" y="367240"/>
                  </a:lnTo>
                  <a:lnTo>
                    <a:pt x="46024" y="371476"/>
                  </a:lnTo>
                  <a:lnTo>
                    <a:pt x="42589" y="374910"/>
                  </a:lnTo>
                  <a:lnTo>
                    <a:pt x="38353" y="374910"/>
                  </a:lnTo>
                  <a:lnTo>
                    <a:pt x="7670" y="374910"/>
                  </a:lnTo>
                  <a:lnTo>
                    <a:pt x="3434" y="374910"/>
                  </a:lnTo>
                  <a:lnTo>
                    <a:pt x="0" y="371476"/>
                  </a:lnTo>
                  <a:lnTo>
                    <a:pt x="0" y="367240"/>
                  </a:lnTo>
                  <a:lnTo>
                    <a:pt x="0" y="7670"/>
                  </a:lnTo>
                  <a:close/>
                  <a:moveTo>
                    <a:pt x="42260" y="187455"/>
                  </a:moveTo>
                  <a:lnTo>
                    <a:pt x="168352" y="187455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9"/>
            <p:cNvSpPr/>
            <p:nvPr/>
          </p:nvSpPr>
          <p:spPr>
            <a:xfrm>
              <a:off x="2022480" y="698040"/>
              <a:ext cx="11160" cy="7920"/>
            </a:xfrm>
            <a:custGeom>
              <a:avLst/>
              <a:gdLst/>
              <a:ahLst/>
              <a:rect l="l" t="t" r="r" b="b"/>
              <a:pathLst>
                <a:path w="11430" h="8254">
                  <a:moveTo>
                    <a:pt x="0" y="7862"/>
                  </a:moveTo>
                  <a:lnTo>
                    <a:pt x="3931" y="3931"/>
                  </a:lnTo>
                  <a:lnTo>
                    <a:pt x="0" y="0"/>
                  </a:lnTo>
                  <a:lnTo>
                    <a:pt x="10801" y="3931"/>
                  </a:lnTo>
                  <a:lnTo>
                    <a:pt x="0" y="78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0"/>
            <p:cNvSpPr/>
            <p:nvPr/>
          </p:nvSpPr>
          <p:spPr>
            <a:xfrm>
              <a:off x="2022480" y="698040"/>
              <a:ext cx="11160" cy="7920"/>
            </a:xfrm>
            <a:custGeom>
              <a:avLst/>
              <a:gdLst/>
              <a:ahLst/>
              <a:rect l="l" t="t" r="r" b="b"/>
              <a:pathLst>
                <a:path w="11430" h="8254">
                  <a:moveTo>
                    <a:pt x="3931" y="3931"/>
                  </a:moveTo>
                  <a:lnTo>
                    <a:pt x="0" y="7862"/>
                  </a:lnTo>
                  <a:lnTo>
                    <a:pt x="10801" y="3931"/>
                  </a:lnTo>
                  <a:lnTo>
                    <a:pt x="0" y="0"/>
                  </a:lnTo>
                  <a:lnTo>
                    <a:pt x="3931" y="3931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1"/>
            <p:cNvSpPr/>
            <p:nvPr/>
          </p:nvSpPr>
          <p:spPr>
            <a:xfrm>
              <a:off x="2413440" y="1968840"/>
              <a:ext cx="775440" cy="825840"/>
            </a:xfrm>
            <a:custGeom>
              <a:avLst/>
              <a:gdLst/>
              <a:ahLst/>
              <a:rect l="l" t="t" r="r" b="b"/>
              <a:pathLst>
                <a:path w="775969" h="826135">
                  <a:moveTo>
                    <a:pt x="775586" y="825703"/>
                  </a:moveTo>
                  <a:lnTo>
                    <a:pt x="0" y="825703"/>
                  </a:lnTo>
                  <a:lnTo>
                    <a:pt x="0" y="0"/>
                  </a:lnTo>
                  <a:lnTo>
                    <a:pt x="775586" y="0"/>
                  </a:lnTo>
                  <a:lnTo>
                    <a:pt x="775586" y="825703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2"/>
            <p:cNvSpPr/>
            <p:nvPr/>
          </p:nvSpPr>
          <p:spPr>
            <a:xfrm>
              <a:off x="2413440" y="1968840"/>
              <a:ext cx="775440" cy="825840"/>
            </a:xfrm>
            <a:custGeom>
              <a:avLst/>
              <a:gdLst/>
              <a:ahLst/>
              <a:rect l="l" t="t" r="r" b="b"/>
              <a:pathLst>
                <a:path w="775969" h="826135">
                  <a:moveTo>
                    <a:pt x="0" y="825703"/>
                  </a:moveTo>
                  <a:lnTo>
                    <a:pt x="0" y="0"/>
                  </a:lnTo>
                  <a:lnTo>
                    <a:pt x="775586" y="0"/>
                  </a:lnTo>
                  <a:lnTo>
                    <a:pt x="775586" y="825703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5" name="CustomShape 13"/>
          <p:cNvSpPr/>
          <p:nvPr/>
        </p:nvSpPr>
        <p:spPr>
          <a:xfrm>
            <a:off x="2436480" y="2011680"/>
            <a:ext cx="47844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50" spc="-1" strike="noStrike">
                <a:latin typeface="Arial MT"/>
              </a:rPr>
              <a:t>Down</a:t>
            </a:r>
            <a:r>
              <a:rPr b="0" lang="en-US" sz="350" spc="12" strike="noStrike">
                <a:latin typeface="Arial MT"/>
              </a:rPr>
              <a:t> </a:t>
            </a:r>
            <a:r>
              <a:rPr b="0" lang="en-US" sz="350" spc="-1" strike="noStrike">
                <a:latin typeface="Arial MT"/>
              </a:rPr>
              <a:t>Sampling</a:t>
            </a:r>
            <a:r>
              <a:rPr b="0" lang="en-US" sz="350" spc="12" strike="noStrike">
                <a:latin typeface="Arial MT"/>
              </a:rPr>
              <a:t> </a:t>
            </a:r>
            <a:r>
              <a:rPr b="0" lang="en-US" sz="350" spc="-12" strike="noStrike">
                <a:latin typeface="Arial MT"/>
              </a:rPr>
              <a:t>Block</a:t>
            </a:r>
            <a:endParaRPr b="0" lang="en-US" sz="350" spc="-1" strike="noStrike">
              <a:latin typeface="Arial"/>
            </a:endParaRPr>
          </a:p>
        </p:txBody>
      </p:sp>
      <p:grpSp>
        <p:nvGrpSpPr>
          <p:cNvPr id="186" name="Group 14"/>
          <p:cNvGrpSpPr/>
          <p:nvPr/>
        </p:nvGrpSpPr>
        <p:grpSpPr>
          <a:xfrm>
            <a:off x="2513160" y="1968840"/>
            <a:ext cx="1575360" cy="825840"/>
            <a:chOff x="2513160" y="1968840"/>
            <a:chExt cx="1575360" cy="825840"/>
          </a:xfrm>
        </p:grpSpPr>
        <p:sp>
          <p:nvSpPr>
            <p:cNvPr id="187" name="CustomShape 15"/>
            <p:cNvSpPr/>
            <p:nvPr/>
          </p:nvSpPr>
          <p:spPr>
            <a:xfrm>
              <a:off x="2557800" y="227772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35253" y="303121"/>
                  </a:moveTo>
                  <a:lnTo>
                    <a:pt x="2842" y="303121"/>
                  </a:lnTo>
                  <a:lnTo>
                    <a:pt x="0" y="300278"/>
                  </a:lnTo>
                  <a:lnTo>
                    <a:pt x="0" y="6349"/>
                  </a:lnTo>
                  <a:lnTo>
                    <a:pt x="0" y="2842"/>
                  </a:lnTo>
                  <a:lnTo>
                    <a:pt x="2842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300278"/>
                  </a:lnTo>
                  <a:lnTo>
                    <a:pt x="35253" y="303121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6"/>
            <p:cNvSpPr/>
            <p:nvPr/>
          </p:nvSpPr>
          <p:spPr>
            <a:xfrm>
              <a:off x="2557800" y="227772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0" y="6349"/>
                  </a:moveTo>
                  <a:lnTo>
                    <a:pt x="0" y="2842"/>
                  </a:lnTo>
                  <a:lnTo>
                    <a:pt x="2842" y="0"/>
                  </a:lnTo>
                  <a:lnTo>
                    <a:pt x="6349" y="0"/>
                  </a:lnTo>
                  <a:lnTo>
                    <a:pt x="31747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6236" y="1859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6349"/>
                  </a:lnTo>
                  <a:lnTo>
                    <a:pt x="38096" y="296772"/>
                  </a:lnTo>
                  <a:lnTo>
                    <a:pt x="38096" y="300278"/>
                  </a:lnTo>
                  <a:lnTo>
                    <a:pt x="35253" y="303121"/>
                  </a:lnTo>
                  <a:lnTo>
                    <a:pt x="31747" y="303121"/>
                  </a:lnTo>
                  <a:lnTo>
                    <a:pt x="6349" y="303121"/>
                  </a:lnTo>
                  <a:lnTo>
                    <a:pt x="2842" y="303121"/>
                  </a:lnTo>
                  <a:lnTo>
                    <a:pt x="0" y="300278"/>
                  </a:lnTo>
                  <a:lnTo>
                    <a:pt x="0" y="296772"/>
                  </a:lnTo>
                  <a:lnTo>
                    <a:pt x="0" y="6349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7"/>
            <p:cNvSpPr/>
            <p:nvPr/>
          </p:nvSpPr>
          <p:spPr>
            <a:xfrm>
              <a:off x="2736000" y="228060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35253" y="303121"/>
                  </a:moveTo>
                  <a:lnTo>
                    <a:pt x="2842" y="303121"/>
                  </a:lnTo>
                  <a:lnTo>
                    <a:pt x="0" y="300278"/>
                  </a:lnTo>
                  <a:lnTo>
                    <a:pt x="0" y="6349"/>
                  </a:lnTo>
                  <a:lnTo>
                    <a:pt x="0" y="2842"/>
                  </a:lnTo>
                  <a:lnTo>
                    <a:pt x="2842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300278"/>
                  </a:lnTo>
                  <a:lnTo>
                    <a:pt x="35253" y="303121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8"/>
            <p:cNvSpPr/>
            <p:nvPr/>
          </p:nvSpPr>
          <p:spPr>
            <a:xfrm>
              <a:off x="2736000" y="228060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0" y="6349"/>
                  </a:moveTo>
                  <a:lnTo>
                    <a:pt x="0" y="2842"/>
                  </a:lnTo>
                  <a:lnTo>
                    <a:pt x="2842" y="0"/>
                  </a:lnTo>
                  <a:lnTo>
                    <a:pt x="6349" y="0"/>
                  </a:lnTo>
                  <a:lnTo>
                    <a:pt x="31747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6236" y="1859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6349"/>
                  </a:lnTo>
                  <a:lnTo>
                    <a:pt x="38096" y="296772"/>
                  </a:lnTo>
                  <a:lnTo>
                    <a:pt x="38096" y="300278"/>
                  </a:lnTo>
                  <a:lnTo>
                    <a:pt x="35253" y="303121"/>
                  </a:lnTo>
                  <a:lnTo>
                    <a:pt x="31747" y="303121"/>
                  </a:lnTo>
                  <a:lnTo>
                    <a:pt x="6349" y="303121"/>
                  </a:lnTo>
                  <a:lnTo>
                    <a:pt x="2842" y="303121"/>
                  </a:lnTo>
                  <a:lnTo>
                    <a:pt x="0" y="300278"/>
                  </a:lnTo>
                  <a:lnTo>
                    <a:pt x="0" y="296772"/>
                  </a:lnTo>
                  <a:lnTo>
                    <a:pt x="0" y="6349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"/>
            <p:cNvSpPr/>
            <p:nvPr/>
          </p:nvSpPr>
          <p:spPr>
            <a:xfrm>
              <a:off x="2907720" y="228060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35253" y="303121"/>
                  </a:moveTo>
                  <a:lnTo>
                    <a:pt x="2842" y="303121"/>
                  </a:lnTo>
                  <a:lnTo>
                    <a:pt x="0" y="300278"/>
                  </a:lnTo>
                  <a:lnTo>
                    <a:pt x="0" y="6349"/>
                  </a:lnTo>
                  <a:lnTo>
                    <a:pt x="0" y="2842"/>
                  </a:lnTo>
                  <a:lnTo>
                    <a:pt x="2842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300278"/>
                  </a:lnTo>
                  <a:lnTo>
                    <a:pt x="35253" y="303121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0"/>
            <p:cNvSpPr/>
            <p:nvPr/>
          </p:nvSpPr>
          <p:spPr>
            <a:xfrm>
              <a:off x="2513160" y="2174400"/>
              <a:ext cx="612360" cy="409320"/>
            </a:xfrm>
            <a:custGeom>
              <a:avLst/>
              <a:gdLst/>
              <a:ahLst/>
              <a:rect l="l" t="t" r="r" b="b"/>
              <a:pathLst>
                <a:path w="612775" h="409575">
                  <a:moveTo>
                    <a:pt x="394385" y="112556"/>
                  </a:moveTo>
                  <a:lnTo>
                    <a:pt x="394385" y="109049"/>
                  </a:lnTo>
                  <a:lnTo>
                    <a:pt x="397228" y="106206"/>
                  </a:lnTo>
                  <a:lnTo>
                    <a:pt x="400735" y="106206"/>
                  </a:lnTo>
                  <a:lnTo>
                    <a:pt x="426132" y="106206"/>
                  </a:lnTo>
                  <a:lnTo>
                    <a:pt x="427817" y="106206"/>
                  </a:lnTo>
                  <a:lnTo>
                    <a:pt x="429432" y="106875"/>
                  </a:lnTo>
                  <a:lnTo>
                    <a:pt x="430622" y="108066"/>
                  </a:lnTo>
                  <a:lnTo>
                    <a:pt x="431813" y="109256"/>
                  </a:lnTo>
                  <a:lnTo>
                    <a:pt x="432482" y="110871"/>
                  </a:lnTo>
                  <a:lnTo>
                    <a:pt x="432482" y="112556"/>
                  </a:lnTo>
                  <a:lnTo>
                    <a:pt x="432482" y="402978"/>
                  </a:lnTo>
                  <a:lnTo>
                    <a:pt x="432482" y="406485"/>
                  </a:lnTo>
                  <a:lnTo>
                    <a:pt x="429639" y="409328"/>
                  </a:lnTo>
                  <a:lnTo>
                    <a:pt x="426132" y="409328"/>
                  </a:lnTo>
                  <a:lnTo>
                    <a:pt x="400735" y="409328"/>
                  </a:lnTo>
                  <a:lnTo>
                    <a:pt x="397228" y="409328"/>
                  </a:lnTo>
                  <a:lnTo>
                    <a:pt x="394385" y="406485"/>
                  </a:lnTo>
                  <a:lnTo>
                    <a:pt x="394385" y="402978"/>
                  </a:lnTo>
                  <a:lnTo>
                    <a:pt x="394385" y="112556"/>
                  </a:lnTo>
                  <a:close/>
                  <a:moveTo>
                    <a:pt x="82689" y="254831"/>
                  </a:moveTo>
                  <a:lnTo>
                    <a:pt x="222854" y="257804"/>
                  </a:lnTo>
                  <a:moveTo>
                    <a:pt x="260974" y="257794"/>
                  </a:moveTo>
                  <a:lnTo>
                    <a:pt x="394422" y="257794"/>
                  </a:lnTo>
                  <a:moveTo>
                    <a:pt x="320683" y="257794"/>
                  </a:moveTo>
                  <a:lnTo>
                    <a:pt x="322445" y="2569"/>
                  </a:lnTo>
                  <a:moveTo>
                    <a:pt x="322899" y="660"/>
                  </a:moveTo>
                  <a:lnTo>
                    <a:pt x="603449" y="0"/>
                  </a:lnTo>
                  <a:moveTo>
                    <a:pt x="432482" y="257767"/>
                  </a:moveTo>
                  <a:lnTo>
                    <a:pt x="612175" y="258648"/>
                  </a:lnTo>
                  <a:moveTo>
                    <a:pt x="0" y="254831"/>
                  </a:moveTo>
                  <a:lnTo>
                    <a:pt x="44592" y="254831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21"/>
            <p:cNvSpPr/>
            <p:nvPr/>
          </p:nvSpPr>
          <p:spPr>
            <a:xfrm>
              <a:off x="3187800" y="1968840"/>
              <a:ext cx="900720" cy="825840"/>
            </a:xfrm>
            <a:custGeom>
              <a:avLst/>
              <a:gdLst/>
              <a:ahLst/>
              <a:rect l="l" t="t" r="r" b="b"/>
              <a:pathLst>
                <a:path w="901064" h="826135">
                  <a:moveTo>
                    <a:pt x="900777" y="825703"/>
                  </a:moveTo>
                  <a:lnTo>
                    <a:pt x="0" y="825703"/>
                  </a:lnTo>
                  <a:lnTo>
                    <a:pt x="0" y="0"/>
                  </a:lnTo>
                  <a:lnTo>
                    <a:pt x="900777" y="0"/>
                  </a:lnTo>
                  <a:lnTo>
                    <a:pt x="900777" y="825703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22"/>
            <p:cNvSpPr/>
            <p:nvPr/>
          </p:nvSpPr>
          <p:spPr>
            <a:xfrm>
              <a:off x="3187800" y="1968840"/>
              <a:ext cx="900720" cy="825840"/>
            </a:xfrm>
            <a:custGeom>
              <a:avLst/>
              <a:gdLst/>
              <a:ahLst/>
              <a:rect l="l" t="t" r="r" b="b"/>
              <a:pathLst>
                <a:path w="901064" h="826135">
                  <a:moveTo>
                    <a:pt x="0" y="825703"/>
                  </a:moveTo>
                  <a:lnTo>
                    <a:pt x="0" y="0"/>
                  </a:lnTo>
                  <a:lnTo>
                    <a:pt x="900777" y="0"/>
                  </a:lnTo>
                  <a:lnTo>
                    <a:pt x="900777" y="825703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CustomShape 23"/>
          <p:cNvSpPr/>
          <p:nvPr/>
        </p:nvSpPr>
        <p:spPr>
          <a:xfrm>
            <a:off x="3225600" y="1994400"/>
            <a:ext cx="418680" cy="1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350" spc="-1" strike="noStrike">
                <a:latin typeface="Arial MT"/>
              </a:rPr>
              <a:t>Up</a:t>
            </a:r>
            <a:r>
              <a:rPr b="0" lang="en-US" sz="350" spc="9" strike="noStrike">
                <a:latin typeface="Arial MT"/>
              </a:rPr>
              <a:t> </a:t>
            </a:r>
            <a:r>
              <a:rPr b="0" lang="en-US" sz="350" spc="-1" strike="noStrike">
                <a:latin typeface="Arial MT"/>
              </a:rPr>
              <a:t>Sampling</a:t>
            </a:r>
            <a:r>
              <a:rPr b="0" lang="en-US" sz="350" spc="9" strike="noStrike">
                <a:latin typeface="Arial MT"/>
              </a:rPr>
              <a:t> </a:t>
            </a:r>
            <a:r>
              <a:rPr b="0" lang="en-US" sz="350" spc="-12" strike="noStrike">
                <a:latin typeface="Arial MT"/>
              </a:rPr>
              <a:t>Block</a:t>
            </a:r>
            <a:endParaRPr b="0" lang="en-US" sz="350" spc="-1" strike="noStrike">
              <a:latin typeface="Arial"/>
            </a:endParaRPr>
          </a:p>
        </p:txBody>
      </p:sp>
      <p:grpSp>
        <p:nvGrpSpPr>
          <p:cNvPr id="196" name="Group 24"/>
          <p:cNvGrpSpPr/>
          <p:nvPr/>
        </p:nvGrpSpPr>
        <p:grpSpPr>
          <a:xfrm>
            <a:off x="3268800" y="2170800"/>
            <a:ext cx="610560" cy="411480"/>
            <a:chOff x="3268800" y="2170800"/>
            <a:chExt cx="610560" cy="411480"/>
          </a:xfrm>
        </p:grpSpPr>
        <p:sp>
          <p:nvSpPr>
            <p:cNvPr id="197" name="CustomShape 25"/>
            <p:cNvSpPr/>
            <p:nvPr/>
          </p:nvSpPr>
          <p:spPr>
            <a:xfrm>
              <a:off x="3339360" y="227772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35253" y="303121"/>
                  </a:moveTo>
                  <a:lnTo>
                    <a:pt x="2842" y="303121"/>
                  </a:lnTo>
                  <a:lnTo>
                    <a:pt x="0" y="300278"/>
                  </a:lnTo>
                  <a:lnTo>
                    <a:pt x="0" y="6349"/>
                  </a:lnTo>
                  <a:lnTo>
                    <a:pt x="0" y="2842"/>
                  </a:lnTo>
                  <a:lnTo>
                    <a:pt x="2842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300278"/>
                  </a:lnTo>
                  <a:lnTo>
                    <a:pt x="35253" y="303121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6"/>
            <p:cNvSpPr/>
            <p:nvPr/>
          </p:nvSpPr>
          <p:spPr>
            <a:xfrm>
              <a:off x="3339360" y="227772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0" y="6349"/>
                  </a:moveTo>
                  <a:lnTo>
                    <a:pt x="0" y="2842"/>
                  </a:lnTo>
                  <a:lnTo>
                    <a:pt x="2842" y="0"/>
                  </a:lnTo>
                  <a:lnTo>
                    <a:pt x="6349" y="0"/>
                  </a:lnTo>
                  <a:lnTo>
                    <a:pt x="31747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6236" y="1859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6349"/>
                  </a:lnTo>
                  <a:lnTo>
                    <a:pt x="38096" y="296772"/>
                  </a:lnTo>
                  <a:lnTo>
                    <a:pt x="38096" y="300278"/>
                  </a:lnTo>
                  <a:lnTo>
                    <a:pt x="35253" y="303121"/>
                  </a:lnTo>
                  <a:lnTo>
                    <a:pt x="31747" y="303121"/>
                  </a:lnTo>
                  <a:lnTo>
                    <a:pt x="6349" y="303121"/>
                  </a:lnTo>
                  <a:lnTo>
                    <a:pt x="2842" y="303121"/>
                  </a:lnTo>
                  <a:lnTo>
                    <a:pt x="0" y="300278"/>
                  </a:lnTo>
                  <a:lnTo>
                    <a:pt x="0" y="296772"/>
                  </a:lnTo>
                  <a:lnTo>
                    <a:pt x="0" y="6349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7"/>
            <p:cNvSpPr/>
            <p:nvPr/>
          </p:nvSpPr>
          <p:spPr>
            <a:xfrm>
              <a:off x="3687840" y="227916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35253" y="303121"/>
                  </a:moveTo>
                  <a:lnTo>
                    <a:pt x="2842" y="303121"/>
                  </a:lnTo>
                  <a:lnTo>
                    <a:pt x="0" y="300278"/>
                  </a:lnTo>
                  <a:lnTo>
                    <a:pt x="0" y="6349"/>
                  </a:lnTo>
                  <a:lnTo>
                    <a:pt x="0" y="2842"/>
                  </a:lnTo>
                  <a:lnTo>
                    <a:pt x="2842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300278"/>
                  </a:lnTo>
                  <a:lnTo>
                    <a:pt x="35253" y="303121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8"/>
            <p:cNvSpPr/>
            <p:nvPr/>
          </p:nvSpPr>
          <p:spPr>
            <a:xfrm>
              <a:off x="3687840" y="227916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0" y="6349"/>
                  </a:moveTo>
                  <a:lnTo>
                    <a:pt x="0" y="2842"/>
                  </a:lnTo>
                  <a:lnTo>
                    <a:pt x="2842" y="0"/>
                  </a:lnTo>
                  <a:lnTo>
                    <a:pt x="6349" y="0"/>
                  </a:lnTo>
                  <a:lnTo>
                    <a:pt x="31747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6236" y="1859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6349"/>
                  </a:lnTo>
                  <a:lnTo>
                    <a:pt x="38096" y="296772"/>
                  </a:lnTo>
                  <a:lnTo>
                    <a:pt x="38096" y="300278"/>
                  </a:lnTo>
                  <a:lnTo>
                    <a:pt x="35253" y="303121"/>
                  </a:lnTo>
                  <a:lnTo>
                    <a:pt x="31747" y="303121"/>
                  </a:lnTo>
                  <a:lnTo>
                    <a:pt x="6349" y="303121"/>
                  </a:lnTo>
                  <a:lnTo>
                    <a:pt x="2842" y="303121"/>
                  </a:lnTo>
                  <a:lnTo>
                    <a:pt x="0" y="300278"/>
                  </a:lnTo>
                  <a:lnTo>
                    <a:pt x="0" y="296772"/>
                  </a:lnTo>
                  <a:lnTo>
                    <a:pt x="0" y="6349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9"/>
            <p:cNvSpPr/>
            <p:nvPr/>
          </p:nvSpPr>
          <p:spPr>
            <a:xfrm>
              <a:off x="3840840" y="2277720"/>
              <a:ext cx="37800" cy="303120"/>
            </a:xfrm>
            <a:custGeom>
              <a:avLst/>
              <a:gdLst/>
              <a:ahLst/>
              <a:rect l="l" t="t" r="r" b="b"/>
              <a:pathLst>
                <a:path w="38100" h="303530">
                  <a:moveTo>
                    <a:pt x="35253" y="303121"/>
                  </a:moveTo>
                  <a:lnTo>
                    <a:pt x="2842" y="303121"/>
                  </a:lnTo>
                  <a:lnTo>
                    <a:pt x="0" y="300278"/>
                  </a:lnTo>
                  <a:lnTo>
                    <a:pt x="0" y="6349"/>
                  </a:lnTo>
                  <a:lnTo>
                    <a:pt x="0" y="2842"/>
                  </a:lnTo>
                  <a:lnTo>
                    <a:pt x="2842" y="0"/>
                  </a:lnTo>
                  <a:lnTo>
                    <a:pt x="33431" y="0"/>
                  </a:lnTo>
                  <a:lnTo>
                    <a:pt x="35046" y="668"/>
                  </a:lnTo>
                  <a:lnTo>
                    <a:pt x="37427" y="3050"/>
                  </a:lnTo>
                  <a:lnTo>
                    <a:pt x="38096" y="4665"/>
                  </a:lnTo>
                  <a:lnTo>
                    <a:pt x="38096" y="300278"/>
                  </a:lnTo>
                  <a:lnTo>
                    <a:pt x="35253" y="303121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30"/>
            <p:cNvSpPr/>
            <p:nvPr/>
          </p:nvSpPr>
          <p:spPr>
            <a:xfrm>
              <a:off x="3268800" y="2170800"/>
              <a:ext cx="610560" cy="409680"/>
            </a:xfrm>
            <a:custGeom>
              <a:avLst/>
              <a:gdLst/>
              <a:ahLst/>
              <a:rect l="l" t="t" r="r" b="b"/>
              <a:pathLst>
                <a:path w="610870" h="410210">
                  <a:moveTo>
                    <a:pt x="572156" y="113335"/>
                  </a:moveTo>
                  <a:lnTo>
                    <a:pt x="572156" y="109829"/>
                  </a:lnTo>
                  <a:lnTo>
                    <a:pt x="574999" y="106986"/>
                  </a:lnTo>
                  <a:lnTo>
                    <a:pt x="578506" y="106986"/>
                  </a:lnTo>
                  <a:lnTo>
                    <a:pt x="603903" y="106986"/>
                  </a:lnTo>
                  <a:lnTo>
                    <a:pt x="605587" y="106986"/>
                  </a:lnTo>
                  <a:lnTo>
                    <a:pt x="607202" y="107655"/>
                  </a:lnTo>
                  <a:lnTo>
                    <a:pt x="608393" y="108846"/>
                  </a:lnTo>
                  <a:lnTo>
                    <a:pt x="609584" y="110036"/>
                  </a:lnTo>
                  <a:lnTo>
                    <a:pt x="610253" y="111651"/>
                  </a:lnTo>
                  <a:lnTo>
                    <a:pt x="610253" y="113335"/>
                  </a:lnTo>
                  <a:lnTo>
                    <a:pt x="610253" y="403758"/>
                  </a:lnTo>
                  <a:lnTo>
                    <a:pt x="610253" y="407265"/>
                  </a:lnTo>
                  <a:lnTo>
                    <a:pt x="607410" y="410108"/>
                  </a:lnTo>
                  <a:lnTo>
                    <a:pt x="603903" y="410108"/>
                  </a:lnTo>
                  <a:lnTo>
                    <a:pt x="578506" y="410108"/>
                  </a:lnTo>
                  <a:lnTo>
                    <a:pt x="574999" y="410108"/>
                  </a:lnTo>
                  <a:lnTo>
                    <a:pt x="572156" y="407265"/>
                  </a:lnTo>
                  <a:lnTo>
                    <a:pt x="572156" y="403758"/>
                  </a:lnTo>
                  <a:lnTo>
                    <a:pt x="572156" y="113335"/>
                  </a:lnTo>
                  <a:close/>
                  <a:moveTo>
                    <a:pt x="108697" y="258547"/>
                  </a:moveTo>
                  <a:lnTo>
                    <a:pt x="419086" y="260088"/>
                  </a:lnTo>
                  <a:moveTo>
                    <a:pt x="457228" y="260033"/>
                  </a:moveTo>
                  <a:lnTo>
                    <a:pt x="572179" y="258602"/>
                  </a:lnTo>
                  <a:moveTo>
                    <a:pt x="247132" y="267447"/>
                  </a:moveTo>
                  <a:lnTo>
                    <a:pt x="247132" y="0"/>
                  </a:lnTo>
                  <a:moveTo>
                    <a:pt x="249830" y="0"/>
                  </a:moveTo>
                  <a:lnTo>
                    <a:pt x="0" y="0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3" name="CustomShape 31"/>
          <p:cNvSpPr/>
          <p:nvPr/>
        </p:nvSpPr>
        <p:spPr>
          <a:xfrm>
            <a:off x="3889440" y="2354760"/>
            <a:ext cx="115920" cy="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50" spc="-12" strike="noStrike">
                <a:latin typeface="Arial MT"/>
              </a:rPr>
              <a:t>output</a:t>
            </a:r>
            <a:endParaRPr b="0" lang="en-US" sz="250" spc="-1" strike="noStrike">
              <a:latin typeface="Arial"/>
            </a:endParaRPr>
          </a:p>
        </p:txBody>
      </p:sp>
      <p:sp>
        <p:nvSpPr>
          <p:cNvPr id="204" name="CustomShape 32"/>
          <p:cNvSpPr/>
          <p:nvPr/>
        </p:nvSpPr>
        <p:spPr>
          <a:xfrm>
            <a:off x="3294720" y="2428920"/>
            <a:ext cx="743400" cy="360"/>
          </a:xfrm>
          <a:custGeom>
            <a:avLst/>
            <a:gdLst/>
            <a:ahLst/>
            <a:rect l="l" t="t" r="r" b="b"/>
            <a:pathLst>
              <a:path w="743585" h="635">
                <a:moveTo>
                  <a:pt x="584245" y="330"/>
                </a:moveTo>
                <a:lnTo>
                  <a:pt x="743568" y="0"/>
                </a:lnTo>
                <a:moveTo>
                  <a:pt x="0" y="330"/>
                </a:moveTo>
                <a:lnTo>
                  <a:pt x="44592" y="330"/>
                </a:lnTo>
              </a:path>
            </a:pathLst>
          </a:custGeom>
          <a:noFill/>
          <a:ln w="3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3"/>
          <p:cNvSpPr/>
          <p:nvPr/>
        </p:nvSpPr>
        <p:spPr>
          <a:xfrm>
            <a:off x="2976120" y="2102400"/>
            <a:ext cx="411120" cy="1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50" spc="-1" strike="noStrike">
                <a:latin typeface="Arial MT"/>
              </a:rPr>
              <a:t>Skip output</a:t>
            </a:r>
            <a:r>
              <a:rPr b="0" lang="en-US" sz="250" spc="273" strike="noStrike">
                <a:latin typeface="Arial MT"/>
              </a:rPr>
              <a:t>  </a:t>
            </a:r>
            <a:r>
              <a:rPr b="0" lang="en-US" sz="250" spc="-1" strike="noStrike">
                <a:latin typeface="Arial MT"/>
              </a:rPr>
              <a:t>Skip</a:t>
            </a:r>
            <a:r>
              <a:rPr b="0" lang="en-US" sz="250" spc="9" strike="noStrike">
                <a:latin typeface="Arial MT"/>
              </a:rPr>
              <a:t> </a:t>
            </a:r>
            <a:r>
              <a:rPr b="0" lang="en-US" sz="250" spc="-12" strike="noStrike">
                <a:latin typeface="Arial MT"/>
              </a:rPr>
              <a:t>input</a:t>
            </a:r>
            <a:endParaRPr b="0" lang="en-US" sz="250" spc="-1" strike="noStrike"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224"/>
              </a:spcBef>
            </a:pPr>
            <a:r>
              <a:rPr b="0" lang="en-US" sz="250" spc="-1" strike="noStrike">
                <a:latin typeface="Arial MT"/>
              </a:rPr>
              <a:t>out_size</a:t>
            </a:r>
            <a:r>
              <a:rPr b="0" lang="en-US" sz="250" spc="432" strike="noStrike">
                <a:latin typeface="Arial MT"/>
              </a:rPr>
              <a:t>  </a:t>
            </a:r>
            <a:r>
              <a:rPr b="0" lang="en-US" sz="250" spc="-12" strike="noStrike">
                <a:latin typeface="Arial MT"/>
              </a:rPr>
              <a:t>out_size</a:t>
            </a:r>
            <a:endParaRPr b="0" lang="en-US" sz="250" spc="-1" strike="noStrike">
              <a:latin typeface="Arial"/>
            </a:endParaRPr>
          </a:p>
        </p:txBody>
      </p:sp>
      <p:sp>
        <p:nvSpPr>
          <p:cNvPr id="206" name="CustomShape 34"/>
          <p:cNvSpPr/>
          <p:nvPr/>
        </p:nvSpPr>
        <p:spPr>
          <a:xfrm>
            <a:off x="3891240" y="2431800"/>
            <a:ext cx="146880" cy="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50" spc="-12" strike="noStrike">
                <a:latin typeface="Arial MT"/>
              </a:rPr>
              <a:t>out_size</a:t>
            </a:r>
            <a:endParaRPr b="0" lang="en-US" sz="250" spc="-1" strike="noStrike">
              <a:latin typeface="Arial"/>
            </a:endParaRPr>
          </a:p>
        </p:txBody>
      </p:sp>
      <p:grpSp>
        <p:nvGrpSpPr>
          <p:cNvPr id="207" name="Group 35"/>
          <p:cNvGrpSpPr/>
          <p:nvPr/>
        </p:nvGrpSpPr>
        <p:grpSpPr>
          <a:xfrm>
            <a:off x="3481560" y="2401200"/>
            <a:ext cx="73800" cy="56160"/>
            <a:chOff x="3481560" y="2401200"/>
            <a:chExt cx="73800" cy="56160"/>
          </a:xfrm>
        </p:grpSpPr>
        <p:sp>
          <p:nvSpPr>
            <p:cNvPr id="208" name="CustomShape 36"/>
            <p:cNvSpPr/>
            <p:nvPr/>
          </p:nvSpPr>
          <p:spPr>
            <a:xfrm>
              <a:off x="3481560" y="2401200"/>
              <a:ext cx="73800" cy="56160"/>
            </a:xfrm>
            <a:custGeom>
              <a:avLst/>
              <a:gdLst/>
              <a:ahLst/>
              <a:rect l="l" t="t" r="r" b="b"/>
              <a:pathLst>
                <a:path w="74295" h="56514">
                  <a:moveTo>
                    <a:pt x="36940" y="56484"/>
                  </a:moveTo>
                  <a:lnTo>
                    <a:pt x="22561" y="54264"/>
                  </a:lnTo>
                  <a:lnTo>
                    <a:pt x="10819" y="48212"/>
                  </a:lnTo>
                  <a:lnTo>
                    <a:pt x="2902" y="39235"/>
                  </a:lnTo>
                  <a:lnTo>
                    <a:pt x="0" y="28242"/>
                  </a:lnTo>
                  <a:lnTo>
                    <a:pt x="2902" y="17249"/>
                  </a:lnTo>
                  <a:lnTo>
                    <a:pt x="10819" y="8271"/>
                  </a:lnTo>
                  <a:lnTo>
                    <a:pt x="22561" y="2219"/>
                  </a:lnTo>
                  <a:lnTo>
                    <a:pt x="36940" y="0"/>
                  </a:lnTo>
                  <a:lnTo>
                    <a:pt x="51319" y="2219"/>
                  </a:lnTo>
                  <a:lnTo>
                    <a:pt x="63061" y="8271"/>
                  </a:lnTo>
                  <a:lnTo>
                    <a:pt x="70978" y="17249"/>
                  </a:lnTo>
                  <a:lnTo>
                    <a:pt x="73881" y="28242"/>
                  </a:lnTo>
                  <a:lnTo>
                    <a:pt x="70978" y="39235"/>
                  </a:lnTo>
                  <a:lnTo>
                    <a:pt x="63061" y="48212"/>
                  </a:lnTo>
                  <a:lnTo>
                    <a:pt x="51319" y="54264"/>
                  </a:lnTo>
                  <a:lnTo>
                    <a:pt x="36940" y="56484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37"/>
            <p:cNvSpPr/>
            <p:nvPr/>
          </p:nvSpPr>
          <p:spPr>
            <a:xfrm>
              <a:off x="3481560" y="2401200"/>
              <a:ext cx="73800" cy="56160"/>
            </a:xfrm>
            <a:custGeom>
              <a:avLst/>
              <a:gdLst/>
              <a:ahLst/>
              <a:rect l="l" t="t" r="r" b="b"/>
              <a:pathLst>
                <a:path w="74295" h="56514">
                  <a:moveTo>
                    <a:pt x="0" y="28242"/>
                  </a:moveTo>
                  <a:lnTo>
                    <a:pt x="2902" y="17249"/>
                  </a:lnTo>
                  <a:lnTo>
                    <a:pt x="10819" y="8271"/>
                  </a:lnTo>
                  <a:lnTo>
                    <a:pt x="22561" y="2219"/>
                  </a:lnTo>
                  <a:lnTo>
                    <a:pt x="36940" y="0"/>
                  </a:lnTo>
                  <a:lnTo>
                    <a:pt x="51319" y="2219"/>
                  </a:lnTo>
                  <a:lnTo>
                    <a:pt x="63061" y="8271"/>
                  </a:lnTo>
                  <a:lnTo>
                    <a:pt x="70978" y="17249"/>
                  </a:lnTo>
                  <a:lnTo>
                    <a:pt x="73881" y="28242"/>
                  </a:lnTo>
                  <a:lnTo>
                    <a:pt x="70978" y="39235"/>
                  </a:lnTo>
                  <a:lnTo>
                    <a:pt x="63061" y="48212"/>
                  </a:lnTo>
                  <a:lnTo>
                    <a:pt x="51319" y="54264"/>
                  </a:lnTo>
                  <a:lnTo>
                    <a:pt x="36940" y="56484"/>
                  </a:lnTo>
                  <a:lnTo>
                    <a:pt x="22561" y="54264"/>
                  </a:lnTo>
                  <a:lnTo>
                    <a:pt x="10819" y="48212"/>
                  </a:lnTo>
                  <a:lnTo>
                    <a:pt x="2902" y="39235"/>
                  </a:lnTo>
                  <a:lnTo>
                    <a:pt x="0" y="28242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0" name="CustomShape 38"/>
          <p:cNvSpPr/>
          <p:nvPr/>
        </p:nvSpPr>
        <p:spPr>
          <a:xfrm>
            <a:off x="3483000" y="2403720"/>
            <a:ext cx="56160" cy="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50" spc="-26" strike="noStrike">
                <a:latin typeface="Arial MT"/>
              </a:rPr>
              <a:t>cat</a:t>
            </a:r>
            <a:endParaRPr b="0" lang="en-US" sz="150" spc="-1" strike="noStrike">
              <a:latin typeface="Arial"/>
            </a:endParaRPr>
          </a:p>
        </p:txBody>
      </p:sp>
      <p:sp>
        <p:nvSpPr>
          <p:cNvPr id="211" name="CustomShape 39"/>
          <p:cNvSpPr/>
          <p:nvPr/>
        </p:nvSpPr>
        <p:spPr>
          <a:xfrm>
            <a:off x="2998800" y="2424600"/>
            <a:ext cx="62820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38160">
              <a:lnSpc>
                <a:spcPct val="100000"/>
              </a:lnSpc>
              <a:spcBef>
                <a:spcPts val="105"/>
              </a:spcBef>
            </a:pPr>
            <a:r>
              <a:rPr b="0" lang="en-US" sz="250" spc="-1" strike="noStrike">
                <a:latin typeface="Arial MT"/>
              </a:rPr>
              <a:t>out_size</a:t>
            </a:r>
            <a:r>
              <a:rPr b="0" lang="en-US" sz="250" spc="398" strike="noStrike">
                <a:latin typeface="Arial MT"/>
              </a:rPr>
              <a:t> </a:t>
            </a:r>
            <a:r>
              <a:rPr b="0" lang="en-US" sz="250" spc="-1" strike="noStrike">
                <a:latin typeface="Arial MT"/>
              </a:rPr>
              <a:t>in_size</a:t>
            </a:r>
            <a:r>
              <a:rPr b="0" lang="en-US" sz="250" spc="228" strike="noStrike">
                <a:latin typeface="Arial MT"/>
              </a:rPr>
              <a:t>  </a:t>
            </a:r>
            <a:r>
              <a:rPr b="0" lang="en-US" sz="379" spc="-1" strike="noStrike" baseline="-44000">
                <a:latin typeface="Arial MT"/>
              </a:rPr>
              <a:t>out_size</a:t>
            </a:r>
            <a:r>
              <a:rPr b="0" lang="en-US" sz="379" spc="582" strike="noStrike" baseline="-44000">
                <a:latin typeface="Arial MT"/>
              </a:rPr>
              <a:t> </a:t>
            </a:r>
            <a:r>
              <a:rPr b="0" lang="en-US" sz="379" spc="-38" strike="noStrike" baseline="-44000">
                <a:latin typeface="Arial MT"/>
              </a:rPr>
              <a:t>2x</a:t>
            </a:r>
            <a:endParaRPr b="0" lang="en-US" sz="380" spc="-1" strike="noStrike">
              <a:latin typeface="Arial"/>
            </a:endParaRPr>
          </a:p>
        </p:txBody>
      </p:sp>
      <p:sp>
        <p:nvSpPr>
          <p:cNvPr id="212" name="CustomShape 40"/>
          <p:cNvSpPr/>
          <p:nvPr/>
        </p:nvSpPr>
        <p:spPr>
          <a:xfrm>
            <a:off x="3541680" y="2485800"/>
            <a:ext cx="146880" cy="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50" spc="-12" strike="noStrike">
                <a:latin typeface="Arial MT"/>
              </a:rPr>
              <a:t>out_size</a:t>
            </a:r>
            <a:endParaRPr b="0" lang="en-US" sz="250" spc="-1" strike="noStrike">
              <a:latin typeface="Arial"/>
            </a:endParaRPr>
          </a:p>
        </p:txBody>
      </p:sp>
      <p:grpSp>
        <p:nvGrpSpPr>
          <p:cNvPr id="213" name="Group 41"/>
          <p:cNvGrpSpPr/>
          <p:nvPr/>
        </p:nvGrpSpPr>
        <p:grpSpPr>
          <a:xfrm>
            <a:off x="1859760" y="320040"/>
            <a:ext cx="2067480" cy="2412720"/>
            <a:chOff x="1859760" y="320040"/>
            <a:chExt cx="2067480" cy="2412720"/>
          </a:xfrm>
        </p:grpSpPr>
        <p:sp>
          <p:nvSpPr>
            <p:cNvPr id="214" name="CustomShape 42"/>
            <p:cNvSpPr/>
            <p:nvPr/>
          </p:nvSpPr>
          <p:spPr>
            <a:xfrm>
              <a:off x="2050560" y="1021320"/>
              <a:ext cx="206640" cy="374760"/>
            </a:xfrm>
            <a:custGeom>
              <a:avLst/>
              <a:gdLst/>
              <a:ahLst/>
              <a:rect l="l" t="t" r="r" b="b"/>
              <a:pathLst>
                <a:path w="207010" h="375284">
                  <a:moveTo>
                    <a:pt x="172315" y="374910"/>
                  </a:moveTo>
                  <a:lnTo>
                    <a:pt x="34463" y="374910"/>
                  </a:lnTo>
                  <a:lnTo>
                    <a:pt x="21048" y="372202"/>
                  </a:lnTo>
                  <a:lnTo>
                    <a:pt x="10094" y="364816"/>
                  </a:lnTo>
                  <a:lnTo>
                    <a:pt x="2708" y="353861"/>
                  </a:lnTo>
                  <a:lnTo>
                    <a:pt x="0" y="340447"/>
                  </a:lnTo>
                  <a:lnTo>
                    <a:pt x="0" y="34463"/>
                  </a:lnTo>
                  <a:lnTo>
                    <a:pt x="2662" y="21275"/>
                  </a:lnTo>
                  <a:lnTo>
                    <a:pt x="2708" y="21048"/>
                  </a:lnTo>
                  <a:lnTo>
                    <a:pt x="10094" y="10094"/>
                  </a:lnTo>
                  <a:lnTo>
                    <a:pt x="21174" y="2623"/>
                  </a:lnTo>
                  <a:lnTo>
                    <a:pt x="21469" y="2623"/>
                  </a:lnTo>
                  <a:lnTo>
                    <a:pt x="34463" y="0"/>
                  </a:lnTo>
                  <a:lnTo>
                    <a:pt x="172315" y="0"/>
                  </a:lnTo>
                  <a:lnTo>
                    <a:pt x="179070" y="668"/>
                  </a:lnTo>
                  <a:lnTo>
                    <a:pt x="204034" y="21048"/>
                  </a:lnTo>
                  <a:lnTo>
                    <a:pt x="204155" y="21275"/>
                  </a:lnTo>
                  <a:lnTo>
                    <a:pt x="206110" y="27708"/>
                  </a:lnTo>
                  <a:lnTo>
                    <a:pt x="206779" y="34463"/>
                  </a:lnTo>
                  <a:lnTo>
                    <a:pt x="206779" y="340447"/>
                  </a:lnTo>
                  <a:lnTo>
                    <a:pt x="204070" y="353861"/>
                  </a:lnTo>
                  <a:lnTo>
                    <a:pt x="196684" y="364816"/>
                  </a:lnTo>
                  <a:lnTo>
                    <a:pt x="185730" y="372202"/>
                  </a:lnTo>
                  <a:lnTo>
                    <a:pt x="172315" y="374910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43"/>
            <p:cNvSpPr/>
            <p:nvPr/>
          </p:nvSpPr>
          <p:spPr>
            <a:xfrm>
              <a:off x="2050560" y="1021320"/>
              <a:ext cx="206640" cy="374760"/>
            </a:xfrm>
            <a:custGeom>
              <a:avLst/>
              <a:gdLst/>
              <a:ahLst/>
              <a:rect l="l" t="t" r="r" b="b"/>
              <a:pathLst>
                <a:path w="207010" h="375284">
                  <a:moveTo>
                    <a:pt x="0" y="34463"/>
                  </a:moveTo>
                  <a:lnTo>
                    <a:pt x="2708" y="21048"/>
                  </a:lnTo>
                  <a:lnTo>
                    <a:pt x="10094" y="10094"/>
                  </a:lnTo>
                  <a:lnTo>
                    <a:pt x="21048" y="2708"/>
                  </a:lnTo>
                  <a:lnTo>
                    <a:pt x="34463" y="0"/>
                  </a:lnTo>
                  <a:lnTo>
                    <a:pt x="172315" y="0"/>
                  </a:lnTo>
                  <a:lnTo>
                    <a:pt x="204155" y="21275"/>
                  </a:lnTo>
                  <a:lnTo>
                    <a:pt x="206779" y="34463"/>
                  </a:lnTo>
                  <a:lnTo>
                    <a:pt x="206779" y="340447"/>
                  </a:lnTo>
                  <a:lnTo>
                    <a:pt x="204070" y="353861"/>
                  </a:lnTo>
                  <a:lnTo>
                    <a:pt x="196684" y="364816"/>
                  </a:lnTo>
                  <a:lnTo>
                    <a:pt x="185730" y="372202"/>
                  </a:lnTo>
                  <a:lnTo>
                    <a:pt x="172315" y="374910"/>
                  </a:lnTo>
                  <a:lnTo>
                    <a:pt x="34463" y="374910"/>
                  </a:lnTo>
                  <a:lnTo>
                    <a:pt x="21048" y="372202"/>
                  </a:lnTo>
                  <a:lnTo>
                    <a:pt x="10094" y="364816"/>
                  </a:lnTo>
                  <a:lnTo>
                    <a:pt x="2708" y="353861"/>
                  </a:lnTo>
                  <a:lnTo>
                    <a:pt x="0" y="340447"/>
                  </a:lnTo>
                  <a:lnTo>
                    <a:pt x="0" y="34463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44"/>
            <p:cNvSpPr/>
            <p:nvPr/>
          </p:nvSpPr>
          <p:spPr>
            <a:xfrm>
              <a:off x="2215080" y="1498320"/>
              <a:ext cx="325440" cy="374760"/>
            </a:xfrm>
            <a:custGeom>
              <a:avLst/>
              <a:gdLst/>
              <a:ahLst/>
              <a:rect l="l" t="t" r="r" b="b"/>
              <a:pathLst>
                <a:path w="325755" h="375285">
                  <a:moveTo>
                    <a:pt x="271226" y="374910"/>
                  </a:moveTo>
                  <a:lnTo>
                    <a:pt x="54246" y="374910"/>
                  </a:lnTo>
                  <a:lnTo>
                    <a:pt x="33131" y="370647"/>
                  </a:lnTo>
                  <a:lnTo>
                    <a:pt x="15888" y="359022"/>
                  </a:lnTo>
                  <a:lnTo>
                    <a:pt x="4262" y="341779"/>
                  </a:lnTo>
                  <a:lnTo>
                    <a:pt x="0" y="320664"/>
                  </a:lnTo>
                  <a:lnTo>
                    <a:pt x="0" y="54246"/>
                  </a:lnTo>
                  <a:lnTo>
                    <a:pt x="4191" y="33487"/>
                  </a:lnTo>
                  <a:lnTo>
                    <a:pt x="4262" y="33131"/>
                  </a:lnTo>
                  <a:lnTo>
                    <a:pt x="15888" y="15888"/>
                  </a:lnTo>
                  <a:lnTo>
                    <a:pt x="33131" y="4262"/>
                  </a:lnTo>
                  <a:lnTo>
                    <a:pt x="54246" y="0"/>
                  </a:lnTo>
                  <a:lnTo>
                    <a:pt x="271226" y="0"/>
                  </a:lnTo>
                  <a:lnTo>
                    <a:pt x="309584" y="15888"/>
                  </a:lnTo>
                  <a:lnTo>
                    <a:pt x="325473" y="54246"/>
                  </a:lnTo>
                  <a:lnTo>
                    <a:pt x="325473" y="320664"/>
                  </a:lnTo>
                  <a:lnTo>
                    <a:pt x="321210" y="341779"/>
                  </a:lnTo>
                  <a:lnTo>
                    <a:pt x="309584" y="359022"/>
                  </a:lnTo>
                  <a:lnTo>
                    <a:pt x="292341" y="370647"/>
                  </a:lnTo>
                  <a:lnTo>
                    <a:pt x="271226" y="374910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45"/>
            <p:cNvSpPr/>
            <p:nvPr/>
          </p:nvSpPr>
          <p:spPr>
            <a:xfrm>
              <a:off x="2215080" y="1498320"/>
              <a:ext cx="325440" cy="374760"/>
            </a:xfrm>
            <a:custGeom>
              <a:avLst/>
              <a:gdLst/>
              <a:ahLst/>
              <a:rect l="l" t="t" r="r" b="b"/>
              <a:pathLst>
                <a:path w="325755" h="375285">
                  <a:moveTo>
                    <a:pt x="0" y="54246"/>
                  </a:moveTo>
                  <a:lnTo>
                    <a:pt x="4262" y="33131"/>
                  </a:lnTo>
                  <a:lnTo>
                    <a:pt x="15888" y="15888"/>
                  </a:lnTo>
                  <a:lnTo>
                    <a:pt x="33131" y="4262"/>
                  </a:lnTo>
                  <a:lnTo>
                    <a:pt x="54246" y="0"/>
                  </a:lnTo>
                  <a:lnTo>
                    <a:pt x="271226" y="0"/>
                  </a:lnTo>
                  <a:lnTo>
                    <a:pt x="309584" y="15888"/>
                  </a:lnTo>
                  <a:lnTo>
                    <a:pt x="325473" y="54246"/>
                  </a:lnTo>
                  <a:lnTo>
                    <a:pt x="325473" y="320664"/>
                  </a:lnTo>
                  <a:lnTo>
                    <a:pt x="321210" y="341779"/>
                  </a:lnTo>
                  <a:lnTo>
                    <a:pt x="309584" y="359022"/>
                  </a:lnTo>
                  <a:lnTo>
                    <a:pt x="292341" y="370647"/>
                  </a:lnTo>
                  <a:lnTo>
                    <a:pt x="271226" y="374910"/>
                  </a:lnTo>
                  <a:lnTo>
                    <a:pt x="54246" y="374910"/>
                  </a:lnTo>
                  <a:lnTo>
                    <a:pt x="33131" y="370647"/>
                  </a:lnTo>
                  <a:lnTo>
                    <a:pt x="15888" y="359022"/>
                  </a:lnTo>
                  <a:lnTo>
                    <a:pt x="4262" y="341779"/>
                  </a:lnTo>
                  <a:lnTo>
                    <a:pt x="0" y="320664"/>
                  </a:lnTo>
                  <a:lnTo>
                    <a:pt x="0" y="54246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46"/>
            <p:cNvSpPr/>
            <p:nvPr/>
          </p:nvSpPr>
          <p:spPr>
            <a:xfrm>
              <a:off x="2682360" y="1498320"/>
              <a:ext cx="246600" cy="374760"/>
            </a:xfrm>
            <a:custGeom>
              <a:avLst/>
              <a:gdLst/>
              <a:ahLst/>
              <a:rect l="l" t="t" r="r" b="b"/>
              <a:pathLst>
                <a:path w="247014" h="375285">
                  <a:moveTo>
                    <a:pt x="205622" y="374910"/>
                  </a:moveTo>
                  <a:lnTo>
                    <a:pt x="41125" y="374910"/>
                  </a:lnTo>
                  <a:lnTo>
                    <a:pt x="25117" y="371679"/>
                  </a:lnTo>
                  <a:lnTo>
                    <a:pt x="12045" y="362865"/>
                  </a:lnTo>
                  <a:lnTo>
                    <a:pt x="3231" y="349793"/>
                  </a:lnTo>
                  <a:lnTo>
                    <a:pt x="0" y="333785"/>
                  </a:lnTo>
                  <a:lnTo>
                    <a:pt x="0" y="41125"/>
                  </a:lnTo>
                  <a:lnTo>
                    <a:pt x="3177" y="25387"/>
                  </a:lnTo>
                  <a:lnTo>
                    <a:pt x="3231" y="25117"/>
                  </a:lnTo>
                  <a:lnTo>
                    <a:pt x="12045" y="12045"/>
                  </a:lnTo>
                  <a:lnTo>
                    <a:pt x="25267" y="3130"/>
                  </a:lnTo>
                  <a:lnTo>
                    <a:pt x="25619" y="3130"/>
                  </a:lnTo>
                  <a:lnTo>
                    <a:pt x="41125" y="0"/>
                  </a:lnTo>
                  <a:lnTo>
                    <a:pt x="205622" y="0"/>
                  </a:lnTo>
                  <a:lnTo>
                    <a:pt x="213682" y="797"/>
                  </a:lnTo>
                  <a:lnTo>
                    <a:pt x="243617" y="25387"/>
                  </a:lnTo>
                  <a:lnTo>
                    <a:pt x="246747" y="41125"/>
                  </a:lnTo>
                  <a:lnTo>
                    <a:pt x="246747" y="333785"/>
                  </a:lnTo>
                  <a:lnTo>
                    <a:pt x="243515" y="349793"/>
                  </a:lnTo>
                  <a:lnTo>
                    <a:pt x="234702" y="362865"/>
                  </a:lnTo>
                  <a:lnTo>
                    <a:pt x="221630" y="371679"/>
                  </a:lnTo>
                  <a:lnTo>
                    <a:pt x="205622" y="37491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47"/>
            <p:cNvSpPr/>
            <p:nvPr/>
          </p:nvSpPr>
          <p:spPr>
            <a:xfrm>
              <a:off x="2682360" y="1498320"/>
              <a:ext cx="246600" cy="374760"/>
            </a:xfrm>
            <a:custGeom>
              <a:avLst/>
              <a:gdLst/>
              <a:ahLst/>
              <a:rect l="l" t="t" r="r" b="b"/>
              <a:pathLst>
                <a:path w="247014" h="375285">
                  <a:moveTo>
                    <a:pt x="0" y="41125"/>
                  </a:moveTo>
                  <a:lnTo>
                    <a:pt x="3231" y="25117"/>
                  </a:lnTo>
                  <a:lnTo>
                    <a:pt x="12045" y="12045"/>
                  </a:lnTo>
                  <a:lnTo>
                    <a:pt x="25117" y="3231"/>
                  </a:lnTo>
                  <a:lnTo>
                    <a:pt x="41125" y="0"/>
                  </a:lnTo>
                  <a:lnTo>
                    <a:pt x="205622" y="0"/>
                  </a:lnTo>
                  <a:lnTo>
                    <a:pt x="239837" y="18308"/>
                  </a:lnTo>
                  <a:lnTo>
                    <a:pt x="246747" y="41125"/>
                  </a:lnTo>
                  <a:lnTo>
                    <a:pt x="246747" y="333785"/>
                  </a:lnTo>
                  <a:lnTo>
                    <a:pt x="243515" y="349793"/>
                  </a:lnTo>
                  <a:lnTo>
                    <a:pt x="234702" y="362865"/>
                  </a:lnTo>
                  <a:lnTo>
                    <a:pt x="221630" y="371679"/>
                  </a:lnTo>
                  <a:lnTo>
                    <a:pt x="205622" y="374910"/>
                  </a:lnTo>
                  <a:lnTo>
                    <a:pt x="41125" y="374910"/>
                  </a:lnTo>
                  <a:lnTo>
                    <a:pt x="25117" y="371679"/>
                  </a:lnTo>
                  <a:lnTo>
                    <a:pt x="12045" y="362865"/>
                  </a:lnTo>
                  <a:lnTo>
                    <a:pt x="3231" y="349793"/>
                  </a:lnTo>
                  <a:lnTo>
                    <a:pt x="0" y="333785"/>
                  </a:lnTo>
                  <a:lnTo>
                    <a:pt x="0" y="41125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48"/>
            <p:cNvSpPr/>
            <p:nvPr/>
          </p:nvSpPr>
          <p:spPr>
            <a:xfrm>
              <a:off x="3049560" y="1498320"/>
              <a:ext cx="325440" cy="374760"/>
            </a:xfrm>
            <a:custGeom>
              <a:avLst/>
              <a:gdLst/>
              <a:ahLst/>
              <a:rect l="l" t="t" r="r" b="b"/>
              <a:pathLst>
                <a:path w="325754" h="375285">
                  <a:moveTo>
                    <a:pt x="271226" y="374910"/>
                  </a:moveTo>
                  <a:lnTo>
                    <a:pt x="54246" y="374910"/>
                  </a:lnTo>
                  <a:lnTo>
                    <a:pt x="33131" y="370647"/>
                  </a:lnTo>
                  <a:lnTo>
                    <a:pt x="15888" y="359022"/>
                  </a:lnTo>
                  <a:lnTo>
                    <a:pt x="4262" y="341779"/>
                  </a:lnTo>
                  <a:lnTo>
                    <a:pt x="0" y="320664"/>
                  </a:lnTo>
                  <a:lnTo>
                    <a:pt x="0" y="54246"/>
                  </a:lnTo>
                  <a:lnTo>
                    <a:pt x="4191" y="33487"/>
                  </a:lnTo>
                  <a:lnTo>
                    <a:pt x="4262" y="33131"/>
                  </a:lnTo>
                  <a:lnTo>
                    <a:pt x="15888" y="15888"/>
                  </a:lnTo>
                  <a:lnTo>
                    <a:pt x="33131" y="4262"/>
                  </a:lnTo>
                  <a:lnTo>
                    <a:pt x="54246" y="0"/>
                  </a:lnTo>
                  <a:lnTo>
                    <a:pt x="271226" y="0"/>
                  </a:lnTo>
                  <a:lnTo>
                    <a:pt x="309585" y="15888"/>
                  </a:lnTo>
                  <a:lnTo>
                    <a:pt x="325473" y="54246"/>
                  </a:lnTo>
                  <a:lnTo>
                    <a:pt x="325473" y="320664"/>
                  </a:lnTo>
                  <a:lnTo>
                    <a:pt x="321210" y="341779"/>
                  </a:lnTo>
                  <a:lnTo>
                    <a:pt x="309584" y="359022"/>
                  </a:lnTo>
                  <a:lnTo>
                    <a:pt x="292342" y="370647"/>
                  </a:lnTo>
                  <a:lnTo>
                    <a:pt x="271226" y="374910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49"/>
            <p:cNvSpPr/>
            <p:nvPr/>
          </p:nvSpPr>
          <p:spPr>
            <a:xfrm>
              <a:off x="3049560" y="1498320"/>
              <a:ext cx="325440" cy="374760"/>
            </a:xfrm>
            <a:custGeom>
              <a:avLst/>
              <a:gdLst/>
              <a:ahLst/>
              <a:rect l="l" t="t" r="r" b="b"/>
              <a:pathLst>
                <a:path w="325754" h="375285">
                  <a:moveTo>
                    <a:pt x="0" y="54246"/>
                  </a:moveTo>
                  <a:lnTo>
                    <a:pt x="4262" y="33131"/>
                  </a:lnTo>
                  <a:lnTo>
                    <a:pt x="15888" y="15888"/>
                  </a:lnTo>
                  <a:lnTo>
                    <a:pt x="33131" y="4262"/>
                  </a:lnTo>
                  <a:lnTo>
                    <a:pt x="54246" y="0"/>
                  </a:lnTo>
                  <a:lnTo>
                    <a:pt x="271226" y="0"/>
                  </a:lnTo>
                  <a:lnTo>
                    <a:pt x="309585" y="15888"/>
                  </a:lnTo>
                  <a:lnTo>
                    <a:pt x="325473" y="54246"/>
                  </a:lnTo>
                  <a:lnTo>
                    <a:pt x="325473" y="320664"/>
                  </a:lnTo>
                  <a:lnTo>
                    <a:pt x="321210" y="341779"/>
                  </a:lnTo>
                  <a:lnTo>
                    <a:pt x="309584" y="359022"/>
                  </a:lnTo>
                  <a:lnTo>
                    <a:pt x="292342" y="370647"/>
                  </a:lnTo>
                  <a:lnTo>
                    <a:pt x="271226" y="374910"/>
                  </a:lnTo>
                  <a:lnTo>
                    <a:pt x="54246" y="374910"/>
                  </a:lnTo>
                  <a:lnTo>
                    <a:pt x="33131" y="370647"/>
                  </a:lnTo>
                  <a:lnTo>
                    <a:pt x="15888" y="359022"/>
                  </a:lnTo>
                  <a:lnTo>
                    <a:pt x="4262" y="341779"/>
                  </a:lnTo>
                  <a:lnTo>
                    <a:pt x="0" y="320664"/>
                  </a:lnTo>
                  <a:lnTo>
                    <a:pt x="0" y="54246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50"/>
            <p:cNvSpPr/>
            <p:nvPr/>
          </p:nvSpPr>
          <p:spPr>
            <a:xfrm>
              <a:off x="3314880" y="1021320"/>
              <a:ext cx="206640" cy="374760"/>
            </a:xfrm>
            <a:custGeom>
              <a:avLst/>
              <a:gdLst/>
              <a:ahLst/>
              <a:rect l="l" t="t" r="r" b="b"/>
              <a:pathLst>
                <a:path w="207010" h="375284">
                  <a:moveTo>
                    <a:pt x="172315" y="374910"/>
                  </a:moveTo>
                  <a:lnTo>
                    <a:pt x="34463" y="374910"/>
                  </a:lnTo>
                  <a:lnTo>
                    <a:pt x="21049" y="372202"/>
                  </a:lnTo>
                  <a:lnTo>
                    <a:pt x="10094" y="364816"/>
                  </a:lnTo>
                  <a:lnTo>
                    <a:pt x="2708" y="353861"/>
                  </a:lnTo>
                  <a:lnTo>
                    <a:pt x="0" y="340447"/>
                  </a:lnTo>
                  <a:lnTo>
                    <a:pt x="0" y="34463"/>
                  </a:lnTo>
                  <a:lnTo>
                    <a:pt x="2662" y="21275"/>
                  </a:lnTo>
                  <a:lnTo>
                    <a:pt x="2708" y="21048"/>
                  </a:lnTo>
                  <a:lnTo>
                    <a:pt x="10094" y="10094"/>
                  </a:lnTo>
                  <a:lnTo>
                    <a:pt x="21174" y="2623"/>
                  </a:lnTo>
                  <a:lnTo>
                    <a:pt x="21469" y="2623"/>
                  </a:lnTo>
                  <a:lnTo>
                    <a:pt x="34463" y="0"/>
                  </a:lnTo>
                  <a:lnTo>
                    <a:pt x="172315" y="0"/>
                  </a:lnTo>
                  <a:lnTo>
                    <a:pt x="179070" y="668"/>
                  </a:lnTo>
                  <a:lnTo>
                    <a:pt x="204034" y="21048"/>
                  </a:lnTo>
                  <a:lnTo>
                    <a:pt x="204155" y="21275"/>
                  </a:lnTo>
                  <a:lnTo>
                    <a:pt x="206110" y="27708"/>
                  </a:lnTo>
                  <a:lnTo>
                    <a:pt x="206779" y="34463"/>
                  </a:lnTo>
                  <a:lnTo>
                    <a:pt x="206779" y="340447"/>
                  </a:lnTo>
                  <a:lnTo>
                    <a:pt x="204070" y="353861"/>
                  </a:lnTo>
                  <a:lnTo>
                    <a:pt x="196684" y="364816"/>
                  </a:lnTo>
                  <a:lnTo>
                    <a:pt x="185730" y="372202"/>
                  </a:lnTo>
                  <a:lnTo>
                    <a:pt x="172315" y="374910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51"/>
            <p:cNvSpPr/>
            <p:nvPr/>
          </p:nvSpPr>
          <p:spPr>
            <a:xfrm>
              <a:off x="3314880" y="1021320"/>
              <a:ext cx="206640" cy="374760"/>
            </a:xfrm>
            <a:custGeom>
              <a:avLst/>
              <a:gdLst/>
              <a:ahLst/>
              <a:rect l="l" t="t" r="r" b="b"/>
              <a:pathLst>
                <a:path w="207010" h="375284">
                  <a:moveTo>
                    <a:pt x="0" y="34463"/>
                  </a:moveTo>
                  <a:lnTo>
                    <a:pt x="2708" y="21048"/>
                  </a:lnTo>
                  <a:lnTo>
                    <a:pt x="10094" y="10094"/>
                  </a:lnTo>
                  <a:lnTo>
                    <a:pt x="21049" y="2708"/>
                  </a:lnTo>
                  <a:lnTo>
                    <a:pt x="34463" y="0"/>
                  </a:lnTo>
                  <a:lnTo>
                    <a:pt x="172315" y="0"/>
                  </a:lnTo>
                  <a:lnTo>
                    <a:pt x="204155" y="21275"/>
                  </a:lnTo>
                  <a:lnTo>
                    <a:pt x="206779" y="34463"/>
                  </a:lnTo>
                  <a:lnTo>
                    <a:pt x="206779" y="340447"/>
                  </a:lnTo>
                  <a:lnTo>
                    <a:pt x="204070" y="353861"/>
                  </a:lnTo>
                  <a:lnTo>
                    <a:pt x="196684" y="364816"/>
                  </a:lnTo>
                  <a:lnTo>
                    <a:pt x="185730" y="372202"/>
                  </a:lnTo>
                  <a:lnTo>
                    <a:pt x="172315" y="374910"/>
                  </a:lnTo>
                  <a:lnTo>
                    <a:pt x="34463" y="374910"/>
                  </a:lnTo>
                  <a:lnTo>
                    <a:pt x="21049" y="372202"/>
                  </a:lnTo>
                  <a:lnTo>
                    <a:pt x="10094" y="364816"/>
                  </a:lnTo>
                  <a:lnTo>
                    <a:pt x="2708" y="353861"/>
                  </a:lnTo>
                  <a:lnTo>
                    <a:pt x="0" y="340447"/>
                  </a:lnTo>
                  <a:lnTo>
                    <a:pt x="0" y="34463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52"/>
            <p:cNvSpPr/>
            <p:nvPr/>
          </p:nvSpPr>
          <p:spPr>
            <a:xfrm>
              <a:off x="3418560" y="514800"/>
              <a:ext cx="122040" cy="374760"/>
            </a:xfrm>
            <a:custGeom>
              <a:avLst/>
              <a:gdLst/>
              <a:ahLst/>
              <a:rect l="l" t="t" r="r" b="b"/>
              <a:pathLst>
                <a:path w="122554" h="375284">
                  <a:moveTo>
                    <a:pt x="101755" y="374910"/>
                  </a:moveTo>
                  <a:lnTo>
                    <a:pt x="20351" y="374910"/>
                  </a:lnTo>
                  <a:lnTo>
                    <a:pt x="12429" y="373311"/>
                  </a:lnTo>
                  <a:lnTo>
                    <a:pt x="5960" y="368950"/>
                  </a:lnTo>
                  <a:lnTo>
                    <a:pt x="1599" y="362481"/>
                  </a:lnTo>
                  <a:lnTo>
                    <a:pt x="0" y="354559"/>
                  </a:lnTo>
                  <a:lnTo>
                    <a:pt x="0" y="20351"/>
                  </a:lnTo>
                  <a:lnTo>
                    <a:pt x="1599" y="12429"/>
                  </a:lnTo>
                  <a:lnTo>
                    <a:pt x="5960" y="5960"/>
                  </a:lnTo>
                  <a:lnTo>
                    <a:pt x="12429" y="1599"/>
                  </a:lnTo>
                  <a:lnTo>
                    <a:pt x="20351" y="0"/>
                  </a:lnTo>
                  <a:lnTo>
                    <a:pt x="107153" y="0"/>
                  </a:lnTo>
                  <a:lnTo>
                    <a:pt x="112330" y="2144"/>
                  </a:lnTo>
                  <a:lnTo>
                    <a:pt x="119963" y="9777"/>
                  </a:lnTo>
                  <a:lnTo>
                    <a:pt x="122107" y="14954"/>
                  </a:lnTo>
                  <a:lnTo>
                    <a:pt x="122107" y="354559"/>
                  </a:lnTo>
                  <a:lnTo>
                    <a:pt x="120508" y="362481"/>
                  </a:lnTo>
                  <a:lnTo>
                    <a:pt x="116146" y="368950"/>
                  </a:lnTo>
                  <a:lnTo>
                    <a:pt x="109677" y="373311"/>
                  </a:lnTo>
                  <a:lnTo>
                    <a:pt x="101755" y="374910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53"/>
            <p:cNvSpPr/>
            <p:nvPr/>
          </p:nvSpPr>
          <p:spPr>
            <a:xfrm>
              <a:off x="3418560" y="514800"/>
              <a:ext cx="122040" cy="374760"/>
            </a:xfrm>
            <a:custGeom>
              <a:avLst/>
              <a:gdLst/>
              <a:ahLst/>
              <a:rect l="l" t="t" r="r" b="b"/>
              <a:pathLst>
                <a:path w="122554" h="375284">
                  <a:moveTo>
                    <a:pt x="0" y="20351"/>
                  </a:moveTo>
                  <a:lnTo>
                    <a:pt x="1599" y="12429"/>
                  </a:lnTo>
                  <a:lnTo>
                    <a:pt x="5960" y="5960"/>
                  </a:lnTo>
                  <a:lnTo>
                    <a:pt x="12429" y="1599"/>
                  </a:lnTo>
                  <a:lnTo>
                    <a:pt x="20351" y="0"/>
                  </a:lnTo>
                  <a:lnTo>
                    <a:pt x="101755" y="0"/>
                  </a:lnTo>
                  <a:lnTo>
                    <a:pt x="107153" y="0"/>
                  </a:lnTo>
                  <a:lnTo>
                    <a:pt x="112330" y="2144"/>
                  </a:lnTo>
                  <a:lnTo>
                    <a:pt x="116146" y="5960"/>
                  </a:lnTo>
                  <a:lnTo>
                    <a:pt x="119963" y="9777"/>
                  </a:lnTo>
                  <a:lnTo>
                    <a:pt x="122107" y="14954"/>
                  </a:lnTo>
                  <a:lnTo>
                    <a:pt x="122107" y="20351"/>
                  </a:lnTo>
                  <a:lnTo>
                    <a:pt x="122107" y="354559"/>
                  </a:lnTo>
                  <a:lnTo>
                    <a:pt x="120508" y="362481"/>
                  </a:lnTo>
                  <a:lnTo>
                    <a:pt x="116146" y="368950"/>
                  </a:lnTo>
                  <a:lnTo>
                    <a:pt x="109677" y="373311"/>
                  </a:lnTo>
                  <a:lnTo>
                    <a:pt x="101755" y="374910"/>
                  </a:lnTo>
                  <a:lnTo>
                    <a:pt x="20351" y="374910"/>
                  </a:lnTo>
                  <a:lnTo>
                    <a:pt x="12429" y="373311"/>
                  </a:lnTo>
                  <a:lnTo>
                    <a:pt x="5960" y="368950"/>
                  </a:lnTo>
                  <a:lnTo>
                    <a:pt x="1599" y="362481"/>
                  </a:lnTo>
                  <a:lnTo>
                    <a:pt x="0" y="354559"/>
                  </a:lnTo>
                  <a:lnTo>
                    <a:pt x="0" y="20351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54"/>
            <p:cNvSpPr/>
            <p:nvPr/>
          </p:nvSpPr>
          <p:spPr>
            <a:xfrm>
              <a:off x="3881160" y="514800"/>
              <a:ext cx="46080" cy="374760"/>
            </a:xfrm>
            <a:custGeom>
              <a:avLst/>
              <a:gdLst/>
              <a:ahLst/>
              <a:rect l="l" t="t" r="r" b="b"/>
              <a:pathLst>
                <a:path w="46354" h="375284">
                  <a:moveTo>
                    <a:pt x="42590" y="374910"/>
                  </a:moveTo>
                  <a:lnTo>
                    <a:pt x="3434" y="374910"/>
                  </a:lnTo>
                  <a:lnTo>
                    <a:pt x="0" y="371476"/>
                  </a:lnTo>
                  <a:lnTo>
                    <a:pt x="0" y="7670"/>
                  </a:lnTo>
                  <a:lnTo>
                    <a:pt x="0" y="3434"/>
                  </a:lnTo>
                  <a:lnTo>
                    <a:pt x="3434" y="0"/>
                  </a:lnTo>
                  <a:lnTo>
                    <a:pt x="40387" y="0"/>
                  </a:lnTo>
                  <a:lnTo>
                    <a:pt x="42339" y="808"/>
                  </a:lnTo>
                  <a:lnTo>
                    <a:pt x="45216" y="3685"/>
                  </a:lnTo>
                  <a:lnTo>
                    <a:pt x="46024" y="5636"/>
                  </a:lnTo>
                  <a:lnTo>
                    <a:pt x="46024" y="371476"/>
                  </a:lnTo>
                  <a:lnTo>
                    <a:pt x="42590" y="37491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55"/>
            <p:cNvSpPr/>
            <p:nvPr/>
          </p:nvSpPr>
          <p:spPr>
            <a:xfrm>
              <a:off x="2099520" y="514800"/>
              <a:ext cx="1827720" cy="495720"/>
            </a:xfrm>
            <a:custGeom>
              <a:avLst/>
              <a:gdLst/>
              <a:ahLst/>
              <a:rect l="l" t="t" r="r" b="b"/>
              <a:pathLst>
                <a:path w="1828164" h="495934">
                  <a:moveTo>
                    <a:pt x="1781539" y="7670"/>
                  </a:moveTo>
                  <a:lnTo>
                    <a:pt x="1781539" y="3434"/>
                  </a:lnTo>
                  <a:lnTo>
                    <a:pt x="1784974" y="0"/>
                  </a:lnTo>
                  <a:lnTo>
                    <a:pt x="1789210" y="0"/>
                  </a:lnTo>
                  <a:lnTo>
                    <a:pt x="1819893" y="0"/>
                  </a:lnTo>
                  <a:lnTo>
                    <a:pt x="1821927" y="0"/>
                  </a:lnTo>
                  <a:lnTo>
                    <a:pt x="1823878" y="808"/>
                  </a:lnTo>
                  <a:lnTo>
                    <a:pt x="1825317" y="2246"/>
                  </a:lnTo>
                  <a:lnTo>
                    <a:pt x="1826755" y="3685"/>
                  </a:lnTo>
                  <a:lnTo>
                    <a:pt x="1827564" y="5636"/>
                  </a:lnTo>
                  <a:lnTo>
                    <a:pt x="1827564" y="7670"/>
                  </a:lnTo>
                  <a:lnTo>
                    <a:pt x="1827564" y="367240"/>
                  </a:lnTo>
                  <a:lnTo>
                    <a:pt x="1827564" y="371476"/>
                  </a:lnTo>
                  <a:lnTo>
                    <a:pt x="1824129" y="374910"/>
                  </a:lnTo>
                  <a:lnTo>
                    <a:pt x="1819893" y="374910"/>
                  </a:lnTo>
                  <a:lnTo>
                    <a:pt x="1789210" y="374910"/>
                  </a:lnTo>
                  <a:lnTo>
                    <a:pt x="1784974" y="374910"/>
                  </a:lnTo>
                  <a:lnTo>
                    <a:pt x="1781539" y="371476"/>
                  </a:lnTo>
                  <a:lnTo>
                    <a:pt x="1781539" y="367240"/>
                  </a:lnTo>
                  <a:lnTo>
                    <a:pt x="1781539" y="7670"/>
                  </a:lnTo>
                  <a:close/>
                  <a:moveTo>
                    <a:pt x="0" y="374910"/>
                  </a:moveTo>
                  <a:lnTo>
                    <a:pt x="49716" y="495521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56"/>
            <p:cNvSpPr/>
            <p:nvPr/>
          </p:nvSpPr>
          <p:spPr>
            <a:xfrm>
              <a:off x="2144160" y="1005120"/>
              <a:ext cx="7920" cy="11880"/>
            </a:xfrm>
            <a:custGeom>
              <a:avLst/>
              <a:gdLst/>
              <a:ahLst/>
              <a:rect l="l" t="t" r="r" b="b"/>
              <a:pathLst>
                <a:path w="8255" h="12065">
                  <a:moveTo>
                    <a:pt x="7751" y="11484"/>
                  </a:moveTo>
                  <a:lnTo>
                    <a:pt x="0" y="2996"/>
                  </a:lnTo>
                  <a:lnTo>
                    <a:pt x="5132" y="5132"/>
                  </a:lnTo>
                  <a:lnTo>
                    <a:pt x="7269" y="0"/>
                  </a:lnTo>
                  <a:lnTo>
                    <a:pt x="7751" y="114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57"/>
            <p:cNvSpPr/>
            <p:nvPr/>
          </p:nvSpPr>
          <p:spPr>
            <a:xfrm>
              <a:off x="2144160" y="1005120"/>
              <a:ext cx="7920" cy="11880"/>
            </a:xfrm>
            <a:custGeom>
              <a:avLst/>
              <a:gdLst/>
              <a:ahLst/>
              <a:rect l="l" t="t" r="r" b="b"/>
              <a:pathLst>
                <a:path w="8255" h="12065">
                  <a:moveTo>
                    <a:pt x="5132" y="5132"/>
                  </a:moveTo>
                  <a:lnTo>
                    <a:pt x="0" y="2996"/>
                  </a:lnTo>
                  <a:lnTo>
                    <a:pt x="7751" y="11484"/>
                  </a:lnTo>
                  <a:lnTo>
                    <a:pt x="7269" y="0"/>
                  </a:lnTo>
                  <a:lnTo>
                    <a:pt x="5132" y="5132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0" name="object 59" descr=""/>
            <p:cNvPicPr/>
            <p:nvPr/>
          </p:nvPicPr>
          <p:blipFill>
            <a:blip r:embed="rId1"/>
            <a:stretch/>
          </p:blipFill>
          <p:spPr>
            <a:xfrm>
              <a:off x="2165760" y="1394640"/>
              <a:ext cx="208800" cy="102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1" name="CustomShape 58"/>
            <p:cNvSpPr/>
            <p:nvPr/>
          </p:nvSpPr>
          <p:spPr>
            <a:xfrm>
              <a:off x="2540520" y="1685880"/>
              <a:ext cx="129960" cy="360"/>
            </a:xfrm>
            <a:custGeom>
              <a:avLst/>
              <a:gdLst/>
              <a:ahLst/>
              <a:rect l="l" t="t" r="r" b="b"/>
              <a:pathLst>
                <a:path w="130175" h="0">
                  <a:moveTo>
                    <a:pt x="0" y="0"/>
                  </a:moveTo>
                  <a:lnTo>
                    <a:pt x="130056" y="0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59"/>
            <p:cNvSpPr/>
            <p:nvPr/>
          </p:nvSpPr>
          <p:spPr>
            <a:xfrm>
              <a:off x="2666520" y="1681920"/>
              <a:ext cx="11160" cy="7920"/>
            </a:xfrm>
            <a:custGeom>
              <a:avLst/>
              <a:gdLst/>
              <a:ahLst/>
              <a:rect l="l" t="t" r="r" b="b"/>
              <a:pathLst>
                <a:path w="11430" h="8255">
                  <a:moveTo>
                    <a:pt x="0" y="7862"/>
                  </a:moveTo>
                  <a:lnTo>
                    <a:pt x="3931" y="3931"/>
                  </a:lnTo>
                  <a:lnTo>
                    <a:pt x="0" y="0"/>
                  </a:lnTo>
                  <a:lnTo>
                    <a:pt x="10801" y="3931"/>
                  </a:lnTo>
                  <a:lnTo>
                    <a:pt x="0" y="78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60"/>
            <p:cNvSpPr/>
            <p:nvPr/>
          </p:nvSpPr>
          <p:spPr>
            <a:xfrm>
              <a:off x="2666520" y="1681920"/>
              <a:ext cx="11160" cy="7920"/>
            </a:xfrm>
            <a:custGeom>
              <a:avLst/>
              <a:gdLst/>
              <a:ahLst/>
              <a:rect l="l" t="t" r="r" b="b"/>
              <a:pathLst>
                <a:path w="11430" h="8255">
                  <a:moveTo>
                    <a:pt x="3931" y="3931"/>
                  </a:moveTo>
                  <a:lnTo>
                    <a:pt x="0" y="7862"/>
                  </a:lnTo>
                  <a:lnTo>
                    <a:pt x="10801" y="3931"/>
                  </a:lnTo>
                  <a:lnTo>
                    <a:pt x="0" y="0"/>
                  </a:lnTo>
                  <a:lnTo>
                    <a:pt x="3931" y="3931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61"/>
            <p:cNvSpPr/>
            <p:nvPr/>
          </p:nvSpPr>
          <p:spPr>
            <a:xfrm>
              <a:off x="2928960" y="1685880"/>
              <a:ext cx="108360" cy="360"/>
            </a:xfrm>
            <a:custGeom>
              <a:avLst/>
              <a:gdLst/>
              <a:ahLst/>
              <a:rect l="l" t="t" r="r" b="b"/>
              <a:pathLst>
                <a:path w="108585" h="0">
                  <a:moveTo>
                    <a:pt x="0" y="0"/>
                  </a:moveTo>
                  <a:lnTo>
                    <a:pt x="108585" y="0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62"/>
            <p:cNvSpPr/>
            <p:nvPr/>
          </p:nvSpPr>
          <p:spPr>
            <a:xfrm>
              <a:off x="3033720" y="1681920"/>
              <a:ext cx="11160" cy="7920"/>
            </a:xfrm>
            <a:custGeom>
              <a:avLst/>
              <a:gdLst/>
              <a:ahLst/>
              <a:rect l="l" t="t" r="r" b="b"/>
              <a:pathLst>
                <a:path w="11430" h="8255">
                  <a:moveTo>
                    <a:pt x="0" y="7862"/>
                  </a:moveTo>
                  <a:lnTo>
                    <a:pt x="3931" y="3931"/>
                  </a:lnTo>
                  <a:lnTo>
                    <a:pt x="0" y="0"/>
                  </a:lnTo>
                  <a:lnTo>
                    <a:pt x="10801" y="3931"/>
                  </a:lnTo>
                  <a:lnTo>
                    <a:pt x="0" y="78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63"/>
            <p:cNvSpPr/>
            <p:nvPr/>
          </p:nvSpPr>
          <p:spPr>
            <a:xfrm>
              <a:off x="3033720" y="1681920"/>
              <a:ext cx="11160" cy="7920"/>
            </a:xfrm>
            <a:custGeom>
              <a:avLst/>
              <a:gdLst/>
              <a:ahLst/>
              <a:rect l="l" t="t" r="r" b="b"/>
              <a:pathLst>
                <a:path w="11430" h="8255">
                  <a:moveTo>
                    <a:pt x="3931" y="3931"/>
                  </a:moveTo>
                  <a:lnTo>
                    <a:pt x="0" y="7862"/>
                  </a:lnTo>
                  <a:lnTo>
                    <a:pt x="10801" y="3931"/>
                  </a:lnTo>
                  <a:lnTo>
                    <a:pt x="0" y="0"/>
                  </a:lnTo>
                  <a:lnTo>
                    <a:pt x="3931" y="3931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7" name="object 66" descr=""/>
            <p:cNvPicPr/>
            <p:nvPr/>
          </p:nvPicPr>
          <p:blipFill>
            <a:blip r:embed="rId2"/>
            <a:stretch/>
          </p:blipFill>
          <p:spPr>
            <a:xfrm>
              <a:off x="3210480" y="1396800"/>
              <a:ext cx="204480" cy="103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8" name="CustomShape 64"/>
            <p:cNvSpPr/>
            <p:nvPr/>
          </p:nvSpPr>
          <p:spPr>
            <a:xfrm>
              <a:off x="3418560" y="900360"/>
              <a:ext cx="56160" cy="120960"/>
            </a:xfrm>
            <a:custGeom>
              <a:avLst/>
              <a:gdLst/>
              <a:ahLst/>
              <a:rect l="l" t="t" r="r" b="b"/>
              <a:pathLst>
                <a:path w="56514" h="121284">
                  <a:moveTo>
                    <a:pt x="0" y="120826"/>
                  </a:moveTo>
                  <a:lnTo>
                    <a:pt x="56271" y="0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65"/>
            <p:cNvSpPr/>
            <p:nvPr/>
          </p:nvSpPr>
          <p:spPr>
            <a:xfrm>
              <a:off x="3469320" y="894240"/>
              <a:ext cx="7920" cy="11880"/>
            </a:xfrm>
            <a:custGeom>
              <a:avLst/>
              <a:gdLst/>
              <a:ahLst/>
              <a:rect l="l" t="t" r="r" b="b"/>
              <a:pathLst>
                <a:path w="8254" h="12065">
                  <a:moveTo>
                    <a:pt x="7127" y="11451"/>
                  </a:moveTo>
                  <a:lnTo>
                    <a:pt x="5223" y="6227"/>
                  </a:lnTo>
                  <a:lnTo>
                    <a:pt x="0" y="8131"/>
                  </a:lnTo>
                  <a:lnTo>
                    <a:pt x="8123" y="0"/>
                  </a:lnTo>
                  <a:lnTo>
                    <a:pt x="7127" y="11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66"/>
            <p:cNvSpPr/>
            <p:nvPr/>
          </p:nvSpPr>
          <p:spPr>
            <a:xfrm>
              <a:off x="3469320" y="894240"/>
              <a:ext cx="7920" cy="11880"/>
            </a:xfrm>
            <a:custGeom>
              <a:avLst/>
              <a:gdLst/>
              <a:ahLst/>
              <a:rect l="l" t="t" r="r" b="b"/>
              <a:pathLst>
                <a:path w="8254" h="12065">
                  <a:moveTo>
                    <a:pt x="5223" y="6227"/>
                  </a:moveTo>
                  <a:lnTo>
                    <a:pt x="7127" y="11451"/>
                  </a:lnTo>
                  <a:lnTo>
                    <a:pt x="8123" y="0"/>
                  </a:lnTo>
                  <a:lnTo>
                    <a:pt x="0" y="8131"/>
                  </a:lnTo>
                  <a:lnTo>
                    <a:pt x="5223" y="6227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67"/>
            <p:cNvSpPr/>
            <p:nvPr/>
          </p:nvSpPr>
          <p:spPr>
            <a:xfrm>
              <a:off x="3540960" y="702000"/>
              <a:ext cx="66240" cy="360"/>
            </a:xfrm>
            <a:custGeom>
              <a:avLst/>
              <a:gdLst/>
              <a:ahLst/>
              <a:rect l="l" t="t" r="r" b="b"/>
              <a:pathLst>
                <a:path w="66675" h="0">
                  <a:moveTo>
                    <a:pt x="0" y="0"/>
                  </a:moveTo>
                  <a:lnTo>
                    <a:pt x="66524" y="0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68"/>
            <p:cNvSpPr/>
            <p:nvPr/>
          </p:nvSpPr>
          <p:spPr>
            <a:xfrm>
              <a:off x="3603240" y="69804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4">
                  <a:moveTo>
                    <a:pt x="0" y="7862"/>
                  </a:moveTo>
                  <a:lnTo>
                    <a:pt x="3931" y="3931"/>
                  </a:lnTo>
                  <a:lnTo>
                    <a:pt x="0" y="0"/>
                  </a:lnTo>
                  <a:lnTo>
                    <a:pt x="10801" y="3931"/>
                  </a:lnTo>
                  <a:lnTo>
                    <a:pt x="0" y="78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69"/>
            <p:cNvSpPr/>
            <p:nvPr/>
          </p:nvSpPr>
          <p:spPr>
            <a:xfrm>
              <a:off x="3603240" y="69804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4">
                  <a:moveTo>
                    <a:pt x="3931" y="3931"/>
                  </a:moveTo>
                  <a:lnTo>
                    <a:pt x="0" y="7862"/>
                  </a:lnTo>
                  <a:lnTo>
                    <a:pt x="10801" y="3931"/>
                  </a:lnTo>
                  <a:lnTo>
                    <a:pt x="0" y="0"/>
                  </a:lnTo>
                  <a:lnTo>
                    <a:pt x="3931" y="3931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70"/>
            <p:cNvSpPr/>
            <p:nvPr/>
          </p:nvSpPr>
          <p:spPr>
            <a:xfrm>
              <a:off x="2160720" y="702000"/>
              <a:ext cx="1246320" cy="360"/>
            </a:xfrm>
            <a:custGeom>
              <a:avLst/>
              <a:gdLst/>
              <a:ahLst/>
              <a:rect l="l" t="t" r="r" b="b"/>
              <a:pathLst>
                <a:path w="1246504" h="0">
                  <a:moveTo>
                    <a:pt x="0" y="0"/>
                  </a:moveTo>
                  <a:lnTo>
                    <a:pt x="1246090" y="0"/>
                  </a:lnTo>
                </a:path>
              </a:pathLst>
            </a:custGeom>
            <a:noFill/>
            <a:ln w="3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71"/>
            <p:cNvSpPr/>
            <p:nvPr/>
          </p:nvSpPr>
          <p:spPr>
            <a:xfrm>
              <a:off x="3402720" y="69804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4">
                  <a:moveTo>
                    <a:pt x="0" y="7862"/>
                  </a:moveTo>
                  <a:lnTo>
                    <a:pt x="3931" y="3931"/>
                  </a:lnTo>
                  <a:lnTo>
                    <a:pt x="0" y="0"/>
                  </a:lnTo>
                  <a:lnTo>
                    <a:pt x="10801" y="3931"/>
                  </a:lnTo>
                  <a:lnTo>
                    <a:pt x="0" y="78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72"/>
            <p:cNvSpPr/>
            <p:nvPr/>
          </p:nvSpPr>
          <p:spPr>
            <a:xfrm>
              <a:off x="3402720" y="69804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4">
                  <a:moveTo>
                    <a:pt x="3931" y="3931"/>
                  </a:moveTo>
                  <a:lnTo>
                    <a:pt x="0" y="7862"/>
                  </a:lnTo>
                  <a:lnTo>
                    <a:pt x="10801" y="3931"/>
                  </a:lnTo>
                  <a:lnTo>
                    <a:pt x="0" y="0"/>
                  </a:lnTo>
                  <a:lnTo>
                    <a:pt x="3931" y="3931"/>
                  </a:lnTo>
                  <a:close/>
                </a:path>
              </a:pathLst>
            </a:custGeom>
            <a:noFill/>
            <a:ln w="3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73"/>
            <p:cNvSpPr/>
            <p:nvPr/>
          </p:nvSpPr>
          <p:spPr>
            <a:xfrm>
              <a:off x="2257200" y="1208880"/>
              <a:ext cx="1045440" cy="360"/>
            </a:xfrm>
            <a:custGeom>
              <a:avLst/>
              <a:gdLst/>
              <a:ahLst/>
              <a:rect l="l" t="t" r="r" b="b"/>
              <a:pathLst>
                <a:path w="1045845" h="0">
                  <a:moveTo>
                    <a:pt x="0" y="0"/>
                  </a:moveTo>
                  <a:lnTo>
                    <a:pt x="1045697" y="0"/>
                  </a:lnTo>
                </a:path>
              </a:pathLst>
            </a:custGeom>
            <a:noFill/>
            <a:ln w="3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74"/>
            <p:cNvSpPr/>
            <p:nvPr/>
          </p:nvSpPr>
          <p:spPr>
            <a:xfrm>
              <a:off x="3299040" y="120492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5">
                  <a:moveTo>
                    <a:pt x="0" y="7862"/>
                  </a:moveTo>
                  <a:lnTo>
                    <a:pt x="3931" y="3931"/>
                  </a:lnTo>
                  <a:lnTo>
                    <a:pt x="0" y="0"/>
                  </a:lnTo>
                  <a:lnTo>
                    <a:pt x="10801" y="3931"/>
                  </a:lnTo>
                  <a:lnTo>
                    <a:pt x="0" y="786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75"/>
            <p:cNvSpPr/>
            <p:nvPr/>
          </p:nvSpPr>
          <p:spPr>
            <a:xfrm>
              <a:off x="3299040" y="120492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5">
                  <a:moveTo>
                    <a:pt x="3931" y="3931"/>
                  </a:moveTo>
                  <a:lnTo>
                    <a:pt x="0" y="7862"/>
                  </a:lnTo>
                  <a:lnTo>
                    <a:pt x="10801" y="3931"/>
                  </a:lnTo>
                  <a:lnTo>
                    <a:pt x="0" y="0"/>
                  </a:lnTo>
                  <a:lnTo>
                    <a:pt x="3931" y="3931"/>
                  </a:lnTo>
                  <a:close/>
                </a:path>
              </a:pathLst>
            </a:custGeom>
            <a:noFill/>
            <a:ln w="3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76"/>
            <p:cNvSpPr/>
            <p:nvPr/>
          </p:nvSpPr>
          <p:spPr>
            <a:xfrm>
              <a:off x="2540520" y="1407600"/>
              <a:ext cx="503280" cy="278280"/>
            </a:xfrm>
            <a:custGeom>
              <a:avLst/>
              <a:gdLst/>
              <a:ahLst/>
              <a:rect l="l" t="t" r="r" b="b"/>
              <a:pathLst>
                <a:path w="503555" h="278764">
                  <a:moveTo>
                    <a:pt x="0" y="278237"/>
                  </a:moveTo>
                  <a:lnTo>
                    <a:pt x="139724" y="4404"/>
                  </a:lnTo>
                  <a:moveTo>
                    <a:pt x="351909" y="0"/>
                  </a:moveTo>
                  <a:lnTo>
                    <a:pt x="503353" y="267809"/>
                  </a:lnTo>
                </a:path>
              </a:pathLst>
            </a:custGeom>
            <a:noFill/>
            <a:ln w="3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77"/>
            <p:cNvSpPr/>
            <p:nvPr/>
          </p:nvSpPr>
          <p:spPr>
            <a:xfrm>
              <a:off x="3038400" y="1670040"/>
              <a:ext cx="8640" cy="11160"/>
            </a:xfrm>
            <a:custGeom>
              <a:avLst/>
              <a:gdLst/>
              <a:ahLst/>
              <a:rect l="l" t="t" r="r" b="b"/>
              <a:pathLst>
                <a:path w="8889" h="11430">
                  <a:moveTo>
                    <a:pt x="8738" y="11337"/>
                  </a:moveTo>
                  <a:lnTo>
                    <a:pt x="0" y="3870"/>
                  </a:lnTo>
                  <a:lnTo>
                    <a:pt x="5357" y="5357"/>
                  </a:lnTo>
                  <a:lnTo>
                    <a:pt x="6844" y="0"/>
                  </a:lnTo>
                  <a:lnTo>
                    <a:pt x="8738" y="1133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78"/>
            <p:cNvSpPr/>
            <p:nvPr/>
          </p:nvSpPr>
          <p:spPr>
            <a:xfrm>
              <a:off x="3038400" y="1670040"/>
              <a:ext cx="8640" cy="11160"/>
            </a:xfrm>
            <a:custGeom>
              <a:avLst/>
              <a:gdLst/>
              <a:ahLst/>
              <a:rect l="l" t="t" r="r" b="b"/>
              <a:pathLst>
                <a:path w="8889" h="11430">
                  <a:moveTo>
                    <a:pt x="5357" y="5357"/>
                  </a:moveTo>
                  <a:lnTo>
                    <a:pt x="0" y="3870"/>
                  </a:lnTo>
                  <a:lnTo>
                    <a:pt x="8738" y="11337"/>
                  </a:lnTo>
                  <a:lnTo>
                    <a:pt x="6844" y="0"/>
                  </a:lnTo>
                  <a:lnTo>
                    <a:pt x="5357" y="5357"/>
                  </a:lnTo>
                  <a:close/>
                </a:path>
              </a:pathLst>
            </a:custGeom>
            <a:noFill/>
            <a:ln w="3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79"/>
            <p:cNvSpPr/>
            <p:nvPr/>
          </p:nvSpPr>
          <p:spPr>
            <a:xfrm>
              <a:off x="2678760" y="1410480"/>
              <a:ext cx="219960" cy="1080"/>
            </a:xfrm>
            <a:custGeom>
              <a:avLst/>
              <a:gdLst/>
              <a:ahLst/>
              <a:rect l="l" t="t" r="r" b="b"/>
              <a:pathLst>
                <a:path w="220344" h="1269">
                  <a:moveTo>
                    <a:pt x="0" y="880"/>
                  </a:moveTo>
                  <a:lnTo>
                    <a:pt x="219881" y="0"/>
                  </a:lnTo>
                </a:path>
              </a:pathLst>
            </a:custGeom>
            <a:noFill/>
            <a:ln w="3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80"/>
            <p:cNvSpPr/>
            <p:nvPr/>
          </p:nvSpPr>
          <p:spPr>
            <a:xfrm>
              <a:off x="1859760" y="320040"/>
              <a:ext cx="46080" cy="118440"/>
            </a:xfrm>
            <a:custGeom>
              <a:avLst/>
              <a:gdLst/>
              <a:ahLst/>
              <a:rect l="l" t="t" r="r" b="b"/>
              <a:pathLst>
                <a:path w="46355" h="118745">
                  <a:moveTo>
                    <a:pt x="42589" y="118694"/>
                  </a:moveTo>
                  <a:lnTo>
                    <a:pt x="3434" y="118694"/>
                  </a:lnTo>
                  <a:lnTo>
                    <a:pt x="0" y="115259"/>
                  </a:lnTo>
                  <a:lnTo>
                    <a:pt x="0" y="7670"/>
                  </a:lnTo>
                  <a:lnTo>
                    <a:pt x="0" y="3434"/>
                  </a:lnTo>
                  <a:lnTo>
                    <a:pt x="3434" y="0"/>
                  </a:lnTo>
                  <a:lnTo>
                    <a:pt x="40387" y="0"/>
                  </a:lnTo>
                  <a:lnTo>
                    <a:pt x="42338" y="808"/>
                  </a:lnTo>
                  <a:lnTo>
                    <a:pt x="45216" y="3685"/>
                  </a:lnTo>
                  <a:lnTo>
                    <a:pt x="46024" y="5636"/>
                  </a:lnTo>
                  <a:lnTo>
                    <a:pt x="46024" y="115259"/>
                  </a:lnTo>
                  <a:lnTo>
                    <a:pt x="42589" y="118694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81"/>
            <p:cNvSpPr/>
            <p:nvPr/>
          </p:nvSpPr>
          <p:spPr>
            <a:xfrm>
              <a:off x="1859760" y="320040"/>
              <a:ext cx="46080" cy="118440"/>
            </a:xfrm>
            <a:custGeom>
              <a:avLst/>
              <a:gdLst/>
              <a:ahLst/>
              <a:rect l="l" t="t" r="r" b="b"/>
              <a:pathLst>
                <a:path w="46355" h="118745">
                  <a:moveTo>
                    <a:pt x="0" y="7670"/>
                  </a:moveTo>
                  <a:lnTo>
                    <a:pt x="0" y="3434"/>
                  </a:lnTo>
                  <a:lnTo>
                    <a:pt x="3434" y="0"/>
                  </a:lnTo>
                  <a:lnTo>
                    <a:pt x="7670" y="0"/>
                  </a:lnTo>
                  <a:lnTo>
                    <a:pt x="38353" y="0"/>
                  </a:lnTo>
                  <a:lnTo>
                    <a:pt x="40387" y="0"/>
                  </a:lnTo>
                  <a:lnTo>
                    <a:pt x="42338" y="808"/>
                  </a:lnTo>
                  <a:lnTo>
                    <a:pt x="43777" y="2246"/>
                  </a:lnTo>
                  <a:lnTo>
                    <a:pt x="45216" y="3685"/>
                  </a:lnTo>
                  <a:lnTo>
                    <a:pt x="46024" y="5636"/>
                  </a:lnTo>
                  <a:lnTo>
                    <a:pt x="46024" y="7670"/>
                  </a:lnTo>
                  <a:lnTo>
                    <a:pt x="46024" y="111023"/>
                  </a:lnTo>
                  <a:lnTo>
                    <a:pt x="46024" y="115259"/>
                  </a:lnTo>
                  <a:lnTo>
                    <a:pt x="42589" y="118694"/>
                  </a:lnTo>
                  <a:lnTo>
                    <a:pt x="38353" y="118694"/>
                  </a:lnTo>
                  <a:lnTo>
                    <a:pt x="7670" y="118694"/>
                  </a:lnTo>
                  <a:lnTo>
                    <a:pt x="3434" y="118694"/>
                  </a:lnTo>
                  <a:lnTo>
                    <a:pt x="0" y="115259"/>
                  </a:lnTo>
                  <a:lnTo>
                    <a:pt x="0" y="111023"/>
                  </a:lnTo>
                  <a:lnTo>
                    <a:pt x="0" y="7670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82"/>
            <p:cNvSpPr/>
            <p:nvPr/>
          </p:nvSpPr>
          <p:spPr>
            <a:xfrm>
              <a:off x="1905840" y="371520"/>
              <a:ext cx="1501920" cy="326160"/>
            </a:xfrm>
            <a:custGeom>
              <a:avLst/>
              <a:gdLst/>
              <a:ahLst/>
              <a:rect l="l" t="t" r="r" b="b"/>
              <a:pathLst>
                <a:path w="1502410" h="326390">
                  <a:moveTo>
                    <a:pt x="0" y="3633"/>
                  </a:moveTo>
                  <a:lnTo>
                    <a:pt x="737490" y="0"/>
                  </a:lnTo>
                  <a:moveTo>
                    <a:pt x="738936" y="635"/>
                  </a:moveTo>
                  <a:lnTo>
                    <a:pt x="1501960" y="325924"/>
                  </a:lnTo>
                </a:path>
              </a:pathLst>
            </a:custGeom>
            <a:noFill/>
            <a:ln w="3600">
              <a:solidFill>
                <a:srgbClr val="674e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83"/>
            <p:cNvSpPr/>
            <p:nvPr/>
          </p:nvSpPr>
          <p:spPr>
            <a:xfrm>
              <a:off x="3402360" y="692280"/>
              <a:ext cx="11880" cy="7920"/>
            </a:xfrm>
            <a:custGeom>
              <a:avLst/>
              <a:gdLst/>
              <a:ahLst/>
              <a:rect l="l" t="t" r="r" b="b"/>
              <a:pathLst>
                <a:path w="12064" h="8254">
                  <a:moveTo>
                    <a:pt x="11477" y="7852"/>
                  </a:moveTo>
                  <a:lnTo>
                    <a:pt x="0" y="7232"/>
                  </a:lnTo>
                  <a:lnTo>
                    <a:pt x="5158" y="5158"/>
                  </a:lnTo>
                  <a:lnTo>
                    <a:pt x="3083" y="0"/>
                  </a:lnTo>
                  <a:lnTo>
                    <a:pt x="11477" y="7852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84"/>
            <p:cNvSpPr/>
            <p:nvPr/>
          </p:nvSpPr>
          <p:spPr>
            <a:xfrm>
              <a:off x="3402360" y="692280"/>
              <a:ext cx="11880" cy="7920"/>
            </a:xfrm>
            <a:custGeom>
              <a:avLst/>
              <a:gdLst/>
              <a:ahLst/>
              <a:rect l="l" t="t" r="r" b="b"/>
              <a:pathLst>
                <a:path w="12064" h="8254">
                  <a:moveTo>
                    <a:pt x="5158" y="5158"/>
                  </a:moveTo>
                  <a:lnTo>
                    <a:pt x="0" y="7232"/>
                  </a:lnTo>
                  <a:lnTo>
                    <a:pt x="11477" y="7852"/>
                  </a:lnTo>
                  <a:lnTo>
                    <a:pt x="3083" y="0"/>
                  </a:lnTo>
                  <a:lnTo>
                    <a:pt x="5158" y="5158"/>
                  </a:lnTo>
                  <a:close/>
                </a:path>
              </a:pathLst>
            </a:custGeom>
            <a:noFill/>
            <a:ln w="3600">
              <a:solidFill>
                <a:srgbClr val="674e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85"/>
            <p:cNvSpPr/>
            <p:nvPr/>
          </p:nvSpPr>
          <p:spPr>
            <a:xfrm>
              <a:off x="2646720" y="371880"/>
              <a:ext cx="660600" cy="827640"/>
            </a:xfrm>
            <a:custGeom>
              <a:avLst/>
              <a:gdLst/>
              <a:ahLst/>
              <a:rect l="l" t="t" r="r" b="b"/>
              <a:pathLst>
                <a:path w="661035" h="828040">
                  <a:moveTo>
                    <a:pt x="0" y="0"/>
                  </a:moveTo>
                  <a:lnTo>
                    <a:pt x="660648" y="827552"/>
                  </a:lnTo>
                </a:path>
              </a:pathLst>
            </a:custGeom>
            <a:noFill/>
            <a:ln w="3600">
              <a:solidFill>
                <a:srgbClr val="674e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86"/>
            <p:cNvSpPr/>
            <p:nvPr/>
          </p:nvSpPr>
          <p:spPr>
            <a:xfrm>
              <a:off x="3301920" y="1193760"/>
              <a:ext cx="9720" cy="11160"/>
            </a:xfrm>
            <a:custGeom>
              <a:avLst/>
              <a:gdLst/>
              <a:ahLst/>
              <a:rect l="l" t="t" r="r" b="b"/>
              <a:pathLst>
                <a:path w="10160" h="11430">
                  <a:moveTo>
                    <a:pt x="9811" y="10894"/>
                  </a:moveTo>
                  <a:lnTo>
                    <a:pt x="0" y="4905"/>
                  </a:lnTo>
                  <a:lnTo>
                    <a:pt x="5525" y="5525"/>
                  </a:lnTo>
                  <a:lnTo>
                    <a:pt x="6144" y="0"/>
                  </a:lnTo>
                  <a:lnTo>
                    <a:pt x="9811" y="10894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87"/>
            <p:cNvSpPr/>
            <p:nvPr/>
          </p:nvSpPr>
          <p:spPr>
            <a:xfrm>
              <a:off x="3301920" y="1193760"/>
              <a:ext cx="9720" cy="11160"/>
            </a:xfrm>
            <a:custGeom>
              <a:avLst/>
              <a:gdLst/>
              <a:ahLst/>
              <a:rect l="l" t="t" r="r" b="b"/>
              <a:pathLst>
                <a:path w="10160" h="11430">
                  <a:moveTo>
                    <a:pt x="5525" y="5525"/>
                  </a:moveTo>
                  <a:lnTo>
                    <a:pt x="0" y="4905"/>
                  </a:lnTo>
                  <a:lnTo>
                    <a:pt x="9811" y="10894"/>
                  </a:lnTo>
                  <a:lnTo>
                    <a:pt x="6144" y="0"/>
                  </a:lnTo>
                  <a:lnTo>
                    <a:pt x="5525" y="5525"/>
                  </a:lnTo>
                  <a:close/>
                </a:path>
              </a:pathLst>
            </a:custGeom>
            <a:noFill/>
            <a:ln w="3600">
              <a:solidFill>
                <a:srgbClr val="674e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88"/>
            <p:cNvSpPr/>
            <p:nvPr/>
          </p:nvSpPr>
          <p:spPr>
            <a:xfrm>
              <a:off x="2643120" y="372240"/>
              <a:ext cx="402840" cy="1303200"/>
            </a:xfrm>
            <a:custGeom>
              <a:avLst/>
              <a:gdLst/>
              <a:ahLst/>
              <a:rect l="l" t="t" r="r" b="b"/>
              <a:pathLst>
                <a:path w="403225" h="1303655">
                  <a:moveTo>
                    <a:pt x="0" y="0"/>
                  </a:moveTo>
                  <a:lnTo>
                    <a:pt x="402862" y="1303109"/>
                  </a:lnTo>
                </a:path>
              </a:pathLst>
            </a:custGeom>
            <a:noFill/>
            <a:ln w="3600">
              <a:solidFill>
                <a:srgbClr val="674e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89"/>
            <p:cNvSpPr/>
            <p:nvPr/>
          </p:nvSpPr>
          <p:spPr>
            <a:xfrm>
              <a:off x="3040920" y="1670400"/>
              <a:ext cx="7200" cy="11880"/>
            </a:xfrm>
            <a:custGeom>
              <a:avLst/>
              <a:gdLst/>
              <a:ahLst/>
              <a:rect l="l" t="t" r="r" b="b"/>
              <a:pathLst>
                <a:path w="7619" h="12064">
                  <a:moveTo>
                    <a:pt x="6946" y="11480"/>
                  </a:moveTo>
                  <a:lnTo>
                    <a:pt x="0" y="2322"/>
                  </a:lnTo>
                  <a:lnTo>
                    <a:pt x="4917" y="4917"/>
                  </a:lnTo>
                  <a:lnTo>
                    <a:pt x="7511" y="0"/>
                  </a:lnTo>
                  <a:lnTo>
                    <a:pt x="6946" y="1148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90"/>
            <p:cNvSpPr/>
            <p:nvPr/>
          </p:nvSpPr>
          <p:spPr>
            <a:xfrm>
              <a:off x="3040920" y="1670400"/>
              <a:ext cx="7200" cy="11880"/>
            </a:xfrm>
            <a:custGeom>
              <a:avLst/>
              <a:gdLst/>
              <a:ahLst/>
              <a:rect l="l" t="t" r="r" b="b"/>
              <a:pathLst>
                <a:path w="7619" h="12064">
                  <a:moveTo>
                    <a:pt x="4917" y="4917"/>
                  </a:moveTo>
                  <a:lnTo>
                    <a:pt x="0" y="2322"/>
                  </a:lnTo>
                  <a:lnTo>
                    <a:pt x="6946" y="11480"/>
                  </a:lnTo>
                  <a:lnTo>
                    <a:pt x="7511" y="0"/>
                  </a:lnTo>
                  <a:lnTo>
                    <a:pt x="4917" y="4917"/>
                  </a:lnTo>
                  <a:close/>
                </a:path>
              </a:pathLst>
            </a:custGeom>
            <a:noFill/>
            <a:ln w="3600">
              <a:solidFill>
                <a:srgbClr val="674ea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91"/>
            <p:cNvSpPr/>
            <p:nvPr/>
          </p:nvSpPr>
          <p:spPr>
            <a:xfrm>
              <a:off x="3279240" y="2673720"/>
              <a:ext cx="178560" cy="1080"/>
            </a:xfrm>
            <a:custGeom>
              <a:avLst/>
              <a:gdLst/>
              <a:ahLst/>
              <a:rect l="l" t="t" r="r" b="b"/>
              <a:pathLst>
                <a:path w="179070" h="1269">
                  <a:moveTo>
                    <a:pt x="0" y="770"/>
                  </a:moveTo>
                  <a:lnTo>
                    <a:pt x="178922" y="0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92"/>
            <p:cNvSpPr/>
            <p:nvPr/>
          </p:nvSpPr>
          <p:spPr>
            <a:xfrm>
              <a:off x="3458160" y="2625480"/>
              <a:ext cx="44640" cy="96120"/>
            </a:xfrm>
            <a:custGeom>
              <a:avLst/>
              <a:gdLst/>
              <a:ahLst/>
              <a:rect l="l" t="t" r="r" b="b"/>
              <a:pathLst>
                <a:path w="45085" h="96519">
                  <a:moveTo>
                    <a:pt x="41265" y="96012"/>
                  </a:moveTo>
                  <a:lnTo>
                    <a:pt x="3327" y="96012"/>
                  </a:lnTo>
                  <a:lnTo>
                    <a:pt x="0" y="92684"/>
                  </a:lnTo>
                  <a:lnTo>
                    <a:pt x="0" y="7432"/>
                  </a:lnTo>
                  <a:lnTo>
                    <a:pt x="0" y="3327"/>
                  </a:lnTo>
                  <a:lnTo>
                    <a:pt x="3327" y="0"/>
                  </a:lnTo>
                  <a:lnTo>
                    <a:pt x="39131" y="0"/>
                  </a:lnTo>
                  <a:lnTo>
                    <a:pt x="41022" y="783"/>
                  </a:lnTo>
                  <a:lnTo>
                    <a:pt x="43809" y="3570"/>
                  </a:lnTo>
                  <a:lnTo>
                    <a:pt x="44592" y="5461"/>
                  </a:lnTo>
                  <a:lnTo>
                    <a:pt x="44592" y="92684"/>
                  </a:lnTo>
                  <a:lnTo>
                    <a:pt x="41265" y="96012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93"/>
            <p:cNvSpPr/>
            <p:nvPr/>
          </p:nvSpPr>
          <p:spPr>
            <a:xfrm>
              <a:off x="3458160" y="2429280"/>
              <a:ext cx="315720" cy="292320"/>
            </a:xfrm>
            <a:custGeom>
              <a:avLst/>
              <a:gdLst/>
              <a:ahLst/>
              <a:rect l="l" t="t" r="r" b="b"/>
              <a:pathLst>
                <a:path w="316229" h="292735">
                  <a:moveTo>
                    <a:pt x="0" y="203659"/>
                  </a:moveTo>
                  <a:lnTo>
                    <a:pt x="0" y="199554"/>
                  </a:lnTo>
                  <a:lnTo>
                    <a:pt x="3327" y="196227"/>
                  </a:lnTo>
                  <a:lnTo>
                    <a:pt x="7432" y="196227"/>
                  </a:lnTo>
                  <a:lnTo>
                    <a:pt x="37160" y="196227"/>
                  </a:lnTo>
                  <a:lnTo>
                    <a:pt x="39131" y="196227"/>
                  </a:lnTo>
                  <a:lnTo>
                    <a:pt x="41022" y="197010"/>
                  </a:lnTo>
                  <a:lnTo>
                    <a:pt x="42416" y="198404"/>
                  </a:lnTo>
                  <a:lnTo>
                    <a:pt x="43809" y="199797"/>
                  </a:lnTo>
                  <a:lnTo>
                    <a:pt x="44592" y="201688"/>
                  </a:lnTo>
                  <a:lnTo>
                    <a:pt x="44592" y="203659"/>
                  </a:lnTo>
                  <a:lnTo>
                    <a:pt x="44592" y="284807"/>
                  </a:lnTo>
                  <a:lnTo>
                    <a:pt x="44592" y="288912"/>
                  </a:lnTo>
                  <a:lnTo>
                    <a:pt x="41265" y="292239"/>
                  </a:lnTo>
                  <a:lnTo>
                    <a:pt x="37160" y="292239"/>
                  </a:lnTo>
                  <a:lnTo>
                    <a:pt x="7432" y="292239"/>
                  </a:lnTo>
                  <a:lnTo>
                    <a:pt x="3327" y="292239"/>
                  </a:lnTo>
                  <a:lnTo>
                    <a:pt x="0" y="288912"/>
                  </a:lnTo>
                  <a:lnTo>
                    <a:pt x="0" y="284807"/>
                  </a:lnTo>
                  <a:lnTo>
                    <a:pt x="0" y="203659"/>
                  </a:lnTo>
                  <a:close/>
                  <a:moveTo>
                    <a:pt x="44592" y="244233"/>
                  </a:moveTo>
                  <a:lnTo>
                    <a:pt x="315784" y="246765"/>
                  </a:lnTo>
                  <a:moveTo>
                    <a:pt x="315935" y="246967"/>
                  </a:moveTo>
                  <a:lnTo>
                    <a:pt x="312962" y="0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94"/>
            <p:cNvSpPr/>
            <p:nvPr/>
          </p:nvSpPr>
          <p:spPr>
            <a:xfrm>
              <a:off x="3752640" y="2411640"/>
              <a:ext cx="37800" cy="46080"/>
            </a:xfrm>
            <a:custGeom>
              <a:avLst/>
              <a:gdLst/>
              <a:ahLst/>
              <a:rect l="l" t="t" r="r" b="b"/>
              <a:pathLst>
                <a:path w="38100" h="46355">
                  <a:moveTo>
                    <a:pt x="19048" y="46024"/>
                  </a:moveTo>
                  <a:lnTo>
                    <a:pt x="11633" y="44215"/>
                  </a:lnTo>
                  <a:lnTo>
                    <a:pt x="5579" y="39284"/>
                  </a:lnTo>
                  <a:lnTo>
                    <a:pt x="1496" y="31969"/>
                  </a:lnTo>
                  <a:lnTo>
                    <a:pt x="0" y="23012"/>
                  </a:lnTo>
                  <a:lnTo>
                    <a:pt x="1496" y="14054"/>
                  </a:lnTo>
                  <a:lnTo>
                    <a:pt x="5579" y="6740"/>
                  </a:lnTo>
                  <a:lnTo>
                    <a:pt x="11633" y="1808"/>
                  </a:lnTo>
                  <a:lnTo>
                    <a:pt x="19048" y="0"/>
                  </a:lnTo>
                  <a:lnTo>
                    <a:pt x="24100" y="0"/>
                  </a:lnTo>
                  <a:lnTo>
                    <a:pt x="28945" y="2424"/>
                  </a:lnTo>
                  <a:lnTo>
                    <a:pt x="36089" y="11055"/>
                  </a:lnTo>
                  <a:lnTo>
                    <a:pt x="38096" y="16908"/>
                  </a:lnTo>
                  <a:lnTo>
                    <a:pt x="38096" y="23012"/>
                  </a:lnTo>
                  <a:lnTo>
                    <a:pt x="36599" y="31969"/>
                  </a:lnTo>
                  <a:lnTo>
                    <a:pt x="32517" y="39284"/>
                  </a:lnTo>
                  <a:lnTo>
                    <a:pt x="26462" y="44215"/>
                  </a:lnTo>
                  <a:lnTo>
                    <a:pt x="19048" y="46024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95"/>
            <p:cNvSpPr/>
            <p:nvPr/>
          </p:nvSpPr>
          <p:spPr>
            <a:xfrm>
              <a:off x="3344400" y="2411640"/>
              <a:ext cx="446040" cy="321120"/>
            </a:xfrm>
            <a:custGeom>
              <a:avLst/>
              <a:gdLst/>
              <a:ahLst/>
              <a:rect l="l" t="t" r="r" b="b"/>
              <a:pathLst>
                <a:path w="446404" h="321310">
                  <a:moveTo>
                    <a:pt x="408300" y="23012"/>
                  </a:moveTo>
                  <a:lnTo>
                    <a:pt x="409797" y="14054"/>
                  </a:lnTo>
                  <a:lnTo>
                    <a:pt x="413879" y="6740"/>
                  </a:lnTo>
                  <a:lnTo>
                    <a:pt x="419934" y="1808"/>
                  </a:lnTo>
                  <a:lnTo>
                    <a:pt x="427348" y="0"/>
                  </a:lnTo>
                  <a:lnTo>
                    <a:pt x="432400" y="0"/>
                  </a:lnTo>
                  <a:lnTo>
                    <a:pt x="437245" y="2424"/>
                  </a:lnTo>
                  <a:lnTo>
                    <a:pt x="440818" y="6740"/>
                  </a:lnTo>
                  <a:lnTo>
                    <a:pt x="444390" y="11055"/>
                  </a:lnTo>
                  <a:lnTo>
                    <a:pt x="446397" y="16908"/>
                  </a:lnTo>
                  <a:lnTo>
                    <a:pt x="446397" y="23012"/>
                  </a:lnTo>
                  <a:lnTo>
                    <a:pt x="444900" y="31969"/>
                  </a:lnTo>
                  <a:lnTo>
                    <a:pt x="440818" y="39284"/>
                  </a:lnTo>
                  <a:lnTo>
                    <a:pt x="434763" y="44215"/>
                  </a:lnTo>
                  <a:lnTo>
                    <a:pt x="427348" y="46024"/>
                  </a:lnTo>
                  <a:lnTo>
                    <a:pt x="419934" y="44215"/>
                  </a:lnTo>
                  <a:lnTo>
                    <a:pt x="413879" y="39284"/>
                  </a:lnTo>
                  <a:lnTo>
                    <a:pt x="409797" y="31969"/>
                  </a:lnTo>
                  <a:lnTo>
                    <a:pt x="408300" y="23012"/>
                  </a:lnTo>
                  <a:close/>
                  <a:moveTo>
                    <a:pt x="0" y="320720"/>
                  </a:moveTo>
                  <a:lnTo>
                    <a:pt x="199401" y="318188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0" name="CustomShape 96"/>
          <p:cNvSpPr/>
          <p:nvPr/>
        </p:nvSpPr>
        <p:spPr>
          <a:xfrm>
            <a:off x="3268800" y="2590560"/>
            <a:ext cx="90360" cy="1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>
            <a:spAutoFit/>
          </a:bodyPr>
          <a:p>
            <a:pPr algn="r">
              <a:lnSpc>
                <a:spcPct val="100000"/>
              </a:lnSpc>
              <a:spcBef>
                <a:spcPts val="241"/>
              </a:spcBef>
            </a:pPr>
            <a:r>
              <a:rPr b="0" lang="en-US" sz="250" spc="-52" strike="noStrike">
                <a:latin typeface="Arial MT"/>
              </a:rPr>
              <a:t>y</a:t>
            </a:r>
            <a:endParaRPr b="0" lang="en-US" sz="25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39"/>
              </a:spcBef>
            </a:pPr>
            <a:r>
              <a:rPr b="0" lang="en-US" sz="250" spc="-52" strike="noStrike">
                <a:latin typeface="Arial MT"/>
              </a:rPr>
              <a:t>t</a:t>
            </a:r>
            <a:endParaRPr b="0" lang="en-US" sz="250" spc="-1" strike="noStrike">
              <a:latin typeface="Arial"/>
            </a:endParaRPr>
          </a:p>
        </p:txBody>
      </p:sp>
      <p:grpSp>
        <p:nvGrpSpPr>
          <p:cNvPr id="271" name="Group 97"/>
          <p:cNvGrpSpPr/>
          <p:nvPr/>
        </p:nvGrpSpPr>
        <p:grpSpPr>
          <a:xfrm>
            <a:off x="3543840" y="2411640"/>
            <a:ext cx="290880" cy="366120"/>
            <a:chOff x="3543840" y="2411640"/>
            <a:chExt cx="290880" cy="366120"/>
          </a:xfrm>
        </p:grpSpPr>
        <p:sp>
          <p:nvSpPr>
            <p:cNvPr id="272" name="CustomShape 98"/>
            <p:cNvSpPr/>
            <p:nvPr/>
          </p:nvSpPr>
          <p:spPr>
            <a:xfrm>
              <a:off x="3543840" y="2681640"/>
              <a:ext cx="44640" cy="96120"/>
            </a:xfrm>
            <a:custGeom>
              <a:avLst/>
              <a:gdLst/>
              <a:ahLst/>
              <a:rect l="l" t="t" r="r" b="b"/>
              <a:pathLst>
                <a:path w="45085" h="96519">
                  <a:moveTo>
                    <a:pt x="41265" y="96012"/>
                  </a:moveTo>
                  <a:lnTo>
                    <a:pt x="3327" y="96012"/>
                  </a:lnTo>
                  <a:lnTo>
                    <a:pt x="0" y="92684"/>
                  </a:lnTo>
                  <a:lnTo>
                    <a:pt x="0" y="7432"/>
                  </a:lnTo>
                  <a:lnTo>
                    <a:pt x="0" y="3327"/>
                  </a:lnTo>
                  <a:lnTo>
                    <a:pt x="3327" y="0"/>
                  </a:lnTo>
                  <a:lnTo>
                    <a:pt x="39131" y="0"/>
                  </a:lnTo>
                  <a:lnTo>
                    <a:pt x="41022" y="783"/>
                  </a:lnTo>
                  <a:lnTo>
                    <a:pt x="43809" y="3570"/>
                  </a:lnTo>
                  <a:lnTo>
                    <a:pt x="44592" y="5461"/>
                  </a:lnTo>
                  <a:lnTo>
                    <a:pt x="44592" y="92684"/>
                  </a:lnTo>
                  <a:lnTo>
                    <a:pt x="41265" y="96012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99"/>
            <p:cNvSpPr/>
            <p:nvPr/>
          </p:nvSpPr>
          <p:spPr>
            <a:xfrm>
              <a:off x="3543840" y="2428920"/>
              <a:ext cx="274680" cy="348840"/>
            </a:xfrm>
            <a:custGeom>
              <a:avLst/>
              <a:gdLst/>
              <a:ahLst/>
              <a:rect l="l" t="t" r="r" b="b"/>
              <a:pathLst>
                <a:path w="274954" h="349250">
                  <a:moveTo>
                    <a:pt x="0" y="260144"/>
                  </a:moveTo>
                  <a:lnTo>
                    <a:pt x="0" y="256039"/>
                  </a:lnTo>
                  <a:lnTo>
                    <a:pt x="3327" y="252711"/>
                  </a:lnTo>
                  <a:lnTo>
                    <a:pt x="7432" y="252711"/>
                  </a:lnTo>
                  <a:lnTo>
                    <a:pt x="37160" y="252711"/>
                  </a:lnTo>
                  <a:lnTo>
                    <a:pt x="39131" y="252711"/>
                  </a:lnTo>
                  <a:lnTo>
                    <a:pt x="41022" y="253494"/>
                  </a:lnTo>
                  <a:lnTo>
                    <a:pt x="42416" y="254888"/>
                  </a:lnTo>
                  <a:lnTo>
                    <a:pt x="43809" y="256282"/>
                  </a:lnTo>
                  <a:lnTo>
                    <a:pt x="44592" y="258172"/>
                  </a:lnTo>
                  <a:lnTo>
                    <a:pt x="44592" y="260144"/>
                  </a:lnTo>
                  <a:lnTo>
                    <a:pt x="44592" y="341291"/>
                  </a:lnTo>
                  <a:lnTo>
                    <a:pt x="44592" y="345396"/>
                  </a:lnTo>
                  <a:lnTo>
                    <a:pt x="41265" y="348724"/>
                  </a:lnTo>
                  <a:lnTo>
                    <a:pt x="37160" y="348724"/>
                  </a:lnTo>
                  <a:lnTo>
                    <a:pt x="7432" y="348724"/>
                  </a:lnTo>
                  <a:lnTo>
                    <a:pt x="3327" y="348724"/>
                  </a:lnTo>
                  <a:lnTo>
                    <a:pt x="0" y="345396"/>
                  </a:lnTo>
                  <a:lnTo>
                    <a:pt x="0" y="341291"/>
                  </a:lnTo>
                  <a:lnTo>
                    <a:pt x="0" y="260144"/>
                  </a:lnTo>
                  <a:close/>
                  <a:moveTo>
                    <a:pt x="44592" y="300717"/>
                  </a:moveTo>
                  <a:lnTo>
                    <a:pt x="274384" y="297965"/>
                  </a:lnTo>
                  <a:moveTo>
                    <a:pt x="274365" y="297946"/>
                  </a:moveTo>
                  <a:lnTo>
                    <a:pt x="273815" y="0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00"/>
            <p:cNvSpPr/>
            <p:nvPr/>
          </p:nvSpPr>
          <p:spPr>
            <a:xfrm>
              <a:off x="3796920" y="2411640"/>
              <a:ext cx="37800" cy="46080"/>
            </a:xfrm>
            <a:custGeom>
              <a:avLst/>
              <a:gdLst/>
              <a:ahLst/>
              <a:rect l="l" t="t" r="r" b="b"/>
              <a:pathLst>
                <a:path w="38100" h="46355">
                  <a:moveTo>
                    <a:pt x="19048" y="46024"/>
                  </a:moveTo>
                  <a:lnTo>
                    <a:pt x="11633" y="44215"/>
                  </a:lnTo>
                  <a:lnTo>
                    <a:pt x="5579" y="39284"/>
                  </a:lnTo>
                  <a:lnTo>
                    <a:pt x="1496" y="31969"/>
                  </a:lnTo>
                  <a:lnTo>
                    <a:pt x="0" y="23012"/>
                  </a:lnTo>
                  <a:lnTo>
                    <a:pt x="1496" y="14054"/>
                  </a:lnTo>
                  <a:lnTo>
                    <a:pt x="5579" y="6740"/>
                  </a:lnTo>
                  <a:lnTo>
                    <a:pt x="11633" y="1808"/>
                  </a:lnTo>
                  <a:lnTo>
                    <a:pt x="19048" y="0"/>
                  </a:lnTo>
                  <a:lnTo>
                    <a:pt x="24100" y="0"/>
                  </a:lnTo>
                  <a:lnTo>
                    <a:pt x="28945" y="2424"/>
                  </a:lnTo>
                  <a:lnTo>
                    <a:pt x="36089" y="11055"/>
                  </a:lnTo>
                  <a:lnTo>
                    <a:pt x="38096" y="16908"/>
                  </a:lnTo>
                  <a:lnTo>
                    <a:pt x="38096" y="23012"/>
                  </a:lnTo>
                  <a:lnTo>
                    <a:pt x="36599" y="31969"/>
                  </a:lnTo>
                  <a:lnTo>
                    <a:pt x="32517" y="39284"/>
                  </a:lnTo>
                  <a:lnTo>
                    <a:pt x="26462" y="44215"/>
                  </a:lnTo>
                  <a:lnTo>
                    <a:pt x="19048" y="46024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01"/>
            <p:cNvSpPr/>
            <p:nvPr/>
          </p:nvSpPr>
          <p:spPr>
            <a:xfrm>
              <a:off x="3796920" y="2411640"/>
              <a:ext cx="37800" cy="46080"/>
            </a:xfrm>
            <a:custGeom>
              <a:avLst/>
              <a:gdLst/>
              <a:ahLst/>
              <a:rect l="l" t="t" r="r" b="b"/>
              <a:pathLst>
                <a:path w="38100" h="46355">
                  <a:moveTo>
                    <a:pt x="0" y="23012"/>
                  </a:moveTo>
                  <a:lnTo>
                    <a:pt x="1496" y="14054"/>
                  </a:lnTo>
                  <a:lnTo>
                    <a:pt x="5579" y="6740"/>
                  </a:lnTo>
                  <a:lnTo>
                    <a:pt x="11633" y="1808"/>
                  </a:lnTo>
                  <a:lnTo>
                    <a:pt x="19048" y="0"/>
                  </a:lnTo>
                  <a:lnTo>
                    <a:pt x="24100" y="0"/>
                  </a:lnTo>
                  <a:lnTo>
                    <a:pt x="28945" y="2424"/>
                  </a:lnTo>
                  <a:lnTo>
                    <a:pt x="32517" y="6740"/>
                  </a:lnTo>
                  <a:lnTo>
                    <a:pt x="36089" y="11055"/>
                  </a:lnTo>
                  <a:lnTo>
                    <a:pt x="38096" y="16908"/>
                  </a:lnTo>
                  <a:lnTo>
                    <a:pt x="38096" y="23012"/>
                  </a:lnTo>
                  <a:lnTo>
                    <a:pt x="36599" y="31969"/>
                  </a:lnTo>
                  <a:lnTo>
                    <a:pt x="32517" y="39284"/>
                  </a:lnTo>
                  <a:lnTo>
                    <a:pt x="26462" y="44215"/>
                  </a:lnTo>
                  <a:lnTo>
                    <a:pt x="19048" y="46024"/>
                  </a:lnTo>
                  <a:lnTo>
                    <a:pt x="11633" y="44215"/>
                  </a:lnTo>
                  <a:lnTo>
                    <a:pt x="5579" y="39284"/>
                  </a:lnTo>
                  <a:lnTo>
                    <a:pt x="1496" y="31969"/>
                  </a:lnTo>
                  <a:lnTo>
                    <a:pt x="0" y="23012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6" name="CustomShape 102"/>
          <p:cNvSpPr/>
          <p:nvPr/>
        </p:nvSpPr>
        <p:spPr>
          <a:xfrm>
            <a:off x="3744720" y="2398320"/>
            <a:ext cx="87840" cy="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50" spc="-1" strike="noStrike">
                <a:latin typeface="Arial MT"/>
              </a:rPr>
              <a:t>x</a:t>
            </a:r>
            <a:r>
              <a:rPr b="0" lang="en-US" sz="250" spc="154" strike="noStrike">
                <a:latin typeface="Arial MT"/>
              </a:rPr>
              <a:t> </a:t>
            </a:r>
            <a:r>
              <a:rPr b="0" lang="en-US" sz="250" spc="-52" strike="noStrike">
                <a:latin typeface="Arial MT"/>
              </a:rPr>
              <a:t>+</a:t>
            </a:r>
            <a:endParaRPr b="0" lang="en-US" sz="250" spc="-1" strike="noStrike">
              <a:latin typeface="Arial"/>
            </a:endParaRPr>
          </a:p>
        </p:txBody>
      </p:sp>
      <p:grpSp>
        <p:nvGrpSpPr>
          <p:cNvPr id="277" name="Group 103"/>
          <p:cNvGrpSpPr/>
          <p:nvPr/>
        </p:nvGrpSpPr>
        <p:grpSpPr>
          <a:xfrm>
            <a:off x="1670400" y="1968840"/>
            <a:ext cx="1065600" cy="825840"/>
            <a:chOff x="1670400" y="1968840"/>
            <a:chExt cx="1065600" cy="825840"/>
          </a:xfrm>
        </p:grpSpPr>
        <p:sp>
          <p:nvSpPr>
            <p:cNvPr id="278" name="CustomShape 104"/>
            <p:cNvSpPr/>
            <p:nvPr/>
          </p:nvSpPr>
          <p:spPr>
            <a:xfrm>
              <a:off x="1670400" y="1968840"/>
              <a:ext cx="743400" cy="825840"/>
            </a:xfrm>
            <a:custGeom>
              <a:avLst/>
              <a:gdLst/>
              <a:ahLst/>
              <a:rect l="l" t="t" r="r" b="b"/>
              <a:pathLst>
                <a:path w="743585" h="826135">
                  <a:moveTo>
                    <a:pt x="0" y="825712"/>
                  </a:moveTo>
                  <a:lnTo>
                    <a:pt x="4" y="0"/>
                  </a:lnTo>
                  <a:lnTo>
                    <a:pt x="743545" y="0"/>
                  </a:lnTo>
                  <a:lnTo>
                    <a:pt x="743545" y="825712"/>
                  </a:lnTo>
                  <a:lnTo>
                    <a:pt x="0" y="825712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05"/>
            <p:cNvSpPr/>
            <p:nvPr/>
          </p:nvSpPr>
          <p:spPr>
            <a:xfrm>
              <a:off x="1670400" y="1968840"/>
              <a:ext cx="743400" cy="825840"/>
            </a:xfrm>
            <a:custGeom>
              <a:avLst/>
              <a:gdLst/>
              <a:ahLst/>
              <a:rect l="l" t="t" r="r" b="b"/>
              <a:pathLst>
                <a:path w="743585" h="826135">
                  <a:moveTo>
                    <a:pt x="0" y="825712"/>
                  </a:moveTo>
                  <a:lnTo>
                    <a:pt x="4" y="0"/>
                  </a:lnTo>
                  <a:lnTo>
                    <a:pt x="743545" y="0"/>
                  </a:lnTo>
                  <a:lnTo>
                    <a:pt x="743545" y="825712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106"/>
            <p:cNvSpPr/>
            <p:nvPr/>
          </p:nvSpPr>
          <p:spPr>
            <a:xfrm>
              <a:off x="2495160" y="272448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237587" y="46024"/>
                  </a:moveTo>
                  <a:lnTo>
                    <a:pt x="3434" y="46024"/>
                  </a:lnTo>
                  <a:lnTo>
                    <a:pt x="0" y="42589"/>
                  </a:lnTo>
                  <a:lnTo>
                    <a:pt x="0" y="7670"/>
                  </a:lnTo>
                  <a:lnTo>
                    <a:pt x="0" y="3434"/>
                  </a:lnTo>
                  <a:lnTo>
                    <a:pt x="3434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42589"/>
                  </a:lnTo>
                  <a:lnTo>
                    <a:pt x="237587" y="46024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07"/>
            <p:cNvSpPr/>
            <p:nvPr/>
          </p:nvSpPr>
          <p:spPr>
            <a:xfrm>
              <a:off x="2495160" y="272448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0" y="7670"/>
                  </a:moveTo>
                  <a:lnTo>
                    <a:pt x="0" y="3434"/>
                  </a:lnTo>
                  <a:lnTo>
                    <a:pt x="3434" y="0"/>
                  </a:lnTo>
                  <a:lnTo>
                    <a:pt x="7670" y="0"/>
                  </a:lnTo>
                  <a:lnTo>
                    <a:pt x="233351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38775" y="2246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7670"/>
                  </a:lnTo>
                  <a:lnTo>
                    <a:pt x="241022" y="38353"/>
                  </a:lnTo>
                  <a:lnTo>
                    <a:pt x="241022" y="42589"/>
                  </a:lnTo>
                  <a:lnTo>
                    <a:pt x="237587" y="46024"/>
                  </a:lnTo>
                  <a:lnTo>
                    <a:pt x="233351" y="46024"/>
                  </a:lnTo>
                  <a:lnTo>
                    <a:pt x="7670" y="46024"/>
                  </a:lnTo>
                  <a:lnTo>
                    <a:pt x="3434" y="46024"/>
                  </a:lnTo>
                  <a:lnTo>
                    <a:pt x="0" y="42589"/>
                  </a:lnTo>
                  <a:lnTo>
                    <a:pt x="0" y="38353"/>
                  </a:lnTo>
                  <a:lnTo>
                    <a:pt x="0" y="7670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2" name="Group 108"/>
          <p:cNvGrpSpPr/>
          <p:nvPr/>
        </p:nvGrpSpPr>
        <p:grpSpPr>
          <a:xfrm>
            <a:off x="1693440" y="2055600"/>
            <a:ext cx="241200" cy="316080"/>
            <a:chOff x="1693440" y="2055600"/>
            <a:chExt cx="241200" cy="316080"/>
          </a:xfrm>
        </p:grpSpPr>
        <p:sp>
          <p:nvSpPr>
            <p:cNvPr id="283" name="CustomShape 109"/>
            <p:cNvSpPr/>
            <p:nvPr/>
          </p:nvSpPr>
          <p:spPr>
            <a:xfrm>
              <a:off x="1693440" y="205560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237587" y="46024"/>
                  </a:moveTo>
                  <a:lnTo>
                    <a:pt x="3434" y="46024"/>
                  </a:lnTo>
                  <a:lnTo>
                    <a:pt x="0" y="42589"/>
                  </a:lnTo>
                  <a:lnTo>
                    <a:pt x="0" y="7670"/>
                  </a:lnTo>
                  <a:lnTo>
                    <a:pt x="0" y="3434"/>
                  </a:lnTo>
                  <a:lnTo>
                    <a:pt x="3434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42589"/>
                  </a:lnTo>
                  <a:lnTo>
                    <a:pt x="237587" y="46024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10"/>
            <p:cNvSpPr/>
            <p:nvPr/>
          </p:nvSpPr>
          <p:spPr>
            <a:xfrm>
              <a:off x="1693440" y="205560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0" y="7670"/>
                  </a:moveTo>
                  <a:lnTo>
                    <a:pt x="0" y="3434"/>
                  </a:lnTo>
                  <a:lnTo>
                    <a:pt x="3434" y="0"/>
                  </a:lnTo>
                  <a:lnTo>
                    <a:pt x="7670" y="0"/>
                  </a:lnTo>
                  <a:lnTo>
                    <a:pt x="233351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38775" y="2246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7670"/>
                  </a:lnTo>
                  <a:lnTo>
                    <a:pt x="241022" y="38353"/>
                  </a:lnTo>
                  <a:lnTo>
                    <a:pt x="241022" y="42589"/>
                  </a:lnTo>
                  <a:lnTo>
                    <a:pt x="237587" y="46024"/>
                  </a:lnTo>
                  <a:lnTo>
                    <a:pt x="233351" y="46024"/>
                  </a:lnTo>
                  <a:lnTo>
                    <a:pt x="7670" y="46024"/>
                  </a:lnTo>
                  <a:lnTo>
                    <a:pt x="3434" y="46024"/>
                  </a:lnTo>
                  <a:lnTo>
                    <a:pt x="0" y="42589"/>
                  </a:lnTo>
                  <a:lnTo>
                    <a:pt x="0" y="38353"/>
                  </a:lnTo>
                  <a:lnTo>
                    <a:pt x="0" y="7670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11"/>
            <p:cNvSpPr/>
            <p:nvPr/>
          </p:nvSpPr>
          <p:spPr>
            <a:xfrm>
              <a:off x="1693800" y="214632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237587" y="46024"/>
                  </a:moveTo>
                  <a:lnTo>
                    <a:pt x="3434" y="46024"/>
                  </a:lnTo>
                  <a:lnTo>
                    <a:pt x="0" y="42589"/>
                  </a:lnTo>
                  <a:lnTo>
                    <a:pt x="0" y="7670"/>
                  </a:lnTo>
                  <a:lnTo>
                    <a:pt x="0" y="3434"/>
                  </a:lnTo>
                  <a:lnTo>
                    <a:pt x="3434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42589"/>
                  </a:lnTo>
                  <a:lnTo>
                    <a:pt x="237587" y="46024"/>
                  </a:lnTo>
                  <a:close/>
                </a:path>
              </a:pathLst>
            </a:custGeom>
            <a:solidFill>
              <a:srgbClr val="3776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12"/>
            <p:cNvSpPr/>
            <p:nvPr/>
          </p:nvSpPr>
          <p:spPr>
            <a:xfrm>
              <a:off x="1693800" y="214632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0" y="7670"/>
                  </a:moveTo>
                  <a:lnTo>
                    <a:pt x="0" y="3434"/>
                  </a:lnTo>
                  <a:lnTo>
                    <a:pt x="3434" y="0"/>
                  </a:lnTo>
                  <a:lnTo>
                    <a:pt x="7670" y="0"/>
                  </a:lnTo>
                  <a:lnTo>
                    <a:pt x="233351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38775" y="2246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7670"/>
                  </a:lnTo>
                  <a:lnTo>
                    <a:pt x="241022" y="38353"/>
                  </a:lnTo>
                  <a:lnTo>
                    <a:pt x="241022" y="42589"/>
                  </a:lnTo>
                  <a:lnTo>
                    <a:pt x="237587" y="46024"/>
                  </a:lnTo>
                  <a:lnTo>
                    <a:pt x="233351" y="46024"/>
                  </a:lnTo>
                  <a:lnTo>
                    <a:pt x="7670" y="46024"/>
                  </a:lnTo>
                  <a:lnTo>
                    <a:pt x="3434" y="46024"/>
                  </a:lnTo>
                  <a:lnTo>
                    <a:pt x="0" y="42589"/>
                  </a:lnTo>
                  <a:lnTo>
                    <a:pt x="0" y="38353"/>
                  </a:lnTo>
                  <a:lnTo>
                    <a:pt x="0" y="7670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13"/>
            <p:cNvSpPr/>
            <p:nvPr/>
          </p:nvSpPr>
          <p:spPr>
            <a:xfrm>
              <a:off x="1693800" y="223740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237587" y="46024"/>
                  </a:moveTo>
                  <a:lnTo>
                    <a:pt x="3434" y="46024"/>
                  </a:lnTo>
                  <a:lnTo>
                    <a:pt x="0" y="42589"/>
                  </a:lnTo>
                  <a:lnTo>
                    <a:pt x="0" y="7670"/>
                  </a:lnTo>
                  <a:lnTo>
                    <a:pt x="0" y="3434"/>
                  </a:lnTo>
                  <a:lnTo>
                    <a:pt x="3434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42589"/>
                  </a:lnTo>
                  <a:lnTo>
                    <a:pt x="237587" y="46024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14"/>
            <p:cNvSpPr/>
            <p:nvPr/>
          </p:nvSpPr>
          <p:spPr>
            <a:xfrm>
              <a:off x="1693800" y="223740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0" y="7670"/>
                  </a:moveTo>
                  <a:lnTo>
                    <a:pt x="0" y="3434"/>
                  </a:lnTo>
                  <a:lnTo>
                    <a:pt x="3434" y="0"/>
                  </a:lnTo>
                  <a:lnTo>
                    <a:pt x="7670" y="0"/>
                  </a:lnTo>
                  <a:lnTo>
                    <a:pt x="233351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38775" y="2246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7670"/>
                  </a:lnTo>
                  <a:lnTo>
                    <a:pt x="241022" y="38353"/>
                  </a:lnTo>
                  <a:lnTo>
                    <a:pt x="241022" y="42589"/>
                  </a:lnTo>
                  <a:lnTo>
                    <a:pt x="237587" y="46024"/>
                  </a:lnTo>
                  <a:lnTo>
                    <a:pt x="233351" y="46024"/>
                  </a:lnTo>
                  <a:lnTo>
                    <a:pt x="7670" y="46024"/>
                  </a:lnTo>
                  <a:lnTo>
                    <a:pt x="3434" y="46024"/>
                  </a:lnTo>
                  <a:lnTo>
                    <a:pt x="0" y="42589"/>
                  </a:lnTo>
                  <a:lnTo>
                    <a:pt x="0" y="38353"/>
                  </a:lnTo>
                  <a:lnTo>
                    <a:pt x="0" y="7670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15"/>
            <p:cNvSpPr/>
            <p:nvPr/>
          </p:nvSpPr>
          <p:spPr>
            <a:xfrm>
              <a:off x="1693440" y="232560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237587" y="46024"/>
                  </a:moveTo>
                  <a:lnTo>
                    <a:pt x="3434" y="46024"/>
                  </a:lnTo>
                  <a:lnTo>
                    <a:pt x="0" y="42589"/>
                  </a:lnTo>
                  <a:lnTo>
                    <a:pt x="0" y="7670"/>
                  </a:lnTo>
                  <a:lnTo>
                    <a:pt x="0" y="3434"/>
                  </a:lnTo>
                  <a:lnTo>
                    <a:pt x="3434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42589"/>
                  </a:lnTo>
                  <a:lnTo>
                    <a:pt x="237587" y="46024"/>
                  </a:lnTo>
                  <a:close/>
                </a:path>
              </a:pathLst>
            </a:custGeom>
            <a:solidFill>
              <a:srgbClr val="f1c1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16"/>
            <p:cNvSpPr/>
            <p:nvPr/>
          </p:nvSpPr>
          <p:spPr>
            <a:xfrm>
              <a:off x="1693440" y="2325600"/>
              <a:ext cx="240840" cy="46080"/>
            </a:xfrm>
            <a:custGeom>
              <a:avLst/>
              <a:gdLst/>
              <a:ahLst/>
              <a:rect l="l" t="t" r="r" b="b"/>
              <a:pathLst>
                <a:path w="241300" h="46355">
                  <a:moveTo>
                    <a:pt x="0" y="7670"/>
                  </a:moveTo>
                  <a:lnTo>
                    <a:pt x="0" y="3434"/>
                  </a:lnTo>
                  <a:lnTo>
                    <a:pt x="3434" y="0"/>
                  </a:lnTo>
                  <a:lnTo>
                    <a:pt x="7670" y="0"/>
                  </a:lnTo>
                  <a:lnTo>
                    <a:pt x="233351" y="0"/>
                  </a:lnTo>
                  <a:lnTo>
                    <a:pt x="235385" y="0"/>
                  </a:lnTo>
                  <a:lnTo>
                    <a:pt x="237336" y="808"/>
                  </a:lnTo>
                  <a:lnTo>
                    <a:pt x="238775" y="2246"/>
                  </a:lnTo>
                  <a:lnTo>
                    <a:pt x="240213" y="3685"/>
                  </a:lnTo>
                  <a:lnTo>
                    <a:pt x="241022" y="5636"/>
                  </a:lnTo>
                  <a:lnTo>
                    <a:pt x="241022" y="7670"/>
                  </a:lnTo>
                  <a:lnTo>
                    <a:pt x="241022" y="38353"/>
                  </a:lnTo>
                  <a:lnTo>
                    <a:pt x="241022" y="42589"/>
                  </a:lnTo>
                  <a:lnTo>
                    <a:pt x="237587" y="46024"/>
                  </a:lnTo>
                  <a:lnTo>
                    <a:pt x="233351" y="46024"/>
                  </a:lnTo>
                  <a:lnTo>
                    <a:pt x="7670" y="46024"/>
                  </a:lnTo>
                  <a:lnTo>
                    <a:pt x="3434" y="46024"/>
                  </a:lnTo>
                  <a:lnTo>
                    <a:pt x="0" y="42589"/>
                  </a:lnTo>
                  <a:lnTo>
                    <a:pt x="0" y="38353"/>
                  </a:lnTo>
                  <a:lnTo>
                    <a:pt x="0" y="7670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1" name="CustomShape 117"/>
          <p:cNvSpPr/>
          <p:nvPr/>
        </p:nvSpPr>
        <p:spPr>
          <a:xfrm>
            <a:off x="2748960" y="2711160"/>
            <a:ext cx="359640" cy="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50" spc="-1" strike="noStrike">
                <a:latin typeface="Arial MT"/>
              </a:rPr>
              <a:t>linear</a:t>
            </a:r>
            <a:r>
              <a:rPr b="0" lang="en-US" sz="250" spc="9" strike="noStrike">
                <a:latin typeface="Arial MT"/>
              </a:rPr>
              <a:t> </a:t>
            </a:r>
            <a:r>
              <a:rPr b="0" lang="en-US" sz="250" spc="-1" strike="noStrike">
                <a:latin typeface="Arial MT"/>
              </a:rPr>
              <a:t>layer</a:t>
            </a:r>
            <a:r>
              <a:rPr b="0" lang="en-US" sz="250" spc="12" strike="noStrike">
                <a:latin typeface="Arial MT"/>
              </a:rPr>
              <a:t> </a:t>
            </a:r>
            <a:r>
              <a:rPr b="0" lang="en-US" sz="250" spc="-1" strike="noStrike">
                <a:latin typeface="Arial MT"/>
              </a:rPr>
              <a:t>+</a:t>
            </a:r>
            <a:r>
              <a:rPr b="0" lang="en-US" sz="250" spc="12" strike="noStrike">
                <a:latin typeface="Arial MT"/>
              </a:rPr>
              <a:t> </a:t>
            </a:r>
            <a:r>
              <a:rPr b="0" lang="en-US" sz="250" spc="-12" strike="noStrike">
                <a:latin typeface="Arial MT"/>
              </a:rPr>
              <a:t>activation</a:t>
            </a:r>
            <a:endParaRPr b="0" lang="en-US" sz="250" spc="-1" strike="noStrike">
              <a:latin typeface="Arial"/>
            </a:endParaRPr>
          </a:p>
        </p:txBody>
      </p:sp>
      <p:sp>
        <p:nvSpPr>
          <p:cNvPr id="292" name="CustomShape 118"/>
          <p:cNvSpPr/>
          <p:nvPr/>
        </p:nvSpPr>
        <p:spPr>
          <a:xfrm>
            <a:off x="1697760" y="2427120"/>
            <a:ext cx="220680" cy="360"/>
          </a:xfrm>
          <a:custGeom>
            <a:avLst/>
            <a:gdLst/>
            <a:ahLst/>
            <a:rect l="l" t="t" r="r" b="b"/>
            <a:pathLst>
              <a:path w="220980" h="635">
                <a:moveTo>
                  <a:pt x="220432" y="550"/>
                </a:moveTo>
                <a:lnTo>
                  <a:pt x="0" y="0"/>
                </a:lnTo>
              </a:path>
            </a:pathLst>
          </a:custGeom>
          <a:noFill/>
          <a:ln w="3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19"/>
          <p:cNvSpPr/>
          <p:nvPr/>
        </p:nvSpPr>
        <p:spPr>
          <a:xfrm>
            <a:off x="1754280" y="630000"/>
            <a:ext cx="8784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12" strike="noStrike">
                <a:latin typeface="Arial MT"/>
              </a:rPr>
              <a:t>18432x8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294" name="CustomShape 120"/>
          <p:cNvSpPr/>
          <p:nvPr/>
        </p:nvSpPr>
        <p:spPr>
          <a:xfrm>
            <a:off x="3950640" y="592560"/>
            <a:ext cx="8784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12" strike="noStrike">
                <a:latin typeface="Arial MT"/>
              </a:rPr>
              <a:t>18432x8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295" name="CustomShape 121"/>
          <p:cNvSpPr/>
          <p:nvPr/>
        </p:nvSpPr>
        <p:spPr>
          <a:xfrm>
            <a:off x="1908360" y="391320"/>
            <a:ext cx="8784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12" strike="noStrike">
                <a:latin typeface="Arial MT"/>
              </a:rPr>
              <a:t>147456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296" name="CustomShape 122"/>
          <p:cNvSpPr/>
          <p:nvPr/>
        </p:nvSpPr>
        <p:spPr>
          <a:xfrm>
            <a:off x="2016720" y="879480"/>
            <a:ext cx="8784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21" strike="noStrike">
                <a:latin typeface="Arial MT"/>
              </a:rPr>
              <a:t>1024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297" name="CustomShape 123"/>
          <p:cNvSpPr/>
          <p:nvPr/>
        </p:nvSpPr>
        <p:spPr>
          <a:xfrm>
            <a:off x="2124720" y="1427040"/>
            <a:ext cx="87840" cy="1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26" strike="noStrike">
                <a:latin typeface="Arial MT"/>
              </a:rPr>
              <a:t>512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298" name="CustomShape 124"/>
          <p:cNvSpPr/>
          <p:nvPr/>
        </p:nvSpPr>
        <p:spPr>
          <a:xfrm>
            <a:off x="2581920" y="1563480"/>
            <a:ext cx="87840" cy="1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26" strike="noStrike">
                <a:latin typeface="Arial MT"/>
              </a:rPr>
              <a:t>256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299" name="CustomShape 125"/>
          <p:cNvSpPr/>
          <p:nvPr/>
        </p:nvSpPr>
        <p:spPr>
          <a:xfrm>
            <a:off x="2924640" y="1563480"/>
            <a:ext cx="87840" cy="1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26" strike="noStrike">
                <a:latin typeface="Arial MT"/>
              </a:rPr>
              <a:t>256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300" name="CustomShape 126"/>
          <p:cNvSpPr/>
          <p:nvPr/>
        </p:nvSpPr>
        <p:spPr>
          <a:xfrm>
            <a:off x="3389040" y="1427040"/>
            <a:ext cx="87840" cy="1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26" strike="noStrike">
                <a:latin typeface="Arial MT"/>
              </a:rPr>
              <a:t>512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301" name="CustomShape 127"/>
          <p:cNvSpPr/>
          <p:nvPr/>
        </p:nvSpPr>
        <p:spPr>
          <a:xfrm>
            <a:off x="3789720" y="391320"/>
            <a:ext cx="8784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12" strike="noStrike">
                <a:latin typeface="Arial MT"/>
              </a:rPr>
              <a:t>147456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302" name="CustomShape 128"/>
          <p:cNvSpPr/>
          <p:nvPr/>
        </p:nvSpPr>
        <p:spPr>
          <a:xfrm>
            <a:off x="2279160" y="1071360"/>
            <a:ext cx="87840" cy="1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26" strike="noStrike">
                <a:latin typeface="Arial MT"/>
              </a:rPr>
              <a:t>512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303" name="CustomShape 129"/>
          <p:cNvSpPr/>
          <p:nvPr/>
        </p:nvSpPr>
        <p:spPr>
          <a:xfrm>
            <a:off x="2175480" y="537480"/>
            <a:ext cx="87840" cy="1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21" strike="noStrike">
                <a:latin typeface="Arial MT"/>
              </a:rPr>
              <a:t>1024</a:t>
            </a:r>
            <a:endParaRPr b="0" lang="en-US" sz="450" spc="-1" strike="noStrike">
              <a:latin typeface="Arial"/>
            </a:endParaRPr>
          </a:p>
        </p:txBody>
      </p:sp>
      <p:sp>
        <p:nvSpPr>
          <p:cNvPr id="304" name="CustomShape 130"/>
          <p:cNvSpPr/>
          <p:nvPr/>
        </p:nvSpPr>
        <p:spPr>
          <a:xfrm>
            <a:off x="1767960" y="339480"/>
            <a:ext cx="87840" cy="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26" strike="noStrike">
                <a:latin typeface="Arial MT"/>
              </a:rPr>
              <a:t>y,t</a:t>
            </a:r>
            <a:endParaRPr b="0" lang="en-US" sz="450" spc="-1" strike="noStrike">
              <a:latin typeface="Arial"/>
            </a:endParaRPr>
          </a:p>
        </p:txBody>
      </p:sp>
      <p:grpSp>
        <p:nvGrpSpPr>
          <p:cNvPr id="305" name="Group 131"/>
          <p:cNvGrpSpPr/>
          <p:nvPr/>
        </p:nvGrpSpPr>
        <p:grpSpPr>
          <a:xfrm>
            <a:off x="1906560" y="433080"/>
            <a:ext cx="1969920" cy="456480"/>
            <a:chOff x="1906560" y="433080"/>
            <a:chExt cx="1969920" cy="456480"/>
          </a:xfrm>
        </p:grpSpPr>
        <p:sp>
          <p:nvSpPr>
            <p:cNvPr id="306" name="CustomShape 132"/>
            <p:cNvSpPr/>
            <p:nvPr/>
          </p:nvSpPr>
          <p:spPr>
            <a:xfrm>
              <a:off x="3619080" y="514800"/>
              <a:ext cx="119520" cy="374760"/>
            </a:xfrm>
            <a:custGeom>
              <a:avLst/>
              <a:gdLst/>
              <a:ahLst/>
              <a:rect l="l" t="t" r="r" b="b"/>
              <a:pathLst>
                <a:path w="120014" h="375284">
                  <a:moveTo>
                    <a:pt x="99920" y="374910"/>
                  </a:moveTo>
                  <a:lnTo>
                    <a:pt x="19984" y="374910"/>
                  </a:lnTo>
                  <a:lnTo>
                    <a:pt x="12205" y="373340"/>
                  </a:lnTo>
                  <a:lnTo>
                    <a:pt x="5853" y="369057"/>
                  </a:lnTo>
                  <a:lnTo>
                    <a:pt x="1570" y="362705"/>
                  </a:lnTo>
                  <a:lnTo>
                    <a:pt x="0" y="354926"/>
                  </a:lnTo>
                  <a:lnTo>
                    <a:pt x="0" y="19984"/>
                  </a:lnTo>
                  <a:lnTo>
                    <a:pt x="1570" y="12205"/>
                  </a:lnTo>
                  <a:lnTo>
                    <a:pt x="5853" y="5853"/>
                  </a:lnTo>
                  <a:lnTo>
                    <a:pt x="12205" y="1570"/>
                  </a:lnTo>
                  <a:lnTo>
                    <a:pt x="19984" y="0"/>
                  </a:lnTo>
                  <a:lnTo>
                    <a:pt x="105221" y="0"/>
                  </a:lnTo>
                  <a:lnTo>
                    <a:pt x="110304" y="2105"/>
                  </a:lnTo>
                  <a:lnTo>
                    <a:pt x="117799" y="9601"/>
                  </a:lnTo>
                  <a:lnTo>
                    <a:pt x="119905" y="14684"/>
                  </a:lnTo>
                  <a:lnTo>
                    <a:pt x="119905" y="354926"/>
                  </a:lnTo>
                  <a:lnTo>
                    <a:pt x="118334" y="362705"/>
                  </a:lnTo>
                  <a:lnTo>
                    <a:pt x="114052" y="369057"/>
                  </a:lnTo>
                  <a:lnTo>
                    <a:pt x="107699" y="373340"/>
                  </a:lnTo>
                  <a:lnTo>
                    <a:pt x="99920" y="374910"/>
                  </a:lnTo>
                  <a:close/>
                </a:path>
              </a:pathLst>
            </a:custGeom>
            <a:solidFill>
              <a:srgbClr val="f1c13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33"/>
            <p:cNvSpPr/>
            <p:nvPr/>
          </p:nvSpPr>
          <p:spPr>
            <a:xfrm>
              <a:off x="3619080" y="514800"/>
              <a:ext cx="119520" cy="374760"/>
            </a:xfrm>
            <a:custGeom>
              <a:avLst/>
              <a:gdLst/>
              <a:ahLst/>
              <a:rect l="l" t="t" r="r" b="b"/>
              <a:pathLst>
                <a:path w="120014" h="375284">
                  <a:moveTo>
                    <a:pt x="0" y="19984"/>
                  </a:moveTo>
                  <a:lnTo>
                    <a:pt x="1570" y="12205"/>
                  </a:lnTo>
                  <a:lnTo>
                    <a:pt x="5853" y="5853"/>
                  </a:lnTo>
                  <a:lnTo>
                    <a:pt x="12205" y="1570"/>
                  </a:lnTo>
                  <a:lnTo>
                    <a:pt x="19984" y="0"/>
                  </a:lnTo>
                  <a:lnTo>
                    <a:pt x="99920" y="0"/>
                  </a:lnTo>
                  <a:lnTo>
                    <a:pt x="105221" y="0"/>
                  </a:lnTo>
                  <a:lnTo>
                    <a:pt x="110304" y="2105"/>
                  </a:lnTo>
                  <a:lnTo>
                    <a:pt x="114052" y="5853"/>
                  </a:lnTo>
                  <a:lnTo>
                    <a:pt x="117799" y="9601"/>
                  </a:lnTo>
                  <a:lnTo>
                    <a:pt x="119905" y="14684"/>
                  </a:lnTo>
                  <a:lnTo>
                    <a:pt x="119905" y="19984"/>
                  </a:lnTo>
                  <a:lnTo>
                    <a:pt x="119905" y="354926"/>
                  </a:lnTo>
                  <a:lnTo>
                    <a:pt x="118334" y="362705"/>
                  </a:lnTo>
                  <a:lnTo>
                    <a:pt x="114052" y="369057"/>
                  </a:lnTo>
                  <a:lnTo>
                    <a:pt x="107699" y="373340"/>
                  </a:lnTo>
                  <a:lnTo>
                    <a:pt x="99920" y="374910"/>
                  </a:lnTo>
                  <a:lnTo>
                    <a:pt x="19984" y="374910"/>
                  </a:lnTo>
                  <a:lnTo>
                    <a:pt x="12205" y="373340"/>
                  </a:lnTo>
                  <a:lnTo>
                    <a:pt x="5853" y="369057"/>
                  </a:lnTo>
                  <a:lnTo>
                    <a:pt x="1570" y="362705"/>
                  </a:lnTo>
                  <a:lnTo>
                    <a:pt x="0" y="354926"/>
                  </a:lnTo>
                  <a:lnTo>
                    <a:pt x="0" y="19984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34"/>
            <p:cNvSpPr/>
            <p:nvPr/>
          </p:nvSpPr>
          <p:spPr>
            <a:xfrm>
              <a:off x="3737520" y="700200"/>
              <a:ext cx="3600" cy="3600"/>
            </a:xfrm>
            <a:custGeom>
              <a:avLst/>
              <a:gdLst/>
              <a:ahLst/>
              <a:rect l="l" t="t" r="r" b="b"/>
              <a:pathLst>
                <a:path w="3810" h="3809">
                  <a:moveTo>
                    <a:pt x="0" y="1747"/>
                  </a:moveTo>
                  <a:lnTo>
                    <a:pt x="512" y="2983"/>
                  </a:lnTo>
                  <a:lnTo>
                    <a:pt x="1747" y="3495"/>
                  </a:lnTo>
                  <a:lnTo>
                    <a:pt x="2983" y="2983"/>
                  </a:lnTo>
                  <a:lnTo>
                    <a:pt x="3495" y="1747"/>
                  </a:lnTo>
                  <a:lnTo>
                    <a:pt x="2983" y="511"/>
                  </a:lnTo>
                  <a:lnTo>
                    <a:pt x="1747" y="0"/>
                  </a:lnTo>
                  <a:lnTo>
                    <a:pt x="512" y="511"/>
                  </a:lnTo>
                  <a:lnTo>
                    <a:pt x="0" y="1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35"/>
            <p:cNvSpPr/>
            <p:nvPr/>
          </p:nvSpPr>
          <p:spPr>
            <a:xfrm>
              <a:off x="3739320" y="702000"/>
              <a:ext cx="129960" cy="360"/>
            </a:xfrm>
            <a:custGeom>
              <a:avLst/>
              <a:gdLst/>
              <a:ahLst/>
              <a:rect l="l" t="t" r="r" b="b"/>
              <a:pathLst>
                <a:path w="130175" h="0">
                  <a:moveTo>
                    <a:pt x="0" y="0"/>
                  </a:moveTo>
                  <a:lnTo>
                    <a:pt x="130056" y="0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36"/>
            <p:cNvSpPr/>
            <p:nvPr/>
          </p:nvSpPr>
          <p:spPr>
            <a:xfrm>
              <a:off x="3865320" y="69804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4">
                  <a:moveTo>
                    <a:pt x="0" y="7862"/>
                  </a:moveTo>
                  <a:lnTo>
                    <a:pt x="3931" y="3931"/>
                  </a:lnTo>
                  <a:lnTo>
                    <a:pt x="0" y="0"/>
                  </a:lnTo>
                  <a:lnTo>
                    <a:pt x="10801" y="3931"/>
                  </a:lnTo>
                  <a:lnTo>
                    <a:pt x="0" y="78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137"/>
            <p:cNvSpPr/>
            <p:nvPr/>
          </p:nvSpPr>
          <p:spPr>
            <a:xfrm>
              <a:off x="3865320" y="698040"/>
              <a:ext cx="11160" cy="7920"/>
            </a:xfrm>
            <a:custGeom>
              <a:avLst/>
              <a:gdLst/>
              <a:ahLst/>
              <a:rect l="l" t="t" r="r" b="b"/>
              <a:pathLst>
                <a:path w="11429" h="8254">
                  <a:moveTo>
                    <a:pt x="3931" y="3931"/>
                  </a:moveTo>
                  <a:lnTo>
                    <a:pt x="0" y="7862"/>
                  </a:lnTo>
                  <a:lnTo>
                    <a:pt x="10801" y="3931"/>
                  </a:lnTo>
                  <a:lnTo>
                    <a:pt x="0" y="0"/>
                  </a:lnTo>
                  <a:lnTo>
                    <a:pt x="3931" y="3931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138"/>
            <p:cNvSpPr/>
            <p:nvPr/>
          </p:nvSpPr>
          <p:spPr>
            <a:xfrm>
              <a:off x="1906560" y="434880"/>
              <a:ext cx="1850040" cy="261720"/>
            </a:xfrm>
            <a:custGeom>
              <a:avLst/>
              <a:gdLst/>
              <a:ahLst/>
              <a:rect l="l" t="t" r="r" b="b"/>
              <a:pathLst>
                <a:path w="1850389" h="262255">
                  <a:moveTo>
                    <a:pt x="0" y="261630"/>
                  </a:moveTo>
                  <a:lnTo>
                    <a:pt x="136861" y="8716"/>
                  </a:lnTo>
                  <a:moveTo>
                    <a:pt x="133907" y="8698"/>
                  </a:moveTo>
                  <a:lnTo>
                    <a:pt x="1850129" y="0"/>
                  </a:lnTo>
                </a:path>
              </a:pathLst>
            </a:custGeom>
            <a:noFill/>
            <a:ln w="36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3" name="object 142" descr=""/>
            <p:cNvPicPr/>
            <p:nvPr/>
          </p:nvPicPr>
          <p:blipFill>
            <a:blip r:embed="rId3"/>
            <a:stretch/>
          </p:blipFill>
          <p:spPr>
            <a:xfrm>
              <a:off x="3755160" y="433080"/>
              <a:ext cx="80640" cy="293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4" name="CustomShape 139"/>
          <p:cNvSpPr/>
          <p:nvPr/>
        </p:nvSpPr>
        <p:spPr>
          <a:xfrm>
            <a:off x="3790800" y="655920"/>
            <a:ext cx="39600" cy="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>
            <a:spAutoFit/>
          </a:bodyPr>
          <a:p>
            <a:pPr>
              <a:lnSpc>
                <a:spcPct val="100000"/>
              </a:lnSpc>
              <a:spcBef>
                <a:spcPts val="113"/>
              </a:spcBef>
            </a:pPr>
            <a:r>
              <a:rPr b="0" lang="en-US" sz="350" spc="-52" strike="noStrike">
                <a:latin typeface="Arial MT"/>
              </a:rPr>
              <a:t>+</a:t>
            </a:r>
            <a:endParaRPr b="0" lang="en-US" sz="350" spc="-1" strike="noStrike">
              <a:latin typeface="Arial"/>
            </a:endParaRPr>
          </a:p>
        </p:txBody>
      </p:sp>
      <p:sp>
        <p:nvSpPr>
          <p:cNvPr id="315" name="CustomShape 140"/>
          <p:cNvSpPr/>
          <p:nvPr/>
        </p:nvSpPr>
        <p:spPr>
          <a:xfrm>
            <a:off x="3495960" y="721080"/>
            <a:ext cx="12420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5760" tIns="0" bIns="0" vert="vert270" rot="16200000">
            <a:noAutofit/>
          </a:bodyPr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en-US" sz="450" spc="-1" strike="noStrike">
                <a:latin typeface="Arial MT"/>
              </a:rPr>
              <a:t>1024</a:t>
            </a:r>
            <a:r>
              <a:rPr b="0" lang="en-US" sz="450" spc="188" strike="noStrike">
                <a:latin typeface="Arial MT"/>
              </a:rPr>
              <a:t> </a:t>
            </a:r>
            <a:r>
              <a:rPr b="0" lang="en-US" sz="679" spc="-32" strike="noStrike" baseline="-37000">
                <a:latin typeface="Arial MT"/>
              </a:rPr>
              <a:t>1024</a:t>
            </a:r>
            <a:endParaRPr b="0" lang="en-US" sz="680" spc="-1" strike="noStrike">
              <a:latin typeface="Arial"/>
            </a:endParaRPr>
          </a:p>
        </p:txBody>
      </p:sp>
      <p:grpSp>
        <p:nvGrpSpPr>
          <p:cNvPr id="316" name="Group 141"/>
          <p:cNvGrpSpPr/>
          <p:nvPr/>
        </p:nvGrpSpPr>
        <p:grpSpPr>
          <a:xfrm>
            <a:off x="2690280" y="2251440"/>
            <a:ext cx="331200" cy="198360"/>
            <a:chOff x="2690280" y="2251440"/>
            <a:chExt cx="331200" cy="198360"/>
          </a:xfrm>
        </p:grpSpPr>
        <p:sp>
          <p:nvSpPr>
            <p:cNvPr id="317" name="CustomShape 142"/>
            <p:cNvSpPr/>
            <p:nvPr/>
          </p:nvSpPr>
          <p:spPr>
            <a:xfrm>
              <a:off x="2690280" y="2251440"/>
              <a:ext cx="317880" cy="181800"/>
            </a:xfrm>
            <a:custGeom>
              <a:avLst/>
              <a:gdLst/>
              <a:ahLst/>
              <a:rect l="l" t="t" r="r" b="b"/>
              <a:pathLst>
                <a:path w="318135" h="182244">
                  <a:moveTo>
                    <a:pt x="1743" y="181895"/>
                  </a:moveTo>
                  <a:lnTo>
                    <a:pt x="3505" y="0"/>
                  </a:lnTo>
                  <a:moveTo>
                    <a:pt x="0" y="1697"/>
                  </a:moveTo>
                  <a:lnTo>
                    <a:pt x="318096" y="1587"/>
                  </a:lnTo>
                  <a:moveTo>
                    <a:pt x="314627" y="3449"/>
                  </a:moveTo>
                  <a:lnTo>
                    <a:pt x="314738" y="178408"/>
                  </a:lnTo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143"/>
            <p:cNvSpPr/>
            <p:nvPr/>
          </p:nvSpPr>
          <p:spPr>
            <a:xfrm>
              <a:off x="2983680" y="2412000"/>
              <a:ext cx="37800" cy="37800"/>
            </a:xfrm>
            <a:custGeom>
              <a:avLst/>
              <a:gdLst/>
              <a:ahLst/>
              <a:rect l="l" t="t" r="r" b="b"/>
              <a:pathLst>
                <a:path w="38100" h="38100">
                  <a:moveTo>
                    <a:pt x="19048" y="37656"/>
                  </a:moveTo>
                  <a:lnTo>
                    <a:pt x="11633" y="36176"/>
                  </a:lnTo>
                  <a:lnTo>
                    <a:pt x="5579" y="32141"/>
                  </a:lnTo>
                  <a:lnTo>
                    <a:pt x="1496" y="26156"/>
                  </a:lnTo>
                  <a:lnTo>
                    <a:pt x="0" y="18828"/>
                  </a:lnTo>
                  <a:lnTo>
                    <a:pt x="1496" y="11499"/>
                  </a:lnTo>
                  <a:lnTo>
                    <a:pt x="5579" y="5514"/>
                  </a:lnTo>
                  <a:lnTo>
                    <a:pt x="11633" y="1479"/>
                  </a:lnTo>
                  <a:lnTo>
                    <a:pt x="19048" y="0"/>
                  </a:lnTo>
                  <a:lnTo>
                    <a:pt x="24100" y="0"/>
                  </a:lnTo>
                  <a:lnTo>
                    <a:pt x="28945" y="1983"/>
                  </a:lnTo>
                  <a:lnTo>
                    <a:pt x="36089" y="9045"/>
                  </a:lnTo>
                  <a:lnTo>
                    <a:pt x="38096" y="13834"/>
                  </a:lnTo>
                  <a:lnTo>
                    <a:pt x="38096" y="18828"/>
                  </a:lnTo>
                  <a:lnTo>
                    <a:pt x="36599" y="26156"/>
                  </a:lnTo>
                  <a:lnTo>
                    <a:pt x="32517" y="32141"/>
                  </a:lnTo>
                  <a:lnTo>
                    <a:pt x="26462" y="36176"/>
                  </a:lnTo>
                  <a:lnTo>
                    <a:pt x="19048" y="37656"/>
                  </a:lnTo>
                  <a:close/>
                </a:path>
              </a:pathLst>
            </a:custGeom>
            <a:solidFill>
              <a:srgbClr val="cee1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44"/>
            <p:cNvSpPr/>
            <p:nvPr/>
          </p:nvSpPr>
          <p:spPr>
            <a:xfrm>
              <a:off x="2983680" y="2412000"/>
              <a:ext cx="37800" cy="37800"/>
            </a:xfrm>
            <a:custGeom>
              <a:avLst/>
              <a:gdLst/>
              <a:ahLst/>
              <a:rect l="l" t="t" r="r" b="b"/>
              <a:pathLst>
                <a:path w="38100" h="38100">
                  <a:moveTo>
                    <a:pt x="0" y="18828"/>
                  </a:moveTo>
                  <a:lnTo>
                    <a:pt x="1496" y="11499"/>
                  </a:lnTo>
                  <a:lnTo>
                    <a:pt x="5579" y="5514"/>
                  </a:lnTo>
                  <a:lnTo>
                    <a:pt x="11633" y="1479"/>
                  </a:lnTo>
                  <a:lnTo>
                    <a:pt x="19048" y="0"/>
                  </a:lnTo>
                  <a:lnTo>
                    <a:pt x="24100" y="0"/>
                  </a:lnTo>
                  <a:lnTo>
                    <a:pt x="28945" y="1983"/>
                  </a:lnTo>
                  <a:lnTo>
                    <a:pt x="32517" y="5514"/>
                  </a:lnTo>
                  <a:lnTo>
                    <a:pt x="36089" y="9045"/>
                  </a:lnTo>
                  <a:lnTo>
                    <a:pt x="38096" y="13834"/>
                  </a:lnTo>
                  <a:lnTo>
                    <a:pt x="38096" y="18828"/>
                  </a:lnTo>
                  <a:lnTo>
                    <a:pt x="36599" y="26156"/>
                  </a:lnTo>
                  <a:lnTo>
                    <a:pt x="32517" y="32141"/>
                  </a:lnTo>
                  <a:lnTo>
                    <a:pt x="26462" y="36176"/>
                  </a:lnTo>
                  <a:lnTo>
                    <a:pt x="19048" y="37656"/>
                  </a:lnTo>
                  <a:lnTo>
                    <a:pt x="11633" y="36176"/>
                  </a:lnTo>
                  <a:lnTo>
                    <a:pt x="5579" y="32141"/>
                  </a:lnTo>
                  <a:lnTo>
                    <a:pt x="1496" y="26156"/>
                  </a:lnTo>
                  <a:lnTo>
                    <a:pt x="0" y="18828"/>
                  </a:lnTo>
                  <a:close/>
                </a:path>
              </a:pathLst>
            </a:custGeom>
            <a:noFill/>
            <a:ln w="3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0" name="CustomShape 145"/>
          <p:cNvSpPr/>
          <p:nvPr/>
        </p:nvSpPr>
        <p:spPr>
          <a:xfrm>
            <a:off x="2970000" y="2386080"/>
            <a:ext cx="43920" cy="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50" spc="-52" strike="noStrike">
                <a:latin typeface="Arial MT"/>
              </a:rPr>
              <a:t>+</a:t>
            </a:r>
            <a:endParaRPr b="0" lang="en-US" sz="250" spc="-1" strike="noStrike">
              <a:latin typeface="Arial"/>
            </a:endParaRPr>
          </a:p>
        </p:txBody>
      </p:sp>
      <p:sp>
        <p:nvSpPr>
          <p:cNvPr id="321" name="CustomShape 146"/>
          <p:cNvSpPr/>
          <p:nvPr/>
        </p:nvSpPr>
        <p:spPr>
          <a:xfrm>
            <a:off x="1695240" y="2504880"/>
            <a:ext cx="220680" cy="360"/>
          </a:xfrm>
          <a:custGeom>
            <a:avLst/>
            <a:gdLst/>
            <a:ahLst/>
            <a:rect l="l" t="t" r="r" b="b"/>
            <a:pathLst>
              <a:path w="220980" h="635">
                <a:moveTo>
                  <a:pt x="220432" y="550"/>
                </a:moveTo>
                <a:lnTo>
                  <a:pt x="0" y="0"/>
                </a:lnTo>
              </a:path>
            </a:pathLst>
          </a:custGeom>
          <a:noFill/>
          <a:ln w="3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47"/>
          <p:cNvSpPr/>
          <p:nvPr/>
        </p:nvSpPr>
        <p:spPr>
          <a:xfrm>
            <a:off x="1693440" y="2594160"/>
            <a:ext cx="220680" cy="360"/>
          </a:xfrm>
          <a:custGeom>
            <a:avLst/>
            <a:gdLst/>
            <a:ahLst/>
            <a:rect l="l" t="t" r="r" b="b"/>
            <a:pathLst>
              <a:path w="220980" h="635">
                <a:moveTo>
                  <a:pt x="220432" y="550"/>
                </a:moveTo>
                <a:lnTo>
                  <a:pt x="0" y="0"/>
                </a:lnTo>
              </a:path>
            </a:pathLst>
          </a:custGeom>
          <a:noFill/>
          <a:ln w="3600">
            <a:solidFill>
              <a:srgbClr val="674ea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48"/>
          <p:cNvSpPr/>
          <p:nvPr/>
        </p:nvSpPr>
        <p:spPr>
          <a:xfrm>
            <a:off x="2397240" y="2366640"/>
            <a:ext cx="363600" cy="1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54720">
              <a:lnSpc>
                <a:spcPct val="100000"/>
              </a:lnSpc>
              <a:spcBef>
                <a:spcPts val="105"/>
              </a:spcBef>
            </a:pPr>
            <a:r>
              <a:rPr b="0" lang="en-US" sz="250" spc="-12" strike="noStrike">
                <a:latin typeface="Arial MT"/>
              </a:rPr>
              <a:t>input</a:t>
            </a:r>
            <a:endParaRPr b="0" lang="en-US" sz="25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210"/>
              </a:spcBef>
            </a:pPr>
            <a:r>
              <a:rPr b="0" lang="en-US" sz="379" spc="-1" strike="noStrike" baseline="11000">
                <a:latin typeface="Arial MT"/>
              </a:rPr>
              <a:t>in_size</a:t>
            </a:r>
            <a:r>
              <a:rPr b="0" lang="en-US" sz="379" spc="313" strike="noStrike" baseline="11000">
                <a:latin typeface="Arial MT"/>
              </a:rPr>
              <a:t>  </a:t>
            </a:r>
            <a:r>
              <a:rPr b="0" lang="en-US" sz="250" spc="-12" strike="noStrike">
                <a:latin typeface="Arial MT"/>
              </a:rPr>
              <a:t>out_size</a:t>
            </a:r>
            <a:endParaRPr b="0" lang="en-US" sz="250" spc="-1" strike="noStrike">
              <a:latin typeface="Arial"/>
            </a:endParaRPr>
          </a:p>
        </p:txBody>
      </p:sp>
      <p:sp>
        <p:nvSpPr>
          <p:cNvPr id="324" name="TextShape 149"/>
          <p:cNvSpPr txBox="1"/>
          <p:nvPr/>
        </p:nvSpPr>
        <p:spPr>
          <a:xfrm>
            <a:off x="5459760" y="3135600"/>
            <a:ext cx="244800" cy="189576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</a:pPr>
            <a:fld id="{04AAAB01-2DDA-499E-AB33-65A925E83055}" type="slidenum">
              <a:rPr b="0" lang="en-US" sz="500" spc="-1" strike="noStrike">
                <a:solidFill>
                  <a:srgbClr val="548ca0"/>
                </a:solidFill>
                <a:latin typeface="Arial MT"/>
              </a:rPr>
              <a:t>&lt;number&gt;</a:t>
            </a:fld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1" strike="noStrike">
                <a:solidFill>
                  <a:srgbClr val="548ca0"/>
                </a:solidFill>
                <a:latin typeface="Arial MT"/>
              </a:rPr>
              <a:t>/</a:t>
            </a:r>
            <a:r>
              <a:rPr b="0" lang="en-US" sz="5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500" spc="-26" strike="noStrike">
                <a:solidFill>
                  <a:srgbClr val="548ca0"/>
                </a:solidFill>
                <a:latin typeface="Arial MT"/>
              </a:rPr>
              <a:t>18</a:t>
            </a:r>
            <a:endParaRPr b="0" lang="en-US" sz="500" spc="-1" strike="noStrike">
              <a:latin typeface="Times New Roman"/>
            </a:endParaRPr>
          </a:p>
        </p:txBody>
      </p:sp>
      <p:sp>
        <p:nvSpPr>
          <p:cNvPr id="325" name="CustomShape 150"/>
          <p:cNvSpPr/>
          <p:nvPr/>
        </p:nvSpPr>
        <p:spPr>
          <a:xfrm>
            <a:off x="3027600" y="2366640"/>
            <a:ext cx="285480" cy="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250" spc="-1" strike="noStrike">
                <a:latin typeface="Arial MT"/>
              </a:rPr>
              <a:t>output</a:t>
            </a:r>
            <a:r>
              <a:rPr b="0" lang="en-US" sz="250" spc="333" strike="noStrike">
                <a:latin typeface="Arial MT"/>
              </a:rPr>
              <a:t>  </a:t>
            </a:r>
            <a:r>
              <a:rPr b="0" lang="en-US" sz="250" spc="-12" strike="noStrike">
                <a:latin typeface="Arial MT"/>
              </a:rPr>
              <a:t>input</a:t>
            </a:r>
            <a:endParaRPr b="0" lang="en-US" sz="250" spc="-1" strike="noStrike">
              <a:latin typeface="Arial"/>
            </a:endParaRPr>
          </a:p>
        </p:txBody>
      </p:sp>
      <p:sp>
        <p:nvSpPr>
          <p:cNvPr id="326" name="CustomShape 151"/>
          <p:cNvSpPr/>
          <p:nvPr/>
        </p:nvSpPr>
        <p:spPr>
          <a:xfrm>
            <a:off x="1672200" y="2041920"/>
            <a:ext cx="73944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291600">
              <a:lnSpc>
                <a:spcPct val="100000"/>
              </a:lnSpc>
              <a:spcBef>
                <a:spcPts val="130"/>
              </a:spcBef>
            </a:pPr>
            <a:r>
              <a:rPr b="0" lang="en-US" sz="300" spc="9" strike="noStrike">
                <a:latin typeface="Arial MT"/>
              </a:rPr>
              <a:t>up/down</a:t>
            </a:r>
            <a:r>
              <a:rPr b="0" lang="en-US" sz="300" spc="32" strike="noStrike">
                <a:latin typeface="Arial MT"/>
              </a:rPr>
              <a:t> </a:t>
            </a:r>
            <a:r>
              <a:rPr b="0" lang="en-US" sz="300" spc="-12" strike="noStrike">
                <a:latin typeface="Arial MT"/>
              </a:rPr>
              <a:t>block</a:t>
            </a:r>
            <a:endParaRPr b="0" lang="en-US" sz="300" spc="-1" strike="noStrike">
              <a:latin typeface="Arial"/>
            </a:endParaRPr>
          </a:p>
          <a:p>
            <a:pPr marL="291600">
              <a:lnSpc>
                <a:spcPct val="196000"/>
              </a:lnSpc>
              <a:spcBef>
                <a:spcPts val="11"/>
              </a:spcBef>
            </a:pPr>
            <a:r>
              <a:rPr b="0" lang="en-US" sz="300" spc="-12" strike="noStrike">
                <a:latin typeface="Arial MT"/>
              </a:rPr>
              <a:t>Input/output</a:t>
            </a:r>
            <a:r>
              <a:rPr b="0" lang="en-US" sz="300" spc="497" strike="noStrike">
                <a:latin typeface="Arial MT"/>
              </a:rPr>
              <a:t> </a:t>
            </a:r>
            <a:r>
              <a:rPr b="0" lang="en-US" sz="300" spc="-1" strike="noStrike">
                <a:latin typeface="Arial MT"/>
              </a:rPr>
              <a:t>y,t</a:t>
            </a:r>
            <a:r>
              <a:rPr b="0" lang="en-US" sz="300" spc="-7" strike="noStrike">
                <a:latin typeface="Arial MT"/>
              </a:rPr>
              <a:t> </a:t>
            </a:r>
            <a:r>
              <a:rPr b="0" lang="en-US" sz="300" spc="-12" strike="noStrike">
                <a:latin typeface="Arial MT"/>
              </a:rPr>
              <a:t>input</a:t>
            </a:r>
            <a:r>
              <a:rPr b="0" lang="en-US" sz="300" spc="497" strike="noStrike">
                <a:latin typeface="Arial MT"/>
              </a:rPr>
              <a:t> </a:t>
            </a:r>
            <a:r>
              <a:rPr b="0" lang="en-US" sz="300" spc="-1" strike="noStrike">
                <a:latin typeface="Arial MT"/>
              </a:rPr>
              <a:t>linear</a:t>
            </a:r>
            <a:r>
              <a:rPr b="0" lang="en-US" sz="300" spc="94" strike="noStrike">
                <a:latin typeface="Arial MT"/>
              </a:rPr>
              <a:t> </a:t>
            </a:r>
            <a:r>
              <a:rPr b="0" lang="en-US" sz="300" spc="-12" strike="noStrike">
                <a:latin typeface="Arial MT"/>
              </a:rPr>
              <a:t>layers</a:t>
            </a:r>
            <a:endParaRPr b="0" lang="en-US" sz="300" spc="-1" strike="noStrike">
              <a:latin typeface="Arial"/>
            </a:endParaRPr>
          </a:p>
          <a:p>
            <a:pPr marL="291960" indent="1800">
              <a:lnSpc>
                <a:spcPct val="17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US" sz="300" spc="-1" strike="noStrike">
                <a:latin typeface="Arial MT"/>
              </a:rPr>
              <a:t>Skip</a:t>
            </a:r>
            <a:r>
              <a:rPr b="0" lang="en-US" sz="300" spc="49" strike="noStrike">
                <a:latin typeface="Arial MT"/>
              </a:rPr>
              <a:t> </a:t>
            </a:r>
            <a:r>
              <a:rPr b="0" lang="en-US" sz="300" spc="-12" strike="noStrike">
                <a:latin typeface="Arial MT"/>
              </a:rPr>
              <a:t>connection</a:t>
            </a:r>
            <a:r>
              <a:rPr b="0" lang="en-US" sz="300" spc="497" strike="noStrike">
                <a:latin typeface="Arial MT"/>
              </a:rPr>
              <a:t> </a:t>
            </a:r>
            <a:r>
              <a:rPr b="0" lang="en-US" sz="300" spc="-1" strike="noStrike">
                <a:latin typeface="Arial MT"/>
              </a:rPr>
              <a:t>forward</a:t>
            </a:r>
            <a:r>
              <a:rPr b="0" lang="en-US" sz="300" spc="77" strike="noStrike">
                <a:latin typeface="Arial MT"/>
              </a:rPr>
              <a:t> </a:t>
            </a:r>
            <a:r>
              <a:rPr b="0" lang="en-US" sz="300" spc="-12" strike="noStrike">
                <a:latin typeface="Arial MT"/>
              </a:rPr>
              <a:t>connection</a:t>
            </a:r>
            <a:endParaRPr b="0" lang="en-US" sz="300" spc="-1" strike="noStrike">
              <a:latin typeface="Arial"/>
            </a:endParaRPr>
          </a:p>
          <a:p>
            <a:pPr marL="290160" indent="1800">
              <a:lnSpc>
                <a:spcPct val="100000"/>
              </a:lnSpc>
              <a:spcBef>
                <a:spcPts val="340"/>
              </a:spcBef>
              <a:tabLst>
                <a:tab algn="l" pos="0"/>
              </a:tabLst>
            </a:pPr>
            <a:r>
              <a:rPr b="0" lang="en-US" sz="300" spc="-1" strike="noStrike">
                <a:latin typeface="Arial MT"/>
              </a:rPr>
              <a:t>y,t</a:t>
            </a:r>
            <a:r>
              <a:rPr b="0" lang="en-US" sz="300" spc="-7" strike="noStrike">
                <a:latin typeface="Arial MT"/>
              </a:rPr>
              <a:t> </a:t>
            </a:r>
            <a:r>
              <a:rPr b="0" lang="en-US" sz="300" spc="-12" strike="noStrike">
                <a:latin typeface="Arial MT"/>
              </a:rPr>
              <a:t>connection</a:t>
            </a:r>
            <a:endParaRPr b="0" lang="en-US" sz="300" spc="-1" strike="noStrike">
              <a:latin typeface="Arial"/>
            </a:endParaRPr>
          </a:p>
        </p:txBody>
      </p:sp>
      <p:sp>
        <p:nvSpPr>
          <p:cNvPr id="327" name="CustomShape 152"/>
          <p:cNvSpPr/>
          <p:nvPr/>
        </p:nvSpPr>
        <p:spPr>
          <a:xfrm>
            <a:off x="970200" y="2862720"/>
            <a:ext cx="381996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Figure: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structural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overview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the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architecture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of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the</a:t>
            </a:r>
            <a:r>
              <a:rPr b="0" lang="en-US" sz="900" spc="-21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MLP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" strike="noStrike">
                <a:solidFill>
                  <a:srgbClr val="548ca0"/>
                </a:solidFill>
                <a:latin typeface="Arial MT"/>
              </a:rPr>
              <a:t>diffusion</a:t>
            </a:r>
            <a:r>
              <a:rPr b="0" lang="en-US" sz="900" spc="-26" strike="noStrike">
                <a:solidFill>
                  <a:srgbClr val="548ca0"/>
                </a:solidFill>
                <a:latin typeface="Arial MT"/>
              </a:rPr>
              <a:t> </a:t>
            </a:r>
            <a:r>
              <a:rPr b="0" lang="en-US" sz="900" spc="-12" strike="noStrike">
                <a:solidFill>
                  <a:srgbClr val="548ca0"/>
                </a:solidFill>
                <a:latin typeface="Arial MT"/>
              </a:rPr>
              <a:t>model.</a:t>
            </a:r>
            <a:endParaRPr b="0" lang="en-US" sz="9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2025-07-21T13:15:01Z</dcterms:created>
  <dc:creator>Martha McFirstAuthor</dc:creator>
  <dc:description/>
  <cp:keywords>Science LaTeX Beamer Presentation Template</cp:keywords>
  <dc:language>en-US</dc:language>
  <cp:lastModifiedBy/>
  <dcterms:modified xsi:type="dcterms:W3CDTF">2025-07-21T22:37:47Z</dcterms:modified>
  <cp:revision>2</cp:revision>
  <dc:subject/>
  <dc:title>Generating Synthetic Genotypes using Diffusion Models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2025-07-21T00:00:00Z</vt:filetime>
  </property>
  <property fmtid="{D5CDD505-2E9C-101B-9397-08002B2CF9AE}" pid="4" name="Creator">
    <vt:lpwstr>LaTeX with Beamer class</vt:lpwstr>
  </property>
  <property fmtid="{D5CDD505-2E9C-101B-9397-08002B2CF9AE}" pid="5" name="HyperlinksChanged">
    <vt:bool>0</vt:bool>
  </property>
  <property fmtid="{D5CDD505-2E9C-101B-9397-08002B2CF9AE}" pid="6" name="LastSaved">
    <vt:filetime>2025-07-21T00:00:00Z</vt:filetime>
  </property>
  <property fmtid="{D5CDD505-2E9C-101B-9397-08002B2CF9AE}" pid="7" name="LinksUpToDate">
    <vt:bool>0</vt:bool>
  </property>
  <property fmtid="{D5CDD505-2E9C-101B-9397-08002B2CF9AE}" pid="8" name="PTEX.Fullbanner">
    <vt:lpwstr>This is pdfTeX, Version 3.14159265-2.6-1.40.20 (TeX Live 2019/Debian) kpathsea version 6.3.1</vt:lpwstr>
  </property>
  <property fmtid="{D5CDD505-2E9C-101B-9397-08002B2CF9AE}" pid="9" name="PresentationFormat">
    <vt:lpwstr>On-screen Show (4:3)</vt:lpwstr>
  </property>
  <property fmtid="{D5CDD505-2E9C-101B-9397-08002B2CF9AE}" pid="10" name="Producer">
    <vt:lpwstr>pdfTeX-1.40.20</vt:lpwstr>
  </property>
  <property fmtid="{D5CDD505-2E9C-101B-9397-08002B2CF9AE}" pid="11" name="ScaleCrop">
    <vt:bool>0</vt:bool>
  </property>
  <property fmtid="{D5CDD505-2E9C-101B-9397-08002B2CF9AE}" pid="12" name="ShareDoc">
    <vt:bool>0</vt:bool>
  </property>
</Properties>
</file>