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4" r:id="rId4"/>
    <p:sldId id="265" r:id="rId5"/>
    <p:sldId id="266" r:id="rId6"/>
    <p:sldId id="267" r:id="rId7"/>
    <p:sldId id="272" r:id="rId8"/>
    <p:sldId id="268" r:id="rId9"/>
    <p:sldId id="273" r:id="rId10"/>
    <p:sldId id="269" r:id="rId11"/>
    <p:sldId id="274" r:id="rId12"/>
    <p:sldId id="270" r:id="rId13"/>
    <p:sldId id="278" r:id="rId14"/>
    <p:sldId id="280" r:id="rId15"/>
    <p:sldId id="271" r:id="rId16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5053" autoAdjust="0"/>
  </p:normalViewPr>
  <p:slideViewPr>
    <p:cSldViewPr snapToObjects="1">
      <p:cViewPr varScale="1">
        <p:scale>
          <a:sx n="108" d="100"/>
          <a:sy n="108" d="100"/>
        </p:scale>
        <p:origin x="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E7EC7924-74FC-4A33-A0CC-F6F53865DF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52A1194-1B15-47FB-96E9-998CDE9E4B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2FCD475-98B0-4B79-ABEE-96E4D46627C3}" type="datetimeFigureOut">
              <a:rPr lang="pl-PL"/>
              <a:pPr>
                <a:defRPr/>
              </a:pPr>
              <a:t>27.01.2019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DA636E0-23BD-401B-A9E0-04B6CD0B3C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A86EA07-7168-4934-AA6C-8EBE05B69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0C3B703-0C89-4E6A-860F-7C5736B2C5AD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9ABB236-D9E0-4D57-81C1-06D0E9241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F1688CA-EEE4-4040-849C-43FEE3288C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906C691-42C4-443D-8D12-ABADA6C28304}" type="datetimeFigureOut">
              <a:rPr lang="pl-PL"/>
              <a:pPr>
                <a:defRPr/>
              </a:pPr>
              <a:t>27.01.2019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47B9C68A-5F0C-4A87-8B34-37ED887EEC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0E9FECD1-1490-4772-87F3-0234D861A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51299B-39E7-414E-8370-7FE07BF789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0077E9-1BBE-484B-B916-67EEC6AA5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D19BFD8-E344-4858-97A6-3DAA1BF56D2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A7001BB-0534-43D6-BA3D-8D577CB5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7F8618F5-AD96-4A82-908E-5E0F6D5D0F94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C822C969-15D0-4A24-A925-E177323C8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4924BD72-C258-42D3-A42D-74D0EDE01519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DC9FCF0-1232-4F66-A131-974A8CA89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63096708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D93D0D9-10CF-4055-AF59-DF9113E09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471C490-A771-483E-A195-2A1BB6D4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082EAB4-BE80-40BF-8CD2-85779B896FA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6D5C55A-6F60-4505-91B6-570208A12E20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F8735D2-D6ED-4043-9227-7BF63C96F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413436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40E53C4-66D1-431E-AD4C-4E7BCA208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8B44DC16-5CD7-425B-A4A9-29E478C6D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342EF0F0-B6D8-4F70-B40B-2BC31D780C84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9756BB8A-92DB-492A-865B-9B5ABE244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4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68801226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FD0128A8-B26C-4490-8993-2B524013A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E4BDD78-2904-4E51-9D1B-BB1EAC1A6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AB9AF7D-D846-4C20-A4F3-376799F68F1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4BE7D8C-7716-43A6-8B85-C1287A7B99AB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AEFFB671-B6EB-4330-9FA0-744CADA0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3493882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8A62E64-338A-4E70-B2B9-27913A19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1E0B3F6-5059-4124-96CE-E73A5756A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23EED68-5428-4C91-AA45-EF9DBFAEF9B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AD023B0-E127-4152-8CF2-55C5CC91EAA1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9A090D58-31DC-469C-BB97-5FC6072BD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19586348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1EED766-AB25-4498-A4EF-B91E933E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4771820-19E4-426C-8AB7-6FB24A568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DEA3F29-C9F9-4168-A348-5A88ECC3C86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0D393E5-EC1F-4FB0-B508-2D4B417134E4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9" name="Obraz 6">
            <a:extLst>
              <a:ext uri="{FF2B5EF4-FFF2-40B4-BE49-F238E27FC236}">
                <a16:creationId xmlns:a16="http://schemas.microsoft.com/office/drawing/2014/main" id="{416B38FB-D4A3-4490-8044-2C69C6C07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9507201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847B799-492D-41BD-999E-F79DEA075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77A6B5C-0DE6-4818-9FB2-0F10B88A0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CD21F3C-4270-405B-9AC0-40C249C02E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45AB81A2-6D02-4D3D-8EF6-755A68284AED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0" name="Obraz 6">
            <a:extLst>
              <a:ext uri="{FF2B5EF4-FFF2-40B4-BE49-F238E27FC236}">
                <a16:creationId xmlns:a16="http://schemas.microsoft.com/office/drawing/2014/main" id="{B1F926C7-36F7-4B88-BEF7-DDBDAB55B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5974564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F94E9CB8-092F-4A3A-B0CF-4E9B5AFF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3782201-9A3D-4505-A155-931E4E9F5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1B92B36-D170-4DAA-8BDA-9F54DCEA4C5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33838B9-16EE-4746-8672-DCDCBE7C1D59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62F77A52-5717-4DE1-9D1D-965CAB4B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48386461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63CEE5E9-0D50-4C61-ADA9-CEB0DA8B0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B10EB45-5459-407E-AA75-102786E2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1A87000-75ED-46DE-84F0-1F3DA0B7AC4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11605D2-814D-44BD-AE1E-C48B057E1261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FC666EED-71E2-4775-8F71-6FDA3421F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415659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C3D920A-7450-48A5-8809-ECC682422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A0AD300-2B8A-4190-BA26-E18DEF0A9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C1CC91A-047E-4C63-A4F2-136E71D776D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2CD17B7-A52A-4EEA-9658-23C64D820F9E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9A648B2-3317-491C-A91A-7B0CDBD56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749630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39DE6B0F-ECD0-4808-964B-E6D377BAF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20FF1398-61B8-4D9D-A94D-04FF5AC77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tekstu 2">
            <a:extLst>
              <a:ext uri="{FF2B5EF4-FFF2-40B4-BE49-F238E27FC236}">
                <a16:creationId xmlns:a16="http://schemas.microsoft.com/office/drawing/2014/main" id="{81DA5F4E-55D0-4787-BD3C-FFBFCD902AF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552" y="115888"/>
            <a:ext cx="8479036" cy="1728787"/>
          </a:xfrm>
        </p:spPr>
        <p:txBody>
          <a:bodyPr/>
          <a:lstStyle/>
          <a:p>
            <a:r>
              <a:rPr lang="pl-PL" altLang="pl-PL" dirty="0"/>
              <a:t>Projekt z Baz Danych 2</a:t>
            </a:r>
          </a:p>
        </p:txBody>
      </p:sp>
      <p:sp>
        <p:nvSpPr>
          <p:cNvPr id="4" name="Symbol zastępczy tekstu 2">
            <a:extLst>
              <a:ext uri="{FF2B5EF4-FFF2-40B4-BE49-F238E27FC236}">
                <a16:creationId xmlns:a16="http://schemas.microsoft.com/office/drawing/2014/main" id="{557381CC-D264-4AEC-A33D-CFC560E8C85A}"/>
              </a:ext>
            </a:extLst>
          </p:cNvPr>
          <p:cNvSpPr txBox="1">
            <a:spLocks/>
          </p:cNvSpPr>
          <p:nvPr/>
        </p:nvSpPr>
        <p:spPr bwMode="auto">
          <a:xfrm>
            <a:off x="539552" y="1340768"/>
            <a:ext cx="8479036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altLang="pl-PL" sz="4000" kern="0" dirty="0"/>
              <a:t>System zarządzania kontem bankowym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7B4E2B58-EA01-4292-B747-17592578AE81}"/>
              </a:ext>
            </a:extLst>
          </p:cNvPr>
          <p:cNvSpPr txBox="1">
            <a:spLocks/>
          </p:cNvSpPr>
          <p:nvPr/>
        </p:nvSpPr>
        <p:spPr bwMode="auto">
          <a:xfrm>
            <a:off x="6372200" y="3429000"/>
            <a:ext cx="2645717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altLang="pl-PL" sz="2000" kern="0" dirty="0"/>
              <a:t>Skład:</a:t>
            </a:r>
          </a:p>
          <a:p>
            <a:r>
              <a:rPr lang="pl-PL" altLang="pl-PL" sz="2000" kern="0" dirty="0"/>
              <a:t>Marek Morys</a:t>
            </a:r>
          </a:p>
          <a:p>
            <a:r>
              <a:rPr lang="pl-PL" altLang="pl-PL" sz="2000" kern="0" dirty="0"/>
              <a:t>Magdalena Olchawa</a:t>
            </a:r>
          </a:p>
          <a:p>
            <a:r>
              <a:rPr lang="pl-PL" altLang="pl-PL" sz="2000" kern="0" dirty="0"/>
              <a:t>Mateusz Markowski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Implementacja bazy danych </a:t>
            </a:r>
          </a:p>
        </p:txBody>
      </p:sp>
      <p:pic>
        <p:nvPicPr>
          <p:cNvPr id="4" name="Obraz 3" descr="Obraz zawierający zrzut ekranu&#10;&#10;Opis wygenerowany automatycznie">
            <a:extLst>
              <a:ext uri="{FF2B5EF4-FFF2-40B4-BE49-F238E27FC236}">
                <a16:creationId xmlns:a16="http://schemas.microsoft.com/office/drawing/2014/main" id="{EBEFD040-4A6A-4FD0-80A7-8795A1ED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2" y="1196752"/>
            <a:ext cx="8650145" cy="47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7064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Implementacja aplikacji dostępowej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DB54A9-393F-475E-B624-2429CB1A6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7" y="1037687"/>
            <a:ext cx="5497513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07695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362A6CF-6428-467D-A5AD-7B7EE18925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51" y="1075175"/>
            <a:ext cx="5347285" cy="4535487"/>
          </a:xfrm>
        </p:spPr>
      </p:pic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Implementacja aplikacji dostępowej</a:t>
            </a:r>
          </a:p>
        </p:txBody>
      </p:sp>
    </p:spTree>
    <p:extLst>
      <p:ext uri="{BB962C8B-B14F-4D97-AF65-F5344CB8AC3E}">
        <p14:creationId xmlns:p14="http://schemas.microsoft.com/office/powerpoint/2010/main" val="978215358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Implementacja aplikacji dostępowej</a:t>
            </a:r>
          </a:p>
        </p:txBody>
      </p:sp>
      <p:pic>
        <p:nvPicPr>
          <p:cNvPr id="7" name="Obraz 6" descr="Obraz zawierający zrzut ekranu&#10;&#10;Opis wygenerowany automatycznie">
            <a:extLst>
              <a:ext uri="{FF2B5EF4-FFF2-40B4-BE49-F238E27FC236}">
                <a16:creationId xmlns:a16="http://schemas.microsoft.com/office/drawing/2014/main" id="{37DE06BC-578E-47DC-A6ED-8D51F991D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4" y="1268760"/>
            <a:ext cx="8539431" cy="44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79273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Implementacja aplikacji dostępowej</a:t>
            </a:r>
          </a:p>
        </p:txBody>
      </p:sp>
      <p:pic>
        <p:nvPicPr>
          <p:cNvPr id="10" name="Obraz 9" descr="Obraz zawierający zrzut ekranu&#10;&#10;Opis wygenerowany automatycznie">
            <a:extLst>
              <a:ext uri="{FF2B5EF4-FFF2-40B4-BE49-F238E27FC236}">
                <a16:creationId xmlns:a16="http://schemas.microsoft.com/office/drawing/2014/main" id="{CEF5A698-E979-4F49-AF49-19904E8DD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58" y="4465133"/>
            <a:ext cx="5229028" cy="1230873"/>
          </a:xfrm>
          <a:prstGeom prst="rect">
            <a:avLst/>
          </a:prstGeom>
        </p:spPr>
      </p:pic>
      <p:pic>
        <p:nvPicPr>
          <p:cNvPr id="13" name="Obraz 12" descr="Obraz zawierający zrzut ekranu&#10;&#10;Opis wygenerowany automatycznie">
            <a:extLst>
              <a:ext uri="{FF2B5EF4-FFF2-40B4-BE49-F238E27FC236}">
                <a16:creationId xmlns:a16="http://schemas.microsoft.com/office/drawing/2014/main" id="{49C3A623-6730-48F2-98D0-B62BD24FF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240"/>
            <a:ext cx="4286851" cy="3433481"/>
          </a:xfrm>
          <a:prstGeom prst="rect">
            <a:avLst/>
          </a:prstGeom>
        </p:spPr>
      </p:pic>
      <p:pic>
        <p:nvPicPr>
          <p:cNvPr id="6" name="Obraz 5" descr="Obraz zawierający wewnątrz&#10;&#10;Opis wygenerowany automatycznie">
            <a:extLst>
              <a:ext uri="{FF2B5EF4-FFF2-40B4-BE49-F238E27FC236}">
                <a16:creationId xmlns:a16="http://schemas.microsoft.com/office/drawing/2014/main" id="{BEC69A0D-CE29-428F-96F6-5CED28E0F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072118"/>
            <a:ext cx="5237758" cy="1230873"/>
          </a:xfrm>
          <a:prstGeom prst="rect">
            <a:avLst/>
          </a:prstGeom>
        </p:spPr>
      </p:pic>
      <p:sp>
        <p:nvSpPr>
          <p:cNvPr id="2" name="Strzałka: zakrzywiona w prawo 1">
            <a:extLst>
              <a:ext uri="{FF2B5EF4-FFF2-40B4-BE49-F238E27FC236}">
                <a16:creationId xmlns:a16="http://schemas.microsoft.com/office/drawing/2014/main" id="{B99756DB-D359-44A1-9E93-F2EF51E3F54E}"/>
              </a:ext>
            </a:extLst>
          </p:cNvPr>
          <p:cNvSpPr/>
          <p:nvPr/>
        </p:nvSpPr>
        <p:spPr>
          <a:xfrm>
            <a:off x="2627784" y="3968826"/>
            <a:ext cx="792088" cy="936104"/>
          </a:xfrm>
          <a:prstGeom prst="curvedRightArrow">
            <a:avLst>
              <a:gd name="adj1" fmla="val 36614"/>
              <a:gd name="adj2" fmla="val 41935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F0FA7FB4-FDB8-4455-AFCF-77DA8E6607E9}"/>
              </a:ext>
            </a:extLst>
          </p:cNvPr>
          <p:cNvSpPr/>
          <p:nvPr/>
        </p:nvSpPr>
        <p:spPr>
          <a:xfrm>
            <a:off x="4283968" y="3212976"/>
            <a:ext cx="1944216" cy="3600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E93F4D5-D7A3-4101-884A-EFD65C20F8A3}"/>
              </a:ext>
            </a:extLst>
          </p:cNvPr>
          <p:cNvSpPr/>
          <p:nvPr/>
        </p:nvSpPr>
        <p:spPr>
          <a:xfrm>
            <a:off x="4283968" y="4647862"/>
            <a:ext cx="1944216" cy="2933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7771450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CB586E38-1BEB-4BA9-A3CB-6249670D8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r>
              <a:rPr lang="pl-PL" altLang="pl-PL" dirty="0"/>
              <a:t>Zarówno system bazodanowy, jak i aplikacje dostępowe stanowią duże uproszczenie świata rzeczywistego </a:t>
            </a:r>
          </a:p>
          <a:p>
            <a:r>
              <a:rPr lang="pl-PL" altLang="pl-PL" dirty="0"/>
              <a:t>Projekt pozwolił na zapoznanie z nowymi technologiami i przeprowadzenie implementacji systemu od modelowania oraz projektu, poprzez implementację bazy danych, a także aplikację dostępową</a:t>
            </a:r>
          </a:p>
          <a:p>
            <a:r>
              <a:rPr lang="pl-PL" altLang="pl-PL" dirty="0"/>
              <a:t>Pozwoliło to skupić się na integralnych rozwiązaniach, a także na kompleksowych testach</a:t>
            </a: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356622711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CB586E38-1BEB-4BA9-A3CB-6249670D8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r>
              <a:rPr lang="pl-PL" altLang="pl-PL" dirty="0"/>
              <a:t>Zakres i cel projektu oraz postawione wymagania</a:t>
            </a:r>
          </a:p>
          <a:p>
            <a:r>
              <a:rPr lang="pl-PL" altLang="pl-PL" dirty="0"/>
              <a:t>Wykorzystane technologie oraz rozwiązania</a:t>
            </a:r>
          </a:p>
          <a:p>
            <a:r>
              <a:rPr lang="pl-PL" altLang="pl-PL" dirty="0"/>
              <a:t>Etap modelowania oraz projektowania</a:t>
            </a:r>
          </a:p>
          <a:p>
            <a:r>
              <a:rPr lang="pl-PL" altLang="pl-PL" dirty="0"/>
              <a:t>Etap implementacji bazy danych oraz aplikacji dostępowych</a:t>
            </a:r>
          </a:p>
          <a:p>
            <a:r>
              <a:rPr lang="pl-PL" altLang="pl-PL" dirty="0"/>
              <a:t>Podsumowanie</a:t>
            </a:r>
          </a:p>
          <a:p>
            <a:endParaRPr lang="pl-PL" altLang="pl-PL" dirty="0"/>
          </a:p>
          <a:p>
            <a:endParaRPr lang="pl-PL" altLang="pl-PL" dirty="0"/>
          </a:p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CB586E38-1BEB-4BA9-A3CB-6249670D8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pPr marL="0" indent="0">
              <a:buNone/>
            </a:pPr>
            <a:r>
              <a:rPr lang="pl-PL" altLang="pl-PL" b="1" u="sng" dirty="0"/>
              <a:t>Cel projektu: </a:t>
            </a:r>
            <a:r>
              <a:rPr lang="pl-PL" altLang="pl-PL" dirty="0"/>
              <a:t>Zaprojektowanie oraz realizacja aplikacji systemu bankowego, dla małego, lokalnego banku.</a:t>
            </a:r>
          </a:p>
          <a:p>
            <a:pPr marL="0" indent="0">
              <a:buNone/>
            </a:pPr>
            <a:endParaRPr lang="pl-PL" altLang="pl-PL" dirty="0"/>
          </a:p>
          <a:p>
            <a:pPr marL="0" indent="0">
              <a:buNone/>
            </a:pPr>
            <a:r>
              <a:rPr lang="pl-PL" altLang="pl-PL" b="1" u="sng" dirty="0"/>
              <a:t>Zakres projektu:</a:t>
            </a:r>
            <a:endParaRPr lang="pl-PL" altLang="pl-PL" dirty="0"/>
          </a:p>
          <a:p>
            <a:pPr>
              <a:buFontTx/>
              <a:buChar char="-"/>
            </a:pPr>
            <a:r>
              <a:rPr lang="pl-PL" altLang="pl-PL" sz="2400" dirty="0"/>
              <a:t>Identyfikacja wymagań funkcjonalnych oraz niefunkcjonalnych</a:t>
            </a:r>
          </a:p>
          <a:p>
            <a:pPr>
              <a:buFontTx/>
              <a:buChar char="-"/>
            </a:pPr>
            <a:r>
              <a:rPr lang="pl-PL" altLang="pl-PL" sz="2400" dirty="0"/>
              <a:t>Zamodelowanie oraz implementacja systemu </a:t>
            </a:r>
            <a:r>
              <a:rPr lang="pl-PL" altLang="pl-PL" sz="2400" dirty="0" err="1"/>
              <a:t>bazodanowgo</a:t>
            </a:r>
            <a:endParaRPr lang="pl-PL" altLang="pl-PL" sz="2400" dirty="0"/>
          </a:p>
          <a:p>
            <a:pPr>
              <a:buFontTx/>
              <a:buChar char="-"/>
            </a:pPr>
            <a:r>
              <a:rPr lang="pl-PL" altLang="pl-PL" sz="2400" dirty="0" err="1"/>
              <a:t>Zaprojekotwanie</a:t>
            </a:r>
            <a:r>
              <a:rPr lang="pl-PL" altLang="pl-PL" sz="2400" dirty="0"/>
              <a:t> oraz implementacja aplikacji </a:t>
            </a:r>
            <a:r>
              <a:rPr lang="pl-PL" altLang="pl-PL" sz="2400" dirty="0" err="1"/>
              <a:t>dostępwoej</a:t>
            </a:r>
            <a:endParaRPr lang="pl-PL" altLang="pl-PL" sz="2400" dirty="0"/>
          </a:p>
          <a:p>
            <a:pPr>
              <a:buFontTx/>
              <a:buChar char="-"/>
            </a:pPr>
            <a:r>
              <a:rPr lang="pl-PL" altLang="pl-PL" sz="2400" dirty="0"/>
              <a:t>Testy poszczególnych elementów systemu oraz testy integralności projektu</a:t>
            </a:r>
          </a:p>
          <a:p>
            <a:pPr>
              <a:buFontTx/>
              <a:buChar char="-"/>
            </a:pPr>
            <a:endParaRPr lang="pl-PL" altLang="pl-PL" b="1" u="sng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Zakres i cel projektu</a:t>
            </a:r>
          </a:p>
        </p:txBody>
      </p:sp>
    </p:spTree>
    <p:extLst>
      <p:ext uri="{BB962C8B-B14F-4D97-AF65-F5344CB8AC3E}">
        <p14:creationId xmlns:p14="http://schemas.microsoft.com/office/powerpoint/2010/main" val="281017671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CB586E38-1BEB-4BA9-A3CB-6249670D8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085578"/>
            <a:ext cx="8910638" cy="4535487"/>
          </a:xfrm>
        </p:spPr>
        <p:txBody>
          <a:bodyPr/>
          <a:lstStyle/>
          <a:p>
            <a:pPr lvl="0"/>
            <a:r>
              <a:rPr lang="pl-PL" sz="2400" dirty="0"/>
              <a:t>Obsługa logowania pracowników oraz klientów;</a:t>
            </a:r>
          </a:p>
          <a:p>
            <a:pPr lvl="0"/>
            <a:r>
              <a:rPr lang="pl-PL" sz="2400" dirty="0"/>
              <a:t>Tworzenie oraz usuwanie konta bankowego przez pracownika;</a:t>
            </a:r>
          </a:p>
          <a:p>
            <a:pPr lvl="0"/>
            <a:r>
              <a:rPr lang="pl-PL" sz="2400" dirty="0"/>
              <a:t>Wyszukiwanie kont przez pracownika oraz wyświetlanie informacji o wyszukany koncie;</a:t>
            </a:r>
          </a:p>
          <a:p>
            <a:pPr lvl="0"/>
            <a:r>
              <a:rPr lang="pl-PL" sz="2400" dirty="0"/>
              <a:t>Modyfikowanie informacji o koncie bankowym i jego posiadaczu przez pracownika oraz klienta;</a:t>
            </a:r>
          </a:p>
          <a:p>
            <a:pPr lvl="0"/>
            <a:r>
              <a:rPr lang="pl-PL" sz="2400" dirty="0"/>
              <a:t>Dokonywanie przelewów między kontami bankowymi zarówno przez pracownika, jak i klienta;</a:t>
            </a:r>
          </a:p>
          <a:p>
            <a:pPr lvl="0"/>
            <a:r>
              <a:rPr lang="pl-PL" sz="2400" dirty="0"/>
              <a:t>Sprawdzanie historii transakcji na koncie, zarówno przez pracownika, jak i klienta;</a:t>
            </a:r>
          </a:p>
          <a:p>
            <a:pPr lvl="0"/>
            <a:r>
              <a:rPr lang="pl-PL" sz="2400" dirty="0"/>
              <a:t>Udzielanie pożyczki lub wydzielanie lokaty dla danego konta przez pracownika;</a:t>
            </a:r>
            <a:endParaRPr lang="pl-PL" altLang="pl-PL" sz="2400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Wymagania funkcjonalne</a:t>
            </a:r>
          </a:p>
        </p:txBody>
      </p:sp>
    </p:spTree>
    <p:extLst>
      <p:ext uri="{BB962C8B-B14F-4D97-AF65-F5344CB8AC3E}">
        <p14:creationId xmlns:p14="http://schemas.microsoft.com/office/powerpoint/2010/main" val="2949947478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Wykorzystane technologie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D6FFBF8F-4752-4593-A151-7756D6102A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82470"/>
            <a:ext cx="2713434" cy="3071341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9E25A75-35B5-44B3-8A25-DAFBE7888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6" y="3517789"/>
            <a:ext cx="2141984" cy="1606488"/>
          </a:xfrm>
          <a:prstGeom prst="rect">
            <a:avLst/>
          </a:prstGeom>
        </p:spPr>
      </p:pic>
      <p:pic>
        <p:nvPicPr>
          <p:cNvPr id="13" name="Obraz 12" descr="Obraz zawierający obiekt&#10;&#10;Opis wygenerowany automatycznie">
            <a:extLst>
              <a:ext uri="{FF2B5EF4-FFF2-40B4-BE49-F238E27FC236}">
                <a16:creationId xmlns:a16="http://schemas.microsoft.com/office/drawing/2014/main" id="{4C6C264B-F779-43E5-86B2-F4326DF49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11" y="2233754"/>
            <a:ext cx="2269165" cy="1170511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36057FE3-18D9-4536-86FD-1549335B4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99357"/>
            <a:ext cx="2596605" cy="1588392"/>
          </a:xfrm>
          <a:prstGeom prst="rect">
            <a:avLst/>
          </a:prstGeom>
        </p:spPr>
      </p:pic>
      <p:pic>
        <p:nvPicPr>
          <p:cNvPr id="17" name="Grafika 16">
            <a:extLst>
              <a:ext uri="{FF2B5EF4-FFF2-40B4-BE49-F238E27FC236}">
                <a16:creationId xmlns:a16="http://schemas.microsoft.com/office/drawing/2014/main" id="{27115090-1AF5-4F8E-9D3F-90825234E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6569" y="2946712"/>
            <a:ext cx="2272942" cy="1142154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A515D969-8B68-4ACE-97B4-948F71E06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92" y="3789040"/>
            <a:ext cx="1101477" cy="2049021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2FFFB86E-BB8F-4359-845C-34360381D5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684642"/>
            <a:ext cx="2051720" cy="9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920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Model fizyczny bazy danych</a:t>
            </a:r>
          </a:p>
        </p:txBody>
      </p:sp>
      <p:pic>
        <p:nvPicPr>
          <p:cNvPr id="36865" name="Picture 1">
            <a:extLst>
              <a:ext uri="{FF2B5EF4-FFF2-40B4-BE49-F238E27FC236}">
                <a16:creationId xmlns:a16="http://schemas.microsoft.com/office/drawing/2014/main" id="{44219645-3DD5-451B-8DD7-4E37F076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290637"/>
            <a:ext cx="78962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073705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Model fizyczny bazy danych </a:t>
            </a:r>
          </a:p>
          <a:p>
            <a:r>
              <a:rPr lang="pl-PL" altLang="pl-PL" sz="3600" dirty="0"/>
              <a:t>– </a:t>
            </a:r>
            <a:r>
              <a:rPr lang="pl-PL" altLang="pl-PL" sz="3200" dirty="0"/>
              <a:t>po implementacji</a:t>
            </a:r>
          </a:p>
        </p:txBody>
      </p:sp>
      <p:pic>
        <p:nvPicPr>
          <p:cNvPr id="51202" name="Picture 2">
            <a:extLst>
              <a:ext uri="{FF2B5EF4-FFF2-40B4-BE49-F238E27FC236}">
                <a16:creationId xmlns:a16="http://schemas.microsoft.com/office/drawing/2014/main" id="{C860606E-C87E-4DFA-BFDF-D816F512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" y="1268760"/>
            <a:ext cx="7894638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0746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1">
            <a:extLst>
              <a:ext uri="{FF2B5EF4-FFF2-40B4-BE49-F238E27FC236}">
                <a16:creationId xmlns:a16="http://schemas.microsoft.com/office/drawing/2014/main" id="{225AF853-5400-42E6-96A7-B120564217A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434892"/>
              </p:ext>
            </p:extLst>
          </p:nvPr>
        </p:nvGraphicFramePr>
        <p:xfrm>
          <a:off x="107949" y="1196753"/>
          <a:ext cx="8910639" cy="460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98">
                  <a:extLst>
                    <a:ext uri="{9D8B030D-6E8A-4147-A177-3AD203B41FA5}">
                      <a16:colId xmlns:a16="http://schemas.microsoft.com/office/drawing/2014/main" val="167151131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23558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12055144"/>
                    </a:ext>
                  </a:extLst>
                </a:gridCol>
                <a:gridCol w="936394">
                  <a:extLst>
                    <a:ext uri="{9D8B030D-6E8A-4147-A177-3AD203B41FA5}">
                      <a16:colId xmlns:a16="http://schemas.microsoft.com/office/drawing/2014/main" val="1134451959"/>
                    </a:ext>
                  </a:extLst>
                </a:gridCol>
                <a:gridCol w="990071">
                  <a:extLst>
                    <a:ext uri="{9D8B030D-6E8A-4147-A177-3AD203B41FA5}">
                      <a16:colId xmlns:a16="http://schemas.microsoft.com/office/drawing/2014/main" val="673840278"/>
                    </a:ext>
                  </a:extLst>
                </a:gridCol>
                <a:gridCol w="990071">
                  <a:extLst>
                    <a:ext uri="{9D8B030D-6E8A-4147-A177-3AD203B41FA5}">
                      <a16:colId xmlns:a16="http://schemas.microsoft.com/office/drawing/2014/main" val="1256987828"/>
                    </a:ext>
                  </a:extLst>
                </a:gridCol>
                <a:gridCol w="990071">
                  <a:extLst>
                    <a:ext uri="{9D8B030D-6E8A-4147-A177-3AD203B41FA5}">
                      <a16:colId xmlns:a16="http://schemas.microsoft.com/office/drawing/2014/main" val="4181040707"/>
                    </a:ext>
                  </a:extLst>
                </a:gridCol>
                <a:gridCol w="990071">
                  <a:extLst>
                    <a:ext uri="{9D8B030D-6E8A-4147-A177-3AD203B41FA5}">
                      <a16:colId xmlns:a16="http://schemas.microsoft.com/office/drawing/2014/main" val="3206947910"/>
                    </a:ext>
                  </a:extLst>
                </a:gridCol>
                <a:gridCol w="990071">
                  <a:extLst>
                    <a:ext uri="{9D8B030D-6E8A-4147-A177-3AD203B41FA5}">
                      <a16:colId xmlns:a16="http://schemas.microsoft.com/office/drawing/2014/main" val="3164649911"/>
                    </a:ext>
                  </a:extLst>
                </a:gridCol>
              </a:tblGrid>
              <a:tr h="1985484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Konto</a:t>
                      </a:r>
                      <a:endParaRPr lang="pl-PL" dirty="0"/>
                    </a:p>
                  </a:txBody>
                  <a:tcPr vert="vert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Transakcja</a:t>
                      </a:r>
                      <a:endParaRPr lang="pl-PL" dirty="0"/>
                    </a:p>
                  </a:txBody>
                  <a:tcPr vert="vert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Konto oszczędnościowe</a:t>
                      </a:r>
                      <a:endParaRPr lang="pl-PL" dirty="0"/>
                    </a:p>
                  </a:txBody>
                  <a:tcPr vert="vert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Pożyczka</a:t>
                      </a:r>
                      <a:endParaRPr lang="pl-PL" dirty="0"/>
                    </a:p>
                  </a:txBody>
                  <a:tcPr vert="vert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Klient</a:t>
                      </a:r>
                      <a:endParaRPr lang="pl-PL" dirty="0"/>
                    </a:p>
                  </a:txBody>
                  <a:tcPr vert="vert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Adres</a:t>
                      </a:r>
                      <a:endParaRPr lang="pl-PL" dirty="0"/>
                    </a:p>
                  </a:txBody>
                  <a:tcPr vert="vert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 </a:t>
                      </a:r>
                      <a:endParaRPr lang="pl-PL" dirty="0"/>
                    </a:p>
                  </a:txBody>
                  <a:tcPr vert="vert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Pracownik</a:t>
                      </a:r>
                      <a:endParaRPr lang="pl-PL" dirty="0"/>
                    </a:p>
                  </a:txBody>
                  <a:tcPr vert="vert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78282"/>
                  </a:ext>
                </a:extLst>
              </a:tr>
              <a:tr h="1326883">
                <a:tc>
                  <a:txBody>
                    <a:bodyPr/>
                    <a:lstStyle/>
                    <a:p>
                      <a:r>
                        <a:rPr lang="pl-PL" dirty="0"/>
                        <a:t>Pracownik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C000"/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U</a:t>
                      </a:r>
                      <a:r>
                        <a:rPr lang="pl-PL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pl-PL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C000"/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U</a:t>
                      </a:r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C000"/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U</a:t>
                      </a:r>
                      <a:r>
                        <a:rPr lang="pl-PL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C000"/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U</a:t>
                      </a:r>
                      <a:r>
                        <a:rPr lang="pl-PL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C000"/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U</a:t>
                      </a:r>
                      <a:r>
                        <a:rPr lang="pl-PL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C000"/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U</a:t>
                      </a:r>
                      <a:r>
                        <a:rPr lang="pl-PL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972615"/>
                  </a:ext>
                </a:extLst>
              </a:tr>
              <a:tr h="1293941">
                <a:tc>
                  <a:txBody>
                    <a:bodyPr/>
                    <a:lstStyle/>
                    <a:p>
                      <a:r>
                        <a:rPr lang="pl-PL" dirty="0"/>
                        <a:t>Klient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C000"/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CRUD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CRUD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767910"/>
                  </a:ext>
                </a:extLst>
              </a:tr>
            </a:tbl>
          </a:graphicData>
        </a:graphic>
      </p:graphicFrame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Typy użytkowników i zakres dostępów</a:t>
            </a:r>
          </a:p>
        </p:txBody>
      </p:sp>
    </p:spTree>
    <p:extLst>
      <p:ext uri="{BB962C8B-B14F-4D97-AF65-F5344CB8AC3E}">
        <p14:creationId xmlns:p14="http://schemas.microsoft.com/office/powerpoint/2010/main" val="3060181018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370A325E-6221-408B-A80C-420C1D3BA56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188640"/>
            <a:ext cx="8910638" cy="863600"/>
          </a:xfrm>
        </p:spPr>
        <p:txBody>
          <a:bodyPr/>
          <a:lstStyle/>
          <a:p>
            <a:r>
              <a:rPr lang="pl-PL" altLang="pl-PL" dirty="0"/>
              <a:t>Projektowanie aplikacji dostępowej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E54A73-12DD-4C49-9513-9BBFCBC9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29793"/>
            <a:ext cx="3577729" cy="236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EC74680-D2AB-441A-88E4-D56F4276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78" y="1029793"/>
            <a:ext cx="3577729" cy="242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AB31C0-27F5-4EBF-B458-6BDDCFF38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18" y="3574370"/>
            <a:ext cx="3601071" cy="242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DD8EE12-3969-4A51-9299-4DDB466C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78" y="3578328"/>
            <a:ext cx="3601986" cy="241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44743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rezentacja_v1_2017-03_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prezentacja_v1_2017-03_pl</Template>
  <TotalTime>349</TotalTime>
  <Words>280</Words>
  <Application>Microsoft Office PowerPoint</Application>
  <PresentationFormat>Pokaz na ekranie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prezentacja_v1_2017-03_pl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235061</dc:creator>
  <cp:lastModifiedBy>Student 235061</cp:lastModifiedBy>
  <cp:revision>19</cp:revision>
  <cp:lastPrinted>2017-02-27T13:04:03Z</cp:lastPrinted>
  <dcterms:created xsi:type="dcterms:W3CDTF">2019-01-27T11:44:42Z</dcterms:created>
  <dcterms:modified xsi:type="dcterms:W3CDTF">2019-01-27T17:35:54Z</dcterms:modified>
</cp:coreProperties>
</file>