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4" r:id="rId5"/>
    <p:sldId id="260" r:id="rId6"/>
    <p:sldId id="266" r:id="rId7"/>
    <p:sldId id="268" r:id="rId8"/>
    <p:sldId id="267" r:id="rId9"/>
    <p:sldId id="261" r:id="rId10"/>
    <p:sldId id="270" r:id="rId11"/>
    <p:sldId id="271" r:id="rId12"/>
    <p:sldId id="269" r:id="rId13"/>
    <p:sldId id="272" r:id="rId14"/>
    <p:sldId id="262" r:id="rId15"/>
    <p:sldId id="26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/>
    <p:restoredTop sz="94593"/>
  </p:normalViewPr>
  <p:slideViewPr>
    <p:cSldViewPr snapToGrid="0">
      <p:cViewPr>
        <p:scale>
          <a:sx n="119" d="100"/>
          <a:sy n="119" d="100"/>
        </p:scale>
        <p:origin x="-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8CA36-2061-E148-AF01-EB966AA7650D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9B630-BAA2-D441-8D19-69EDEA0F0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01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6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17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7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2BAE6-9944-4BC8-ECD3-D3FA3136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1E68A5-5BE7-9618-1F67-380116CF0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0953B2-22EF-1CE3-9E9E-F114F583A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4F6390-96CF-7158-F2F9-5E091FAD1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8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48B5-B7FF-1133-6570-CED5EF75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B4AA96-1B87-5EAF-EE37-47D5ADD8E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C51AB5-46E7-D1F8-2583-5C5D72AA9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E032D-8F88-6D3D-2F4E-F6CAF2BDA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9B630-BAA2-D441-8D19-69EDEA0F012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73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2DE7-3916-D916-E319-C5FF711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C1DEF-FD77-7FDE-DEA3-2FC36A8A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07BAEF-9506-FABF-40A8-3531768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C9D7D-342C-8487-77B0-AC204793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AC089-E473-B6FF-7193-CA29F270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2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B5571-E2D3-9D45-A4DC-F552960C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763420-0A86-17EE-A7C3-C387301E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8F927D-CD82-1BB5-973D-A960C484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7C48E-96D7-1B49-CA20-5C38636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A338E-48AE-B214-7395-CD832B1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64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3D03C3-C8B9-9416-BF7A-87FEDD1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33213F-7B4F-09A4-46A3-6F2D1AC6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A36E3-8675-E5DC-EE4E-8F4903B5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5800AB-86E8-6C3E-CB58-EA19C4D9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D62AD-566E-7F5C-FED9-7B0D5BFE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8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EFC76-6448-842B-3ED4-CF12A7F5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90D733-384E-E35E-5AD8-7CEB3994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B4E27-4841-2855-F1DD-D88092E4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3A005-B045-1522-8234-55D5283C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12D1B-2511-47FE-BCAD-C895A681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3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E74CE-52E6-6396-8AFA-872BC5E6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A8BC7-9A8F-14B8-BEE4-E75B4FB2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85728-2B70-AF46-B4E3-3FD1D12F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3199DB-878B-6F93-04BC-8F87E222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03370-1781-E18F-D017-96B5BA67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7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FD3EE-662E-0649-B8DF-BB83192B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EC1CD-20DC-689E-5067-A60A6624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5025B2-205E-A928-9B8B-4B9C66C2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DC3015-E7D5-D0F8-670B-1283BD2C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FE1B67-23C7-F292-F29B-3FE7B384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6076A-BE29-32CC-7026-512215A7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45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9A07-7048-FE1A-3D39-653FB47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86BAA-3930-81A1-6110-3A95BCBC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E2A615-9317-170F-5957-B2DDF7FC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23A090-83DD-D0CA-10F3-A95BF86C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B9AAAA-8751-C4B2-6711-9D7D655B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38FED-F5AB-C5EA-04C6-084ECF8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C93D5B-4AE8-8493-9221-B10D0B69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614F61-65D2-5376-0FEB-E2DD3855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74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CBE89-DC39-B950-B8B9-75F0A76E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E541B5-B83A-A15E-B8B0-07B26A94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4FA2A4-3556-CEC3-9396-DD3681E0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BD79E2-7ABB-D48B-E081-8B723789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6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389DB-187F-97A3-B4BE-B88B53FC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462454-094B-FC03-D933-7A4FB585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4A1FFF-1702-8993-5BD8-FA95301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05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8A609-62A0-871E-8FD5-498F28F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59E96-E2F1-A6A3-A4DA-A53F77A9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252F2-1115-D0E0-7AE6-21F509AB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618662-1976-2A8B-8442-C427AF7C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5B7F5-D060-6ABE-1496-78E6B0E2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573A1-1929-1C40-D9A7-1882FEC7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6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0933E-0741-E609-B6E3-CEE9C0A0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D88C3F-D35B-57BB-B342-CBE266FE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34DC1F-88B1-E1BE-DE98-63C3D95A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FDA56-CDD6-F0EF-71FA-B4720CA8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FC9F92-0CDD-0013-B0AC-FD1EF5F6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1C1178-A842-EB92-A696-BC0133CD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062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44E3A47-9268-B338-B9CE-0D25530F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9AA1F6-E10F-E8FD-3B4B-7264D241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C73FE-B04A-8DDB-A397-A8A87F497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946A1-B551-6E40-A11D-5EC94FC2725E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9FD8F-D724-E2B2-0B83-EA465279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7A239B-1F84-5BFF-A083-66F94BD40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8CE44-ED90-0C4C-B7B8-240D1A22BB7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8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agg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fik 48">
            <a:extLst>
              <a:ext uri="{FF2B5EF4-FFF2-40B4-BE49-F238E27FC236}">
                <a16:creationId xmlns:a16="http://schemas.microsoft.com/office/drawing/2014/main" id="{77B7DECB-9D7E-EF38-4BA8-5A2D405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495">
            <a:off x="10164115" y="429023"/>
            <a:ext cx="1875716" cy="1875716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D6BF15E1-2372-415D-6E00-82A272B5C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27347">
            <a:off x="9734426" y="4616946"/>
            <a:ext cx="1868484" cy="1868484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268FD5-6D42-D956-A40C-B1A548AEC7CA}"/>
              </a:ext>
            </a:extLst>
          </p:cNvPr>
          <p:cNvGrpSpPr/>
          <p:nvPr/>
        </p:nvGrpSpPr>
        <p:grpSpPr>
          <a:xfrm>
            <a:off x="-1406153" y="0"/>
            <a:ext cx="3575824" cy="6858000"/>
            <a:chOff x="-899555" y="-9258"/>
            <a:chExt cx="3389976" cy="6858000"/>
          </a:xfrm>
        </p:grpSpPr>
        <p:sp>
          <p:nvSpPr>
            <p:cNvPr id="22" name="Dreieck 21">
              <a:extLst>
                <a:ext uri="{FF2B5EF4-FFF2-40B4-BE49-F238E27FC236}">
                  <a16:creationId xmlns:a16="http://schemas.microsoft.com/office/drawing/2014/main" id="{9441A91A-BEAD-CFE3-2DAA-1D956AAC06F6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2543E40-E3D9-ED60-D9FD-E902D088D7B0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3879717-7BAA-DB1F-C02F-1EB4C6572CB1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456B2C52-AD8D-F3EE-A1DB-EF6C46348F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6294F186-EB60-85BD-4C02-F8641608D833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77"/>
                  </a:rPr>
                  <a:t>Querys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EEBACDC-B21C-4723-A3EA-4E2227AA93AE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Present SQL queries for data analysis. Explain their goals and highlight key results</a:t>
                </a:r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2237487-AA11-AF2E-0ADF-224C795BB10F}"/>
              </a:ext>
            </a:extLst>
          </p:cNvPr>
          <p:cNvGrpSpPr/>
          <p:nvPr/>
        </p:nvGrpSpPr>
        <p:grpSpPr>
          <a:xfrm>
            <a:off x="-1916741" y="0"/>
            <a:ext cx="3767257" cy="6858000"/>
            <a:chOff x="6096000" y="0"/>
            <a:chExt cx="3767257" cy="6858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19A55789-F771-2D1A-7B16-7B8BA08C75C7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E7B43F6-A1DA-E735-35C5-D50D6333BF7E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A8FA407-9066-B86B-351E-36C14C7E9C20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Tables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91E8A38-51AB-14DE-7B7C-38C72E81C961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885CED3C-58F5-515D-B5F6-8706F0D3D39F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3A85C85-207D-DCE8-72BC-45931CDDDDB9}"/>
              </a:ext>
            </a:extLst>
          </p:cNvPr>
          <p:cNvGrpSpPr/>
          <p:nvPr/>
        </p:nvGrpSpPr>
        <p:grpSpPr>
          <a:xfrm>
            <a:off x="-2219876" y="0"/>
            <a:ext cx="3681759" cy="6858000"/>
            <a:chOff x="3033131" y="0"/>
            <a:chExt cx="3681759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1815B98-1135-3C74-327F-DB148A097DD1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0F1F5CB1-EAEB-B3F0-B1D6-0114106A10D6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A8AA3D1-3B63-524E-E659-F4D72AEE0474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5020144-BF67-3E47-F281-96F35710C7D3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Explain Git’s basics: version control, branches, commits, and merges. Highlight its role in our workflow.</a:t>
              </a:r>
            </a:p>
          </p:txBody>
        </p:sp>
        <p:sp>
          <p:nvSpPr>
            <p:cNvPr id="13" name="Dreieck 12">
              <a:extLst>
                <a:ext uri="{FF2B5EF4-FFF2-40B4-BE49-F238E27FC236}">
                  <a16:creationId xmlns:a16="http://schemas.microsoft.com/office/drawing/2014/main" id="{9A3BF4D3-C456-12D6-A46E-D3A7801E68F2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5B3EF-8EFF-AB2C-C561-A5EECF994841}"/>
              </a:ext>
            </a:extLst>
          </p:cNvPr>
          <p:cNvGrpSpPr/>
          <p:nvPr/>
        </p:nvGrpSpPr>
        <p:grpSpPr>
          <a:xfrm>
            <a:off x="-2680763" y="0"/>
            <a:ext cx="3657605" cy="6858000"/>
            <a:chOff x="0" y="0"/>
            <a:chExt cx="3657605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E78A2012-9CCE-92CC-453A-95178A025CDE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9B9D915-09E0-5608-B65E-46719852F467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B658522-EC62-F646-6CD7-124301103E64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GitHub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0BD9CCF-C11C-4EB1-BC9F-8A55A7EB86FF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Describe GitHub’s role in our project and its use for collaboration. </a:t>
              </a:r>
              <a:endPara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Dreieck 6">
              <a:extLst>
                <a:ext uri="{FF2B5EF4-FFF2-40B4-BE49-F238E27FC236}">
                  <a16:creationId xmlns:a16="http://schemas.microsoft.com/office/drawing/2014/main" id="{D0B82E35-28E0-C44D-243C-F5F2B741A867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5" name="Textfeld 54">
            <a:extLst>
              <a:ext uri="{FF2B5EF4-FFF2-40B4-BE49-F238E27FC236}">
                <a16:creationId xmlns:a16="http://schemas.microsoft.com/office/drawing/2014/main" id="{8720F8AE-D500-5334-4393-521C8F0B72E0}"/>
              </a:ext>
            </a:extLst>
          </p:cNvPr>
          <p:cNvSpPr txBox="1"/>
          <p:nvPr/>
        </p:nvSpPr>
        <p:spPr>
          <a:xfrm>
            <a:off x="529393" y="2367171"/>
            <a:ext cx="11133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ln w="28575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215900" dist="38100" dir="2700000" algn="tl" rotWithShape="0">
                    <a:prstClr val="black"/>
                  </a:outerShdw>
                </a:effectLst>
                <a:latin typeface="Perpetua Titling MT" panose="02020502060505020804" pitchFamily="18" charset="77"/>
              </a:rPr>
              <a:t>ENERGY CONSUMPTION ACROSS BORDERS</a:t>
            </a:r>
          </a:p>
        </p:txBody>
      </p:sp>
    </p:spTree>
    <p:extLst>
      <p:ext uri="{BB962C8B-B14F-4D97-AF65-F5344CB8AC3E}">
        <p14:creationId xmlns:p14="http://schemas.microsoft.com/office/powerpoint/2010/main" val="30008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0B60-D1E0-B0D9-08CC-436C53F4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CE76371A-7937-5DB4-6349-4E82B5AFB97D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83E18A-112A-DD4C-86FC-A52A7C62EE6E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2A168E-A81C-EC5E-2810-AE849808DE0F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DBE518-EF9A-EE57-8C3D-E81A9E22646A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A7F3892-39E8-7BEA-BC0F-2FBEE84D04BB}"/>
              </a:ext>
            </a:extLst>
          </p:cNvPr>
          <p:cNvSpPr txBox="1"/>
          <p:nvPr/>
        </p:nvSpPr>
        <p:spPr>
          <a:xfrm>
            <a:off x="1545682" y="152401"/>
            <a:ext cx="9100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Data and GitHub Setup</a:t>
            </a:r>
          </a:p>
          <a:p>
            <a:pPr algn="ctr"/>
            <a:endParaRPr lang="de-DE" sz="6000" b="1" dirty="0">
              <a:solidFill>
                <a:schemeClr val="bg1"/>
              </a:solidFill>
              <a:latin typeface="Perpetua" panose="02020502060401020303" pitchFamily="18" charset="77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00FE3D7-784F-498B-C847-5000409D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349740-2391-A041-4D18-C2FCF2628682}"/>
              </a:ext>
            </a:extLst>
          </p:cNvPr>
          <p:cNvSpPr txBox="1"/>
          <p:nvPr/>
        </p:nvSpPr>
        <p:spPr>
          <a:xfrm>
            <a:off x="2770766" y="1337050"/>
            <a:ext cx="66504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</a:rPr>
              <a:t>Data Collection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</a:rPr>
              <a:t> Searched datasets from </a:t>
            </a:r>
            <a:r>
              <a:rPr lang="de-DE" sz="2400" u="sng">
                <a:solidFill>
                  <a:srgbClr val="0563C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kaggle.com</a:t>
            </a:r>
            <a:endParaRPr lang="de-DE" sz="2400" u="sng">
              <a:solidFill>
                <a:srgbClr val="0563C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  <a:ea typeface="Verdana" panose="020B0604030504040204" pitchFamily="34" charset="0"/>
                <a:cs typeface="Verdana" panose="020B0604030504040204" pitchFamily="34" charset="0"/>
              </a:rPr>
              <a:t> Downloaded CSV files matching our project theme</a:t>
            </a:r>
          </a:p>
          <a:p>
            <a:endParaRPr lang="de-DE" sz="3600" u="sng">
              <a:solidFill>
                <a:srgbClr val="0563C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  <a:ea typeface="Verdana" panose="020B0604030504040204" pitchFamily="34" charset="0"/>
                <a:cs typeface="Verdana" panose="020B0604030504040204" pitchFamily="34" charset="0"/>
              </a:rPr>
              <a:t>GitHub Setup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  <a:ea typeface="Verdana" panose="020B0604030504040204" pitchFamily="34" charset="0"/>
                <a:cs typeface="Verdana" panose="020B0604030504040204" pitchFamily="34" charset="0"/>
              </a:rPr>
              <a:t>Created Repository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de-DE" sz="3600" b="1">
                <a:solidFill>
                  <a:schemeClr val="bg1"/>
                </a:solidFill>
                <a:latin typeface="Perpetua" panose="02020502060401020303" pitchFamily="18" charset="77"/>
                <a:ea typeface="Verdana" panose="020B0604030504040204" pitchFamily="34" charset="0"/>
                <a:cs typeface="Verdana" panose="020B0604030504040204" pitchFamily="34" charset="0"/>
              </a:rPr>
              <a:t>Imported CSV files to GitHub</a:t>
            </a:r>
          </a:p>
        </p:txBody>
      </p:sp>
    </p:spTree>
    <p:extLst>
      <p:ext uri="{BB962C8B-B14F-4D97-AF65-F5344CB8AC3E}">
        <p14:creationId xmlns:p14="http://schemas.microsoft.com/office/powerpoint/2010/main" val="72887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9670C-5134-EDA4-4295-6C427A83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DB9833E7-3703-0F34-EB22-129AF6DFE714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3872B9-8F36-9C97-70BF-96D67F003A99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5DE862-8715-A724-4B79-4770507DF70A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E01B70-56FD-7C11-ABB7-491D0F639839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6BA6276-676E-5073-01F4-A41CE37C36BA}"/>
              </a:ext>
            </a:extLst>
          </p:cNvPr>
          <p:cNvSpPr txBox="1"/>
          <p:nvPr/>
        </p:nvSpPr>
        <p:spPr>
          <a:xfrm>
            <a:off x="1545682" y="152401"/>
            <a:ext cx="9100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UML Design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B91FA9-8931-F7B3-C937-B4264DE75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6727F0F-A09C-3556-A8D3-E2697ABE898D}"/>
              </a:ext>
            </a:extLst>
          </p:cNvPr>
          <p:cNvSpPr txBox="1"/>
          <p:nvPr/>
        </p:nvSpPr>
        <p:spPr>
          <a:xfrm>
            <a:off x="1059618" y="2008932"/>
            <a:ext cx="100727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Visualized structure and connection</a:t>
            </a:r>
          </a:p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Planned relationships</a:t>
            </a:r>
          </a:p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Clear overview</a:t>
            </a:r>
          </a:p>
        </p:txBody>
      </p:sp>
    </p:spTree>
    <p:extLst>
      <p:ext uri="{BB962C8B-B14F-4D97-AF65-F5344CB8AC3E}">
        <p14:creationId xmlns:p14="http://schemas.microsoft.com/office/powerpoint/2010/main" val="130876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9B367-346E-884D-7CD1-90395931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23949CA-8C77-B2FC-0315-A9FEEAB643A4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C77B56-E850-5D36-F293-2029F4EEB426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535C1C-565A-E090-D710-79CCE58B2FC5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FB0548-F43F-34B6-5328-712426C0769C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</p:spTree>
    <p:extLst>
      <p:ext uri="{BB962C8B-B14F-4D97-AF65-F5344CB8AC3E}">
        <p14:creationId xmlns:p14="http://schemas.microsoft.com/office/powerpoint/2010/main" val="2007099018"/>
      </p:ext>
    </p:extLst>
  </p:cSld>
  <p:clrMapOvr>
    <a:masterClrMapping/>
  </p:clrMapOvr>
  <p:transition spd="med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67787-38ED-8806-4FD3-9B928CC6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009B7D-A892-D101-B54B-2B79F3D837CA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72C797-2730-11DB-4F34-F9B896A9BB4B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395FBB-0C0B-C79C-A0E1-2766FD5D2427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A85480-4094-2596-D588-CE27C60F9CE0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043EE51-C437-3E91-903B-4C43F875DB0B}"/>
              </a:ext>
            </a:extLst>
          </p:cNvPr>
          <p:cNvSpPr txBox="1"/>
          <p:nvPr/>
        </p:nvSpPr>
        <p:spPr>
          <a:xfrm>
            <a:off x="1545682" y="152401"/>
            <a:ext cx="9100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Data Import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A51744-20D7-3DF9-B28B-8CEB01168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11DC43A-C196-AD99-9D67-C225ED8B6856}"/>
              </a:ext>
            </a:extLst>
          </p:cNvPr>
          <p:cNvSpPr txBox="1"/>
          <p:nvPr/>
        </p:nvSpPr>
        <p:spPr>
          <a:xfrm>
            <a:off x="1973126" y="2008932"/>
            <a:ext cx="8245747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Imported CSV files into PostgreSQL</a:t>
            </a:r>
          </a:p>
          <a:p>
            <a:pPr marL="571500" indent="-571500" algn="ctr">
              <a:spcBef>
                <a:spcPts val="900"/>
              </a:spcBef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effectLst/>
                <a:latin typeface="Perpetua" panose="02020502060401020303" pitchFamily="18" charset="77"/>
              </a:rPr>
              <a:t>Followed UML design to create and tables</a:t>
            </a:r>
          </a:p>
        </p:txBody>
      </p:sp>
    </p:spTree>
    <p:extLst>
      <p:ext uri="{BB962C8B-B14F-4D97-AF65-F5344CB8AC3E}">
        <p14:creationId xmlns:p14="http://schemas.microsoft.com/office/powerpoint/2010/main" val="2241059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DA1-0E4E-0266-B948-A183EE757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1113901-83C2-999A-14EE-46BA8F572BE9}"/>
              </a:ext>
            </a:extLst>
          </p:cNvPr>
          <p:cNvSpPr/>
          <p:nvPr/>
        </p:nvSpPr>
        <p:spPr>
          <a:xfrm>
            <a:off x="11324030" y="279151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7360C0-7E7E-46F5-A961-3839E3ADA356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65C03-7C21-2FFF-70F2-26A3E931C844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520A2C-9CFA-6AAD-8B4D-61FD55A629A5}"/>
              </a:ext>
            </a:extLst>
          </p:cNvPr>
          <p:cNvSpPr/>
          <p:nvPr/>
        </p:nvSpPr>
        <p:spPr>
          <a:xfrm>
            <a:off x="10893692" y="3719393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C77B3BA-CC88-41F4-3C43-D1DC45E67537}"/>
              </a:ext>
            </a:extLst>
          </p:cNvPr>
          <p:cNvSpPr txBox="1"/>
          <p:nvPr/>
        </p:nvSpPr>
        <p:spPr>
          <a:xfrm>
            <a:off x="4833796" y="152401"/>
            <a:ext cx="2524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Querys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2B342C2-D7F5-24FF-7D90-7F09A55C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8525">
            <a:off x="329245" y="308942"/>
            <a:ext cx="1471190" cy="14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4511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532E-B425-9521-D9F6-F7C7FA42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What are some common uses for views in SQL databases?">
            <a:extLst>
              <a:ext uri="{FF2B5EF4-FFF2-40B4-BE49-F238E27FC236}">
                <a16:creationId xmlns:a16="http://schemas.microsoft.com/office/drawing/2014/main" id="{71B3B5E5-5F3A-8903-B0ED-A62DFE8EA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6" r="21920"/>
          <a:stretch/>
        </p:blipFill>
        <p:spPr bwMode="auto">
          <a:xfrm>
            <a:off x="0" y="0"/>
            <a:ext cx="67583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F350507-9D06-6F4D-5857-F48D5EAC0A99}"/>
              </a:ext>
            </a:extLst>
          </p:cNvPr>
          <p:cNvSpPr txBox="1"/>
          <p:nvPr/>
        </p:nvSpPr>
        <p:spPr>
          <a:xfrm>
            <a:off x="5920153" y="828288"/>
            <a:ext cx="616633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chemeClr val="bg1"/>
                </a:solidFill>
                <a:effectLst>
                  <a:outerShdw blurRad="50800" dist="50800" dir="5400000" sx="107000" sy="107000" algn="ctr" rotWithShape="0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93472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F10E-60D4-CFC7-53D4-A1160D40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E788FAC6-8846-A43A-01D0-4FAB3CB50E91}"/>
              </a:ext>
            </a:extLst>
          </p:cNvPr>
          <p:cNvGrpSpPr/>
          <p:nvPr/>
        </p:nvGrpSpPr>
        <p:grpSpPr>
          <a:xfrm>
            <a:off x="9158869" y="0"/>
            <a:ext cx="3575824" cy="6858000"/>
            <a:chOff x="-899555" y="-9258"/>
            <a:chExt cx="3389976" cy="6858000"/>
          </a:xfrm>
        </p:grpSpPr>
        <p:sp>
          <p:nvSpPr>
            <p:cNvPr id="11" name="Dreieck 10">
              <a:extLst>
                <a:ext uri="{FF2B5EF4-FFF2-40B4-BE49-F238E27FC236}">
                  <a16:creationId xmlns:a16="http://schemas.microsoft.com/office/drawing/2014/main" id="{A8AC25C7-64B6-2925-E615-9A6C1249CDD7}"/>
                </a:ext>
              </a:extLst>
            </p:cNvPr>
            <p:cNvSpPr/>
            <p:nvPr/>
          </p:nvSpPr>
          <p:spPr>
            <a:xfrm rot="5400000">
              <a:off x="1520264" y="667513"/>
              <a:ext cx="1025913" cy="91440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3C3C63A-9058-C47D-F3FC-C39B248694B5}"/>
                </a:ext>
              </a:extLst>
            </p:cNvPr>
            <p:cNvGrpSpPr/>
            <p:nvPr/>
          </p:nvGrpSpPr>
          <p:grpSpPr>
            <a:xfrm>
              <a:off x="-899555" y="-9258"/>
              <a:ext cx="2947640" cy="6858000"/>
              <a:chOff x="9244361" y="0"/>
              <a:chExt cx="2947640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F7DC9502-81AE-15D7-1E9D-A598D4EC0ADA}"/>
                  </a:ext>
                </a:extLst>
              </p:cNvPr>
              <p:cNvSpPr/>
              <p:nvPr/>
            </p:nvSpPr>
            <p:spPr>
              <a:xfrm>
                <a:off x="9244361" y="0"/>
                <a:ext cx="2947640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1523F4E-E506-04A6-C605-8D54B0DA48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6917" y="0"/>
                <a:ext cx="721111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600" b="1" dirty="0">
                    <a:solidFill>
                      <a:schemeClr val="bg1"/>
                    </a:solidFill>
                    <a:latin typeface="Perpetua Titling MT" panose="02020502060505020804" pitchFamily="18" charset="77"/>
                  </a:rPr>
                  <a:t>4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191614E3-3380-64CE-6F6C-F65479F19CBF}"/>
                  </a:ext>
                </a:extLst>
              </p:cNvPr>
              <p:cNvSpPr txBox="1"/>
              <p:nvPr/>
            </p:nvSpPr>
            <p:spPr>
              <a:xfrm>
                <a:off x="9504556" y="2798948"/>
                <a:ext cx="25276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4000" b="1" dirty="0">
                    <a:solidFill>
                      <a:schemeClr val="bg1"/>
                    </a:solidFill>
                    <a:latin typeface="Perpetua" panose="02020502060401020303" pitchFamily="18" charset="77"/>
                  </a:rPr>
                  <a:t>Querys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18F2A1F0-8CAC-0BC8-AAC8-3A2D94258A08}"/>
                  </a:ext>
                </a:extLst>
              </p:cNvPr>
              <p:cNvSpPr txBox="1"/>
              <p:nvPr/>
            </p:nvSpPr>
            <p:spPr>
              <a:xfrm>
                <a:off x="9616068" y="3434574"/>
                <a:ext cx="230458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Present SQL queries for data analysis. Explain their goals and highlight key results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2C38F8B9-38FF-6D26-33FE-135B25C6D5A6}"/>
              </a:ext>
            </a:extLst>
          </p:cNvPr>
          <p:cNvGrpSpPr/>
          <p:nvPr/>
        </p:nvGrpSpPr>
        <p:grpSpPr>
          <a:xfrm>
            <a:off x="6096000" y="0"/>
            <a:ext cx="3767257" cy="6858000"/>
            <a:chOff x="6096000" y="0"/>
            <a:chExt cx="3767257" cy="68580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061989E-4FDF-BF57-D708-4CB0C3E65147}"/>
                </a:ext>
              </a:extLst>
            </p:cNvPr>
            <p:cNvSpPr/>
            <p:nvPr/>
          </p:nvSpPr>
          <p:spPr>
            <a:xfrm>
              <a:off x="6096000" y="0"/>
              <a:ext cx="324872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CA55925-CB30-475E-647C-0FD0D51BA543}"/>
                </a:ext>
              </a:extLst>
            </p:cNvPr>
            <p:cNvSpPr txBox="1">
              <a:spLocks/>
            </p:cNvSpPr>
            <p:nvPr/>
          </p:nvSpPr>
          <p:spPr>
            <a:xfrm>
              <a:off x="735980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3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92F27A7-EA3E-760D-172C-1EE49BCE1469}"/>
                </a:ext>
              </a:extLst>
            </p:cNvPr>
            <p:cNvSpPr txBox="1"/>
            <p:nvPr/>
          </p:nvSpPr>
          <p:spPr>
            <a:xfrm>
              <a:off x="6356193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Tables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03D4FF3-E134-3BF2-88CB-0899C3789122}"/>
                </a:ext>
              </a:extLst>
            </p:cNvPr>
            <p:cNvSpPr txBox="1"/>
            <p:nvPr/>
          </p:nvSpPr>
          <p:spPr>
            <a:xfrm>
              <a:off x="6536472" y="3423423"/>
              <a:ext cx="23045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Present our database tables and their relationships. Highlight how we connected and extended pre-defined tables.</a:t>
              </a:r>
            </a:p>
          </p:txBody>
        </p:sp>
        <p:sp>
          <p:nvSpPr>
            <p:cNvPr id="41" name="Dreieck 40">
              <a:extLst>
                <a:ext uri="{FF2B5EF4-FFF2-40B4-BE49-F238E27FC236}">
                  <a16:creationId xmlns:a16="http://schemas.microsoft.com/office/drawing/2014/main" id="{DDBB6E05-2E81-7FE0-8B12-571EC05FE6B3}"/>
                </a:ext>
              </a:extLst>
            </p:cNvPr>
            <p:cNvSpPr/>
            <p:nvPr/>
          </p:nvSpPr>
          <p:spPr>
            <a:xfrm rot="5400000">
              <a:off x="8893100" y="667283"/>
              <a:ext cx="1025913" cy="9144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C881158-30C1-B5A5-ECF8-ABA12775FE2B}"/>
              </a:ext>
            </a:extLst>
          </p:cNvPr>
          <p:cNvGrpSpPr/>
          <p:nvPr/>
        </p:nvGrpSpPr>
        <p:grpSpPr>
          <a:xfrm>
            <a:off x="3033131" y="0"/>
            <a:ext cx="3681759" cy="6858000"/>
            <a:chOff x="3033131" y="0"/>
            <a:chExt cx="3681759" cy="68580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C1C0537-206F-AC1B-40D8-AC3371444198}"/>
                </a:ext>
              </a:extLst>
            </p:cNvPr>
            <p:cNvSpPr/>
            <p:nvPr/>
          </p:nvSpPr>
          <p:spPr>
            <a:xfrm>
              <a:off x="3033131" y="0"/>
              <a:ext cx="3062869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9D15672-C72D-AC26-1B80-CAF27FFFA447}"/>
                </a:ext>
              </a:extLst>
            </p:cNvPr>
            <p:cNvSpPr txBox="1">
              <a:spLocks/>
            </p:cNvSpPr>
            <p:nvPr/>
          </p:nvSpPr>
          <p:spPr>
            <a:xfrm>
              <a:off x="4211443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2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411AE3-AB60-A9A3-6321-0741F68E7290}"/>
                </a:ext>
              </a:extLst>
            </p:cNvPr>
            <p:cNvSpPr txBox="1"/>
            <p:nvPr/>
          </p:nvSpPr>
          <p:spPr>
            <a:xfrm>
              <a:off x="3300760" y="2812118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B672CCF-DA4C-917D-CC02-6553E203DC63}"/>
                </a:ext>
              </a:extLst>
            </p:cNvPr>
            <p:cNvSpPr txBox="1"/>
            <p:nvPr/>
          </p:nvSpPr>
          <p:spPr>
            <a:xfrm>
              <a:off x="3430856" y="3412273"/>
              <a:ext cx="23045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Explain Git’s basics: version control, branches, commits, and merges. Highlight its role in our workflow.</a:t>
              </a:r>
            </a:p>
          </p:txBody>
        </p:sp>
        <p:sp>
          <p:nvSpPr>
            <p:cNvPr id="40" name="Dreieck 39">
              <a:extLst>
                <a:ext uri="{FF2B5EF4-FFF2-40B4-BE49-F238E27FC236}">
                  <a16:creationId xmlns:a16="http://schemas.microsoft.com/office/drawing/2014/main" id="{FA41080A-061A-6BDB-2977-41B6736BF356}"/>
                </a:ext>
              </a:extLst>
            </p:cNvPr>
            <p:cNvSpPr/>
            <p:nvPr/>
          </p:nvSpPr>
          <p:spPr>
            <a:xfrm rot="5400000">
              <a:off x="5744733" y="667283"/>
              <a:ext cx="1025913" cy="91440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6133140-A29A-81B9-6F82-8686CA7355A7}"/>
              </a:ext>
            </a:extLst>
          </p:cNvPr>
          <p:cNvGrpSpPr/>
          <p:nvPr/>
        </p:nvGrpSpPr>
        <p:grpSpPr>
          <a:xfrm>
            <a:off x="0" y="0"/>
            <a:ext cx="3657605" cy="6858000"/>
            <a:chOff x="0" y="0"/>
            <a:chExt cx="3657605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5C5ECED-7FED-0394-1291-57852B3644DD}"/>
                </a:ext>
              </a:extLst>
            </p:cNvPr>
            <p:cNvSpPr/>
            <p:nvPr/>
          </p:nvSpPr>
          <p:spPr>
            <a:xfrm>
              <a:off x="0" y="0"/>
              <a:ext cx="3062869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D2A049E-A008-37E8-50C5-852363847D0B}"/>
                </a:ext>
              </a:extLst>
            </p:cNvPr>
            <p:cNvSpPr txBox="1">
              <a:spLocks/>
            </p:cNvSpPr>
            <p:nvPr/>
          </p:nvSpPr>
          <p:spPr>
            <a:xfrm>
              <a:off x="1148574" y="0"/>
              <a:ext cx="72111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600" b="1" dirty="0">
                  <a:solidFill>
                    <a:schemeClr val="bg1"/>
                  </a:solidFill>
                  <a:latin typeface="Perpetua Titling MT" panose="02020502060505020804" pitchFamily="18" charset="77"/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4C585F5-1F27-7C08-3044-9F5B9DFC6B5D}"/>
                </a:ext>
              </a:extLst>
            </p:cNvPr>
            <p:cNvSpPr txBox="1"/>
            <p:nvPr/>
          </p:nvSpPr>
          <p:spPr>
            <a:xfrm>
              <a:off x="267629" y="2810099"/>
              <a:ext cx="25276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 dirty="0">
                  <a:solidFill>
                    <a:schemeClr val="bg1"/>
                  </a:solidFill>
                  <a:latin typeface="Perpetua" panose="02020502060401020303" pitchFamily="18" charset="77"/>
                </a:rPr>
                <a:t>GitHub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44E739B-B9D6-6EA0-DB86-C8EB50684972}"/>
                </a:ext>
              </a:extLst>
            </p:cNvPr>
            <p:cNvSpPr txBox="1"/>
            <p:nvPr/>
          </p:nvSpPr>
          <p:spPr>
            <a:xfrm>
              <a:off x="356836" y="3423424"/>
              <a:ext cx="23045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>
                  <a:solidFill>
                    <a:schemeClr val="bg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Describe GitHub’s role in our project and its use for collaboration. </a:t>
              </a:r>
              <a:endPara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Dreieck 36">
              <a:extLst>
                <a:ext uri="{FF2B5EF4-FFF2-40B4-BE49-F238E27FC236}">
                  <a16:creationId xmlns:a16="http://schemas.microsoft.com/office/drawing/2014/main" id="{129CCC58-9BE6-829E-A607-20BE72DA60DB}"/>
                </a:ext>
              </a:extLst>
            </p:cNvPr>
            <p:cNvSpPr/>
            <p:nvPr/>
          </p:nvSpPr>
          <p:spPr>
            <a:xfrm rot="5400000">
              <a:off x="2687448" y="667282"/>
              <a:ext cx="1025913" cy="9144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82123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A86163DA-5585-3786-7952-A3473E5A7FB1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0D0D26-6E9A-CB42-B7F7-D62BD367B11B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1E6979-D123-086E-C6B1-E9833C191606}"/>
              </a:ext>
            </a:extLst>
          </p:cNvPr>
          <p:cNvSpPr/>
          <p:nvPr/>
        </p:nvSpPr>
        <p:spPr>
          <a:xfrm>
            <a:off x="11324030" y="244732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69B527-011A-4C62-8C51-3D68687E7525}"/>
              </a:ext>
            </a:extLst>
          </p:cNvPr>
          <p:cNvSpPr/>
          <p:nvPr/>
        </p:nvSpPr>
        <p:spPr>
          <a:xfrm>
            <a:off x="10917138" y="936366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8AF2F48-C64E-E6EF-F1CE-41BCAA181931}"/>
              </a:ext>
            </a:extLst>
          </p:cNvPr>
          <p:cNvSpPr txBox="1"/>
          <p:nvPr/>
        </p:nvSpPr>
        <p:spPr>
          <a:xfrm>
            <a:off x="3333609" y="152401"/>
            <a:ext cx="5524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What </a:t>
            </a:r>
            <a:r>
              <a:rPr lang="de-DE" sz="6000" b="1" dirty="0" err="1">
                <a:solidFill>
                  <a:schemeClr val="bg1"/>
                </a:solidFill>
                <a:latin typeface="Perpetua" panose="02020502060401020303" pitchFamily="18" charset="77"/>
              </a:rPr>
              <a:t>is</a:t>
            </a:r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 GitHub?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BDDAB60-F572-44BD-F37E-22501DF19F18}"/>
              </a:ext>
            </a:extLst>
          </p:cNvPr>
          <p:cNvSpPr txBox="1"/>
          <p:nvPr/>
        </p:nvSpPr>
        <p:spPr>
          <a:xfrm>
            <a:off x="3745524" y="2459504"/>
            <a:ext cx="4700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Web-based platform: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Version control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Collaboration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BEED24C-6FC6-D88B-E09B-F0A640AF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57495">
            <a:off x="249826" y="107619"/>
            <a:ext cx="1170000" cy="117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A649284-E78C-597B-38EB-E70B98E96D55}"/>
              </a:ext>
            </a:extLst>
          </p:cNvPr>
          <p:cNvGrpSpPr/>
          <p:nvPr/>
        </p:nvGrpSpPr>
        <p:grpSpPr>
          <a:xfrm>
            <a:off x="1090578" y="4856405"/>
            <a:ext cx="10010844" cy="1323439"/>
            <a:chOff x="834826" y="4845894"/>
            <a:chExt cx="10010844" cy="132343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9F82740-AC50-A093-8327-637C7B5F5D9C}"/>
                </a:ext>
              </a:extLst>
            </p:cNvPr>
            <p:cNvSpPr txBox="1"/>
            <p:nvPr/>
          </p:nvSpPr>
          <p:spPr>
            <a:xfrm>
              <a:off x="1346330" y="4845894"/>
              <a:ext cx="9499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GitHub combines these two features to enhance teamwork and code management.</a:t>
              </a:r>
            </a:p>
          </p:txBody>
        </p:sp>
        <p:sp>
          <p:nvSpPr>
            <p:cNvPr id="5" name="Pfeil nach rechts 4">
              <a:extLst>
                <a:ext uri="{FF2B5EF4-FFF2-40B4-BE49-F238E27FC236}">
                  <a16:creationId xmlns:a16="http://schemas.microsoft.com/office/drawing/2014/main" id="{7CB0FFA1-7C00-0A04-6F73-AC04F5804599}"/>
                </a:ext>
              </a:extLst>
            </p:cNvPr>
            <p:cNvSpPr/>
            <p:nvPr/>
          </p:nvSpPr>
          <p:spPr>
            <a:xfrm>
              <a:off x="834826" y="4912465"/>
              <a:ext cx="909891" cy="59514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56968986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943E-20F2-7D6F-7CFE-2490EE6E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4C3E4CA2-1A61-20E5-A65A-EB790CA058CC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2C016B-9772-DD53-606E-FA1E964FBC2F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652D20-9DDA-3870-C136-FD5C2D4071EA}"/>
              </a:ext>
            </a:extLst>
          </p:cNvPr>
          <p:cNvSpPr/>
          <p:nvPr/>
        </p:nvSpPr>
        <p:spPr>
          <a:xfrm>
            <a:off x="11324030" y="244732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3100DE-5BC6-9686-CDA4-32550C9545E7}"/>
              </a:ext>
            </a:extLst>
          </p:cNvPr>
          <p:cNvSpPr/>
          <p:nvPr/>
        </p:nvSpPr>
        <p:spPr>
          <a:xfrm>
            <a:off x="10917138" y="936366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F67909-E514-B037-76E1-FAEFAF3AF1F0}"/>
              </a:ext>
            </a:extLst>
          </p:cNvPr>
          <p:cNvSpPr txBox="1"/>
          <p:nvPr/>
        </p:nvSpPr>
        <p:spPr>
          <a:xfrm>
            <a:off x="1771643" y="152401"/>
            <a:ext cx="8648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Why GitHub was essential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743F2C42-0ED5-F739-32FB-EBAF66EC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495">
            <a:off x="248944" y="98459"/>
            <a:ext cx="1173508" cy="11735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BC34DB4-08E1-C5AA-FB2B-6311E355D285}"/>
              </a:ext>
            </a:extLst>
          </p:cNvPr>
          <p:cNvSpPr txBox="1"/>
          <p:nvPr/>
        </p:nvSpPr>
        <p:spPr>
          <a:xfrm>
            <a:off x="3239006" y="2551837"/>
            <a:ext cx="5713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Efficient collaboration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Traceability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Transparency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D4C3AA0-F111-3169-CAF5-AEDA08F242CF}"/>
              </a:ext>
            </a:extLst>
          </p:cNvPr>
          <p:cNvGrpSpPr/>
          <p:nvPr/>
        </p:nvGrpSpPr>
        <p:grpSpPr>
          <a:xfrm>
            <a:off x="1700595" y="4766607"/>
            <a:ext cx="8790810" cy="1938992"/>
            <a:chOff x="1950762" y="4564568"/>
            <a:chExt cx="8790810" cy="193899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6BF34F3-2874-C2E5-BF51-EBFC1C6F1AB2}"/>
                </a:ext>
              </a:extLst>
            </p:cNvPr>
            <p:cNvSpPr txBox="1"/>
            <p:nvPr/>
          </p:nvSpPr>
          <p:spPr>
            <a:xfrm>
              <a:off x="2778369" y="4564568"/>
              <a:ext cx="79632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These features are powered by </a:t>
              </a:r>
              <a:r>
                <a:rPr lang="de-DE" sz="4000" b="1" u="sng">
                  <a:solidFill>
                    <a:schemeClr val="bg1"/>
                  </a:solidFill>
                  <a:latin typeface="Perpetua" panose="02020502060401020303" pitchFamily="18" charset="77"/>
                </a:rPr>
                <a:t>Git</a:t>
              </a:r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, the version control system.</a:t>
              </a:r>
            </a:p>
            <a:p>
              <a:pPr algn="ctr"/>
              <a:endParaRPr lang="de-DE" sz="4000" b="1">
                <a:solidFill>
                  <a:schemeClr val="bg1"/>
                </a:solidFill>
                <a:latin typeface="Perpetua" panose="02020502060401020303" pitchFamily="18" charset="77"/>
              </a:endParaRPr>
            </a:p>
          </p:txBody>
        </p:sp>
        <p:sp>
          <p:nvSpPr>
            <p:cNvPr id="4" name="Pfeil nach rechts 3">
              <a:extLst>
                <a:ext uri="{FF2B5EF4-FFF2-40B4-BE49-F238E27FC236}">
                  <a16:creationId xmlns:a16="http://schemas.microsoft.com/office/drawing/2014/main" id="{3D2236B4-B6BA-FACC-1582-A5248CBC59EE}"/>
                </a:ext>
              </a:extLst>
            </p:cNvPr>
            <p:cNvSpPr/>
            <p:nvPr/>
          </p:nvSpPr>
          <p:spPr>
            <a:xfrm>
              <a:off x="1950762" y="4564568"/>
              <a:ext cx="909891" cy="595148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79728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1FA3-3283-E2E7-F7B7-073B1041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86C16A5-A8E9-8692-C38D-2958AAD4B95C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8DA263-F7D1-4DB8-0726-D621A21CAE3B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5E8F0C-31D5-D7C9-3BC8-DDAEED06CD55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6B9FFF-E167-BFCA-65BC-96B784055676}"/>
              </a:ext>
            </a:extLst>
          </p:cNvPr>
          <p:cNvSpPr/>
          <p:nvPr/>
        </p:nvSpPr>
        <p:spPr>
          <a:xfrm>
            <a:off x="10917138" y="1842918"/>
            <a:ext cx="1800000" cy="18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62B268-6F1E-9F54-3904-6CE0D09D95B8}"/>
              </a:ext>
            </a:extLst>
          </p:cNvPr>
          <p:cNvSpPr txBox="1"/>
          <p:nvPr/>
        </p:nvSpPr>
        <p:spPr>
          <a:xfrm>
            <a:off x="4058968" y="152401"/>
            <a:ext cx="407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What is Git?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803377-4CC6-B167-A6E0-97158F13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87">
            <a:off x="222402" y="185005"/>
            <a:ext cx="1080000" cy="108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0340C55-AB30-1F84-3633-E468484F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00" y="4708806"/>
            <a:ext cx="1800000" cy="18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07AC94A-EABF-0844-327B-B999DA84E154}"/>
              </a:ext>
            </a:extLst>
          </p:cNvPr>
          <p:cNvSpPr txBox="1"/>
          <p:nvPr/>
        </p:nvSpPr>
        <p:spPr>
          <a:xfrm>
            <a:off x="1221827" y="2002359"/>
            <a:ext cx="97483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Functions: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Tracks changes in files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Allows you to load previous versions</a:t>
            </a:r>
          </a:p>
          <a:p>
            <a:pPr marL="571500" indent="-571500" algn="ctr">
              <a:buFont typeface="Wingdings" pitchFamily="2" charset="2"/>
              <a:buChar char="Ø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Supports branching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4034612926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C3FD1-B2BB-AF1F-7616-AC7744E7A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57BBABF-2799-3C54-0422-FA27D8016A62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31DD83-91FD-5114-DA84-8FB2E78A802D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1B349F-9DB3-5256-A81E-122229FC3E84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8DC70C-42F4-C41A-CEF4-95806787A400}"/>
              </a:ext>
            </a:extLst>
          </p:cNvPr>
          <p:cNvSpPr/>
          <p:nvPr/>
        </p:nvSpPr>
        <p:spPr>
          <a:xfrm>
            <a:off x="10917138" y="1842918"/>
            <a:ext cx="1800000" cy="18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2B4077A-B248-BD24-193A-7EC360BB6415}"/>
              </a:ext>
            </a:extLst>
          </p:cNvPr>
          <p:cNvSpPr txBox="1"/>
          <p:nvPr/>
        </p:nvSpPr>
        <p:spPr>
          <a:xfrm>
            <a:off x="2678686" y="152401"/>
            <a:ext cx="68346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How did we use Git?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FAD7D78-7BB7-FB4B-93B5-DA7222E3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87">
            <a:off x="222402" y="185005"/>
            <a:ext cx="1080000" cy="108000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90175CC-8ADC-FE98-5A6E-3AFF05013209}"/>
              </a:ext>
            </a:extLst>
          </p:cNvPr>
          <p:cNvGrpSpPr/>
          <p:nvPr/>
        </p:nvGrpSpPr>
        <p:grpSpPr>
          <a:xfrm>
            <a:off x="1953328" y="2151728"/>
            <a:ext cx="7460303" cy="2554545"/>
            <a:chOff x="1953328" y="2151728"/>
            <a:chExt cx="7460303" cy="2554545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DF82D5E-3C4C-41DB-91D7-707A2C908A5D}"/>
                </a:ext>
              </a:extLst>
            </p:cNvPr>
            <p:cNvSpPr txBox="1"/>
            <p:nvPr/>
          </p:nvSpPr>
          <p:spPr>
            <a:xfrm>
              <a:off x="2778370" y="2151728"/>
              <a:ext cx="663526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>
                <a:buFont typeface="+mj-lt"/>
                <a:buAutoNum type="arabicPeriod"/>
              </a:pPr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Clone Repository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Creating Branches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Commit and Push changes </a:t>
              </a:r>
            </a:p>
            <a:p>
              <a:pPr marL="742950" indent="-742950">
                <a:buFont typeface="+mj-lt"/>
                <a:buAutoNum type="arabicPeriod"/>
              </a:pPr>
              <a:r>
                <a:rPr lang="de-DE" sz="4000" b="1">
                  <a:solidFill>
                    <a:schemeClr val="bg1"/>
                  </a:solidFill>
                  <a:latin typeface="Perpetua" panose="02020502060401020303" pitchFamily="18" charset="77"/>
                </a:rPr>
                <a:t>Pull Requests and Merge</a:t>
              </a:r>
              <a:endParaRPr lang="de-DE" sz="3600" b="1">
                <a:solidFill>
                  <a:schemeClr val="bg1"/>
                </a:solidFill>
                <a:latin typeface="Perpetua" panose="02020502060401020303" pitchFamily="18" charset="77"/>
              </a:endParaRPr>
            </a:p>
          </p:txBody>
        </p:sp>
        <p:sp>
          <p:nvSpPr>
            <p:cNvPr id="4" name="Pfeil nach unten 3">
              <a:extLst>
                <a:ext uri="{FF2B5EF4-FFF2-40B4-BE49-F238E27FC236}">
                  <a16:creationId xmlns:a16="http://schemas.microsoft.com/office/drawing/2014/main" id="{A8BA5BE6-9432-AEDE-CAF8-C002FEDA396D}"/>
                </a:ext>
              </a:extLst>
            </p:cNvPr>
            <p:cNvSpPr/>
            <p:nvPr/>
          </p:nvSpPr>
          <p:spPr>
            <a:xfrm>
              <a:off x="1953328" y="2217687"/>
              <a:ext cx="825042" cy="2362466"/>
            </a:xfrm>
            <a:prstGeom prst="downArrow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94651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52291-435E-4E31-6A01-EBBE2EE8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1D42430-6267-9554-CAC0-FAC046492D77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069821-2B5B-B681-3AAB-E71C275D6533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0892B5-F8F1-EFD5-FB4B-8F26A06E7BCB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2421FA-E6A9-3E89-38CE-D00E7E95E347}"/>
              </a:ext>
            </a:extLst>
          </p:cNvPr>
          <p:cNvSpPr/>
          <p:nvPr/>
        </p:nvSpPr>
        <p:spPr>
          <a:xfrm>
            <a:off x="10917138" y="1842918"/>
            <a:ext cx="1800000" cy="18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D9431A5-ABF9-6561-240E-61C3C4643C24}"/>
              </a:ext>
            </a:extLst>
          </p:cNvPr>
          <p:cNvSpPr/>
          <p:nvPr/>
        </p:nvSpPr>
        <p:spPr>
          <a:xfrm>
            <a:off x="367862" y="1629103"/>
            <a:ext cx="4582510" cy="417260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AEE6B8AE-97E9-F5F1-8B1F-225DF4379428}"/>
              </a:ext>
            </a:extLst>
          </p:cNvPr>
          <p:cNvSpPr/>
          <p:nvPr/>
        </p:nvSpPr>
        <p:spPr>
          <a:xfrm flipH="1">
            <a:off x="5197367" y="3093611"/>
            <a:ext cx="3541987" cy="1098613"/>
          </a:xfrm>
          <a:prstGeom prst="rightArrow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C90E2A-6C3C-D14A-46C5-BF892C2718FD}"/>
              </a:ext>
            </a:extLst>
          </p:cNvPr>
          <p:cNvSpPr txBox="1"/>
          <p:nvPr/>
        </p:nvSpPr>
        <p:spPr>
          <a:xfrm>
            <a:off x="2509754" y="199694"/>
            <a:ext cx="7319632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Example for Branches</a:t>
            </a:r>
          </a:p>
        </p:txBody>
      </p:sp>
    </p:spTree>
    <p:extLst>
      <p:ext uri="{BB962C8B-B14F-4D97-AF65-F5344CB8AC3E}">
        <p14:creationId xmlns:p14="http://schemas.microsoft.com/office/powerpoint/2010/main" val="2512830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251FA-3E9E-F8C1-1334-375D30E8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ADFFFB91-9322-256D-70CA-1F57B8ED6CC0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2F76FD-F0E7-CC90-D906-36A3F16971F7}"/>
              </a:ext>
            </a:extLst>
          </p:cNvPr>
          <p:cNvSpPr/>
          <p:nvPr/>
        </p:nvSpPr>
        <p:spPr>
          <a:xfrm>
            <a:off x="11324030" y="4115082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4382D3-7A2B-4105-7C88-1ACAEDCB29F5}"/>
              </a:ext>
            </a:extLst>
          </p:cNvPr>
          <p:cNvSpPr/>
          <p:nvPr/>
        </p:nvSpPr>
        <p:spPr>
          <a:xfrm>
            <a:off x="11324030" y="3324120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3</a:t>
            </a:r>
            <a:endParaRPr lang="de-DE" sz="5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2D30E8-B016-720B-2742-FA213FE3EBC4}"/>
              </a:ext>
            </a:extLst>
          </p:cNvPr>
          <p:cNvSpPr/>
          <p:nvPr/>
        </p:nvSpPr>
        <p:spPr>
          <a:xfrm>
            <a:off x="10917138" y="1842918"/>
            <a:ext cx="1800000" cy="18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A9EDF9-84E3-6652-5FA9-68E775D62B5B}"/>
              </a:ext>
            </a:extLst>
          </p:cNvPr>
          <p:cNvSpPr txBox="1"/>
          <p:nvPr/>
        </p:nvSpPr>
        <p:spPr>
          <a:xfrm>
            <a:off x="2492289" y="199694"/>
            <a:ext cx="7207422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Example for Commits</a:t>
            </a:r>
          </a:p>
        </p:txBody>
      </p:sp>
    </p:spTree>
    <p:extLst>
      <p:ext uri="{BB962C8B-B14F-4D97-AF65-F5344CB8AC3E}">
        <p14:creationId xmlns:p14="http://schemas.microsoft.com/office/powerpoint/2010/main" val="813696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EE643-DEF5-C425-369D-269DBE2B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4BF1499-D6EE-C470-05CC-9E7B9562982B}"/>
              </a:ext>
            </a:extLst>
          </p:cNvPr>
          <p:cNvSpPr/>
          <p:nvPr/>
        </p:nvSpPr>
        <p:spPr>
          <a:xfrm>
            <a:off x="11324030" y="1848639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BB5A8A-4ACB-8E7F-9656-AA421A4856DC}"/>
              </a:ext>
            </a:extLst>
          </p:cNvPr>
          <p:cNvSpPr/>
          <p:nvPr/>
        </p:nvSpPr>
        <p:spPr>
          <a:xfrm>
            <a:off x="11324030" y="928932"/>
            <a:ext cx="1080000" cy="108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E2A6EF-A938-997F-86DA-8D6F8CBE49E5}"/>
              </a:ext>
            </a:extLst>
          </p:cNvPr>
          <p:cNvSpPr/>
          <p:nvPr/>
        </p:nvSpPr>
        <p:spPr>
          <a:xfrm>
            <a:off x="11324030" y="4126566"/>
            <a:ext cx="1080000" cy="10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000" b="1" dirty="0">
                <a:latin typeface="Perpetua Titling MT" panose="02020502060505020804" pitchFamily="18" charset="77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E847E7-D39B-4405-259B-724CB2154BEF}"/>
              </a:ext>
            </a:extLst>
          </p:cNvPr>
          <p:cNvSpPr/>
          <p:nvPr/>
        </p:nvSpPr>
        <p:spPr>
          <a:xfrm>
            <a:off x="10917138" y="2742918"/>
            <a:ext cx="1800000" cy="180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0" b="1" dirty="0">
                <a:latin typeface="Perpetua Titling MT" panose="02020502060505020804" pitchFamily="18" charset="77"/>
              </a:rPr>
              <a:t>3</a:t>
            </a:r>
            <a:endParaRPr lang="de-DE" sz="12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6C21A-C373-FE46-53CC-12BD65F18E6E}"/>
              </a:ext>
            </a:extLst>
          </p:cNvPr>
          <p:cNvSpPr txBox="1"/>
          <p:nvPr/>
        </p:nvSpPr>
        <p:spPr>
          <a:xfrm>
            <a:off x="2951348" y="152401"/>
            <a:ext cx="6289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>
                <a:solidFill>
                  <a:schemeClr val="bg1"/>
                </a:solidFill>
                <a:latin typeface="Perpetua" panose="02020502060401020303" pitchFamily="18" charset="77"/>
              </a:rPr>
              <a:t>How did we start? </a:t>
            </a:r>
          </a:p>
          <a:p>
            <a:pPr algn="ctr"/>
            <a:endParaRPr lang="de-DE" sz="6000" b="1" dirty="0">
              <a:solidFill>
                <a:schemeClr val="bg1"/>
              </a:solidFill>
              <a:latin typeface="Perpetua" panose="02020502060401020303" pitchFamily="18" charset="7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362368-D318-2713-9220-EC449A7B3BCF}"/>
              </a:ext>
            </a:extLst>
          </p:cNvPr>
          <p:cNvSpPr txBox="1"/>
          <p:nvPr/>
        </p:nvSpPr>
        <p:spPr>
          <a:xfrm>
            <a:off x="3877653" y="2002359"/>
            <a:ext cx="44366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Data Collection 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GitHub Setup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UML Design</a:t>
            </a:r>
          </a:p>
          <a:p>
            <a:pPr marL="742950" indent="-742950">
              <a:buFont typeface="+mj-lt"/>
              <a:buAutoNum type="arabicPeriod"/>
            </a:pPr>
            <a:r>
              <a:rPr lang="de-DE" sz="4000" b="1">
                <a:solidFill>
                  <a:schemeClr val="bg1"/>
                </a:solidFill>
                <a:latin typeface="Perpetua" panose="02020502060401020303" pitchFamily="18" charset="77"/>
              </a:rPr>
              <a:t>Data Import </a:t>
            </a:r>
          </a:p>
          <a:p>
            <a:pPr marL="571500" indent="-571500">
              <a:buFont typeface="Wingdings" pitchFamily="2" charset="2"/>
              <a:buChar char="Ø"/>
            </a:pPr>
            <a:endParaRPr lang="de-DE" sz="4000" b="1">
              <a:solidFill>
                <a:schemeClr val="bg1"/>
              </a:solidFill>
              <a:latin typeface="Perpetua" panose="02020502060401020303" pitchFamily="18" charset="77"/>
            </a:endParaRPr>
          </a:p>
        </p:txBody>
      </p:sp>
      <p:sp>
        <p:nvSpPr>
          <p:cNvPr id="5" name="Pfeil nach unten 4">
            <a:extLst>
              <a:ext uri="{FF2B5EF4-FFF2-40B4-BE49-F238E27FC236}">
                <a16:creationId xmlns:a16="http://schemas.microsoft.com/office/drawing/2014/main" id="{80BBA129-FCC6-C574-42BC-27EFD344114C}"/>
              </a:ext>
            </a:extLst>
          </p:cNvPr>
          <p:cNvSpPr/>
          <p:nvPr/>
        </p:nvSpPr>
        <p:spPr>
          <a:xfrm>
            <a:off x="2992361" y="2113294"/>
            <a:ext cx="825042" cy="236246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FA5C4-D971-A2BC-CF44-B9821E77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440">
            <a:off x="385157" y="238157"/>
            <a:ext cx="1443674" cy="14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523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12121"/>
      </a:dk2>
      <a:lt2>
        <a:srgbClr val="A9A9A9"/>
      </a:lt2>
      <a:accent1>
        <a:srgbClr val="0432FF"/>
      </a:accent1>
      <a:accent2>
        <a:srgbClr val="008E00"/>
      </a:accent2>
      <a:accent3>
        <a:srgbClr val="FF9300"/>
      </a:accent3>
      <a:accent4>
        <a:srgbClr val="FF2600"/>
      </a:accent4>
      <a:accent5>
        <a:srgbClr val="00FCFF"/>
      </a:accent5>
      <a:accent6>
        <a:srgbClr val="521B92"/>
      </a:accent6>
      <a:hlink>
        <a:srgbClr val="0432FF"/>
      </a:hlink>
      <a:folHlink>
        <a:srgbClr val="01189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Breitbild</PresentationFormat>
  <Paragraphs>122</Paragraphs>
  <Slides>15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Perpetua</vt:lpstr>
      <vt:lpstr>Perpetua Titling MT</vt:lpstr>
      <vt:lpstr>Verdana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Berkan Kuecuek</dc:creator>
  <cp:lastModifiedBy>Berkan Kuecuek</cp:lastModifiedBy>
  <cp:revision>13</cp:revision>
  <dcterms:created xsi:type="dcterms:W3CDTF">2024-12-22T05:49:47Z</dcterms:created>
  <dcterms:modified xsi:type="dcterms:W3CDTF">2024-12-29T17:12:45Z</dcterms:modified>
</cp:coreProperties>
</file>