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4" r:id="rId5"/>
    <p:sldId id="260" r:id="rId6"/>
    <p:sldId id="266" r:id="rId7"/>
    <p:sldId id="268" r:id="rId8"/>
    <p:sldId id="267" r:id="rId9"/>
    <p:sldId id="272" r:id="rId10"/>
    <p:sldId id="261" r:id="rId11"/>
    <p:sldId id="271" r:id="rId12"/>
    <p:sldId id="269" r:id="rId13"/>
    <p:sldId id="262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D5A"/>
    <a:srgbClr val="163B30"/>
    <a:srgbClr val="164B30"/>
    <a:srgbClr val="303C42"/>
    <a:srgbClr val="3E77BF"/>
    <a:srgbClr val="0024C2"/>
    <a:srgbClr val="0563C1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2"/>
    <p:restoredTop sz="94593"/>
  </p:normalViewPr>
  <p:slideViewPr>
    <p:cSldViewPr snapToGrid="0">
      <p:cViewPr>
        <p:scale>
          <a:sx n="100" d="100"/>
          <a:sy n="100" d="100"/>
        </p:scale>
        <p:origin x="475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8CA36-2061-E148-AF01-EB966AA7650D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9B630-BAA2-D441-8D19-69EDEA0F0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01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B630-BAA2-D441-8D19-69EDEA0F012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16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B630-BAA2-D441-8D19-69EDEA0F012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17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B630-BAA2-D441-8D19-69EDEA0F012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474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2BAE6-9944-4BC8-ECD3-D3FA3136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01E68A5-5BE7-9618-1F67-380116CF05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70953B2-22EF-1CE3-9E9E-F114F583A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4F6390-96CF-7158-F2F9-5E091FAD1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B630-BAA2-D441-8D19-69EDEA0F012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98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248B5-B7FF-1133-6570-CED5EF75E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6B4AA96-1B87-5EAF-EE37-47D5ADD8EA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7C51AB5-46E7-D1F8-2583-5C5D72AA9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3E032D-8F88-6D3D-2F4E-F6CAF2BDA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B630-BAA2-D441-8D19-69EDEA0F012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73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62DE7-3916-D916-E319-C5FF711B9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1C1DEF-FD77-7FDE-DEA3-2FC36A8A8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7BAEF-9506-FABF-40A8-35317688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04.01.2025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4C9D7D-342C-8487-77B0-AC204793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3AC089-E473-B6FF-7193-CA29F270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82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B5571-E2D3-9D45-A4DC-F552960C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763420-0A86-17EE-A7C3-C387301E8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8F927D-CD82-1BB5-973D-A960C484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04.01.2025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C7C48E-96D7-1B49-CA20-5C386368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9A338E-48AE-B214-7395-CD832B19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864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3D03C3-C8B9-9416-BF7A-87FEDD127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33213F-7B4F-09A4-46A3-6F2D1AC60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2A36E3-8675-E5DC-EE4E-8F4903B5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04.01.2025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5800AB-86E8-6C3E-CB58-EA19C4D9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4D62AD-566E-7F5C-FED9-7B0D5BFE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68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EFC76-6448-842B-3ED4-CF12A7F5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0D733-384E-E35E-5AD8-7CEB39944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B4E27-4841-2855-F1DD-D88092E4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04.01.2025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23A005-B045-1522-8234-55D5283C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112D1B-2511-47FE-BCAD-C895A681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63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E74CE-52E6-6396-8AFA-872BC5E6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DA8BC7-9A8F-14B8-BEE4-E75B4FB2F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85728-2B70-AF46-B4E3-3FD1D12F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04.01.2025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3199DB-878B-6F93-04BC-8F87E222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103370-1781-E18F-D017-96B5BA67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7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FD3EE-662E-0649-B8DF-BB83192B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EC1CD-20DC-689E-5067-A60A6624B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5025B2-205E-A928-9B8B-4B9C66C25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DC3015-E7D5-D0F8-670B-1283BD2C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04.01.2025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FE1B67-23C7-F292-F29B-3FE7B384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26076A-BE29-32CC-7026-512215A7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45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89A07-7048-FE1A-3D39-653FB470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D86BAA-3930-81A1-6110-3A95BCBC7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E2A615-9317-170F-5957-B2DDF7FC7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23A090-83DD-D0CA-10F3-A95BF86CF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B9AAAA-8751-C4B2-6711-9D7D655BF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038FED-F5AB-C5EA-04C6-084ECF89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04.01.2025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EC93D5B-4AE8-8493-9221-B10D0B69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614F61-65D2-5376-0FEB-E2DD3855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74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CBE89-DC39-B950-B8B9-75F0A76E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E541B5-B83A-A15E-B8B0-07B26A94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04.01.2025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4FA2A4-3556-CEC3-9396-DD3681E0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BD79E2-7ABB-D48B-E081-8B723789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766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F389DB-187F-97A3-B4BE-B88B53FC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04.01.2025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462454-094B-FC03-D933-7A4FB585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4A1FFF-1702-8993-5BD8-FA953015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05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8A609-62A0-871E-8FD5-498F28F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59E96-E2F1-A6A3-A4DA-A53F77A9B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8252F2-1115-D0E0-7AE6-21F509AB5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618662-1976-2A8B-8442-C427AF7C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04.01.2025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B5B7F5-D060-6ABE-1496-78E6B0E2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B573A1-1929-1C40-D9A7-1882FEC7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64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0933E-0741-E609-B6E3-CEE9C0A0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D88C3F-D35B-57BB-B342-CBE266FEC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34DC1F-88B1-E1BE-DE98-63C3D95AD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CFDA56-CDD6-F0EF-71FA-B4720CA8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04.01.2025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FC9F92-0CDD-0013-B0AC-FD1EF5F6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1C1178-A842-EB92-A696-BC0133CD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062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4E3A47-9268-B338-B9CE-0D25530F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9AA1F6-E10F-E8FD-3B4B-7264D241C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4C73FE-B04A-8DDB-A397-A8A87F497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E946A1-B551-6E40-A11D-5EC94FC2725E}" type="datetimeFigureOut">
              <a:rPr lang="de-DE" smtClean="0"/>
              <a:t>04.01.2025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9FD8F-D724-E2B2-0B83-EA4652791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7A239B-1F84-5BFF-A083-66F94BD40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08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BFBA80B-9E0A-F27C-D3D2-47E3A3F86712}"/>
              </a:ext>
            </a:extLst>
          </p:cNvPr>
          <p:cNvGrpSpPr/>
          <p:nvPr/>
        </p:nvGrpSpPr>
        <p:grpSpPr>
          <a:xfrm>
            <a:off x="-1396973" y="0"/>
            <a:ext cx="3575824" cy="6858000"/>
            <a:chOff x="-899555" y="-9258"/>
            <a:chExt cx="3389976" cy="6858000"/>
          </a:xfrm>
        </p:grpSpPr>
        <p:sp>
          <p:nvSpPr>
            <p:cNvPr id="28" name="Dreieck 10">
              <a:extLst>
                <a:ext uri="{FF2B5EF4-FFF2-40B4-BE49-F238E27FC236}">
                  <a16:creationId xmlns:a16="http://schemas.microsoft.com/office/drawing/2014/main" id="{2EC66585-59F0-7190-8CE7-46D7998CAABA}"/>
                </a:ext>
              </a:extLst>
            </p:cNvPr>
            <p:cNvSpPr/>
            <p:nvPr/>
          </p:nvSpPr>
          <p:spPr>
            <a:xfrm rot="5400000">
              <a:off x="1520264" y="667513"/>
              <a:ext cx="1025913" cy="914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3F26149-3099-3654-EF0A-28D6ADF867DB}"/>
                </a:ext>
              </a:extLst>
            </p:cNvPr>
            <p:cNvGrpSpPr/>
            <p:nvPr/>
          </p:nvGrpSpPr>
          <p:grpSpPr>
            <a:xfrm>
              <a:off x="-899555" y="-9258"/>
              <a:ext cx="2947640" cy="6858000"/>
              <a:chOff x="9244361" y="0"/>
              <a:chExt cx="2947640" cy="6858000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84D7C4DB-07FB-B69F-C3B6-AAAB0A4DDDDD}"/>
                  </a:ext>
                </a:extLst>
              </p:cNvPr>
              <p:cNvSpPr/>
              <p:nvPr/>
            </p:nvSpPr>
            <p:spPr>
              <a:xfrm>
                <a:off x="9244361" y="0"/>
                <a:ext cx="2947640" cy="685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297879A-616B-1C34-4CD4-110F749E90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66917" y="0"/>
                <a:ext cx="721111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600" b="1" dirty="0">
                    <a:solidFill>
                      <a:schemeClr val="bg1"/>
                    </a:solidFill>
                    <a:latin typeface="Perpetua Titling MT" panose="02020502060505020804" pitchFamily="18" charset="77"/>
                  </a:rPr>
                  <a:t>4</a:t>
                </a: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ACF3A931-9DAA-A170-52BA-3CCCF2927903}"/>
                  </a:ext>
                </a:extLst>
              </p:cNvPr>
              <p:cNvSpPr txBox="1"/>
              <p:nvPr/>
            </p:nvSpPr>
            <p:spPr>
              <a:xfrm>
                <a:off x="9504556" y="2798948"/>
                <a:ext cx="25276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000" b="1" dirty="0">
                    <a:solidFill>
                      <a:schemeClr val="bg1"/>
                    </a:solidFill>
                    <a:latin typeface="Perpetua" panose="02020502060401020303" pitchFamily="18" charset="77"/>
                  </a:rPr>
                  <a:t>Queries</a:t>
                </a: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D9C2C19-845D-FBBB-21A9-07D92A7887CF}"/>
                  </a:ext>
                </a:extLst>
              </p:cNvPr>
              <p:cNvSpPr txBox="1"/>
              <p:nvPr/>
            </p:nvSpPr>
            <p:spPr>
              <a:xfrm>
                <a:off x="9616068" y="3434574"/>
                <a:ext cx="230458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Present SQL queries for data analysis. Explain their goals and highlight key results</a:t>
                </a:r>
              </a:p>
            </p:txBody>
          </p:sp>
        </p:grpSp>
      </p:grpSp>
      <p:pic>
        <p:nvPicPr>
          <p:cNvPr id="49" name="Grafik 48">
            <a:extLst>
              <a:ext uri="{FF2B5EF4-FFF2-40B4-BE49-F238E27FC236}">
                <a16:creationId xmlns:a16="http://schemas.microsoft.com/office/drawing/2014/main" id="{77B7DECB-9D7E-EF38-4BA8-5A2D405D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57495">
            <a:off x="10219456" y="182876"/>
            <a:ext cx="1691788" cy="1691788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D6BF15E1-2372-415D-6E00-82A272B5C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90155">
            <a:off x="9522136" y="4338774"/>
            <a:ext cx="1868484" cy="1868484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2237487-AA11-AF2E-0ADF-224C795BB10F}"/>
              </a:ext>
            </a:extLst>
          </p:cNvPr>
          <p:cNvGrpSpPr/>
          <p:nvPr/>
        </p:nvGrpSpPr>
        <p:grpSpPr>
          <a:xfrm>
            <a:off x="-1916741" y="0"/>
            <a:ext cx="3767257" cy="6858000"/>
            <a:chOff x="6096000" y="0"/>
            <a:chExt cx="3767257" cy="6858000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19A55789-F771-2D1A-7B16-7B8BA08C75C7}"/>
                </a:ext>
              </a:extLst>
            </p:cNvPr>
            <p:cNvSpPr/>
            <p:nvPr/>
          </p:nvSpPr>
          <p:spPr>
            <a:xfrm>
              <a:off x="6096000" y="0"/>
              <a:ext cx="3248722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E7B43F6-A1DA-E735-35C5-D50D6333BF7E}"/>
                </a:ext>
              </a:extLst>
            </p:cNvPr>
            <p:cNvSpPr txBox="1">
              <a:spLocks/>
            </p:cNvSpPr>
            <p:nvPr/>
          </p:nvSpPr>
          <p:spPr>
            <a:xfrm>
              <a:off x="7359804" y="0"/>
              <a:ext cx="72111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600" b="1" dirty="0">
                  <a:solidFill>
                    <a:schemeClr val="bg1"/>
                  </a:solidFill>
                  <a:latin typeface="Perpetua Titling MT" panose="02020502060505020804" pitchFamily="18" charset="77"/>
                </a:rPr>
                <a:t>3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A8FA407-9066-B86B-351E-36C14C7E9C20}"/>
                </a:ext>
              </a:extLst>
            </p:cNvPr>
            <p:cNvSpPr txBox="1"/>
            <p:nvPr/>
          </p:nvSpPr>
          <p:spPr>
            <a:xfrm>
              <a:off x="6356193" y="2810099"/>
              <a:ext cx="25276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Perpetua" panose="02020502060401020303" pitchFamily="18" charset="77"/>
                </a:rPr>
                <a:t>Tables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91E8A38-51AB-14DE-7B7C-38C72E81C961}"/>
                </a:ext>
              </a:extLst>
            </p:cNvPr>
            <p:cNvSpPr txBox="1"/>
            <p:nvPr/>
          </p:nvSpPr>
          <p:spPr>
            <a:xfrm>
              <a:off x="6536472" y="3423423"/>
              <a:ext cx="230458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Present our database tables and their relationships. Highlight how we connected and extended pre-defined tables.</a:t>
              </a:r>
            </a:p>
          </p:txBody>
        </p:sp>
        <p:sp>
          <p:nvSpPr>
            <p:cNvPr id="19" name="Dreieck 18">
              <a:extLst>
                <a:ext uri="{FF2B5EF4-FFF2-40B4-BE49-F238E27FC236}">
                  <a16:creationId xmlns:a16="http://schemas.microsoft.com/office/drawing/2014/main" id="{885CED3C-58F5-515D-B5F6-8706F0D3D39F}"/>
                </a:ext>
              </a:extLst>
            </p:cNvPr>
            <p:cNvSpPr/>
            <p:nvPr/>
          </p:nvSpPr>
          <p:spPr>
            <a:xfrm rot="5400000">
              <a:off x="8893100" y="667283"/>
              <a:ext cx="1025913" cy="914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3A85C85-207D-DCE8-72BC-45931CDDDDB9}"/>
              </a:ext>
            </a:extLst>
          </p:cNvPr>
          <p:cNvGrpSpPr/>
          <p:nvPr/>
        </p:nvGrpSpPr>
        <p:grpSpPr>
          <a:xfrm>
            <a:off x="-2246771" y="0"/>
            <a:ext cx="3681759" cy="6858000"/>
            <a:chOff x="3033131" y="0"/>
            <a:chExt cx="3681759" cy="685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1815B98-1135-3C74-327F-DB148A097DD1}"/>
                </a:ext>
              </a:extLst>
            </p:cNvPr>
            <p:cNvSpPr/>
            <p:nvPr/>
          </p:nvSpPr>
          <p:spPr>
            <a:xfrm>
              <a:off x="3033131" y="0"/>
              <a:ext cx="3062869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F1F5CB1-EAEB-B3F0-B1D6-0114106A10D6}"/>
                </a:ext>
              </a:extLst>
            </p:cNvPr>
            <p:cNvSpPr txBox="1">
              <a:spLocks/>
            </p:cNvSpPr>
            <p:nvPr/>
          </p:nvSpPr>
          <p:spPr>
            <a:xfrm>
              <a:off x="4211443" y="0"/>
              <a:ext cx="72111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600" b="1" dirty="0">
                  <a:solidFill>
                    <a:schemeClr val="bg1"/>
                  </a:solidFill>
                  <a:latin typeface="Perpetua Titling MT" panose="02020502060505020804" pitchFamily="18" charset="77"/>
                </a:rPr>
                <a:t>2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A8AA3D1-3B63-524E-E659-F4D72AEE0474}"/>
                </a:ext>
              </a:extLst>
            </p:cNvPr>
            <p:cNvSpPr txBox="1"/>
            <p:nvPr/>
          </p:nvSpPr>
          <p:spPr>
            <a:xfrm>
              <a:off x="3300760" y="2812118"/>
              <a:ext cx="25276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Perpetua" panose="02020502060401020303" pitchFamily="18" charset="77"/>
                </a:rPr>
                <a:t>Git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65020144-BF67-3E47-F281-96F35710C7D3}"/>
                </a:ext>
              </a:extLst>
            </p:cNvPr>
            <p:cNvSpPr txBox="1"/>
            <p:nvPr/>
          </p:nvSpPr>
          <p:spPr>
            <a:xfrm>
              <a:off x="3430856" y="3412273"/>
              <a:ext cx="230458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Explain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Git’s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basics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version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control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branches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commits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, and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merges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. Highlight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its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role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in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our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workflow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3" name="Dreieck 12">
              <a:extLst>
                <a:ext uri="{FF2B5EF4-FFF2-40B4-BE49-F238E27FC236}">
                  <a16:creationId xmlns:a16="http://schemas.microsoft.com/office/drawing/2014/main" id="{9A3BF4D3-C456-12D6-A46E-D3A7801E68F2}"/>
                </a:ext>
              </a:extLst>
            </p:cNvPr>
            <p:cNvSpPr/>
            <p:nvPr/>
          </p:nvSpPr>
          <p:spPr>
            <a:xfrm rot="5400000">
              <a:off x="5744733" y="667283"/>
              <a:ext cx="1025913" cy="914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285B3EF-8EFF-AB2C-C561-A5EECF994841}"/>
              </a:ext>
            </a:extLst>
          </p:cNvPr>
          <p:cNvGrpSpPr/>
          <p:nvPr/>
        </p:nvGrpSpPr>
        <p:grpSpPr>
          <a:xfrm>
            <a:off x="-2680763" y="0"/>
            <a:ext cx="3657605" cy="6858000"/>
            <a:chOff x="0" y="0"/>
            <a:chExt cx="3657605" cy="685800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E78A2012-9CCE-92CC-453A-95178A025CDE}"/>
                </a:ext>
              </a:extLst>
            </p:cNvPr>
            <p:cNvSpPr/>
            <p:nvPr/>
          </p:nvSpPr>
          <p:spPr>
            <a:xfrm>
              <a:off x="0" y="0"/>
              <a:ext cx="3062869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B9B9D915-09E0-5608-B65E-46719852F467}"/>
                </a:ext>
              </a:extLst>
            </p:cNvPr>
            <p:cNvSpPr txBox="1">
              <a:spLocks/>
            </p:cNvSpPr>
            <p:nvPr/>
          </p:nvSpPr>
          <p:spPr>
            <a:xfrm>
              <a:off x="1148574" y="0"/>
              <a:ext cx="72111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600" b="1" dirty="0">
                  <a:solidFill>
                    <a:schemeClr val="bg1"/>
                  </a:solidFill>
                  <a:latin typeface="Perpetua Titling MT" panose="02020502060505020804" pitchFamily="18" charset="77"/>
                </a:rPr>
                <a:t>1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EB658522-EC62-F646-6CD7-124301103E64}"/>
                </a:ext>
              </a:extLst>
            </p:cNvPr>
            <p:cNvSpPr txBox="1"/>
            <p:nvPr/>
          </p:nvSpPr>
          <p:spPr>
            <a:xfrm>
              <a:off x="267629" y="2810099"/>
              <a:ext cx="25276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Perpetua" panose="02020502060401020303" pitchFamily="18" charset="77"/>
                </a:rPr>
                <a:t>GitHub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0BD9CCF-C11C-4EB1-BC9F-8A55A7EB86FF}"/>
                </a:ext>
              </a:extLst>
            </p:cNvPr>
            <p:cNvSpPr txBox="1"/>
            <p:nvPr/>
          </p:nvSpPr>
          <p:spPr>
            <a:xfrm>
              <a:off x="356836" y="3423424"/>
              <a:ext cx="23045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Describe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GitHub’s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role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in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our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project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and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its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use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for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collaboration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  <a:endPara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Dreieck 6">
              <a:extLst>
                <a:ext uri="{FF2B5EF4-FFF2-40B4-BE49-F238E27FC236}">
                  <a16:creationId xmlns:a16="http://schemas.microsoft.com/office/drawing/2014/main" id="{D0B82E35-28E0-C44D-243C-F5F2B741A867}"/>
                </a:ext>
              </a:extLst>
            </p:cNvPr>
            <p:cNvSpPr/>
            <p:nvPr/>
          </p:nvSpPr>
          <p:spPr>
            <a:xfrm rot="5400000">
              <a:off x="2687448" y="667282"/>
              <a:ext cx="1025913" cy="914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8720F8AE-D500-5334-4393-521C8F0B72E0}"/>
              </a:ext>
            </a:extLst>
          </p:cNvPr>
          <p:cNvSpPr txBox="1"/>
          <p:nvPr/>
        </p:nvSpPr>
        <p:spPr>
          <a:xfrm>
            <a:off x="529393" y="1859340"/>
            <a:ext cx="111332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b="1" dirty="0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215900" dist="38100" dir="2700000" algn="tl" rotWithShape="0">
                    <a:prstClr val="black"/>
                  </a:outerShdw>
                </a:effectLst>
                <a:latin typeface="Perpetua Titling MT" panose="02020502060505020804" pitchFamily="18" charset="77"/>
              </a:rPr>
              <a:t>RENEWABLE ENERGY CONSUMPTION ACROSS BORDERS</a:t>
            </a:r>
          </a:p>
        </p:txBody>
      </p:sp>
    </p:spTree>
    <p:extLst>
      <p:ext uri="{BB962C8B-B14F-4D97-AF65-F5344CB8AC3E}">
        <p14:creationId xmlns:p14="http://schemas.microsoft.com/office/powerpoint/2010/main" val="300080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EE643-DEF5-C425-369D-269DBE2B0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17A6C21A-C373-FE46-53CC-12BD65F18E6E}"/>
              </a:ext>
            </a:extLst>
          </p:cNvPr>
          <p:cNvSpPr txBox="1"/>
          <p:nvPr/>
        </p:nvSpPr>
        <p:spPr>
          <a:xfrm>
            <a:off x="2951348" y="152401"/>
            <a:ext cx="6289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solidFill>
                  <a:schemeClr val="bg1"/>
                </a:solidFill>
                <a:latin typeface="Perpetua" panose="02020502060401020303" pitchFamily="18" charset="77"/>
              </a:rPr>
              <a:t>Tables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6FA5C4-D971-A2BC-CF44-B9821E776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0440">
            <a:off x="385157" y="238157"/>
            <a:ext cx="1443674" cy="14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52388"/>
      </p:ext>
    </p:extLst>
  </p:cSld>
  <p:clrMapOvr>
    <a:masterClrMapping/>
  </p:clrMapOvr>
  <p:transition spd="med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9670C-5134-EDA4-4295-6C427A83C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46BA6276-676E-5073-01F4-A41CE37C36BA}"/>
              </a:ext>
            </a:extLst>
          </p:cNvPr>
          <p:cNvSpPr txBox="1"/>
          <p:nvPr/>
        </p:nvSpPr>
        <p:spPr>
          <a:xfrm>
            <a:off x="1545682" y="152401"/>
            <a:ext cx="9100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solidFill>
                  <a:schemeClr val="bg1"/>
                </a:solidFill>
                <a:latin typeface="Perpetua" panose="02020502060401020303" pitchFamily="18" charset="77"/>
              </a:rPr>
              <a:t>UML Design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CB91FA9-8931-F7B3-C937-B4264DE75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0440">
            <a:off x="385157" y="238157"/>
            <a:ext cx="1443674" cy="14436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6727F0F-A09C-3556-A8D3-E2697ABE898D}"/>
              </a:ext>
            </a:extLst>
          </p:cNvPr>
          <p:cNvSpPr txBox="1"/>
          <p:nvPr/>
        </p:nvSpPr>
        <p:spPr>
          <a:xfrm>
            <a:off x="1059618" y="2008932"/>
            <a:ext cx="100727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spcBef>
                <a:spcPts val="900"/>
              </a:spcBef>
              <a:buFont typeface="Wingdings" pitchFamily="2" charset="2"/>
              <a:buChar char="Ø"/>
            </a:pPr>
            <a:r>
              <a:rPr lang="de-DE" sz="4000" b="1" dirty="0" err="1">
                <a:solidFill>
                  <a:schemeClr val="bg1"/>
                </a:solidFill>
                <a:effectLst/>
                <a:latin typeface="Perpetua" panose="02020502060401020303" pitchFamily="18" charset="77"/>
              </a:rPr>
              <a:t>Visualized</a:t>
            </a:r>
            <a:r>
              <a:rPr lang="de-DE" sz="4000" b="1" dirty="0">
                <a:solidFill>
                  <a:schemeClr val="bg1"/>
                </a:solidFill>
                <a:effectLst/>
                <a:latin typeface="Perpetua" panose="02020502060401020303" pitchFamily="18" charset="77"/>
              </a:rPr>
              <a:t> </a:t>
            </a:r>
            <a:r>
              <a:rPr lang="de-DE" sz="4000" b="1" dirty="0" err="1">
                <a:solidFill>
                  <a:schemeClr val="bg1"/>
                </a:solidFill>
                <a:effectLst/>
                <a:latin typeface="Perpetua" panose="02020502060401020303" pitchFamily="18" charset="77"/>
              </a:rPr>
              <a:t>structure</a:t>
            </a:r>
            <a:r>
              <a:rPr lang="de-DE" sz="4000" b="1" dirty="0">
                <a:solidFill>
                  <a:schemeClr val="bg1"/>
                </a:solidFill>
                <a:effectLst/>
                <a:latin typeface="Perpetua" panose="02020502060401020303" pitchFamily="18" charset="77"/>
              </a:rPr>
              <a:t> and </a:t>
            </a:r>
            <a:r>
              <a:rPr lang="de-DE" sz="4000" b="1" dirty="0" err="1">
                <a:solidFill>
                  <a:schemeClr val="bg1"/>
                </a:solidFill>
                <a:effectLst/>
                <a:latin typeface="Perpetua" panose="02020502060401020303" pitchFamily="18" charset="77"/>
              </a:rPr>
              <a:t>connection</a:t>
            </a:r>
            <a:endParaRPr lang="de-DE" sz="4000" b="1" dirty="0">
              <a:solidFill>
                <a:schemeClr val="bg1"/>
              </a:solidFill>
              <a:effectLst/>
              <a:latin typeface="Perpetua" panose="02020502060401020303" pitchFamily="18" charset="77"/>
            </a:endParaRPr>
          </a:p>
          <a:p>
            <a:pPr marL="571500" indent="-571500" algn="ctr">
              <a:spcBef>
                <a:spcPts val="900"/>
              </a:spcBef>
              <a:buFont typeface="Wingdings" pitchFamily="2" charset="2"/>
              <a:buChar char="Ø"/>
            </a:pPr>
            <a:r>
              <a:rPr lang="de-DE" sz="4000" b="1" dirty="0">
                <a:solidFill>
                  <a:schemeClr val="bg1"/>
                </a:solidFill>
                <a:effectLst/>
                <a:latin typeface="Perpetua" panose="02020502060401020303" pitchFamily="18" charset="77"/>
              </a:rPr>
              <a:t>Planned </a:t>
            </a:r>
            <a:r>
              <a:rPr lang="de-DE" sz="4000" b="1" dirty="0" err="1">
                <a:solidFill>
                  <a:schemeClr val="bg1"/>
                </a:solidFill>
                <a:effectLst/>
                <a:latin typeface="Perpetua" panose="02020502060401020303" pitchFamily="18" charset="77"/>
              </a:rPr>
              <a:t>relationships</a:t>
            </a:r>
            <a:endParaRPr lang="de-DE" sz="4000" b="1" dirty="0">
              <a:solidFill>
                <a:schemeClr val="bg1"/>
              </a:solidFill>
              <a:effectLst/>
              <a:latin typeface="Perpetua" panose="02020502060401020303" pitchFamily="18" charset="77"/>
            </a:endParaRPr>
          </a:p>
          <a:p>
            <a:pPr marL="571500" indent="-571500" algn="ctr">
              <a:spcBef>
                <a:spcPts val="900"/>
              </a:spcBef>
              <a:buFont typeface="Wingdings" pitchFamily="2" charset="2"/>
              <a:buChar char="Ø"/>
            </a:pPr>
            <a:r>
              <a:rPr lang="de-DE" sz="4000" b="1" dirty="0">
                <a:solidFill>
                  <a:schemeClr val="bg1"/>
                </a:solidFill>
                <a:effectLst/>
                <a:latin typeface="Perpetua" panose="02020502060401020303" pitchFamily="18" charset="77"/>
              </a:rPr>
              <a:t>Clear </a:t>
            </a:r>
            <a:r>
              <a:rPr lang="de-DE" sz="4000" b="1" dirty="0" err="1">
                <a:solidFill>
                  <a:schemeClr val="bg1"/>
                </a:solidFill>
                <a:effectLst/>
                <a:latin typeface="Perpetua" panose="02020502060401020303" pitchFamily="18" charset="77"/>
              </a:rPr>
              <a:t>overview</a:t>
            </a:r>
            <a:endParaRPr lang="de-DE" sz="4000" b="1" dirty="0">
              <a:solidFill>
                <a:schemeClr val="bg1"/>
              </a:solidFill>
              <a:effectLst/>
              <a:latin typeface="Perpetua" panose="02020502060401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08767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89B367-346E-884D-7CD1-903959317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23949CA-8C77-B2FC-0315-A9FEEAB643A4}"/>
              </a:ext>
            </a:extLst>
          </p:cNvPr>
          <p:cNvSpPr/>
          <p:nvPr/>
        </p:nvSpPr>
        <p:spPr>
          <a:xfrm>
            <a:off x="11324030" y="1848639"/>
            <a:ext cx="1080000" cy="10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C77B56-E850-5D36-F293-2029F4EEB426}"/>
              </a:ext>
            </a:extLst>
          </p:cNvPr>
          <p:cNvSpPr/>
          <p:nvPr/>
        </p:nvSpPr>
        <p:spPr>
          <a:xfrm>
            <a:off x="11324030" y="928932"/>
            <a:ext cx="1080000" cy="10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535C1C-565A-E090-D710-79CCE58B2FC5}"/>
              </a:ext>
            </a:extLst>
          </p:cNvPr>
          <p:cNvSpPr/>
          <p:nvPr/>
        </p:nvSpPr>
        <p:spPr>
          <a:xfrm>
            <a:off x="11324030" y="4126566"/>
            <a:ext cx="1080000" cy="10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FB0548-F43F-34B6-5328-712426C0769C}"/>
              </a:ext>
            </a:extLst>
          </p:cNvPr>
          <p:cNvSpPr/>
          <p:nvPr/>
        </p:nvSpPr>
        <p:spPr>
          <a:xfrm>
            <a:off x="10917138" y="2742918"/>
            <a:ext cx="1800000" cy="180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0" b="1" dirty="0">
                <a:latin typeface="Perpetua Titling MT" panose="02020502060505020804" pitchFamily="18" charset="77"/>
              </a:rPr>
              <a:t>3</a:t>
            </a:r>
            <a:endParaRPr lang="de-DE" sz="12000" dirty="0"/>
          </a:p>
        </p:txBody>
      </p:sp>
    </p:spTree>
    <p:extLst>
      <p:ext uri="{BB962C8B-B14F-4D97-AF65-F5344CB8AC3E}">
        <p14:creationId xmlns:p14="http://schemas.microsoft.com/office/powerpoint/2010/main" val="2007099018"/>
      </p:ext>
    </p:extLst>
  </p:cSld>
  <p:clrMapOvr>
    <a:masterClrMapping/>
  </p:clrMapOvr>
  <p:transition spd="med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31DA1-0E4E-0266-B948-A183EE757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5C77B3BA-CC88-41F4-3C43-D1DC45E67537}"/>
              </a:ext>
            </a:extLst>
          </p:cNvPr>
          <p:cNvSpPr txBox="1"/>
          <p:nvPr/>
        </p:nvSpPr>
        <p:spPr>
          <a:xfrm>
            <a:off x="4833796" y="152401"/>
            <a:ext cx="2724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>
                <a:solidFill>
                  <a:schemeClr val="bg1"/>
                </a:solidFill>
                <a:latin typeface="Perpetua" panose="02020502060401020303" pitchFamily="18" charset="77"/>
              </a:rPr>
              <a:t>Queries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2B342C2-D7F5-24FF-7D90-7F09A55C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8525">
            <a:off x="329245" y="308942"/>
            <a:ext cx="1471190" cy="14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4511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C532E-B425-9521-D9F6-F7C7FA420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What are some common uses for views in SQL databases?">
            <a:extLst>
              <a:ext uri="{FF2B5EF4-FFF2-40B4-BE49-F238E27FC236}">
                <a16:creationId xmlns:a16="http://schemas.microsoft.com/office/drawing/2014/main" id="{71B3B5E5-5F3A-8903-B0ED-A62DFE8EA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6" r="21920"/>
          <a:stretch/>
        </p:blipFill>
        <p:spPr bwMode="auto">
          <a:xfrm>
            <a:off x="0" y="0"/>
            <a:ext cx="67583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EF350507-9D06-6F4D-5857-F48D5EAC0A99}"/>
              </a:ext>
            </a:extLst>
          </p:cNvPr>
          <p:cNvSpPr txBox="1"/>
          <p:nvPr/>
        </p:nvSpPr>
        <p:spPr>
          <a:xfrm>
            <a:off x="5920153" y="828288"/>
            <a:ext cx="616633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00" dirty="0">
                <a:solidFill>
                  <a:schemeClr val="bg1"/>
                </a:solidFill>
                <a:effectLst>
                  <a:outerShdw blurRad="50800" dist="50800" dir="5400000" sx="107000" sy="107000" algn="ctr" rotWithShape="0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0934723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F10E-60D4-CFC7-53D4-A1160D40D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788FAC6-8846-A43A-01D0-4FAB3CB50E91}"/>
              </a:ext>
            </a:extLst>
          </p:cNvPr>
          <p:cNvGrpSpPr/>
          <p:nvPr/>
        </p:nvGrpSpPr>
        <p:grpSpPr>
          <a:xfrm>
            <a:off x="9158869" y="0"/>
            <a:ext cx="3575824" cy="6858000"/>
            <a:chOff x="-899555" y="-9258"/>
            <a:chExt cx="3389976" cy="6858000"/>
          </a:xfrm>
        </p:grpSpPr>
        <p:sp>
          <p:nvSpPr>
            <p:cNvPr id="11" name="Dreieck 10">
              <a:extLst>
                <a:ext uri="{FF2B5EF4-FFF2-40B4-BE49-F238E27FC236}">
                  <a16:creationId xmlns:a16="http://schemas.microsoft.com/office/drawing/2014/main" id="{A8AC25C7-64B6-2925-E615-9A6C1249CDD7}"/>
                </a:ext>
              </a:extLst>
            </p:cNvPr>
            <p:cNvSpPr/>
            <p:nvPr/>
          </p:nvSpPr>
          <p:spPr>
            <a:xfrm rot="5400000">
              <a:off x="1520264" y="667513"/>
              <a:ext cx="1025913" cy="914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F3C3C63A-9058-C47D-F3FC-C39B248694B5}"/>
                </a:ext>
              </a:extLst>
            </p:cNvPr>
            <p:cNvGrpSpPr/>
            <p:nvPr/>
          </p:nvGrpSpPr>
          <p:grpSpPr>
            <a:xfrm>
              <a:off x="-899555" y="-9258"/>
              <a:ext cx="2947640" cy="6858000"/>
              <a:chOff x="9244361" y="0"/>
              <a:chExt cx="2947640" cy="6858000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DC9502-81AE-15D7-1E9D-A598D4EC0ADA}"/>
                  </a:ext>
                </a:extLst>
              </p:cNvPr>
              <p:cNvSpPr/>
              <p:nvPr/>
            </p:nvSpPr>
            <p:spPr>
              <a:xfrm>
                <a:off x="9244361" y="0"/>
                <a:ext cx="2947640" cy="685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71523F4E-E506-04A6-C605-8D54B0DA48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66917" y="0"/>
                <a:ext cx="721111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600" b="1" dirty="0">
                    <a:solidFill>
                      <a:schemeClr val="bg1"/>
                    </a:solidFill>
                    <a:latin typeface="Perpetua Titling MT" panose="02020502060505020804" pitchFamily="18" charset="77"/>
                  </a:rPr>
                  <a:t>4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91614E3-3380-64CE-6F6C-F65479F19CBF}"/>
                  </a:ext>
                </a:extLst>
              </p:cNvPr>
              <p:cNvSpPr txBox="1"/>
              <p:nvPr/>
            </p:nvSpPr>
            <p:spPr>
              <a:xfrm>
                <a:off x="9504556" y="2798948"/>
                <a:ext cx="25276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000" b="1" dirty="0">
                    <a:solidFill>
                      <a:schemeClr val="bg1"/>
                    </a:solidFill>
                    <a:latin typeface="Perpetua" panose="02020502060401020303" pitchFamily="18" charset="0"/>
                  </a:rPr>
                  <a:t>Queries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8F2A1F0-8CAC-0BC8-AAC8-3A2D94258A08}"/>
                  </a:ext>
                </a:extLst>
              </p:cNvPr>
              <p:cNvSpPr txBox="1"/>
              <p:nvPr/>
            </p:nvSpPr>
            <p:spPr>
              <a:xfrm>
                <a:off x="9616068" y="3434574"/>
                <a:ext cx="230458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>
                    <a:solidFill>
                      <a:schemeClr val="bg1"/>
                    </a:solidFill>
                    <a:effectLst/>
                    <a:latin typeface="Perpetua" panose="02020502060401020303" pitchFamily="18" charset="0"/>
                    <a:cs typeface="Calibri" panose="020F0502020204030204" pitchFamily="34" charset="0"/>
                  </a:rPr>
                  <a:t>Present SQL queries for data analysis. Explain their goals and highlight key results</a:t>
                </a:r>
              </a:p>
            </p:txBody>
          </p:sp>
        </p:grp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2C38F8B9-38FF-6D26-33FE-135B25C6D5A6}"/>
              </a:ext>
            </a:extLst>
          </p:cNvPr>
          <p:cNvGrpSpPr/>
          <p:nvPr/>
        </p:nvGrpSpPr>
        <p:grpSpPr>
          <a:xfrm>
            <a:off x="6096000" y="0"/>
            <a:ext cx="3767257" cy="6858000"/>
            <a:chOff x="6096000" y="0"/>
            <a:chExt cx="3767257" cy="685800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061989E-4FDF-BF57-D708-4CB0C3E65147}"/>
                </a:ext>
              </a:extLst>
            </p:cNvPr>
            <p:cNvSpPr/>
            <p:nvPr/>
          </p:nvSpPr>
          <p:spPr>
            <a:xfrm>
              <a:off x="6096000" y="0"/>
              <a:ext cx="3248722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CA55925-CB30-475E-647C-0FD0D51BA543}"/>
                </a:ext>
              </a:extLst>
            </p:cNvPr>
            <p:cNvSpPr txBox="1">
              <a:spLocks/>
            </p:cNvSpPr>
            <p:nvPr/>
          </p:nvSpPr>
          <p:spPr>
            <a:xfrm>
              <a:off x="7359804" y="0"/>
              <a:ext cx="72111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600" b="1" dirty="0">
                  <a:solidFill>
                    <a:schemeClr val="bg1"/>
                  </a:solidFill>
                  <a:latin typeface="Perpetua Titling MT" panose="02020502060505020804" pitchFamily="18" charset="77"/>
                </a:rPr>
                <a:t>3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92F27A7-EA3E-760D-172C-1EE49BCE1469}"/>
                </a:ext>
              </a:extLst>
            </p:cNvPr>
            <p:cNvSpPr txBox="1"/>
            <p:nvPr/>
          </p:nvSpPr>
          <p:spPr>
            <a:xfrm>
              <a:off x="6356193" y="2810099"/>
              <a:ext cx="25276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Perpetua" panose="02020502060401020303" pitchFamily="18" charset="0"/>
                </a:rPr>
                <a:t>Tables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03D4FF3-E134-3BF2-88CB-0899C3789122}"/>
                </a:ext>
              </a:extLst>
            </p:cNvPr>
            <p:cNvSpPr txBox="1"/>
            <p:nvPr/>
          </p:nvSpPr>
          <p:spPr>
            <a:xfrm>
              <a:off x="6536472" y="3423423"/>
              <a:ext cx="230458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Present our database tables and their relationships. Highlight how we connected and extended pre-defined tables.</a:t>
              </a:r>
            </a:p>
          </p:txBody>
        </p:sp>
        <p:sp>
          <p:nvSpPr>
            <p:cNvPr id="41" name="Dreieck 40">
              <a:extLst>
                <a:ext uri="{FF2B5EF4-FFF2-40B4-BE49-F238E27FC236}">
                  <a16:creationId xmlns:a16="http://schemas.microsoft.com/office/drawing/2014/main" id="{DDBB6E05-2E81-7FE0-8B12-571EC05FE6B3}"/>
                </a:ext>
              </a:extLst>
            </p:cNvPr>
            <p:cNvSpPr/>
            <p:nvPr/>
          </p:nvSpPr>
          <p:spPr>
            <a:xfrm rot="5400000">
              <a:off x="8893100" y="667283"/>
              <a:ext cx="1025913" cy="914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C881158-30C1-B5A5-ECF8-ABA12775FE2B}"/>
              </a:ext>
            </a:extLst>
          </p:cNvPr>
          <p:cNvGrpSpPr/>
          <p:nvPr/>
        </p:nvGrpSpPr>
        <p:grpSpPr>
          <a:xfrm>
            <a:off x="3033131" y="0"/>
            <a:ext cx="3681759" cy="6858000"/>
            <a:chOff x="3033131" y="0"/>
            <a:chExt cx="3681759" cy="6858000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C1C0537-206F-AC1B-40D8-AC3371444198}"/>
                </a:ext>
              </a:extLst>
            </p:cNvPr>
            <p:cNvSpPr/>
            <p:nvPr/>
          </p:nvSpPr>
          <p:spPr>
            <a:xfrm>
              <a:off x="3033131" y="0"/>
              <a:ext cx="3062869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49D15672-C72D-AC26-1B80-CAF27FFFA447}"/>
                </a:ext>
              </a:extLst>
            </p:cNvPr>
            <p:cNvSpPr txBox="1">
              <a:spLocks/>
            </p:cNvSpPr>
            <p:nvPr/>
          </p:nvSpPr>
          <p:spPr>
            <a:xfrm>
              <a:off x="4211443" y="0"/>
              <a:ext cx="72111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600" b="1" dirty="0">
                  <a:solidFill>
                    <a:schemeClr val="bg1"/>
                  </a:solidFill>
                  <a:latin typeface="Perpetua Titling MT" panose="02020502060505020804" pitchFamily="18" charset="77"/>
                </a:rPr>
                <a:t>2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2411AE3-AB60-A9A3-6321-0741F68E7290}"/>
                </a:ext>
              </a:extLst>
            </p:cNvPr>
            <p:cNvSpPr txBox="1"/>
            <p:nvPr/>
          </p:nvSpPr>
          <p:spPr>
            <a:xfrm>
              <a:off x="3300760" y="2812118"/>
              <a:ext cx="25276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Perpetua" panose="02020502060401020303" pitchFamily="18" charset="0"/>
                </a:rPr>
                <a:t>Git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B672CCF-DA4C-917D-CC02-6553E203DC63}"/>
                </a:ext>
              </a:extLst>
            </p:cNvPr>
            <p:cNvSpPr txBox="1"/>
            <p:nvPr/>
          </p:nvSpPr>
          <p:spPr>
            <a:xfrm>
              <a:off x="3430856" y="3412273"/>
              <a:ext cx="230458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Explain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Git’s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basics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: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version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control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,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branches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,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commits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, and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merges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. Highlight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its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role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 in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our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workflow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40" name="Dreieck 39">
              <a:extLst>
                <a:ext uri="{FF2B5EF4-FFF2-40B4-BE49-F238E27FC236}">
                  <a16:creationId xmlns:a16="http://schemas.microsoft.com/office/drawing/2014/main" id="{FA41080A-061A-6BDB-2977-41B6736BF356}"/>
                </a:ext>
              </a:extLst>
            </p:cNvPr>
            <p:cNvSpPr/>
            <p:nvPr/>
          </p:nvSpPr>
          <p:spPr>
            <a:xfrm rot="5400000">
              <a:off x="5744733" y="667283"/>
              <a:ext cx="1025913" cy="914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F6133140-A29A-81B9-6F82-8686CA7355A7}"/>
              </a:ext>
            </a:extLst>
          </p:cNvPr>
          <p:cNvGrpSpPr/>
          <p:nvPr/>
        </p:nvGrpSpPr>
        <p:grpSpPr>
          <a:xfrm>
            <a:off x="0" y="0"/>
            <a:ext cx="3657605" cy="6858000"/>
            <a:chOff x="0" y="0"/>
            <a:chExt cx="3657605" cy="685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5C5ECED-7FED-0394-1291-57852B3644DD}"/>
                </a:ext>
              </a:extLst>
            </p:cNvPr>
            <p:cNvSpPr/>
            <p:nvPr/>
          </p:nvSpPr>
          <p:spPr>
            <a:xfrm>
              <a:off x="0" y="0"/>
              <a:ext cx="3062869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D2A049E-A008-37E8-50C5-852363847D0B}"/>
                </a:ext>
              </a:extLst>
            </p:cNvPr>
            <p:cNvSpPr txBox="1">
              <a:spLocks/>
            </p:cNvSpPr>
            <p:nvPr/>
          </p:nvSpPr>
          <p:spPr>
            <a:xfrm>
              <a:off x="1148574" y="0"/>
              <a:ext cx="721111" cy="26468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600" b="1" dirty="0">
                  <a:solidFill>
                    <a:schemeClr val="bg1"/>
                  </a:solidFill>
                  <a:latin typeface="Perpetua Titling MT" panose="02020502060505020804" pitchFamily="18" charset="77"/>
                </a:rPr>
                <a:t>1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4C585F5-1F27-7C08-3044-9F5B9DFC6B5D}"/>
                </a:ext>
              </a:extLst>
            </p:cNvPr>
            <p:cNvSpPr txBox="1"/>
            <p:nvPr/>
          </p:nvSpPr>
          <p:spPr>
            <a:xfrm>
              <a:off x="267629" y="2810099"/>
              <a:ext cx="252761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Perpetua Titling MT" panose="02020502060505020804" pitchFamily="18" charset="0"/>
                </a:rPr>
                <a:t>G</a:t>
              </a:r>
              <a:r>
                <a:rPr lang="de-DE" sz="4000" b="1" dirty="0">
                  <a:solidFill>
                    <a:schemeClr val="bg1"/>
                  </a:solidFill>
                  <a:latin typeface="Perpetua" panose="02020502060401020303" pitchFamily="18" charset="0"/>
                </a:rPr>
                <a:t>itHub</a:t>
              </a:r>
              <a:endParaRPr lang="de-DE" sz="4000" b="1" dirty="0">
                <a:solidFill>
                  <a:schemeClr val="bg1"/>
                </a:solidFill>
                <a:latin typeface="Perpetua Titling MT" panose="02020502060505020804" pitchFamily="18" charset="0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944E739B-B9D6-6EA0-DB86-C8EB50684972}"/>
                </a:ext>
              </a:extLst>
            </p:cNvPr>
            <p:cNvSpPr txBox="1"/>
            <p:nvPr/>
          </p:nvSpPr>
          <p:spPr>
            <a:xfrm>
              <a:off x="356836" y="3423424"/>
              <a:ext cx="230458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Describe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GitHub’s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role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 in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our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project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 and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its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use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 for </a:t>
              </a:r>
              <a:r>
                <a:rPr lang="de-DE" sz="1600" b="1" dirty="0" err="1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collaboration</a:t>
              </a:r>
              <a:r>
                <a:rPr lang="de-DE" sz="1600" b="1" dirty="0">
                  <a:solidFill>
                    <a:schemeClr val="bg1"/>
                  </a:solidFill>
                  <a:effectLst/>
                  <a:latin typeface="Perpetua" panose="02020502060401020303" pitchFamily="18" charset="0"/>
                  <a:cs typeface="Calibri" panose="020F0502020204030204" pitchFamily="34" charset="0"/>
                </a:rPr>
                <a:t>. </a:t>
              </a:r>
              <a:endParaRPr lang="de-DE" b="1" dirty="0">
                <a:solidFill>
                  <a:schemeClr val="bg1"/>
                </a:solidFill>
                <a:latin typeface="Perpetua" panose="02020502060401020303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37" name="Dreieck 36">
              <a:extLst>
                <a:ext uri="{FF2B5EF4-FFF2-40B4-BE49-F238E27FC236}">
                  <a16:creationId xmlns:a16="http://schemas.microsoft.com/office/drawing/2014/main" id="{129CCC58-9BE6-829E-A607-20BE72DA60DB}"/>
                </a:ext>
              </a:extLst>
            </p:cNvPr>
            <p:cNvSpPr/>
            <p:nvPr/>
          </p:nvSpPr>
          <p:spPr>
            <a:xfrm rot="5400000">
              <a:off x="2687448" y="667282"/>
              <a:ext cx="1025913" cy="914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82123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F8AF2F48-C64E-E6EF-F1CE-41BCAA181931}"/>
              </a:ext>
            </a:extLst>
          </p:cNvPr>
          <p:cNvSpPr txBox="1"/>
          <p:nvPr/>
        </p:nvSpPr>
        <p:spPr>
          <a:xfrm>
            <a:off x="3333609" y="152401"/>
            <a:ext cx="61895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>
                <a:solidFill>
                  <a:schemeClr val="bg1"/>
                </a:solidFill>
                <a:latin typeface="Berlin Sans FB" panose="020E0602020502020306" pitchFamily="34" charset="0"/>
              </a:rPr>
              <a:t>What </a:t>
            </a:r>
            <a:r>
              <a:rPr lang="de-DE" sz="6000" b="1" dirty="0" err="1">
                <a:solidFill>
                  <a:schemeClr val="bg1"/>
                </a:solidFill>
                <a:latin typeface="Berlin Sans FB" panose="020E0602020502020306" pitchFamily="34" charset="0"/>
              </a:rPr>
              <a:t>is</a:t>
            </a:r>
            <a:r>
              <a:rPr lang="de-DE" sz="6000" b="1" dirty="0">
                <a:solidFill>
                  <a:schemeClr val="bg1"/>
                </a:solidFill>
                <a:latin typeface="Berlin Sans FB" panose="020E0602020502020306" pitchFamily="34" charset="0"/>
              </a:rPr>
              <a:t> GitHub?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BDDAB60-F572-44BD-F37E-22501DF19F18}"/>
              </a:ext>
            </a:extLst>
          </p:cNvPr>
          <p:cNvSpPr txBox="1"/>
          <p:nvPr/>
        </p:nvSpPr>
        <p:spPr>
          <a:xfrm>
            <a:off x="3739662" y="2459504"/>
            <a:ext cx="4712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Web-</a:t>
            </a:r>
            <a:r>
              <a:rPr lang="de-DE" sz="40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based</a:t>
            </a:r>
            <a:r>
              <a:rPr lang="de-DE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platform</a:t>
            </a:r>
            <a:r>
              <a:rPr lang="de-DE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:</a:t>
            </a:r>
          </a:p>
          <a:p>
            <a:pPr marL="571500" indent="-571500" algn="ctr">
              <a:buFont typeface="Wingdings" pitchFamily="2" charset="2"/>
              <a:buChar char="Ø"/>
            </a:pPr>
            <a:r>
              <a:rPr lang="de-DE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Version </a:t>
            </a:r>
            <a:r>
              <a:rPr lang="de-DE" sz="40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control</a:t>
            </a:r>
            <a:endParaRPr lang="de-DE" sz="40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571500" indent="-571500" algn="ctr">
              <a:buFont typeface="Wingdings" pitchFamily="2" charset="2"/>
              <a:buChar char="Ø"/>
            </a:pPr>
            <a:r>
              <a:rPr lang="de-DE" sz="40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Collaboration</a:t>
            </a:r>
            <a:endParaRPr lang="de-DE" sz="4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A649284-E78C-597B-38EB-E70B98E96D55}"/>
              </a:ext>
            </a:extLst>
          </p:cNvPr>
          <p:cNvGrpSpPr/>
          <p:nvPr/>
        </p:nvGrpSpPr>
        <p:grpSpPr>
          <a:xfrm>
            <a:off x="1090578" y="4856405"/>
            <a:ext cx="10010844" cy="1323439"/>
            <a:chOff x="834826" y="4845894"/>
            <a:chExt cx="10010844" cy="1323439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59F82740-AC50-A093-8327-637C7B5F5D9C}"/>
                </a:ext>
              </a:extLst>
            </p:cNvPr>
            <p:cNvSpPr txBox="1"/>
            <p:nvPr/>
          </p:nvSpPr>
          <p:spPr>
            <a:xfrm>
              <a:off x="1346330" y="4845894"/>
              <a:ext cx="94993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GitHub </a:t>
              </a:r>
              <a:r>
                <a:rPr lang="de-DE" sz="40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combines</a:t>
              </a: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</a:t>
              </a:r>
              <a:r>
                <a:rPr lang="de-DE" sz="40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these</a:t>
              </a: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</a:t>
              </a:r>
              <a:r>
                <a:rPr lang="de-DE" sz="40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two</a:t>
              </a: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</a:t>
              </a:r>
              <a:r>
                <a:rPr lang="de-DE" sz="40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features</a:t>
              </a: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</a:t>
              </a:r>
              <a:r>
                <a:rPr lang="de-DE" sz="40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to</a:t>
              </a: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</a:t>
              </a:r>
              <a:r>
                <a:rPr lang="de-DE" sz="40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enhance</a:t>
              </a: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</a:t>
              </a:r>
              <a:r>
                <a:rPr lang="de-DE" sz="40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teamwork</a:t>
              </a: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and code </a:t>
              </a:r>
              <a:r>
                <a:rPr lang="de-DE" sz="40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management</a:t>
              </a: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.</a:t>
              </a:r>
            </a:p>
          </p:txBody>
        </p:sp>
        <p:sp>
          <p:nvSpPr>
            <p:cNvPr id="5" name="Pfeil nach rechts 4">
              <a:extLst>
                <a:ext uri="{FF2B5EF4-FFF2-40B4-BE49-F238E27FC236}">
                  <a16:creationId xmlns:a16="http://schemas.microsoft.com/office/drawing/2014/main" id="{7CB0FFA1-7C00-0A04-6F73-AC04F5804599}"/>
                </a:ext>
              </a:extLst>
            </p:cNvPr>
            <p:cNvSpPr/>
            <p:nvPr/>
          </p:nvSpPr>
          <p:spPr>
            <a:xfrm>
              <a:off x="834826" y="4912465"/>
              <a:ext cx="909891" cy="59514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6CF6D721-20C5-DE66-9BDC-3F34742E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57495">
            <a:off x="172744" y="225068"/>
            <a:ext cx="1173508" cy="117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68986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7943E-20F2-7D6F-7CFE-2490EE6EC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68F67909-E514-B037-76E1-FAEFAF3AF1F0}"/>
              </a:ext>
            </a:extLst>
          </p:cNvPr>
          <p:cNvSpPr txBox="1"/>
          <p:nvPr/>
        </p:nvSpPr>
        <p:spPr>
          <a:xfrm>
            <a:off x="1352239" y="152401"/>
            <a:ext cx="9716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>
                <a:solidFill>
                  <a:schemeClr val="bg1"/>
                </a:solidFill>
                <a:latin typeface="Berlin Sans FB" panose="020E0602020502020306" pitchFamily="34" charset="0"/>
              </a:rPr>
              <a:t>Why GitHub was essential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43F2C42-0ED5-F739-32FB-EBAF66ECE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7495">
            <a:off x="172744" y="225068"/>
            <a:ext cx="1173508" cy="117350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BC34DB4-08E1-C5AA-FB2B-6311E355D285}"/>
              </a:ext>
            </a:extLst>
          </p:cNvPr>
          <p:cNvSpPr txBox="1"/>
          <p:nvPr/>
        </p:nvSpPr>
        <p:spPr>
          <a:xfrm>
            <a:off x="3239006" y="2551837"/>
            <a:ext cx="57139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de-DE" sz="40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Efficient</a:t>
            </a:r>
            <a:r>
              <a:rPr lang="de-DE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collaboration</a:t>
            </a:r>
            <a:endParaRPr lang="de-DE" sz="40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de-DE" sz="40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Traceability</a:t>
            </a:r>
            <a:endParaRPr lang="de-DE" sz="40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de-DE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Transparency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D4C3AA0-F111-3169-CAF5-AEDA08F242CF}"/>
              </a:ext>
            </a:extLst>
          </p:cNvPr>
          <p:cNvGrpSpPr/>
          <p:nvPr/>
        </p:nvGrpSpPr>
        <p:grpSpPr>
          <a:xfrm>
            <a:off x="1700595" y="4766607"/>
            <a:ext cx="8790810" cy="1938992"/>
            <a:chOff x="1950762" y="4564568"/>
            <a:chExt cx="8790810" cy="193899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D6BF34F3-2874-C2E5-BF51-EBFC1C6F1AB2}"/>
                </a:ext>
              </a:extLst>
            </p:cNvPr>
            <p:cNvSpPr txBox="1"/>
            <p:nvPr/>
          </p:nvSpPr>
          <p:spPr>
            <a:xfrm>
              <a:off x="2778369" y="4564568"/>
              <a:ext cx="796320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These </a:t>
              </a:r>
              <a:r>
                <a:rPr lang="de-DE" sz="40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features</a:t>
              </a: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</a:t>
              </a:r>
              <a:r>
                <a:rPr lang="de-DE" sz="40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are</a:t>
              </a: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</a:t>
              </a:r>
              <a:r>
                <a:rPr lang="de-DE" sz="40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powered</a:t>
              </a: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</a:t>
              </a:r>
              <a:r>
                <a:rPr lang="de-DE" sz="40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by</a:t>
              </a: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</a:t>
              </a:r>
              <a:r>
                <a:rPr lang="de-DE" sz="4000" u="sng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Git</a:t>
              </a: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, </a:t>
              </a:r>
              <a:r>
                <a:rPr lang="de-DE" sz="40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the</a:t>
              </a: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</a:t>
              </a:r>
              <a:r>
                <a:rPr lang="de-DE" sz="40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version</a:t>
              </a: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</a:t>
              </a:r>
              <a:r>
                <a:rPr lang="de-DE" sz="40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control</a:t>
              </a: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</a:t>
              </a:r>
              <a:r>
                <a:rPr lang="de-DE" sz="40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system</a:t>
              </a: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.</a:t>
              </a:r>
            </a:p>
            <a:p>
              <a:pPr algn="ctr"/>
              <a:endParaRPr lang="de-DE" sz="40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4" name="Pfeil nach rechts 3">
              <a:extLst>
                <a:ext uri="{FF2B5EF4-FFF2-40B4-BE49-F238E27FC236}">
                  <a16:creationId xmlns:a16="http://schemas.microsoft.com/office/drawing/2014/main" id="{3D2236B4-B6BA-FACC-1582-A5248CBC59EE}"/>
                </a:ext>
              </a:extLst>
            </p:cNvPr>
            <p:cNvSpPr/>
            <p:nvPr/>
          </p:nvSpPr>
          <p:spPr>
            <a:xfrm>
              <a:off x="1950762" y="4564568"/>
              <a:ext cx="909891" cy="59514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7972845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E1FA3-3283-E2E7-F7B7-073B10416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CE62B268-6F1E-9F54-3904-6CE0D09D95B8}"/>
              </a:ext>
            </a:extLst>
          </p:cNvPr>
          <p:cNvSpPr txBox="1"/>
          <p:nvPr/>
        </p:nvSpPr>
        <p:spPr>
          <a:xfrm>
            <a:off x="4058968" y="152401"/>
            <a:ext cx="4641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>
                <a:solidFill>
                  <a:schemeClr val="bg1"/>
                </a:solidFill>
                <a:latin typeface="Berlin Sans FB" panose="020E0602020502020306" pitchFamily="34" charset="0"/>
              </a:rPr>
              <a:t>What is Git?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0340C55-AB30-1F84-3633-E468484FB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000" y="4708806"/>
            <a:ext cx="1800000" cy="18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07AC94A-EABF-0844-327B-B999DA84E154}"/>
              </a:ext>
            </a:extLst>
          </p:cNvPr>
          <p:cNvSpPr txBox="1"/>
          <p:nvPr/>
        </p:nvSpPr>
        <p:spPr>
          <a:xfrm>
            <a:off x="1221827" y="2002359"/>
            <a:ext cx="974834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0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Functions</a:t>
            </a:r>
            <a:r>
              <a:rPr lang="de-DE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:</a:t>
            </a:r>
          </a:p>
          <a:p>
            <a:pPr marL="571500" indent="-571500" algn="ctr">
              <a:buFont typeface="Wingdings" pitchFamily="2" charset="2"/>
              <a:buChar char="Ø"/>
            </a:pPr>
            <a:r>
              <a:rPr lang="de-DE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Tracks </a:t>
            </a:r>
            <a:r>
              <a:rPr lang="de-DE" sz="40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changes</a:t>
            </a:r>
            <a:r>
              <a:rPr lang="de-DE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 in </a:t>
            </a:r>
            <a:r>
              <a:rPr lang="de-DE" sz="40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files</a:t>
            </a:r>
            <a:endParaRPr lang="de-DE" sz="40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571500" indent="-571500" algn="ctr">
              <a:buFont typeface="Wingdings" pitchFamily="2" charset="2"/>
              <a:buChar char="Ø"/>
            </a:pPr>
            <a:r>
              <a:rPr lang="de-DE" sz="40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Allows</a:t>
            </a:r>
            <a:r>
              <a:rPr lang="de-DE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you</a:t>
            </a:r>
            <a:r>
              <a:rPr lang="de-DE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to</a:t>
            </a:r>
            <a:r>
              <a:rPr lang="de-DE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load</a:t>
            </a:r>
            <a:r>
              <a:rPr lang="de-DE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previous</a:t>
            </a:r>
            <a:r>
              <a:rPr lang="de-DE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versions</a:t>
            </a:r>
            <a:endParaRPr lang="de-DE" sz="40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571500" indent="-571500" algn="ctr">
              <a:buFont typeface="Wingdings" pitchFamily="2" charset="2"/>
              <a:buChar char="Ø"/>
            </a:pPr>
            <a:r>
              <a:rPr lang="de-DE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Supports </a:t>
            </a:r>
            <a:r>
              <a:rPr lang="de-DE" sz="40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branching</a:t>
            </a:r>
            <a:r>
              <a:rPr lang="de-DE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 and </a:t>
            </a:r>
            <a:r>
              <a:rPr lang="de-DE" sz="40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merging</a:t>
            </a:r>
            <a:endParaRPr lang="de-DE" sz="4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C7436A-D661-25B8-6011-392E9B294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387">
            <a:off x="199266" y="20674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1292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C3FD1-B2BB-AF1F-7616-AC7744E7A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E2B4077A-B248-BD24-193A-7EC360BB6415}"/>
              </a:ext>
            </a:extLst>
          </p:cNvPr>
          <p:cNvSpPr txBox="1"/>
          <p:nvPr/>
        </p:nvSpPr>
        <p:spPr>
          <a:xfrm>
            <a:off x="2340004" y="152401"/>
            <a:ext cx="75119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>
                <a:solidFill>
                  <a:schemeClr val="bg1"/>
                </a:solidFill>
                <a:latin typeface="Berlin Sans FB" panose="020E0602020502020306" pitchFamily="34" charset="0"/>
              </a:rPr>
              <a:t>How did we use Git?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FAD7D78-7BB7-FB4B-93B5-DA7222E39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387">
            <a:off x="199266" y="206741"/>
            <a:ext cx="1800000" cy="1800000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90175CC-8ADC-FE98-5A6E-3AFF05013209}"/>
              </a:ext>
            </a:extLst>
          </p:cNvPr>
          <p:cNvGrpSpPr/>
          <p:nvPr/>
        </p:nvGrpSpPr>
        <p:grpSpPr>
          <a:xfrm>
            <a:off x="1638299" y="2151727"/>
            <a:ext cx="9067801" cy="2645192"/>
            <a:chOff x="1459772" y="2151728"/>
            <a:chExt cx="7953859" cy="2645192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DF82D5E-3C4C-41DB-91D7-707A2C908A5D}"/>
                </a:ext>
              </a:extLst>
            </p:cNvPr>
            <p:cNvSpPr txBox="1"/>
            <p:nvPr/>
          </p:nvSpPr>
          <p:spPr>
            <a:xfrm>
              <a:off x="2778370" y="2151728"/>
              <a:ext cx="663526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>
                <a:buFont typeface="+mj-lt"/>
                <a:buAutoNum type="arabicPeriod"/>
              </a:pP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Clone Repository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de-DE" sz="40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Creating</a:t>
              </a: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</a:t>
              </a:r>
              <a:r>
                <a:rPr lang="de-DE" sz="40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Branches</a:t>
              </a:r>
              <a:endParaRPr lang="de-DE" sz="40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  <a:p>
              <a:pPr marL="742950" indent="-742950">
                <a:buFont typeface="+mj-lt"/>
                <a:buAutoNum type="arabicPeriod"/>
              </a:pP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Commit and Push </a:t>
              </a:r>
              <a:r>
                <a:rPr lang="de-DE" sz="40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changes</a:t>
              </a: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Pull </a:t>
              </a:r>
              <a:r>
                <a:rPr lang="de-DE" sz="40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Requests</a:t>
              </a:r>
              <a:r>
                <a:rPr lang="de-DE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and </a:t>
              </a:r>
              <a:r>
                <a:rPr lang="de-DE" sz="40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Merge</a:t>
              </a:r>
              <a:endParaRPr lang="de-DE" sz="36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4" name="Pfeil nach unten 3">
              <a:extLst>
                <a:ext uri="{FF2B5EF4-FFF2-40B4-BE49-F238E27FC236}">
                  <a16:creationId xmlns:a16="http://schemas.microsoft.com/office/drawing/2014/main" id="{A8BA5BE6-9432-AEDE-CAF8-C002FEDA396D}"/>
                </a:ext>
              </a:extLst>
            </p:cNvPr>
            <p:cNvSpPr/>
            <p:nvPr/>
          </p:nvSpPr>
          <p:spPr>
            <a:xfrm>
              <a:off x="1459772" y="2308334"/>
              <a:ext cx="1318598" cy="2488586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9465106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A52291-435E-4E31-6A01-EBBE2EE86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D9431A5-ABF9-6561-240E-61C3C4643C24}"/>
              </a:ext>
            </a:extLst>
          </p:cNvPr>
          <p:cNvSpPr/>
          <p:nvPr/>
        </p:nvSpPr>
        <p:spPr>
          <a:xfrm>
            <a:off x="367862" y="1629103"/>
            <a:ext cx="4582510" cy="417260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AEE6B8AE-97E9-F5F1-8B1F-225DF4379428}"/>
              </a:ext>
            </a:extLst>
          </p:cNvPr>
          <p:cNvSpPr/>
          <p:nvPr/>
        </p:nvSpPr>
        <p:spPr>
          <a:xfrm flipH="1">
            <a:off x="5235466" y="2371113"/>
            <a:ext cx="5118208" cy="2115774"/>
          </a:xfrm>
          <a:prstGeom prst="rightArrow">
            <a:avLst/>
          </a:prstGeom>
          <a:solidFill>
            <a:schemeClr val="accent4"/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9C47464-CB6E-4CAF-38FF-5F88AEE87CF3}"/>
              </a:ext>
            </a:extLst>
          </p:cNvPr>
          <p:cNvSpPr txBox="1"/>
          <p:nvPr/>
        </p:nvSpPr>
        <p:spPr>
          <a:xfrm>
            <a:off x="1650957" y="114300"/>
            <a:ext cx="8890086" cy="101566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Berlin Sans FB" panose="020E0602020502020306" pitchFamily="34" charset="0"/>
              </a:rPr>
              <a:t>Example for </a:t>
            </a:r>
            <a:r>
              <a:rPr lang="de-DE" sz="6000" b="1" dirty="0" err="1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Berlin Sans FB" panose="020E0602020502020306" pitchFamily="34" charset="0"/>
              </a:rPr>
              <a:t>Branches</a:t>
            </a:r>
            <a:endParaRPr lang="de-DE" sz="6000" b="1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3073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8251FA-3E9E-F8C1-1334-375D30E84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C7A9EDF9-84E3-6652-5FA9-68E775D62B5B}"/>
              </a:ext>
            </a:extLst>
          </p:cNvPr>
          <p:cNvSpPr txBox="1"/>
          <p:nvPr/>
        </p:nvSpPr>
        <p:spPr>
          <a:xfrm>
            <a:off x="1650957" y="114300"/>
            <a:ext cx="8890086" cy="101566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Berlin Sans FB" panose="020E0602020502020306" pitchFamily="34" charset="0"/>
              </a:rPr>
              <a:t>Example for Commits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23AAB59-4CF2-332C-B08C-3BB1D75E6057}"/>
              </a:ext>
            </a:extLst>
          </p:cNvPr>
          <p:cNvSpPr/>
          <p:nvPr/>
        </p:nvSpPr>
        <p:spPr>
          <a:xfrm>
            <a:off x="411480" y="1287780"/>
            <a:ext cx="4800600" cy="54559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Pfeil nach rechts 4">
            <a:extLst>
              <a:ext uri="{FF2B5EF4-FFF2-40B4-BE49-F238E27FC236}">
                <a16:creationId xmlns:a16="http://schemas.microsoft.com/office/drawing/2014/main" id="{F18D5FF5-BA7C-F005-6B82-0BA556907A91}"/>
              </a:ext>
            </a:extLst>
          </p:cNvPr>
          <p:cNvSpPr/>
          <p:nvPr/>
        </p:nvSpPr>
        <p:spPr>
          <a:xfrm flipH="1">
            <a:off x="5448825" y="2206330"/>
            <a:ext cx="5924024" cy="2445340"/>
          </a:xfrm>
          <a:prstGeom prst="rightArrow">
            <a:avLst/>
          </a:prstGeom>
          <a:solidFill>
            <a:schemeClr val="accent4"/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69698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0A88D0B9-49B2-060B-4970-DEB805412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11729">
            <a:off x="237190" y="199443"/>
            <a:ext cx="1956247" cy="195624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B3E79F6-C1C7-6037-531D-9BFFDD5B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905" y="2932110"/>
            <a:ext cx="2695575" cy="2695575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FDF48A39-3D23-677B-16E8-DA30761F95FF}"/>
              </a:ext>
            </a:extLst>
          </p:cNvPr>
          <p:cNvSpPr/>
          <p:nvPr/>
        </p:nvSpPr>
        <p:spPr>
          <a:xfrm>
            <a:off x="0" y="5514975"/>
            <a:ext cx="12192000" cy="1343025"/>
          </a:xfrm>
          <a:prstGeom prst="rect">
            <a:avLst/>
          </a:prstGeom>
          <a:solidFill>
            <a:srgbClr val="296D5A"/>
          </a:solidFill>
          <a:ln>
            <a:solidFill>
              <a:srgbClr val="296D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1FD271-3596-5AD9-4392-890701F8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034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Berlin Sans FB" panose="020E0602020502020306" pitchFamily="34" charset="0"/>
              </a:rPr>
              <a:t>HOW CAN WE IDENTIFY THE GLOBAL TRENDS IN RENEWABLE ENERGY CONSUMPTION?</a:t>
            </a:r>
            <a:endParaRPr lang="de-DE" sz="4800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2372431-9E8C-9BDE-F7CC-496F5F20D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261" y="4022723"/>
            <a:ext cx="25241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4169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00000"/>
      </a:dk1>
      <a:lt1>
        <a:srgbClr val="FFFFFF"/>
      </a:lt1>
      <a:dk2>
        <a:srgbClr val="212121"/>
      </a:dk2>
      <a:lt2>
        <a:srgbClr val="A9A9A9"/>
      </a:lt2>
      <a:accent1>
        <a:srgbClr val="0432FF"/>
      </a:accent1>
      <a:accent2>
        <a:srgbClr val="008E00"/>
      </a:accent2>
      <a:accent3>
        <a:srgbClr val="FF9300"/>
      </a:accent3>
      <a:accent4>
        <a:srgbClr val="FF2600"/>
      </a:accent4>
      <a:accent5>
        <a:srgbClr val="00FCFF"/>
      </a:accent5>
      <a:accent6>
        <a:srgbClr val="521B92"/>
      </a:accent6>
      <a:hlink>
        <a:srgbClr val="0432FF"/>
      </a:hlink>
      <a:folHlink>
        <a:srgbClr val="01189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Breitbild</PresentationFormat>
  <Paragraphs>64</Paragraphs>
  <Slides>14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Aptos</vt:lpstr>
      <vt:lpstr>Arial</vt:lpstr>
      <vt:lpstr>Berlin Sans FB</vt:lpstr>
      <vt:lpstr>Calibri</vt:lpstr>
      <vt:lpstr>Perpetua</vt:lpstr>
      <vt:lpstr>Perpetua Titling MT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HOW CAN WE IDENTIFY THE GLOBAL TRENDS IN RENEWABLE ENERGY CONSUMPTION?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Berkan Kuecuek</dc:creator>
  <cp:lastModifiedBy>Berkan Kücük</cp:lastModifiedBy>
  <cp:revision>19</cp:revision>
  <dcterms:created xsi:type="dcterms:W3CDTF">2024-12-22T05:49:47Z</dcterms:created>
  <dcterms:modified xsi:type="dcterms:W3CDTF">2025-01-04T17:53:56Z</dcterms:modified>
</cp:coreProperties>
</file>