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3" r:id="rId5"/>
    <p:sldId id="264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60"/>
  </p:normalViewPr>
  <p:slideViewPr>
    <p:cSldViewPr snapToGrid="0">
      <p:cViewPr>
        <p:scale>
          <a:sx n="109" d="100"/>
          <a:sy n="109" d="100"/>
        </p:scale>
        <p:origin x="72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8CA36-2061-E148-AF01-EB966AA7650D}" type="datetimeFigureOut">
              <a:rPr lang="de-DE" smtClean="0"/>
              <a:t>22.12.24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9B630-BAA2-D441-8D19-69EDEA0F0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01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B630-BAA2-D441-8D19-69EDEA0F012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4163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62DE7-3916-D916-E319-C5FF711B9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B1C1DEF-FD77-7FDE-DEA3-2FC36A8A8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07BAEF-9506-FABF-40A8-35317688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46A1-B551-6E40-A11D-5EC94FC2725E}" type="datetimeFigureOut">
              <a:rPr lang="de-DE" smtClean="0"/>
              <a:t>22.12.24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4C9D7D-342C-8487-77B0-AC204793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3AC089-E473-B6FF-7193-CA29F270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E44-ED90-0C4C-B7B8-240D1A22BB7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827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B5571-E2D3-9D45-A4DC-F552960CE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763420-0A86-17EE-A7C3-C387301E8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8F927D-CD82-1BB5-973D-A960C4848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46A1-B551-6E40-A11D-5EC94FC2725E}" type="datetimeFigureOut">
              <a:rPr lang="de-DE" smtClean="0"/>
              <a:t>22.12.24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C7C48E-96D7-1B49-CA20-5C3863687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9A338E-48AE-B214-7395-CD832B194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E44-ED90-0C4C-B7B8-240D1A22BB7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864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C3D03C3-C8B9-9416-BF7A-87FEDD127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533213F-7B4F-09A4-46A3-6F2D1AC60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2A36E3-8675-E5DC-EE4E-8F4903B5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46A1-B551-6E40-A11D-5EC94FC2725E}" type="datetimeFigureOut">
              <a:rPr lang="de-DE" smtClean="0"/>
              <a:t>22.12.24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5800AB-86E8-6C3E-CB58-EA19C4D9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4D62AD-566E-7F5C-FED9-7B0D5BFE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E44-ED90-0C4C-B7B8-240D1A22BB7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687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0EFC76-6448-842B-3ED4-CF12A7F5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90D733-384E-E35E-5AD8-7CEB39944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AB4E27-4841-2855-F1DD-D88092E4E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46A1-B551-6E40-A11D-5EC94FC2725E}" type="datetimeFigureOut">
              <a:rPr lang="de-DE" smtClean="0"/>
              <a:t>22.12.24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23A005-B045-1522-8234-55D5283CC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112D1B-2511-47FE-BCAD-C895A681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E44-ED90-0C4C-B7B8-240D1A22BB7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063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E74CE-52E6-6396-8AFA-872BC5E67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DA8BC7-9A8F-14B8-BEE4-E75B4FB2F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A85728-2B70-AF46-B4E3-3FD1D12F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46A1-B551-6E40-A11D-5EC94FC2725E}" type="datetimeFigureOut">
              <a:rPr lang="de-DE" smtClean="0"/>
              <a:t>22.12.24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3199DB-878B-6F93-04BC-8F87E222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103370-1781-E18F-D017-96B5BA67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E44-ED90-0C4C-B7B8-240D1A22BB7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7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9FD3EE-662E-0649-B8DF-BB83192B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6EC1CD-20DC-689E-5067-A60A6624B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5025B2-205E-A928-9B8B-4B9C66C25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DC3015-E7D5-D0F8-670B-1283BD2C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46A1-B551-6E40-A11D-5EC94FC2725E}" type="datetimeFigureOut">
              <a:rPr lang="de-DE" smtClean="0"/>
              <a:t>22.12.24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FE1B67-23C7-F292-F29B-3FE7B384A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26076A-BE29-32CC-7026-512215A7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E44-ED90-0C4C-B7B8-240D1A22BB7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845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389A07-7048-FE1A-3D39-653FB470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D86BAA-3930-81A1-6110-3A95BCBC7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E2A615-9317-170F-5957-B2DDF7FC7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23A090-83DD-D0CA-10F3-A95BF86CF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B9AAAA-8751-C4B2-6711-9D7D655BF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038FED-F5AB-C5EA-04C6-084ECF89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46A1-B551-6E40-A11D-5EC94FC2725E}" type="datetimeFigureOut">
              <a:rPr lang="de-DE" smtClean="0"/>
              <a:t>22.12.24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EC93D5B-4AE8-8493-9221-B10D0B69B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6614F61-65D2-5376-0FEB-E2DD38552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E44-ED90-0C4C-B7B8-240D1A22BB7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474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CBE89-DC39-B950-B8B9-75F0A76E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5E541B5-B83A-A15E-B8B0-07B26A94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46A1-B551-6E40-A11D-5EC94FC2725E}" type="datetimeFigureOut">
              <a:rPr lang="de-DE" smtClean="0"/>
              <a:t>22.12.24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4FA2A4-3556-CEC3-9396-DD3681E0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BD79E2-7ABB-D48B-E081-8B723789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E44-ED90-0C4C-B7B8-240D1A22BB7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766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1F389DB-187F-97A3-B4BE-B88B53FC4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46A1-B551-6E40-A11D-5EC94FC2725E}" type="datetimeFigureOut">
              <a:rPr lang="de-DE" smtClean="0"/>
              <a:t>22.12.24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D462454-094B-FC03-D933-7A4FB585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4A1FFF-1702-8993-5BD8-FA953015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E44-ED90-0C4C-B7B8-240D1A22BB7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605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8A609-62A0-871E-8FD5-498F28F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D59E96-E2F1-A6A3-A4DA-A53F77A9B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8252F2-1115-D0E0-7AE6-21F509AB5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618662-1976-2A8B-8442-C427AF7C2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46A1-B551-6E40-A11D-5EC94FC2725E}" type="datetimeFigureOut">
              <a:rPr lang="de-DE" smtClean="0"/>
              <a:t>22.12.24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B5B7F5-D060-6ABE-1496-78E6B0E2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B573A1-1929-1C40-D9A7-1882FEC7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E44-ED90-0C4C-B7B8-240D1A22BB7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564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A0933E-0741-E609-B6E3-CEE9C0A0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5D88C3F-D35B-57BB-B342-CBE266FEC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34DC1F-88B1-E1BE-DE98-63C3D95AD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CFDA56-CDD6-F0EF-71FA-B4720CA8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46A1-B551-6E40-A11D-5EC94FC2725E}" type="datetimeFigureOut">
              <a:rPr lang="de-DE" smtClean="0"/>
              <a:t>22.12.24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FC9F92-0CDD-0013-B0AC-FD1EF5F6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1C1178-A842-EB92-A696-BC0133CD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E44-ED90-0C4C-B7B8-240D1A22BB7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062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44E3A47-9268-B338-B9CE-0D25530F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9AA1F6-E10F-E8FD-3B4B-7264D241C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4C73FE-B04A-8DDB-A397-A8A87F497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E946A1-B551-6E40-A11D-5EC94FC2725E}" type="datetimeFigureOut">
              <a:rPr lang="de-DE" smtClean="0"/>
              <a:t>22.12.24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89FD8F-D724-E2B2-0B83-EA4652791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7A239B-1F84-5BFF-A083-66F94BD40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C8CE44-ED90-0C4C-B7B8-240D1A22BB7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089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CBA25074-74FB-AAFD-4CFD-027EB5D781F9}"/>
              </a:ext>
            </a:extLst>
          </p:cNvPr>
          <p:cNvGrpSpPr/>
          <p:nvPr/>
        </p:nvGrpSpPr>
        <p:grpSpPr>
          <a:xfrm>
            <a:off x="-1055797" y="-2503"/>
            <a:ext cx="3575824" cy="6875299"/>
            <a:chOff x="-899555" y="-9258"/>
            <a:chExt cx="3389976" cy="6858000"/>
          </a:xfrm>
        </p:grpSpPr>
        <p:sp>
          <p:nvSpPr>
            <p:cNvPr id="76" name="Dreieck 75">
              <a:extLst>
                <a:ext uri="{FF2B5EF4-FFF2-40B4-BE49-F238E27FC236}">
                  <a16:creationId xmlns:a16="http://schemas.microsoft.com/office/drawing/2014/main" id="{3E3F4B2E-2883-D00C-2866-7A8FE91E515A}"/>
                </a:ext>
              </a:extLst>
            </p:cNvPr>
            <p:cNvSpPr/>
            <p:nvPr/>
          </p:nvSpPr>
          <p:spPr>
            <a:xfrm rot="5400000">
              <a:off x="1520264" y="667513"/>
              <a:ext cx="1025913" cy="91440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6ACA20F0-53E1-A720-D2A8-07227D444D50}"/>
                </a:ext>
              </a:extLst>
            </p:cNvPr>
            <p:cNvGrpSpPr/>
            <p:nvPr/>
          </p:nvGrpSpPr>
          <p:grpSpPr>
            <a:xfrm>
              <a:off x="-899555" y="-9258"/>
              <a:ext cx="2947640" cy="6858000"/>
              <a:chOff x="9244361" y="0"/>
              <a:chExt cx="2947640" cy="6858000"/>
            </a:xfrm>
          </p:grpSpPr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192B5A4B-9168-8893-9003-831B165ADD86}"/>
                  </a:ext>
                </a:extLst>
              </p:cNvPr>
              <p:cNvSpPr/>
              <p:nvPr/>
            </p:nvSpPr>
            <p:spPr>
              <a:xfrm>
                <a:off x="9244361" y="0"/>
                <a:ext cx="2947640" cy="6858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/>
              </a:p>
            </p:txBody>
          </p:sp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8296AEE1-DF22-9713-56CA-8240B8BB12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66917" y="0"/>
                <a:ext cx="721111" cy="264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600" b="1" dirty="0">
                    <a:solidFill>
                      <a:schemeClr val="bg1"/>
                    </a:solidFill>
                    <a:latin typeface="Perpetua Titling MT" panose="02020502060505020804" pitchFamily="18" charset="77"/>
                  </a:rPr>
                  <a:t>4</a:t>
                </a:r>
              </a:p>
            </p:txBody>
          </p:sp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AB398290-7DC7-FE3D-F309-4DA14ABF774A}"/>
                  </a:ext>
                </a:extLst>
              </p:cNvPr>
              <p:cNvSpPr txBox="1"/>
              <p:nvPr/>
            </p:nvSpPr>
            <p:spPr>
              <a:xfrm>
                <a:off x="9504556" y="2798948"/>
                <a:ext cx="252761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4000" b="1" dirty="0">
                    <a:solidFill>
                      <a:schemeClr val="bg1"/>
                    </a:solidFill>
                    <a:latin typeface="Perpetua" panose="02020502060401020303" pitchFamily="18" charset="77"/>
                  </a:rPr>
                  <a:t>Querys</a:t>
                </a:r>
              </a:p>
            </p:txBody>
          </p:sp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F8741176-2541-A0F5-76CC-32CBE8D714F5}"/>
                  </a:ext>
                </a:extLst>
              </p:cNvPr>
              <p:cNvSpPr txBox="1"/>
              <p:nvPr/>
            </p:nvSpPr>
            <p:spPr>
              <a:xfrm>
                <a:off x="9616068" y="3434574"/>
                <a:ext cx="230458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Showcase complex SQL queries used to analyze and process data. Explain their purpose and provide examples of results.</a:t>
                </a:r>
              </a:p>
            </p:txBody>
          </p:sp>
        </p:grp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727D8540-5A14-0971-3625-8BFC073784ED}"/>
              </a:ext>
            </a:extLst>
          </p:cNvPr>
          <p:cNvGrpSpPr/>
          <p:nvPr/>
        </p:nvGrpSpPr>
        <p:grpSpPr>
          <a:xfrm>
            <a:off x="-1592890" y="-5576"/>
            <a:ext cx="3767257" cy="6869152"/>
            <a:chOff x="6096000" y="0"/>
            <a:chExt cx="3767257" cy="6858000"/>
          </a:xfrm>
        </p:grpSpPr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5FD138D1-04A5-1AA7-B41C-DC4A8011DCAB}"/>
                </a:ext>
              </a:extLst>
            </p:cNvPr>
            <p:cNvSpPr/>
            <p:nvPr/>
          </p:nvSpPr>
          <p:spPr>
            <a:xfrm>
              <a:off x="6096000" y="0"/>
              <a:ext cx="3248722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21ACA3A3-B76A-E168-A6B1-BFB42024EB19}"/>
                </a:ext>
              </a:extLst>
            </p:cNvPr>
            <p:cNvSpPr txBox="1">
              <a:spLocks/>
            </p:cNvSpPr>
            <p:nvPr/>
          </p:nvSpPr>
          <p:spPr>
            <a:xfrm>
              <a:off x="7359804" y="0"/>
              <a:ext cx="721111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600" b="1" dirty="0">
                  <a:solidFill>
                    <a:schemeClr val="bg1"/>
                  </a:solidFill>
                  <a:latin typeface="Perpetua Titling MT" panose="02020502060505020804" pitchFamily="18" charset="77"/>
                </a:rPr>
                <a:t>3</a:t>
              </a: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3B74FB23-053A-E45B-1198-13A370627BB5}"/>
                </a:ext>
              </a:extLst>
            </p:cNvPr>
            <p:cNvSpPr txBox="1"/>
            <p:nvPr/>
          </p:nvSpPr>
          <p:spPr>
            <a:xfrm>
              <a:off x="6356193" y="2810099"/>
              <a:ext cx="25276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b="1" dirty="0">
                  <a:solidFill>
                    <a:schemeClr val="bg1"/>
                  </a:solidFill>
                  <a:latin typeface="Perpetua" panose="02020502060401020303" pitchFamily="18" charset="77"/>
                </a:rPr>
                <a:t>Tables</a:t>
              </a: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D21FAAF3-AFBE-1E4B-FD60-C067F6BDEC46}"/>
                </a:ext>
              </a:extLst>
            </p:cNvPr>
            <p:cNvSpPr txBox="1"/>
            <p:nvPr/>
          </p:nvSpPr>
          <p:spPr>
            <a:xfrm>
              <a:off x="6536472" y="3423423"/>
              <a:ext cx="230458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Present our database tables and their relationships. Highlight how we connected and extended pre-defined tables.</a:t>
              </a:r>
            </a:p>
          </p:txBody>
        </p:sp>
        <p:sp>
          <p:nvSpPr>
            <p:cNvPr id="74" name="Dreieck 73">
              <a:extLst>
                <a:ext uri="{FF2B5EF4-FFF2-40B4-BE49-F238E27FC236}">
                  <a16:creationId xmlns:a16="http://schemas.microsoft.com/office/drawing/2014/main" id="{BD90CD78-9294-BC98-F745-57F0FA2A4AF9}"/>
                </a:ext>
              </a:extLst>
            </p:cNvPr>
            <p:cNvSpPr/>
            <p:nvPr/>
          </p:nvSpPr>
          <p:spPr>
            <a:xfrm rot="5400000">
              <a:off x="8893100" y="667283"/>
              <a:ext cx="1025913" cy="91440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347774EA-6820-BD7C-35A8-F77AE790A9F1}"/>
              </a:ext>
            </a:extLst>
          </p:cNvPr>
          <p:cNvGrpSpPr/>
          <p:nvPr/>
        </p:nvGrpSpPr>
        <p:grpSpPr>
          <a:xfrm>
            <a:off x="-2088135" y="-5576"/>
            <a:ext cx="3681759" cy="6869723"/>
            <a:chOff x="3033131" y="0"/>
            <a:chExt cx="3681759" cy="6858000"/>
          </a:xfrm>
        </p:grpSpPr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D336CB6E-9418-2F79-E5D7-5D3A13B37BD7}"/>
                </a:ext>
              </a:extLst>
            </p:cNvPr>
            <p:cNvSpPr/>
            <p:nvPr/>
          </p:nvSpPr>
          <p:spPr>
            <a:xfrm>
              <a:off x="3033131" y="0"/>
              <a:ext cx="3062869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2D4B33FF-3E20-1787-2DCF-0518BE8D8F40}"/>
                </a:ext>
              </a:extLst>
            </p:cNvPr>
            <p:cNvSpPr txBox="1">
              <a:spLocks/>
            </p:cNvSpPr>
            <p:nvPr/>
          </p:nvSpPr>
          <p:spPr>
            <a:xfrm>
              <a:off x="4211443" y="0"/>
              <a:ext cx="721111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600" b="1" dirty="0">
                  <a:solidFill>
                    <a:schemeClr val="bg1"/>
                  </a:solidFill>
                  <a:latin typeface="Perpetua Titling MT" panose="02020502060505020804" pitchFamily="18" charset="77"/>
                </a:rPr>
                <a:t>2</a:t>
              </a:r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019B7293-6E46-E082-9382-D29158167CD3}"/>
                </a:ext>
              </a:extLst>
            </p:cNvPr>
            <p:cNvSpPr txBox="1"/>
            <p:nvPr/>
          </p:nvSpPr>
          <p:spPr>
            <a:xfrm>
              <a:off x="3300760" y="2812118"/>
              <a:ext cx="25276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b="1" dirty="0">
                  <a:solidFill>
                    <a:schemeClr val="bg1"/>
                  </a:solidFill>
                  <a:latin typeface="Perpetua" panose="02020502060401020303" pitchFamily="18" charset="77"/>
                </a:rPr>
                <a:t>Git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4BC2DA10-F4EB-3478-7E0B-58BC38584030}"/>
                </a:ext>
              </a:extLst>
            </p:cNvPr>
            <p:cNvSpPr txBox="1"/>
            <p:nvPr/>
          </p:nvSpPr>
          <p:spPr>
            <a:xfrm>
              <a:off x="3430856" y="3412273"/>
              <a:ext cx="2304586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Discuss the basics of Git: version control, branches, commits, and merges. Demonstrate how Git was utilized in our development process.</a:t>
              </a:r>
            </a:p>
            <a:p>
              <a:pPr algn="ctr"/>
              <a:endParaRPr lang="de-DE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Dreieck 67">
              <a:extLst>
                <a:ext uri="{FF2B5EF4-FFF2-40B4-BE49-F238E27FC236}">
                  <a16:creationId xmlns:a16="http://schemas.microsoft.com/office/drawing/2014/main" id="{7B6C77CA-FE09-EB55-F612-B4605786833C}"/>
                </a:ext>
              </a:extLst>
            </p:cNvPr>
            <p:cNvSpPr/>
            <p:nvPr/>
          </p:nvSpPr>
          <p:spPr>
            <a:xfrm rot="5400000">
              <a:off x="5744733" y="667283"/>
              <a:ext cx="1025913" cy="91440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6F8C3F0B-9475-3CD3-4EBC-016C87614354}"/>
              </a:ext>
            </a:extLst>
          </p:cNvPr>
          <p:cNvGrpSpPr/>
          <p:nvPr/>
        </p:nvGrpSpPr>
        <p:grpSpPr>
          <a:xfrm>
            <a:off x="-2567353" y="-5576"/>
            <a:ext cx="3657605" cy="6875299"/>
            <a:chOff x="0" y="0"/>
            <a:chExt cx="3657605" cy="6858000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C5080E7E-8FA6-F4F9-19CF-D762401DDE93}"/>
                </a:ext>
              </a:extLst>
            </p:cNvPr>
            <p:cNvSpPr/>
            <p:nvPr/>
          </p:nvSpPr>
          <p:spPr>
            <a:xfrm>
              <a:off x="0" y="0"/>
              <a:ext cx="3062869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0788FAFC-4E57-91DE-5F65-EAA9AF6EF265}"/>
                </a:ext>
              </a:extLst>
            </p:cNvPr>
            <p:cNvSpPr txBox="1">
              <a:spLocks/>
            </p:cNvSpPr>
            <p:nvPr/>
          </p:nvSpPr>
          <p:spPr>
            <a:xfrm>
              <a:off x="1148574" y="0"/>
              <a:ext cx="721111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600" b="1" dirty="0">
                  <a:solidFill>
                    <a:schemeClr val="bg1"/>
                  </a:solidFill>
                  <a:latin typeface="Perpetua Titling MT" panose="02020502060505020804" pitchFamily="18" charset="77"/>
                </a:rPr>
                <a:t>1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5324595E-B896-6C4E-B0CF-ED530D5F1F76}"/>
                </a:ext>
              </a:extLst>
            </p:cNvPr>
            <p:cNvSpPr txBox="1"/>
            <p:nvPr/>
          </p:nvSpPr>
          <p:spPr>
            <a:xfrm>
              <a:off x="267629" y="2810099"/>
              <a:ext cx="25276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b="1" dirty="0">
                  <a:solidFill>
                    <a:schemeClr val="bg1"/>
                  </a:solidFill>
                  <a:latin typeface="Perpetua" panose="02020502060401020303" pitchFamily="18" charset="77"/>
                </a:rPr>
                <a:t>GitHub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FD9A7F29-878E-533D-3341-188576127721}"/>
                </a:ext>
              </a:extLst>
            </p:cNvPr>
            <p:cNvSpPr txBox="1"/>
            <p:nvPr/>
          </p:nvSpPr>
          <p:spPr>
            <a:xfrm>
              <a:off x="356836" y="3423424"/>
              <a:ext cx="2304586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Explain the purpose of GitHub and how we used it to collaborate on our project. Showcase repositories and workflows.</a:t>
              </a:r>
            </a:p>
            <a:p>
              <a:pPr algn="just"/>
              <a:endParaRPr lang="de-D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Dreieck 61">
              <a:extLst>
                <a:ext uri="{FF2B5EF4-FFF2-40B4-BE49-F238E27FC236}">
                  <a16:creationId xmlns:a16="http://schemas.microsoft.com/office/drawing/2014/main" id="{E240958B-7738-1691-9322-653A364266C2}"/>
                </a:ext>
              </a:extLst>
            </p:cNvPr>
            <p:cNvSpPr/>
            <p:nvPr/>
          </p:nvSpPr>
          <p:spPr>
            <a:xfrm rot="5400000">
              <a:off x="2687448" y="667282"/>
              <a:ext cx="1025913" cy="914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49" name="Grafik 48">
            <a:extLst>
              <a:ext uri="{FF2B5EF4-FFF2-40B4-BE49-F238E27FC236}">
                <a16:creationId xmlns:a16="http://schemas.microsoft.com/office/drawing/2014/main" id="{77B7DECB-9D7E-EF38-4BA8-5A2D405D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57495">
            <a:off x="10164115" y="429023"/>
            <a:ext cx="1875716" cy="1875716"/>
          </a:xfrm>
          <a:prstGeom prst="rect">
            <a:avLst/>
          </a:prstGeom>
        </p:spPr>
      </p:pic>
      <p:sp>
        <p:nvSpPr>
          <p:cNvPr id="55" name="Textfeld 54">
            <a:extLst>
              <a:ext uri="{FF2B5EF4-FFF2-40B4-BE49-F238E27FC236}">
                <a16:creationId xmlns:a16="http://schemas.microsoft.com/office/drawing/2014/main" id="{8720F8AE-D500-5334-4393-521C8F0B72E0}"/>
              </a:ext>
            </a:extLst>
          </p:cNvPr>
          <p:cNvSpPr txBox="1"/>
          <p:nvPr/>
        </p:nvSpPr>
        <p:spPr>
          <a:xfrm>
            <a:off x="529393" y="2367171"/>
            <a:ext cx="111332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b="1" dirty="0">
                <a:ln w="28575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215900" dist="38100" dir="2700000" algn="tl" rotWithShape="0">
                    <a:prstClr val="black"/>
                  </a:outerShdw>
                </a:effectLst>
                <a:latin typeface="Perpetua Titling MT" panose="02020502060505020804" pitchFamily="18" charset="77"/>
              </a:rPr>
              <a:t>ENERGY CONSUMPTION ACROSS BORDERS</a:t>
            </a:r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D6BF15E1-2372-415D-6E00-82A272B5C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27347">
            <a:off x="9734426" y="4616946"/>
            <a:ext cx="1868484" cy="186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0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6F10E-60D4-CFC7-53D4-A1160D40D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E788FAC6-8846-A43A-01D0-4FAB3CB50E91}"/>
              </a:ext>
            </a:extLst>
          </p:cNvPr>
          <p:cNvGrpSpPr/>
          <p:nvPr/>
        </p:nvGrpSpPr>
        <p:grpSpPr>
          <a:xfrm>
            <a:off x="9158869" y="0"/>
            <a:ext cx="3575824" cy="6858000"/>
            <a:chOff x="-899555" y="-9258"/>
            <a:chExt cx="3389976" cy="6858000"/>
          </a:xfrm>
        </p:grpSpPr>
        <p:sp>
          <p:nvSpPr>
            <p:cNvPr id="11" name="Dreieck 10">
              <a:extLst>
                <a:ext uri="{FF2B5EF4-FFF2-40B4-BE49-F238E27FC236}">
                  <a16:creationId xmlns:a16="http://schemas.microsoft.com/office/drawing/2014/main" id="{A8AC25C7-64B6-2925-E615-9A6C1249CDD7}"/>
                </a:ext>
              </a:extLst>
            </p:cNvPr>
            <p:cNvSpPr/>
            <p:nvPr/>
          </p:nvSpPr>
          <p:spPr>
            <a:xfrm rot="5400000">
              <a:off x="1520264" y="667513"/>
              <a:ext cx="1025913" cy="91440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F3C3C63A-9058-C47D-F3FC-C39B248694B5}"/>
                </a:ext>
              </a:extLst>
            </p:cNvPr>
            <p:cNvGrpSpPr/>
            <p:nvPr/>
          </p:nvGrpSpPr>
          <p:grpSpPr>
            <a:xfrm>
              <a:off x="-899555" y="-9258"/>
              <a:ext cx="2947640" cy="6858000"/>
              <a:chOff x="9244361" y="0"/>
              <a:chExt cx="2947640" cy="6858000"/>
            </a:xfrm>
          </p:grpSpPr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7DC9502-81AE-15D7-1E9D-A598D4EC0ADA}"/>
                  </a:ext>
                </a:extLst>
              </p:cNvPr>
              <p:cNvSpPr/>
              <p:nvPr/>
            </p:nvSpPr>
            <p:spPr>
              <a:xfrm>
                <a:off x="9244361" y="0"/>
                <a:ext cx="2947640" cy="6858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/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71523F4E-E506-04A6-C605-8D54B0DA48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66917" y="0"/>
                <a:ext cx="721111" cy="264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600" b="1" dirty="0">
                    <a:solidFill>
                      <a:schemeClr val="bg1"/>
                    </a:solidFill>
                    <a:latin typeface="Perpetua Titling MT" panose="02020502060505020804" pitchFamily="18" charset="77"/>
                  </a:rPr>
                  <a:t>4</a:t>
                </a:r>
              </a:p>
            </p:txBody>
          </p: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91614E3-3380-64CE-6F6C-F65479F19CBF}"/>
                  </a:ext>
                </a:extLst>
              </p:cNvPr>
              <p:cNvSpPr txBox="1"/>
              <p:nvPr/>
            </p:nvSpPr>
            <p:spPr>
              <a:xfrm>
                <a:off x="9504556" y="2798948"/>
                <a:ext cx="252761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4000" b="1" dirty="0">
                    <a:solidFill>
                      <a:schemeClr val="bg1"/>
                    </a:solidFill>
                    <a:latin typeface="Perpetua" panose="02020502060401020303" pitchFamily="18" charset="77"/>
                  </a:rPr>
                  <a:t>Querys</a:t>
                </a:r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18F2A1F0-8CAC-0BC8-AAC8-3A2D94258A08}"/>
                  </a:ext>
                </a:extLst>
              </p:cNvPr>
              <p:cNvSpPr txBox="1"/>
              <p:nvPr/>
            </p:nvSpPr>
            <p:spPr>
              <a:xfrm>
                <a:off x="9616068" y="3434574"/>
                <a:ext cx="230458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Showcase complex SQL queries used to analyze and process data. Explain their purpose and provide examples of results.</a:t>
                </a:r>
              </a:p>
            </p:txBody>
          </p:sp>
        </p:grp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2C38F8B9-38FF-6D26-33FE-135B25C6D5A6}"/>
              </a:ext>
            </a:extLst>
          </p:cNvPr>
          <p:cNvGrpSpPr/>
          <p:nvPr/>
        </p:nvGrpSpPr>
        <p:grpSpPr>
          <a:xfrm>
            <a:off x="6096000" y="0"/>
            <a:ext cx="3767257" cy="6858000"/>
            <a:chOff x="6096000" y="0"/>
            <a:chExt cx="3767257" cy="6858000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B061989E-4FDF-BF57-D708-4CB0C3E65147}"/>
                </a:ext>
              </a:extLst>
            </p:cNvPr>
            <p:cNvSpPr/>
            <p:nvPr/>
          </p:nvSpPr>
          <p:spPr>
            <a:xfrm>
              <a:off x="6096000" y="0"/>
              <a:ext cx="3248722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8CA55925-CB30-475E-647C-0FD0D51BA543}"/>
                </a:ext>
              </a:extLst>
            </p:cNvPr>
            <p:cNvSpPr txBox="1">
              <a:spLocks/>
            </p:cNvSpPr>
            <p:nvPr/>
          </p:nvSpPr>
          <p:spPr>
            <a:xfrm>
              <a:off x="7359804" y="0"/>
              <a:ext cx="721111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600" b="1" dirty="0">
                  <a:solidFill>
                    <a:schemeClr val="bg1"/>
                  </a:solidFill>
                  <a:latin typeface="Perpetua Titling MT" panose="02020502060505020804" pitchFamily="18" charset="77"/>
                </a:rPr>
                <a:t>3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192F27A7-EA3E-760D-172C-1EE49BCE1469}"/>
                </a:ext>
              </a:extLst>
            </p:cNvPr>
            <p:cNvSpPr txBox="1"/>
            <p:nvPr/>
          </p:nvSpPr>
          <p:spPr>
            <a:xfrm>
              <a:off x="6356193" y="2810099"/>
              <a:ext cx="25276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b="1" dirty="0">
                  <a:solidFill>
                    <a:schemeClr val="bg1"/>
                  </a:solidFill>
                  <a:latin typeface="Perpetua" panose="02020502060401020303" pitchFamily="18" charset="77"/>
                </a:rPr>
                <a:t>Tables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D03D4FF3-E134-3BF2-88CB-0899C3789122}"/>
                </a:ext>
              </a:extLst>
            </p:cNvPr>
            <p:cNvSpPr txBox="1"/>
            <p:nvPr/>
          </p:nvSpPr>
          <p:spPr>
            <a:xfrm>
              <a:off x="6536472" y="3423423"/>
              <a:ext cx="230458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Present our database tables and their relationships. Highlight how we connected and extended pre-defined tables.</a:t>
              </a:r>
            </a:p>
          </p:txBody>
        </p:sp>
        <p:sp>
          <p:nvSpPr>
            <p:cNvPr id="41" name="Dreieck 40">
              <a:extLst>
                <a:ext uri="{FF2B5EF4-FFF2-40B4-BE49-F238E27FC236}">
                  <a16:creationId xmlns:a16="http://schemas.microsoft.com/office/drawing/2014/main" id="{DDBB6E05-2E81-7FE0-8B12-571EC05FE6B3}"/>
                </a:ext>
              </a:extLst>
            </p:cNvPr>
            <p:cNvSpPr/>
            <p:nvPr/>
          </p:nvSpPr>
          <p:spPr>
            <a:xfrm rot="5400000">
              <a:off x="8893100" y="667283"/>
              <a:ext cx="1025913" cy="91440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C881158-30C1-B5A5-ECF8-ABA12775FE2B}"/>
              </a:ext>
            </a:extLst>
          </p:cNvPr>
          <p:cNvGrpSpPr/>
          <p:nvPr/>
        </p:nvGrpSpPr>
        <p:grpSpPr>
          <a:xfrm>
            <a:off x="3033131" y="0"/>
            <a:ext cx="3681759" cy="6858000"/>
            <a:chOff x="3033131" y="0"/>
            <a:chExt cx="3681759" cy="6858000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5C1C0537-206F-AC1B-40D8-AC3371444198}"/>
                </a:ext>
              </a:extLst>
            </p:cNvPr>
            <p:cNvSpPr/>
            <p:nvPr/>
          </p:nvSpPr>
          <p:spPr>
            <a:xfrm>
              <a:off x="3033131" y="0"/>
              <a:ext cx="3062869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49D15672-C72D-AC26-1B80-CAF27FFFA447}"/>
                </a:ext>
              </a:extLst>
            </p:cNvPr>
            <p:cNvSpPr txBox="1">
              <a:spLocks/>
            </p:cNvSpPr>
            <p:nvPr/>
          </p:nvSpPr>
          <p:spPr>
            <a:xfrm>
              <a:off x="4211443" y="0"/>
              <a:ext cx="721111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600" b="1" dirty="0">
                  <a:solidFill>
                    <a:schemeClr val="bg1"/>
                  </a:solidFill>
                  <a:latin typeface="Perpetua Titling MT" panose="02020502060505020804" pitchFamily="18" charset="77"/>
                </a:rPr>
                <a:t>2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82411AE3-AB60-A9A3-6321-0741F68E7290}"/>
                </a:ext>
              </a:extLst>
            </p:cNvPr>
            <p:cNvSpPr txBox="1"/>
            <p:nvPr/>
          </p:nvSpPr>
          <p:spPr>
            <a:xfrm>
              <a:off x="3300760" y="2812118"/>
              <a:ext cx="25276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b="1" dirty="0">
                  <a:solidFill>
                    <a:schemeClr val="bg1"/>
                  </a:solidFill>
                  <a:latin typeface="Perpetua" panose="02020502060401020303" pitchFamily="18" charset="77"/>
                </a:rPr>
                <a:t>Git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0B672CCF-DA4C-917D-CC02-6553E203DC63}"/>
                </a:ext>
              </a:extLst>
            </p:cNvPr>
            <p:cNvSpPr txBox="1"/>
            <p:nvPr/>
          </p:nvSpPr>
          <p:spPr>
            <a:xfrm>
              <a:off x="3430856" y="3412273"/>
              <a:ext cx="2304586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Discuss the basics of Git: version control, branches, commits, and merges. Demonstrate how Git was utilized in our development process.</a:t>
              </a:r>
            </a:p>
            <a:p>
              <a:pPr algn="ctr"/>
              <a:endParaRPr lang="de-DE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Dreieck 39">
              <a:extLst>
                <a:ext uri="{FF2B5EF4-FFF2-40B4-BE49-F238E27FC236}">
                  <a16:creationId xmlns:a16="http://schemas.microsoft.com/office/drawing/2014/main" id="{FA41080A-061A-6BDB-2977-41B6736BF356}"/>
                </a:ext>
              </a:extLst>
            </p:cNvPr>
            <p:cNvSpPr/>
            <p:nvPr/>
          </p:nvSpPr>
          <p:spPr>
            <a:xfrm rot="5400000">
              <a:off x="5744733" y="667283"/>
              <a:ext cx="1025913" cy="91440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F6133140-A29A-81B9-6F82-8686CA7355A7}"/>
              </a:ext>
            </a:extLst>
          </p:cNvPr>
          <p:cNvGrpSpPr/>
          <p:nvPr/>
        </p:nvGrpSpPr>
        <p:grpSpPr>
          <a:xfrm>
            <a:off x="0" y="0"/>
            <a:ext cx="3657605" cy="6858000"/>
            <a:chOff x="0" y="0"/>
            <a:chExt cx="3657605" cy="68580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5C5ECED-7FED-0394-1291-57852B3644DD}"/>
                </a:ext>
              </a:extLst>
            </p:cNvPr>
            <p:cNvSpPr/>
            <p:nvPr/>
          </p:nvSpPr>
          <p:spPr>
            <a:xfrm>
              <a:off x="0" y="0"/>
              <a:ext cx="3062869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D2A049E-A008-37E8-50C5-852363847D0B}"/>
                </a:ext>
              </a:extLst>
            </p:cNvPr>
            <p:cNvSpPr txBox="1">
              <a:spLocks/>
            </p:cNvSpPr>
            <p:nvPr/>
          </p:nvSpPr>
          <p:spPr>
            <a:xfrm>
              <a:off x="1148574" y="0"/>
              <a:ext cx="721111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600" b="1" dirty="0">
                  <a:solidFill>
                    <a:schemeClr val="bg1"/>
                  </a:solidFill>
                  <a:latin typeface="Perpetua Titling MT" panose="02020502060505020804" pitchFamily="18" charset="77"/>
                </a:rPr>
                <a:t>1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14C585F5-1F27-7C08-3044-9F5B9DFC6B5D}"/>
                </a:ext>
              </a:extLst>
            </p:cNvPr>
            <p:cNvSpPr txBox="1"/>
            <p:nvPr/>
          </p:nvSpPr>
          <p:spPr>
            <a:xfrm>
              <a:off x="267629" y="2810099"/>
              <a:ext cx="25276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b="1" dirty="0">
                  <a:solidFill>
                    <a:schemeClr val="bg1"/>
                  </a:solidFill>
                  <a:latin typeface="Perpetua" panose="02020502060401020303" pitchFamily="18" charset="77"/>
                </a:rPr>
                <a:t>GitHub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944E739B-B9D6-6EA0-DB86-C8EB50684972}"/>
                </a:ext>
              </a:extLst>
            </p:cNvPr>
            <p:cNvSpPr txBox="1"/>
            <p:nvPr/>
          </p:nvSpPr>
          <p:spPr>
            <a:xfrm>
              <a:off x="356836" y="3423424"/>
              <a:ext cx="2304586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Explain the purpose of GitHub and how we used it to collaborate on our project. Showcase repositories and workflows.</a:t>
              </a:r>
            </a:p>
            <a:p>
              <a:pPr algn="just"/>
              <a:endParaRPr lang="de-D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Dreieck 36">
              <a:extLst>
                <a:ext uri="{FF2B5EF4-FFF2-40B4-BE49-F238E27FC236}">
                  <a16:creationId xmlns:a16="http://schemas.microsoft.com/office/drawing/2014/main" id="{129CCC58-9BE6-829E-A607-20BE72DA60DB}"/>
                </a:ext>
              </a:extLst>
            </p:cNvPr>
            <p:cNvSpPr/>
            <p:nvPr/>
          </p:nvSpPr>
          <p:spPr>
            <a:xfrm rot="5400000">
              <a:off x="2687448" y="667282"/>
              <a:ext cx="1025913" cy="914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821239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A86163DA-5585-3786-7952-A3473E5A7FB1}"/>
              </a:ext>
            </a:extLst>
          </p:cNvPr>
          <p:cNvSpPr/>
          <p:nvPr/>
        </p:nvSpPr>
        <p:spPr>
          <a:xfrm>
            <a:off x="11324030" y="4115082"/>
            <a:ext cx="1080000" cy="108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40D0D26-6E9A-CB42-B7F7-D62BD367B11B}"/>
              </a:ext>
            </a:extLst>
          </p:cNvPr>
          <p:cNvSpPr/>
          <p:nvPr/>
        </p:nvSpPr>
        <p:spPr>
          <a:xfrm>
            <a:off x="11324030" y="3324120"/>
            <a:ext cx="1080000" cy="10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3</a:t>
            </a:r>
            <a:endParaRPr lang="de-DE" sz="50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B1E6979-D123-086E-C6B1-E9833C191606}"/>
              </a:ext>
            </a:extLst>
          </p:cNvPr>
          <p:cNvSpPr/>
          <p:nvPr/>
        </p:nvSpPr>
        <p:spPr>
          <a:xfrm>
            <a:off x="11324030" y="2447328"/>
            <a:ext cx="1080000" cy="10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C69B527-011A-4C62-8C51-3D68687E7525}"/>
              </a:ext>
            </a:extLst>
          </p:cNvPr>
          <p:cNvSpPr/>
          <p:nvPr/>
        </p:nvSpPr>
        <p:spPr>
          <a:xfrm>
            <a:off x="10917138" y="936366"/>
            <a:ext cx="1800000" cy="180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0" b="1" dirty="0">
                <a:latin typeface="Perpetua Titling MT" panose="02020502060505020804" pitchFamily="18" charset="77"/>
              </a:rPr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8AF2F48-C64E-E6EF-F1CE-41BCAA181931}"/>
              </a:ext>
            </a:extLst>
          </p:cNvPr>
          <p:cNvSpPr txBox="1"/>
          <p:nvPr/>
        </p:nvSpPr>
        <p:spPr>
          <a:xfrm>
            <a:off x="3333609" y="152401"/>
            <a:ext cx="55247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>
                <a:solidFill>
                  <a:schemeClr val="bg1"/>
                </a:solidFill>
                <a:latin typeface="Perpetua" panose="02020502060401020303" pitchFamily="18" charset="77"/>
              </a:rPr>
              <a:t>What </a:t>
            </a:r>
            <a:r>
              <a:rPr lang="de-DE" sz="6000" b="1" dirty="0" err="1">
                <a:solidFill>
                  <a:schemeClr val="bg1"/>
                </a:solidFill>
                <a:latin typeface="Perpetua" panose="02020502060401020303" pitchFamily="18" charset="77"/>
              </a:rPr>
              <a:t>is</a:t>
            </a:r>
            <a:r>
              <a:rPr lang="de-DE" sz="6000" b="1" dirty="0">
                <a:solidFill>
                  <a:schemeClr val="bg1"/>
                </a:solidFill>
                <a:latin typeface="Perpetua" panose="02020502060401020303" pitchFamily="18" charset="77"/>
              </a:rPr>
              <a:t> GitHub?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BDDAB60-F572-44BD-F37E-22501DF19F18}"/>
              </a:ext>
            </a:extLst>
          </p:cNvPr>
          <p:cNvSpPr txBox="1"/>
          <p:nvPr/>
        </p:nvSpPr>
        <p:spPr>
          <a:xfrm>
            <a:off x="3745524" y="2459504"/>
            <a:ext cx="47009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Perpetua" panose="02020502060401020303" pitchFamily="18" charset="77"/>
              </a:rPr>
              <a:t>Web-based platform:</a:t>
            </a:r>
          </a:p>
          <a:p>
            <a:pPr marL="571500" indent="-571500" algn="ctr">
              <a:buFont typeface="Wingdings" pitchFamily="2" charset="2"/>
              <a:buChar char="Ø"/>
            </a:pPr>
            <a:r>
              <a:rPr lang="de-DE" sz="4000" b="1">
                <a:solidFill>
                  <a:schemeClr val="bg1"/>
                </a:solidFill>
                <a:latin typeface="Perpetua" panose="02020502060401020303" pitchFamily="18" charset="77"/>
              </a:rPr>
              <a:t>Version control</a:t>
            </a:r>
          </a:p>
          <a:p>
            <a:pPr marL="571500" indent="-571500" algn="ctr">
              <a:buFont typeface="Wingdings" pitchFamily="2" charset="2"/>
              <a:buChar char="Ø"/>
            </a:pPr>
            <a:r>
              <a:rPr lang="de-DE" sz="4000" b="1">
                <a:solidFill>
                  <a:schemeClr val="bg1"/>
                </a:solidFill>
                <a:latin typeface="Perpetua" panose="02020502060401020303" pitchFamily="18" charset="77"/>
              </a:rPr>
              <a:t>Collaboration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7BEED24C-6FC6-D88B-E09B-F0A640AF2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57495">
            <a:off x="230720" y="124338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6898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248C8-3699-BB7A-4100-381A08DFF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5EAACE2D-3925-EE95-F9AF-767CA523F267}"/>
              </a:ext>
            </a:extLst>
          </p:cNvPr>
          <p:cNvSpPr/>
          <p:nvPr/>
        </p:nvSpPr>
        <p:spPr>
          <a:xfrm>
            <a:off x="11324030" y="4115082"/>
            <a:ext cx="1080000" cy="108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B8277A-C15B-CDC3-60F5-7C8B6EEEF8B0}"/>
              </a:ext>
            </a:extLst>
          </p:cNvPr>
          <p:cNvSpPr/>
          <p:nvPr/>
        </p:nvSpPr>
        <p:spPr>
          <a:xfrm>
            <a:off x="11324030" y="3324120"/>
            <a:ext cx="1080000" cy="10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3</a:t>
            </a:r>
            <a:endParaRPr lang="de-DE" sz="50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581430-ACA4-2AC7-46E9-BF63B51D36BE}"/>
              </a:ext>
            </a:extLst>
          </p:cNvPr>
          <p:cNvSpPr/>
          <p:nvPr/>
        </p:nvSpPr>
        <p:spPr>
          <a:xfrm>
            <a:off x="11324030" y="2447328"/>
            <a:ext cx="1080000" cy="10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CF9FFE-48DF-4045-B624-772851D63522}"/>
              </a:ext>
            </a:extLst>
          </p:cNvPr>
          <p:cNvSpPr/>
          <p:nvPr/>
        </p:nvSpPr>
        <p:spPr>
          <a:xfrm>
            <a:off x="10917138" y="936366"/>
            <a:ext cx="1800000" cy="180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0" b="1" dirty="0">
                <a:latin typeface="Perpetua Titling MT" panose="02020502060505020804" pitchFamily="18" charset="77"/>
              </a:rPr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B6B494D-D0A9-D256-9D48-2DD4F065820F}"/>
              </a:ext>
            </a:extLst>
          </p:cNvPr>
          <p:cNvSpPr txBox="1"/>
          <p:nvPr/>
        </p:nvSpPr>
        <p:spPr>
          <a:xfrm>
            <a:off x="1953328" y="152401"/>
            <a:ext cx="82853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>
                <a:solidFill>
                  <a:schemeClr val="bg1"/>
                </a:solidFill>
                <a:latin typeface="Perpetua" panose="02020502060401020303" pitchFamily="18" charset="77"/>
              </a:rPr>
              <a:t>How did we use GitHub?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D406EA92-77AB-90B6-75E3-681B82FFD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57495">
            <a:off x="230721" y="124338"/>
            <a:ext cx="1440000" cy="1440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8150E5E-FD20-B317-1CFB-CAC7417EC8D8}"/>
              </a:ext>
            </a:extLst>
          </p:cNvPr>
          <p:cNvSpPr txBox="1"/>
          <p:nvPr/>
        </p:nvSpPr>
        <p:spPr>
          <a:xfrm>
            <a:off x="2778370" y="2151728"/>
            <a:ext cx="66352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>
              <a:buFont typeface="+mj-lt"/>
              <a:buAutoNum type="arabicPeriod"/>
            </a:pPr>
            <a:r>
              <a:rPr lang="de-DE" sz="4000" b="1">
                <a:solidFill>
                  <a:schemeClr val="bg1"/>
                </a:solidFill>
                <a:latin typeface="Perpetua" panose="02020502060401020303" pitchFamily="18" charset="77"/>
              </a:rPr>
              <a:t>Clone Repository</a:t>
            </a:r>
          </a:p>
          <a:p>
            <a:pPr marL="742950" indent="-742950" algn="ctr">
              <a:buFont typeface="+mj-lt"/>
              <a:buAutoNum type="arabicPeriod"/>
            </a:pPr>
            <a:r>
              <a:rPr lang="de-DE" sz="4000" b="1">
                <a:solidFill>
                  <a:schemeClr val="bg1"/>
                </a:solidFill>
                <a:latin typeface="Perpetua" panose="02020502060401020303" pitchFamily="18" charset="77"/>
              </a:rPr>
              <a:t>Creating Branches</a:t>
            </a:r>
          </a:p>
          <a:p>
            <a:pPr marL="742950" indent="-742950" algn="ctr">
              <a:buFont typeface="+mj-lt"/>
              <a:buAutoNum type="arabicPeriod"/>
            </a:pPr>
            <a:r>
              <a:rPr lang="de-DE" sz="4000" b="1">
                <a:solidFill>
                  <a:schemeClr val="bg1"/>
                </a:solidFill>
                <a:latin typeface="Perpetua" panose="02020502060401020303" pitchFamily="18" charset="77"/>
              </a:rPr>
              <a:t>Commit and Push changes </a:t>
            </a:r>
          </a:p>
          <a:p>
            <a:pPr marL="742950" indent="-742950" algn="ctr">
              <a:buFont typeface="+mj-lt"/>
              <a:buAutoNum type="arabicPeriod"/>
            </a:pPr>
            <a:r>
              <a:rPr lang="de-DE" sz="4000" b="1">
                <a:solidFill>
                  <a:schemeClr val="bg1"/>
                </a:solidFill>
                <a:latin typeface="Perpetua" panose="02020502060401020303" pitchFamily="18" charset="77"/>
              </a:rPr>
              <a:t>Pull Requests and Merge</a:t>
            </a:r>
            <a:endParaRPr lang="de-DE" sz="3600" b="1">
              <a:solidFill>
                <a:schemeClr val="bg1"/>
              </a:solidFill>
              <a:latin typeface="Perpetua" panose="020205020604010203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197806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7943E-20F2-7D6F-7CFE-2490EE6EC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4C3E4CA2-1A61-20E5-A65A-EB790CA058CC}"/>
              </a:ext>
            </a:extLst>
          </p:cNvPr>
          <p:cNvSpPr/>
          <p:nvPr/>
        </p:nvSpPr>
        <p:spPr>
          <a:xfrm>
            <a:off x="11324030" y="4115082"/>
            <a:ext cx="1080000" cy="108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D2C016B-9772-DD53-606E-FA1E964FBC2F}"/>
              </a:ext>
            </a:extLst>
          </p:cNvPr>
          <p:cNvSpPr/>
          <p:nvPr/>
        </p:nvSpPr>
        <p:spPr>
          <a:xfrm>
            <a:off x="11324030" y="3324120"/>
            <a:ext cx="1080000" cy="10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3</a:t>
            </a:r>
            <a:endParaRPr lang="de-DE" sz="50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652D20-9DDA-3870-C136-FD5C2D4071EA}"/>
              </a:ext>
            </a:extLst>
          </p:cNvPr>
          <p:cNvSpPr/>
          <p:nvPr/>
        </p:nvSpPr>
        <p:spPr>
          <a:xfrm>
            <a:off x="11324030" y="2447328"/>
            <a:ext cx="1080000" cy="10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3100DE-5BC6-9686-CDA4-32550C9545E7}"/>
              </a:ext>
            </a:extLst>
          </p:cNvPr>
          <p:cNvSpPr/>
          <p:nvPr/>
        </p:nvSpPr>
        <p:spPr>
          <a:xfrm>
            <a:off x="10917138" y="936366"/>
            <a:ext cx="1800000" cy="180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0" b="1" dirty="0">
                <a:latin typeface="Perpetua Titling MT" panose="02020502060505020804" pitchFamily="18" charset="77"/>
              </a:rPr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8F67909-E514-B037-76E1-FAEFAF3AF1F0}"/>
              </a:ext>
            </a:extLst>
          </p:cNvPr>
          <p:cNvSpPr txBox="1"/>
          <p:nvPr/>
        </p:nvSpPr>
        <p:spPr>
          <a:xfrm>
            <a:off x="1771643" y="152401"/>
            <a:ext cx="86487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>
                <a:solidFill>
                  <a:schemeClr val="bg1"/>
                </a:solidFill>
                <a:latin typeface="Perpetua" panose="02020502060401020303" pitchFamily="18" charset="77"/>
              </a:rPr>
              <a:t>Why GitHub was essential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743F2C42-0ED5-F739-32FB-EBAF66ECE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57495">
            <a:off x="230721" y="124338"/>
            <a:ext cx="1440000" cy="1440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3BC34DB4-08E1-C5AA-FB2B-6311E355D285}"/>
              </a:ext>
            </a:extLst>
          </p:cNvPr>
          <p:cNvSpPr txBox="1"/>
          <p:nvPr/>
        </p:nvSpPr>
        <p:spPr>
          <a:xfrm>
            <a:off x="2778370" y="2551837"/>
            <a:ext cx="66352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Wingdings" pitchFamily="2" charset="2"/>
              <a:buChar char="Ø"/>
            </a:pPr>
            <a:r>
              <a:rPr lang="de-DE" sz="3600" b="1">
                <a:solidFill>
                  <a:schemeClr val="bg1"/>
                </a:solidFill>
                <a:latin typeface="Perpetua" panose="02020502060401020303" pitchFamily="18" charset="77"/>
              </a:rPr>
              <a:t>Efficient collaboration</a:t>
            </a:r>
          </a:p>
          <a:p>
            <a:pPr marL="571500" indent="-571500" algn="ctr">
              <a:buFont typeface="Wingdings" pitchFamily="2" charset="2"/>
              <a:buChar char="Ø"/>
            </a:pPr>
            <a:r>
              <a:rPr lang="de-DE" sz="3600" b="1">
                <a:solidFill>
                  <a:schemeClr val="bg1"/>
                </a:solidFill>
                <a:latin typeface="Perpetua" panose="02020502060401020303" pitchFamily="18" charset="77"/>
              </a:rPr>
              <a:t>Traceability</a:t>
            </a:r>
          </a:p>
          <a:p>
            <a:pPr marL="571500" indent="-571500" algn="ctr">
              <a:buFont typeface="Wingdings" pitchFamily="2" charset="2"/>
              <a:buChar char="Ø"/>
            </a:pPr>
            <a:r>
              <a:rPr lang="de-DE" sz="3600" b="1">
                <a:solidFill>
                  <a:schemeClr val="bg1"/>
                </a:solidFill>
                <a:latin typeface="Perpetua" panose="02020502060401020303" pitchFamily="18" charset="77"/>
              </a:rPr>
              <a:t>Transparency</a:t>
            </a:r>
          </a:p>
        </p:txBody>
      </p:sp>
    </p:spTree>
    <p:extLst>
      <p:ext uri="{BB962C8B-B14F-4D97-AF65-F5344CB8AC3E}">
        <p14:creationId xmlns:p14="http://schemas.microsoft.com/office/powerpoint/2010/main" val="40797284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E1FA3-3283-E2E7-F7B7-073B10416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D86C16A5-A8E9-8692-C38D-2958AAD4B95C}"/>
              </a:ext>
            </a:extLst>
          </p:cNvPr>
          <p:cNvSpPr/>
          <p:nvPr/>
        </p:nvSpPr>
        <p:spPr>
          <a:xfrm>
            <a:off x="11324030" y="928932"/>
            <a:ext cx="1080000" cy="108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D8DA263-F7D1-4DB8-0726-D621A21CAE3B}"/>
              </a:ext>
            </a:extLst>
          </p:cNvPr>
          <p:cNvSpPr/>
          <p:nvPr/>
        </p:nvSpPr>
        <p:spPr>
          <a:xfrm>
            <a:off x="11324030" y="4115082"/>
            <a:ext cx="1080000" cy="108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E5E8F0C-31D5-D7C9-3BC8-DDAEED06CD55}"/>
              </a:ext>
            </a:extLst>
          </p:cNvPr>
          <p:cNvSpPr/>
          <p:nvPr/>
        </p:nvSpPr>
        <p:spPr>
          <a:xfrm>
            <a:off x="11324030" y="3324120"/>
            <a:ext cx="1080000" cy="10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3</a:t>
            </a:r>
            <a:endParaRPr lang="de-DE" sz="50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56B9FFF-E167-BFCA-65BC-96B784055676}"/>
              </a:ext>
            </a:extLst>
          </p:cNvPr>
          <p:cNvSpPr/>
          <p:nvPr/>
        </p:nvSpPr>
        <p:spPr>
          <a:xfrm>
            <a:off x="10917138" y="1842918"/>
            <a:ext cx="1800000" cy="180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0" b="1" dirty="0">
                <a:latin typeface="Perpetua Titling MT" panose="02020502060505020804" pitchFamily="18" charset="77"/>
              </a:rPr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E62B268-6F1E-9F54-3904-6CE0D09D95B8}"/>
              </a:ext>
            </a:extLst>
          </p:cNvPr>
          <p:cNvSpPr txBox="1"/>
          <p:nvPr/>
        </p:nvSpPr>
        <p:spPr>
          <a:xfrm>
            <a:off x="5502729" y="152401"/>
            <a:ext cx="11865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>
                <a:solidFill>
                  <a:schemeClr val="bg1"/>
                </a:solidFill>
                <a:latin typeface="Perpetua" panose="02020502060401020303" pitchFamily="18" charset="77"/>
              </a:rPr>
              <a:t>Git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7803377-4CC6-B167-A6E0-97158F13D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387">
            <a:off x="188758" y="136402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1292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EE643-DEF5-C425-369D-269DBE2B0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14BF1499-D6EE-C470-05CC-9E7B9562982B}"/>
              </a:ext>
            </a:extLst>
          </p:cNvPr>
          <p:cNvSpPr/>
          <p:nvPr/>
        </p:nvSpPr>
        <p:spPr>
          <a:xfrm>
            <a:off x="11324030" y="1848639"/>
            <a:ext cx="1080000" cy="10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4BB5A8A-4ACB-8E7F-9656-AA421A4856DC}"/>
              </a:ext>
            </a:extLst>
          </p:cNvPr>
          <p:cNvSpPr/>
          <p:nvPr/>
        </p:nvSpPr>
        <p:spPr>
          <a:xfrm>
            <a:off x="11324030" y="928932"/>
            <a:ext cx="1080000" cy="108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E2A6EF-A938-997F-86DA-8D6F8CBE49E5}"/>
              </a:ext>
            </a:extLst>
          </p:cNvPr>
          <p:cNvSpPr/>
          <p:nvPr/>
        </p:nvSpPr>
        <p:spPr>
          <a:xfrm>
            <a:off x="11324030" y="4126566"/>
            <a:ext cx="1080000" cy="108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BE847E7-D39B-4405-259B-724CB2154BEF}"/>
              </a:ext>
            </a:extLst>
          </p:cNvPr>
          <p:cNvSpPr/>
          <p:nvPr/>
        </p:nvSpPr>
        <p:spPr>
          <a:xfrm>
            <a:off x="10917138" y="2742918"/>
            <a:ext cx="1800000" cy="180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0" b="1" dirty="0">
                <a:latin typeface="Perpetua Titling MT" panose="02020502060505020804" pitchFamily="18" charset="77"/>
              </a:rPr>
              <a:t>3</a:t>
            </a:r>
            <a:endParaRPr lang="de-DE" sz="120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7A6C21A-C373-FE46-53CC-12BD65F18E6E}"/>
              </a:ext>
            </a:extLst>
          </p:cNvPr>
          <p:cNvSpPr txBox="1"/>
          <p:nvPr/>
        </p:nvSpPr>
        <p:spPr>
          <a:xfrm>
            <a:off x="5004259" y="152401"/>
            <a:ext cx="21834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>
                <a:solidFill>
                  <a:schemeClr val="bg1"/>
                </a:solidFill>
                <a:latin typeface="Perpetua" panose="02020502060401020303" pitchFamily="18" charset="77"/>
              </a:rPr>
              <a:t>Tables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B86B580-1907-2F64-37ED-A0E5C7091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60440">
            <a:off x="365532" y="255824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5238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31DA1-0E4E-0266-B948-A183EE757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1113901-83C2-999A-14EE-46BA8F572BE9}"/>
              </a:ext>
            </a:extLst>
          </p:cNvPr>
          <p:cNvSpPr/>
          <p:nvPr/>
        </p:nvSpPr>
        <p:spPr>
          <a:xfrm>
            <a:off x="11324030" y="2791510"/>
            <a:ext cx="1080000" cy="10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3</a:t>
            </a:r>
            <a:endParaRPr lang="de-DE" sz="50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47360C0-7E7E-46F5-A961-3839E3ADA356}"/>
              </a:ext>
            </a:extLst>
          </p:cNvPr>
          <p:cNvSpPr/>
          <p:nvPr/>
        </p:nvSpPr>
        <p:spPr>
          <a:xfrm>
            <a:off x="11324030" y="1848639"/>
            <a:ext cx="1080000" cy="10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EC65C03-7C21-2FFF-70F2-26A3E931C844}"/>
              </a:ext>
            </a:extLst>
          </p:cNvPr>
          <p:cNvSpPr/>
          <p:nvPr/>
        </p:nvSpPr>
        <p:spPr>
          <a:xfrm>
            <a:off x="11324030" y="928932"/>
            <a:ext cx="1080000" cy="108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B520A2C-9CFA-6AAD-8B4D-61FD55A629A5}"/>
              </a:ext>
            </a:extLst>
          </p:cNvPr>
          <p:cNvSpPr/>
          <p:nvPr/>
        </p:nvSpPr>
        <p:spPr>
          <a:xfrm>
            <a:off x="10893692" y="3719393"/>
            <a:ext cx="1800000" cy="180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0" b="1" dirty="0">
                <a:latin typeface="Perpetua Titling MT" panose="02020502060505020804" pitchFamily="18" charset="77"/>
              </a:rPr>
              <a:t>4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C77B3BA-CC88-41F4-3C43-D1DC45E67537}"/>
              </a:ext>
            </a:extLst>
          </p:cNvPr>
          <p:cNvSpPr txBox="1"/>
          <p:nvPr/>
        </p:nvSpPr>
        <p:spPr>
          <a:xfrm>
            <a:off x="4833796" y="152401"/>
            <a:ext cx="2524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>
                <a:solidFill>
                  <a:schemeClr val="bg1"/>
                </a:solidFill>
                <a:latin typeface="Perpetua" panose="02020502060401020303" pitchFamily="18" charset="77"/>
              </a:rPr>
              <a:t>Querys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2B342C2-D7F5-24FF-7D90-7F09A55C7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78525">
            <a:off x="343878" y="292872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4511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C532E-B425-9521-D9F6-F7C7FA420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What are some common uses for views in SQL databases?">
            <a:extLst>
              <a:ext uri="{FF2B5EF4-FFF2-40B4-BE49-F238E27FC236}">
                <a16:creationId xmlns:a16="http://schemas.microsoft.com/office/drawing/2014/main" id="{71B3B5E5-5F3A-8903-B0ED-A62DFE8EA8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6" r="21920"/>
          <a:stretch/>
        </p:blipFill>
        <p:spPr bwMode="auto">
          <a:xfrm>
            <a:off x="0" y="0"/>
            <a:ext cx="67583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EF350507-9D06-6F4D-5857-F48D5EAC0A99}"/>
              </a:ext>
            </a:extLst>
          </p:cNvPr>
          <p:cNvSpPr txBox="1"/>
          <p:nvPr/>
        </p:nvSpPr>
        <p:spPr>
          <a:xfrm>
            <a:off x="5920153" y="828288"/>
            <a:ext cx="6166339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600" b="1" dirty="0">
                <a:solidFill>
                  <a:schemeClr val="bg1"/>
                </a:solidFill>
                <a:effectLst>
                  <a:outerShdw blurRad="50800" dist="50800" dir="5400000" sx="107000" sy="107000" algn="ctr" rotWithShape="0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77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0934723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">
  <a:themeElements>
    <a:clrScheme name="Benutzerdefiniert 1">
      <a:dk1>
        <a:srgbClr val="000000"/>
      </a:dk1>
      <a:lt1>
        <a:srgbClr val="FFFFFF"/>
      </a:lt1>
      <a:dk2>
        <a:srgbClr val="212121"/>
      </a:dk2>
      <a:lt2>
        <a:srgbClr val="A9A9A9"/>
      </a:lt2>
      <a:accent1>
        <a:srgbClr val="0432FF"/>
      </a:accent1>
      <a:accent2>
        <a:srgbClr val="008E00"/>
      </a:accent2>
      <a:accent3>
        <a:srgbClr val="FF9300"/>
      </a:accent3>
      <a:accent4>
        <a:srgbClr val="FF2600"/>
      </a:accent4>
      <a:accent5>
        <a:srgbClr val="00FCFF"/>
      </a:accent5>
      <a:accent6>
        <a:srgbClr val="521B92"/>
      </a:accent6>
      <a:hlink>
        <a:srgbClr val="0432FF"/>
      </a:hlink>
      <a:folHlink>
        <a:srgbClr val="01189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Macintosh PowerPoint</Application>
  <PresentationFormat>Breitbild</PresentationFormat>
  <Paragraphs>67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Aptos</vt:lpstr>
      <vt:lpstr>Arial</vt:lpstr>
      <vt:lpstr>Calibri</vt:lpstr>
      <vt:lpstr>Perpetua</vt:lpstr>
      <vt:lpstr>Perpetua Titling MT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Berkan Kuecuek</dc:creator>
  <cp:lastModifiedBy>Berkan Kuecuek</cp:lastModifiedBy>
  <cp:revision>4</cp:revision>
  <dcterms:created xsi:type="dcterms:W3CDTF">2024-12-22T05:49:47Z</dcterms:created>
  <dcterms:modified xsi:type="dcterms:W3CDTF">2024-12-22T08:49:01Z</dcterms:modified>
</cp:coreProperties>
</file>