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300" r:id="rId2"/>
    <p:sldId id="319" r:id="rId3"/>
    <p:sldId id="326" r:id="rId4"/>
    <p:sldId id="327" r:id="rId5"/>
    <p:sldId id="325" r:id="rId6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5" autoAdjust="0"/>
    <p:restoredTop sz="94604" autoAdjust="0"/>
  </p:normalViewPr>
  <p:slideViewPr>
    <p:cSldViewPr>
      <p:cViewPr varScale="1">
        <p:scale>
          <a:sx n="58" d="100"/>
          <a:sy n="58" d="100"/>
        </p:scale>
        <p:origin x="15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714356"/>
            <a:ext cx="8179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2018/2019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latin typeface="Consolas" pitchFamily="49" charset="0"/>
              </a:rPr>
              <a:t>  </a:t>
            </a: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Cloud Backup”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1802" y="262811"/>
            <a:ext cx="3362446" cy="1612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./CS –p 58070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19872" y="-16351"/>
            <a:ext cx="341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CS:  </a:t>
            </a:r>
            <a:r>
              <a:rPr lang="en-US" sz="1200" dirty="0">
                <a:latin typeface="Consolas" pitchFamily="49" charset="0"/>
              </a:rPr>
              <a:t>(TCP, UDP)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minho</a:t>
            </a:r>
            <a:r>
              <a:rPr lang="en-US" sz="1200" dirty="0">
                <a:latin typeface="Consolas" pitchFamily="49" charset="0"/>
              </a:rPr>
              <a:t>.ist.utl.pt:58070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154" y="2204864"/>
            <a:ext cx="2893670" cy="25202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27547" y="116632"/>
            <a:ext cx="22708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3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>
                <a:solidFill>
                  <a:prstClr val="black"/>
                </a:solidFill>
              </a:rPr>
              <a:t>Central Server </a:t>
            </a:r>
            <a:r>
              <a:rPr lang="pt-PT" dirty="0">
                <a:solidFill>
                  <a:prstClr val="black"/>
                </a:solidFill>
              </a:rPr>
              <a:t>(CS)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>
                <a:solidFill>
                  <a:prstClr val="black"/>
                </a:solidFill>
              </a:rPr>
              <a:t>Backup Server </a:t>
            </a:r>
            <a:r>
              <a:rPr lang="pt-PT" dirty="0">
                <a:solidFill>
                  <a:prstClr val="black"/>
                </a:solidFill>
              </a:rPr>
              <a:t>(BS)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/>
              <a:t>User</a:t>
            </a:r>
            <a:r>
              <a:rPr lang="pt-PT" i="1" dirty="0"/>
              <a:t> </a:t>
            </a:r>
            <a:r>
              <a:rPr lang="pt-PT" i="1" dirty="0" err="1"/>
              <a:t>Application</a:t>
            </a:r>
            <a:endParaRPr lang="pt-PT" i="1" dirty="0"/>
          </a:p>
        </p:txBody>
      </p:sp>
      <p:sp>
        <p:nvSpPr>
          <p:cNvPr id="14" name="Rectangle 13"/>
          <p:cNvSpPr/>
          <p:nvPr/>
        </p:nvSpPr>
        <p:spPr>
          <a:xfrm>
            <a:off x="2952328" y="5315458"/>
            <a:ext cx="3059832" cy="1432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./BS –b 58001</a:t>
            </a:r>
            <a:r>
              <a:rPr lang="en-US" sz="7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–n </a:t>
            </a:r>
            <a:r>
              <a:rPr lang="en-US" sz="1200" dirty="0" err="1">
                <a:solidFill>
                  <a:schemeClr val="tx1"/>
                </a:solidFill>
                <a:latin typeface="Consolas" pitchFamily="49" charset="0"/>
              </a:rPr>
              <a:t>minho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 –p 58070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8476" y="4843171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BS 1:</a:t>
            </a:r>
          </a:p>
          <a:p>
            <a:r>
              <a:rPr lang="en-US" sz="1200" dirty="0">
                <a:latin typeface="Consolas" pitchFamily="49" charset="0"/>
              </a:rPr>
              <a:t>(TCP, UDP)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sado</a:t>
            </a:r>
            <a:r>
              <a:rPr lang="en-US" sz="1200" dirty="0">
                <a:latin typeface="Consolas" pitchFamily="49" charset="0"/>
              </a:rPr>
              <a:t>.ist.utl.pt:58001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59832" y="1988840"/>
            <a:ext cx="495062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928580" y="52202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…</a:t>
            </a:r>
            <a:endParaRPr lang="pt-PT" dirty="0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2411760" y="4797152"/>
            <a:ext cx="377749" cy="528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843808" y="183553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4" name="Rectangle 33"/>
          <p:cNvSpPr/>
          <p:nvPr/>
        </p:nvSpPr>
        <p:spPr>
          <a:xfrm>
            <a:off x="2470967" y="471585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21" name="Rectangle 20"/>
          <p:cNvSpPr/>
          <p:nvPr/>
        </p:nvSpPr>
        <p:spPr>
          <a:xfrm>
            <a:off x="6264697" y="5315458"/>
            <a:ext cx="2843807" cy="1432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  <a:r>
              <a:rPr lang="en-US" sz="1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./BS</a:t>
            </a:r>
            <a:r>
              <a:rPr lang="en-US" sz="8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–b</a:t>
            </a:r>
            <a:r>
              <a:rPr lang="en-US" sz="700" dirty="0">
                <a:solidFill>
                  <a:schemeClr val="tx1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58000</a:t>
            </a:r>
            <a:r>
              <a:rPr lang="en-US" sz="7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–n </a:t>
            </a:r>
            <a:r>
              <a:rPr lang="en-US" sz="1200" dirty="0" err="1">
                <a:solidFill>
                  <a:schemeClr val="tx1"/>
                </a:solidFill>
                <a:latin typeface="Consolas" pitchFamily="49" charset="0"/>
              </a:rPr>
              <a:t>minho</a:t>
            </a:r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 –p 58070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28184" y="4870893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BS n:</a:t>
            </a:r>
          </a:p>
          <a:p>
            <a:pPr algn="r"/>
            <a:r>
              <a:rPr lang="en-US" sz="1200" dirty="0">
                <a:latin typeface="Consolas" pitchFamily="49" charset="0"/>
              </a:rPr>
              <a:t>(TCP, UDP)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latin typeface="Consolas" pitchFamily="49" charset="0"/>
              </a:rPr>
              <a:t>.ist.utl.pt:58000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486" y="1928082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vouga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27" name="Rectangle 26"/>
          <p:cNvSpPr/>
          <p:nvPr/>
        </p:nvSpPr>
        <p:spPr>
          <a:xfrm>
            <a:off x="79728" y="2216114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user –n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minho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58070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91880" y="1290826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User: 12345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9929" y="2598220"/>
            <a:ext cx="173316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50" dirty="0">
                <a:solidFill>
                  <a:prstClr val="black"/>
                </a:solidFill>
                <a:latin typeface="Consolas" pitchFamily="49" charset="0"/>
              </a:rPr>
              <a:t> User “12345” created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127" y="2772650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4835" y="2788186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backup RC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55942" y="2408201"/>
            <a:ext cx="2138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REG 192.168.128.2 58001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2128" y="2432138"/>
            <a:ext cx="18838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login 12345 </a:t>
            </a:r>
            <a:r>
              <a:rPr lang="en-US" sz="1200" dirty="0" err="1"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859465" y="1124744"/>
            <a:ext cx="28007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nsolas" pitchFamily="49" charset="0"/>
              </a:rPr>
              <a:t> BCK 12345 RC 192.168.128.2 58001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36512" y="3789040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restore RC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25302" y="4263479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exit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cxnSp>
        <p:nvCxnSpPr>
          <p:cNvPr id="56" name="Straight Arrow Connector 55"/>
          <p:cNvCxnSpPr>
            <a:cxnSpLocks/>
            <a:endCxn id="24" idx="0"/>
          </p:cNvCxnSpPr>
          <p:nvPr/>
        </p:nvCxnSpPr>
        <p:spPr>
          <a:xfrm>
            <a:off x="5955942" y="1993135"/>
            <a:ext cx="180387" cy="32271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086410" y="2060848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itchFamily="49" charset="0"/>
              </a:rPr>
              <a:t>UDP</a:t>
            </a:r>
            <a:endParaRPr lang="pt-PT" dirty="0"/>
          </a:p>
        </p:txBody>
      </p:sp>
      <p:sp>
        <p:nvSpPr>
          <p:cNvPr id="62" name="Oval 61"/>
          <p:cNvSpPr/>
          <p:nvPr/>
        </p:nvSpPr>
        <p:spPr>
          <a:xfrm>
            <a:off x="8172400" y="4302544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3" name="Oval 62"/>
          <p:cNvSpPr/>
          <p:nvPr/>
        </p:nvSpPr>
        <p:spPr>
          <a:xfrm>
            <a:off x="5652120" y="3140968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7858649" y="3225389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1923012" y="5094371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5595772" y="1993135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8172400" y="2423124"/>
            <a:ext cx="216024" cy="22108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585401" y="404664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+BS: 192.168.128.2 58001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61427" y="258175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RGR OK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12160" y="2762421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REG 192.168.1.2 58000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63888" y="586562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+BS: 192.168.1.2 58000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017645" y="293597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RGR OK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21416" y="1925945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826901" y="2099501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NEW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246798" y="2586077"/>
            <a:ext cx="249299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BCK RC 2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100" dirty="0">
                <a:solidFill>
                  <a:prstClr val="black"/>
                </a:solidFill>
                <a:latin typeface="Consolas" pitchFamily="49" charset="0"/>
              </a:rPr>
              <a:t>r1.c 19.09.2018 08:45:01 50</a:t>
            </a:r>
            <a:br>
              <a:rPr lang="en-US" sz="11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100" dirty="0">
                <a:solidFill>
                  <a:prstClr val="black"/>
                </a:solidFill>
                <a:latin typeface="Consolas" pitchFamily="49" charset="0"/>
              </a:rPr>
              <a:t>  r2.c 19.09.2018 09:03:13 70</a:t>
            </a:r>
            <a:endParaRPr lang="en-US" sz="11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205748" y="3100395"/>
            <a:ext cx="2509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PT" sz="1200" dirty="0">
                <a:solidFill>
                  <a:prstClr val="black"/>
                </a:solidFill>
                <a:latin typeface="Consolas" pitchFamily="49" charset="0"/>
              </a:rPr>
              <a:t>BKR 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192.168.128.2 58001 </a:t>
            </a:r>
            <a:r>
              <a:rPr lang="pt-PT" sz="1200" dirty="0">
                <a:solidFill>
                  <a:prstClr val="black"/>
                </a:solidFill>
                <a:latin typeface="Consolas" pitchFamily="49" charset="0"/>
              </a:rPr>
              <a:t>2 </a:t>
            </a:r>
            <a:br>
              <a:rPr lang="pt-PT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pt-PT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pt-PT" sz="1100" dirty="0">
                <a:solidFill>
                  <a:prstClr val="black"/>
                </a:solidFill>
                <a:latin typeface="Consolas" pitchFamily="49" charset="0"/>
              </a:rPr>
              <a:t>r1.c 19.09.2018 08:45:01 50</a:t>
            </a:r>
            <a:br>
              <a:rPr lang="pt-PT" sz="11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pt-PT" sz="1100" dirty="0">
                <a:solidFill>
                  <a:prstClr val="black"/>
                </a:solidFill>
                <a:latin typeface="Consolas" pitchFamily="49" charset="0"/>
              </a:rPr>
              <a:t>  r2.c 19.09.2018 09:03:13 70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963921" y="5482619"/>
            <a:ext cx="16289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New user: 12345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052895" y="3245437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LSU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085745" y="3448975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LUR OK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-4385" y="3015753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backup to: 192.168.128.2 58001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603" y="3383936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dirlist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52328" y="5847655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RC: r1.c 50 Bytes received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r2.c 70 Bytes received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152179" y="393305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LSD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154874" y="40548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LDR 1 RC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081345" y="6392361"/>
            <a:ext cx="21387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Sending RC: r1.c, rc2.c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266794" y="5758709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^C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132985" y="4274589"/>
            <a:ext cx="1968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UNR 192.168.1.2 58000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3598353" y="1639833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-BS: 192.168.1.2 58000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138470" y="4448145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UAR OK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288875" y="596031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932040" y="1279793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List request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147500" y="4653136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RSR 192.168.128.2 58001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179755" y="4509120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RST RC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563888" y="759465"/>
            <a:ext cx="14590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New user: 12345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9316" y="4767613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74801" y="4941169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60642" y="5143208"/>
            <a:ext cx="2691763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UPL RC 2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r1.c 19.09.2018 08:45:01 50 </a:t>
            </a:r>
            <a:r>
              <a:rPr lang="pt-PT" sz="1050" dirty="0" err="1">
                <a:solidFill>
                  <a:prstClr val="black"/>
                </a:solidFill>
                <a:latin typeface="Consolas" pitchFamily="49" charset="0"/>
              </a:rPr>
              <a:t>xx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…x</a:t>
            </a:r>
            <a:br>
              <a:rPr lang="pt-PT" sz="105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 r2.c 19.09.2018 09:03:13 70 </a:t>
            </a:r>
            <a:r>
              <a:rPr lang="pt-PT" sz="1050" dirty="0" err="1">
                <a:solidFill>
                  <a:prstClr val="black"/>
                </a:solidFill>
                <a:latin typeface="Consolas" pitchFamily="49" charset="0"/>
              </a:rPr>
              <a:t>yy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…y</a:t>
            </a:r>
            <a:endParaRPr lang="pt-PT" sz="1200" dirty="0">
              <a:solidFill>
                <a:prstClr val="black"/>
              </a:solidFill>
              <a:latin typeface="Consolas" pitchFamily="49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05171" y="5661248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UPR OK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4262" y="3200419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completed – RC: r1.c r2.c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147500" y="3656057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47500" y="3800073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898F5B-FD77-4819-A640-E6BC92A58EC3}"/>
              </a:ext>
            </a:extLst>
          </p:cNvPr>
          <p:cNvSpPr/>
          <p:nvPr/>
        </p:nvSpPr>
        <p:spPr>
          <a:xfrm>
            <a:off x="24315" y="3629609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RC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0DF1CF7-BF10-4938-81DF-F36A45FEC673}"/>
              </a:ext>
            </a:extLst>
          </p:cNvPr>
          <p:cNvSpPr/>
          <p:nvPr/>
        </p:nvSpPr>
        <p:spPr>
          <a:xfrm>
            <a:off x="3219508" y="2287905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1CCA0B-62C7-4658-986F-A827DAE338A4}"/>
              </a:ext>
            </a:extLst>
          </p:cNvPr>
          <p:cNvSpPr/>
          <p:nvPr/>
        </p:nvSpPr>
        <p:spPr>
          <a:xfrm>
            <a:off x="3203848" y="2431921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31C1ACF-3FBE-4DAC-9FC3-0B557CC55631}"/>
              </a:ext>
            </a:extLst>
          </p:cNvPr>
          <p:cNvSpPr/>
          <p:nvPr/>
        </p:nvSpPr>
        <p:spPr>
          <a:xfrm>
            <a:off x="3147500" y="422108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8960424-D303-4A6A-9364-D0DDE0B07043}"/>
              </a:ext>
            </a:extLst>
          </p:cNvPr>
          <p:cNvSpPr/>
          <p:nvPr/>
        </p:nvSpPr>
        <p:spPr>
          <a:xfrm>
            <a:off x="3147500" y="4365104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F44573-DAB5-4563-B8D5-7F59ACB0007C}"/>
              </a:ext>
            </a:extLst>
          </p:cNvPr>
          <p:cNvSpPr/>
          <p:nvPr/>
        </p:nvSpPr>
        <p:spPr>
          <a:xfrm>
            <a:off x="3491880" y="1443226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User: 12345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57B710D-A2C3-43DF-98F2-3BCEC93238F0}"/>
              </a:ext>
            </a:extLst>
          </p:cNvPr>
          <p:cNvSpPr/>
          <p:nvPr/>
        </p:nvSpPr>
        <p:spPr>
          <a:xfrm>
            <a:off x="4941601" y="1452248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Restore RC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3564034-36D2-4E5D-985D-A64AFAD198EB}"/>
              </a:ext>
            </a:extLst>
          </p:cNvPr>
          <p:cNvSpPr/>
          <p:nvPr/>
        </p:nvSpPr>
        <p:spPr>
          <a:xfrm>
            <a:off x="-36512" y="3933056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from: 192.168.128.2 58001 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9D0A80-A345-4F77-A975-C97CA5910313}"/>
              </a:ext>
            </a:extLst>
          </p:cNvPr>
          <p:cNvSpPr/>
          <p:nvPr/>
        </p:nvSpPr>
        <p:spPr>
          <a:xfrm>
            <a:off x="251520" y="5858765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AUT 12345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abcdefgh</a:t>
            </a:r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A07D43-3949-4A8F-A7BC-37A2002D1EBC}"/>
              </a:ext>
            </a:extLst>
          </p:cNvPr>
          <p:cNvSpPr/>
          <p:nvPr/>
        </p:nvSpPr>
        <p:spPr>
          <a:xfrm>
            <a:off x="257005" y="6032321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AUR OK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4C4637E-CF5B-4E7A-8FE3-AA1C14D81BBF}"/>
              </a:ext>
            </a:extLst>
          </p:cNvPr>
          <p:cNvSpPr/>
          <p:nvPr/>
        </p:nvSpPr>
        <p:spPr>
          <a:xfrm>
            <a:off x="251520" y="6176337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RSB RC</a:t>
            </a:r>
            <a:endParaRPr lang="en-US" sz="1200" i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70D680-2500-42F7-BA41-4FFC28D6024F}"/>
              </a:ext>
            </a:extLst>
          </p:cNvPr>
          <p:cNvSpPr/>
          <p:nvPr/>
        </p:nvSpPr>
        <p:spPr>
          <a:xfrm>
            <a:off x="2925081" y="6209072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User: 12345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1A7F8E5-3432-4C20-863E-81D1FB468387}"/>
              </a:ext>
            </a:extLst>
          </p:cNvPr>
          <p:cNvSpPr/>
          <p:nvPr/>
        </p:nvSpPr>
        <p:spPr>
          <a:xfrm>
            <a:off x="251520" y="6293495"/>
            <a:ext cx="2691763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RBR 2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r1.c 19.09.2018 08:45:01 50 </a:t>
            </a:r>
            <a:r>
              <a:rPr lang="pt-PT" sz="1050" dirty="0" err="1">
                <a:solidFill>
                  <a:prstClr val="black"/>
                </a:solidFill>
                <a:latin typeface="Consolas" pitchFamily="49" charset="0"/>
              </a:rPr>
              <a:t>xx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…x</a:t>
            </a:r>
            <a:br>
              <a:rPr lang="pt-PT" sz="105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 r2.c 19.09.2018 09:03:13 70 </a:t>
            </a:r>
            <a:r>
              <a:rPr lang="pt-PT" sz="1050" dirty="0" err="1">
                <a:solidFill>
                  <a:prstClr val="black"/>
                </a:solidFill>
                <a:latin typeface="Consolas" pitchFamily="49" charset="0"/>
              </a:rPr>
              <a:t>yy</a:t>
            </a:r>
            <a:r>
              <a:rPr lang="pt-PT" sz="1050" dirty="0">
                <a:solidFill>
                  <a:prstClr val="black"/>
                </a:solidFill>
                <a:latin typeface="Consolas" pitchFamily="49" charset="0"/>
              </a:rPr>
              <a:t>…y</a:t>
            </a:r>
            <a:endParaRPr lang="pt-PT" sz="1200" dirty="0">
              <a:solidFill>
                <a:prstClr val="black"/>
              </a:solidFill>
              <a:latin typeface="Consolas" pitchFamily="49" charset="0"/>
            </a:endParaRPr>
          </a:p>
          <a:p>
            <a:pPr lvl="0"/>
            <a:endParaRPr lang="en-US" sz="1200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8E5B820-B564-431A-A5EC-586B0DCF41F3}"/>
              </a:ext>
            </a:extLst>
          </p:cNvPr>
          <p:cNvSpPr/>
          <p:nvPr/>
        </p:nvSpPr>
        <p:spPr>
          <a:xfrm>
            <a:off x="35496" y="4077072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success – RC: r1.c r2.c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94A822A-9579-4DE6-909F-D520D5649596}"/>
              </a:ext>
            </a:extLst>
          </p:cNvPr>
          <p:cNvSpPr/>
          <p:nvPr/>
        </p:nvSpPr>
        <p:spPr>
          <a:xfrm>
            <a:off x="2915816" y="5672281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User: 12345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F222CB0-B386-4863-A559-614B751F3B46}"/>
              </a:ext>
            </a:extLst>
          </p:cNvPr>
          <p:cNvSpPr/>
          <p:nvPr/>
        </p:nvSpPr>
        <p:spPr>
          <a:xfrm>
            <a:off x="3511840" y="919753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User: 12345</a:t>
            </a:r>
          </a:p>
        </p:txBody>
      </p:sp>
    </p:spTree>
    <p:extLst>
      <p:ext uri="{BB962C8B-B14F-4D97-AF65-F5344CB8AC3E}">
        <p14:creationId xmlns:p14="http://schemas.microsoft.com/office/powerpoint/2010/main" val="40572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0" grpId="0" animBg="1"/>
      <p:bldP spid="14" grpId="0" animBg="1"/>
      <p:bldP spid="15" grpId="0"/>
      <p:bldP spid="24" grpId="0"/>
      <p:bldP spid="31" grpId="0"/>
      <p:bldP spid="34" grpId="0"/>
      <p:bldP spid="21" grpId="0" animBg="1"/>
      <p:bldP spid="26" grpId="0"/>
      <p:bldP spid="3" grpId="0"/>
      <p:bldP spid="27" grpId="0"/>
      <p:bldP spid="29" grpId="0"/>
      <p:bldP spid="30" grpId="0"/>
      <p:bldP spid="36" grpId="0"/>
      <p:bldP spid="39" grpId="0"/>
      <p:bldP spid="43" grpId="0"/>
      <p:bldP spid="52" grpId="0"/>
      <p:bldP spid="53" grpId="0"/>
      <p:bldP spid="41" grpId="0"/>
      <p:bldP spid="50" grpId="0"/>
      <p:bldP spid="57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0" grpId="0"/>
      <p:bldP spid="72" grpId="0"/>
      <p:bldP spid="73" grpId="0"/>
      <p:bldP spid="74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5" grpId="0"/>
      <p:bldP spid="86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87" grpId="0"/>
      <p:bldP spid="88" grpId="0"/>
      <p:bldP spid="99" grpId="0"/>
      <p:bldP spid="98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75" grpId="0"/>
      <p:bldP spid="84" grpId="0"/>
      <p:bldP spid="107" grpId="0"/>
      <p:bldP spid="108" grpId="0"/>
      <p:bldP spid="109" grpId="0"/>
      <p:bldP spid="110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222772"/>
              </p:ext>
            </p:extLst>
          </p:nvPr>
        </p:nvGraphicFramePr>
        <p:xfrm>
          <a:off x="251520" y="548680"/>
          <a:ext cx="8640960" cy="467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02442838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13048220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507211">
                <a:tc>
                  <a:txBody>
                    <a:bodyPr/>
                    <a:lstStyle/>
                    <a:p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–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CS – 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user pass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794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deluser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DLU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DLR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06219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dirlist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LSD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filelist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LSF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           LFD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LSF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LFD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6770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DEL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           DDR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DLB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DBR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80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57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35105"/>
              </p:ext>
            </p:extLst>
          </p:nvPr>
        </p:nvGraphicFramePr>
        <p:xfrm>
          <a:off x="251520" y="620688"/>
          <a:ext cx="8640960" cy="370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402442838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13048220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507211">
                <a:tc>
                  <a:txBody>
                    <a:bodyPr/>
                    <a:lstStyle/>
                    <a:p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– 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User – 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CS – BS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r>
                        <a:rPr lang="en-GB" dirty="0"/>
                        <a:t>BCK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endParaRPr lang="en-GB" dirty="0">
                        <a:sym typeface="Symbol" panose="05050102010706020507" pitchFamily="18" charset="2"/>
                      </a:endParaRPr>
                    </a:p>
                    <a:p>
                      <a:endParaRPr lang="en-GB" dirty="0">
                        <a:sym typeface="Symbol" panose="05050102010706020507" pitchFamily="18" charset="2"/>
                      </a:endParaRPr>
                    </a:p>
                    <a:p>
                      <a:r>
                        <a:rPr lang="en-GB" dirty="0"/>
                        <a:t>                 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BKR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UPL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UPR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LSU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LUR</a:t>
                      </a:r>
                    </a:p>
                    <a:p>
                      <a:r>
                        <a:rPr lang="en-GB" dirty="0" err="1"/>
                        <a:t>ou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LSF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LFD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794"/>
                  </a:ext>
                </a:extLst>
              </a:tr>
              <a:tr h="507211">
                <a:tc>
                  <a:txBody>
                    <a:bodyPr/>
                    <a:lstStyle/>
                    <a:p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restore </a:t>
                      </a:r>
                      <a:r>
                        <a:rPr kumimoji="0" lang="en-GB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r>
                        <a:rPr lang="en-GB" dirty="0"/>
                        <a:t>RST</a:t>
                      </a:r>
                      <a:r>
                        <a:rPr lang="en-GB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GB"/>
                        <a:t>       </a:t>
                      </a:r>
                      <a:r>
                        <a:rPr lang="en-GB">
                          <a:sym typeface="Symbol" panose="05050102010706020507" pitchFamily="18" charset="2"/>
                        </a:rPr>
                        <a:t>RSR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AUT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AUR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RSB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       RBR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0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Distributed Processing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692696"/>
            <a:ext cx="8643998" cy="579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deve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Quer o processo cliente quer o processo servidor devem terminar graciosamente pelo menos nas seguintes situações de falha: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</a:t>
            </a:r>
            <a:r>
              <a:rPr lang="pt-PT" b="1" dirty="0"/>
              <a:t>mensagens do protocolo erradas </a:t>
            </a:r>
            <a:r>
              <a:rPr lang="pt-PT" dirty="0"/>
              <a:t>vindas da entidade par correspondente;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condições de </a:t>
            </a:r>
            <a:r>
              <a:rPr lang="pt-PT" b="1" dirty="0"/>
              <a:t>erro das chamadas de sistema</a:t>
            </a:r>
          </a:p>
          <a:p>
            <a:pPr marL="893763" indent="-893763"/>
            <a:endParaRPr lang="pt-PT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user</a:t>
            </a:r>
            <a:r>
              <a:rPr lang="pt-PT" dirty="0"/>
              <a:t>, </a:t>
            </a:r>
            <a:r>
              <a:rPr lang="pt-PT" i="1" dirty="0"/>
              <a:t>CS </a:t>
            </a:r>
            <a:r>
              <a:rPr lang="pt-PT" dirty="0"/>
              <a:t>e </a:t>
            </a:r>
            <a:r>
              <a:rPr lang="pt-PT" i="1" dirty="0"/>
              <a:t>BS)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</a:t>
            </a:r>
            <a:r>
              <a:rPr lang="pt-PT" dirty="0"/>
              <a:t>, </a:t>
            </a:r>
            <a:r>
              <a:rPr lang="pt-PT" b="1" dirty="0"/>
              <a:t>até dia 12 de Outubro de 2018, às 23h59mn</a:t>
            </a:r>
            <a:r>
              <a:rPr lang="pt-PT" dirty="0"/>
              <a:t>. </a:t>
            </a:r>
          </a:p>
          <a:p>
            <a:r>
              <a:rPr lang="pt-PT" dirty="0"/>
              <a:t>Deve 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O arquivo deve estar preparado para ser aberto para o diretório corrente e compilado com o comando </a:t>
            </a:r>
            <a:r>
              <a:rPr lang="pt-PT" dirty="0" err="1"/>
              <a:t>make</a:t>
            </a:r>
            <a:r>
              <a:rPr lang="pt-PT" dirty="0"/>
              <a:t>. O nome do ficheiro submetido deve ter o seguinte formato: </a:t>
            </a:r>
            <a:r>
              <a:rPr lang="pt-PT" b="1" dirty="0" err="1"/>
              <a:t>proj</a:t>
            </a:r>
            <a:r>
              <a:rPr lang="pt-PT" b="1" dirty="0"/>
              <a:t>&lt;número do grupo&gt;.zip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2545</TotalTime>
  <Words>538</Words>
  <Application>Microsoft Office PowerPoint</Application>
  <PresentationFormat>On-screen Show (4:3)</PresentationFormat>
  <Paragraphs>173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Consolas</vt:lpstr>
      <vt:lpstr>Gill Sans MT</vt:lpstr>
      <vt:lpstr>Symbol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RC Distributed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Instant Messenger - An Overview</dc:title>
  <dc:creator>J. Sanguino</dc:creator>
  <cp:lastModifiedBy>Paulo Luís Serras Lobato Correia</cp:lastModifiedBy>
  <cp:revision>275</cp:revision>
  <cp:lastPrinted>2013-09-24T18:41:23Z</cp:lastPrinted>
  <dcterms:created xsi:type="dcterms:W3CDTF">2008-03-03T01:55:04Z</dcterms:created>
  <dcterms:modified xsi:type="dcterms:W3CDTF">2018-10-02T15:17:10Z</dcterms:modified>
</cp:coreProperties>
</file>