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60ED581-B83E-4020-BE75-83DD48A4A78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D9850F-3626-4AD7-A568-5503473902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4502AFE-79CB-498B-9D2E-2593337FDD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40F199-5C4C-4C5C-A073-B66046093C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AA1168-45FE-4425-8E0B-938449C656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7D0CF1-2C3C-4559-A118-7E7B53C82DA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64A03C-949C-4169-9947-DDD43276B28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87C1E3-7DA4-4B02-ADE7-2E96D774B3B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0ADF85-5A62-4B33-B4B9-D4319CB74E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B11F9F-5349-487F-BD3F-29B59D611A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026A40-46A9-474D-89B5-8636E2D1A9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6119E2-796F-40DA-B111-30A0BF182B5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775392-F1A3-4210-B103-CABDC8E1144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27136F5-50E5-4CC4-B863-BE2DA57E0E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611DB9-9421-45CB-ADFA-CB8C54619A5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244F380-62FA-4E0E-A391-8173E18B350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C5E5373-0662-4FBF-9F1B-F12FAAD2E7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65E053-4C25-440D-9548-A40A77BA7BF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05FEA4B-B377-42CD-8E2B-1A319841CE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3865E51-3400-4018-9C90-F2851E785A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868C53F-EE09-4FFF-8CB8-83D057D903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277D36-3E01-4387-89AF-CD36C71F309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D0B47C-7CD1-483E-B05B-5B1DA157A82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6BAF90D-6DA1-48E0-B7BE-089A234420D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6"/>
          <p:cNvPicPr/>
          <p:nvPr/>
        </p:nvPicPr>
        <p:blipFill>
          <a:blip r:embed="rId14"/>
          <a:stretch/>
        </p:blipFill>
        <p:spPr>
          <a:xfrm>
            <a:off x="2513880" y="2213280"/>
            <a:ext cx="6918120" cy="2430000"/>
          </a:xfrm>
          <a:prstGeom prst="rect">
            <a:avLst/>
          </a:prstGeom>
          <a:ln w="0">
            <a:noFill/>
          </a:ln>
        </p:spPr>
      </p:pic>
      <p:pic>
        <p:nvPicPr>
          <p:cNvPr id="14" name="Рисунок 6"/>
          <p:cNvPicPr/>
          <p:nvPr/>
        </p:nvPicPr>
        <p:blipFill>
          <a:blip r:embed="rId15"/>
          <a:srcRect l="23326" b="48520"/>
          <a:stretch/>
        </p:blipFill>
        <p:spPr>
          <a:xfrm>
            <a:off x="0" y="4380840"/>
            <a:ext cx="6482160" cy="2476080"/>
          </a:xfrm>
          <a:prstGeom prst="rect">
            <a:avLst/>
          </a:prstGeom>
          <a:ln w="0">
            <a:noFill/>
          </a:ln>
        </p:spPr>
      </p:pic>
      <p:pic>
        <p:nvPicPr>
          <p:cNvPr id="2" name="Рисунок 8"/>
          <p:cNvPicPr/>
          <p:nvPr/>
        </p:nvPicPr>
        <p:blipFill>
          <a:blip r:embed="rId15"/>
          <a:srcRect l="23326" b="48520"/>
          <a:stretch/>
        </p:blipFill>
        <p:spPr>
          <a:xfrm rot="10800000">
            <a:off x="5709960" y="0"/>
            <a:ext cx="6482160" cy="2476080"/>
          </a:xfrm>
          <a:prstGeom prst="rect">
            <a:avLst/>
          </a:prstGeom>
          <a:ln w="0">
            <a:noFill/>
          </a:ln>
        </p:spPr>
      </p:pic>
      <p:grpSp>
        <p:nvGrpSpPr>
          <p:cNvPr id="3" name="Группа 9"/>
          <p:cNvGrpSpPr/>
          <p:nvPr/>
        </p:nvGrpSpPr>
        <p:grpSpPr>
          <a:xfrm>
            <a:off x="227520" y="256320"/>
            <a:ext cx="562320" cy="129600"/>
            <a:chOff x="227520" y="256320"/>
            <a:chExt cx="562320" cy="129600"/>
          </a:xfrm>
        </p:grpSpPr>
        <p:sp>
          <p:nvSpPr>
            <p:cNvPr id="4" name="Овал 10"/>
            <p:cNvSpPr/>
            <p:nvPr/>
          </p:nvSpPr>
          <p:spPr>
            <a:xfrm rot="5400000">
              <a:off x="66024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Овал 11"/>
            <p:cNvSpPr/>
            <p:nvPr/>
          </p:nvSpPr>
          <p:spPr>
            <a:xfrm rot="5400000">
              <a:off x="43452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" name="Овал 13"/>
            <p:cNvSpPr/>
            <p:nvPr/>
          </p:nvSpPr>
          <p:spPr>
            <a:xfrm rot="5400000">
              <a:off x="22752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" name="Группа 14"/>
          <p:cNvGrpSpPr/>
          <p:nvPr/>
        </p:nvGrpSpPr>
        <p:grpSpPr>
          <a:xfrm>
            <a:off x="1015200" y="256320"/>
            <a:ext cx="561960" cy="129600"/>
            <a:chOff x="1015200" y="256320"/>
            <a:chExt cx="561960" cy="129600"/>
          </a:xfrm>
        </p:grpSpPr>
        <p:sp>
          <p:nvSpPr>
            <p:cNvPr id="8" name="Овал 15"/>
            <p:cNvSpPr/>
            <p:nvPr/>
          </p:nvSpPr>
          <p:spPr>
            <a:xfrm rot="5400000">
              <a:off x="144756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Овал 18"/>
            <p:cNvSpPr/>
            <p:nvPr/>
          </p:nvSpPr>
          <p:spPr>
            <a:xfrm rot="5400000">
              <a:off x="122220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Овал 19"/>
            <p:cNvSpPr/>
            <p:nvPr/>
          </p:nvSpPr>
          <p:spPr>
            <a:xfrm rot="5400000">
              <a:off x="101520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Рисунок 6"/>
          <p:cNvPicPr/>
          <p:nvPr/>
        </p:nvPicPr>
        <p:blipFill>
          <a:blip r:embed="rId14"/>
          <a:stretch/>
        </p:blipFill>
        <p:spPr>
          <a:xfrm>
            <a:off x="3497400" y="1300680"/>
            <a:ext cx="4747680" cy="1667520"/>
          </a:xfrm>
          <a:prstGeom prst="rect">
            <a:avLst/>
          </a:prstGeom>
          <a:ln w="0">
            <a:noFill/>
          </a:ln>
        </p:spPr>
      </p:pic>
      <p:grpSp>
        <p:nvGrpSpPr>
          <p:cNvPr id="50" name="Группа 9"/>
          <p:cNvGrpSpPr/>
          <p:nvPr/>
        </p:nvGrpSpPr>
        <p:grpSpPr>
          <a:xfrm>
            <a:off x="720" y="-720"/>
            <a:ext cx="1669680" cy="6858720"/>
            <a:chOff x="720" y="-720"/>
            <a:chExt cx="1669680" cy="6858720"/>
          </a:xfrm>
        </p:grpSpPr>
        <p:pic>
          <p:nvPicPr>
            <p:cNvPr id="51" name="Рисунок 16"/>
            <p:cNvPicPr/>
            <p:nvPr/>
          </p:nvPicPr>
          <p:blipFill>
            <a:blip r:embed="rId15"/>
            <a:srcRect l="50090" b="54940"/>
            <a:stretch/>
          </p:blipFill>
          <p:spPr>
            <a:xfrm rot="5400000">
              <a:off x="-785880" y="785880"/>
              <a:ext cx="3236760" cy="166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Рисунок 18"/>
            <p:cNvPicPr/>
            <p:nvPr/>
          </p:nvPicPr>
          <p:blipFill>
            <a:blip r:embed="rId15"/>
            <a:srcRect l="50090" t="55969" b="-1218"/>
            <a:stretch/>
          </p:blipFill>
          <p:spPr>
            <a:xfrm rot="16200000">
              <a:off x="-782640" y="4404600"/>
              <a:ext cx="3236760" cy="16696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3" name="Группа 19"/>
          <p:cNvGrpSpPr/>
          <p:nvPr/>
        </p:nvGrpSpPr>
        <p:grpSpPr>
          <a:xfrm>
            <a:off x="10519560" y="-720"/>
            <a:ext cx="1669680" cy="6858720"/>
            <a:chOff x="10519560" y="-720"/>
            <a:chExt cx="1669680" cy="6858720"/>
          </a:xfrm>
        </p:grpSpPr>
        <p:pic>
          <p:nvPicPr>
            <p:cNvPr id="54" name="Рисунок 20"/>
            <p:cNvPicPr/>
            <p:nvPr/>
          </p:nvPicPr>
          <p:blipFill>
            <a:blip r:embed="rId15"/>
            <a:srcRect l="50090" b="54940"/>
            <a:stretch/>
          </p:blipFill>
          <p:spPr>
            <a:xfrm rot="16200000">
              <a:off x="9738360" y="4408200"/>
              <a:ext cx="3236760" cy="166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Рисунок 21"/>
            <p:cNvPicPr/>
            <p:nvPr/>
          </p:nvPicPr>
          <p:blipFill>
            <a:blip r:embed="rId15"/>
            <a:srcRect l="50090" t="55969" b="-1218"/>
            <a:stretch/>
          </p:blipFill>
          <p:spPr>
            <a:xfrm rot="5400000">
              <a:off x="9735840" y="782640"/>
              <a:ext cx="3236760" cy="1669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4400" b="0" strike="noStrike" spc="-1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FFFFFF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0A3EE37-9EBF-4527-98B0-AA04D32B60BB}" type="slidenum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Рисунок 7"/>
          <p:cNvPicPr/>
          <p:nvPr/>
        </p:nvPicPr>
        <p:blipFill>
          <a:blip r:embed="rId14"/>
          <a:stretch/>
        </p:blipFill>
        <p:spPr>
          <a:xfrm>
            <a:off x="9841680" y="284760"/>
            <a:ext cx="2255040" cy="791640"/>
          </a:xfrm>
          <a:prstGeom prst="rect">
            <a:avLst/>
          </a:prstGeom>
          <a:ln w="0">
            <a:noFill/>
          </a:ln>
        </p:spPr>
      </p:pic>
      <p:grpSp>
        <p:nvGrpSpPr>
          <p:cNvPr id="98" name="Группа 21"/>
          <p:cNvGrpSpPr/>
          <p:nvPr/>
        </p:nvGrpSpPr>
        <p:grpSpPr>
          <a:xfrm>
            <a:off x="720" y="-720"/>
            <a:ext cx="1669680" cy="6858720"/>
            <a:chOff x="720" y="-720"/>
            <a:chExt cx="1669680" cy="6858720"/>
          </a:xfrm>
        </p:grpSpPr>
        <p:pic>
          <p:nvPicPr>
            <p:cNvPr id="99" name="Рисунок 22"/>
            <p:cNvPicPr/>
            <p:nvPr/>
          </p:nvPicPr>
          <p:blipFill>
            <a:blip r:embed="rId15"/>
            <a:srcRect l="50090" b="54940"/>
            <a:stretch/>
          </p:blipFill>
          <p:spPr>
            <a:xfrm rot="5400000">
              <a:off x="-785880" y="785880"/>
              <a:ext cx="3236760" cy="1662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Рисунок 23"/>
            <p:cNvPicPr/>
            <p:nvPr/>
          </p:nvPicPr>
          <p:blipFill>
            <a:blip r:embed="rId15"/>
            <a:srcRect l="50090" t="55969" b="-1218"/>
            <a:stretch/>
          </p:blipFill>
          <p:spPr>
            <a:xfrm rot="16200000">
              <a:off x="-782640" y="4404600"/>
              <a:ext cx="3236760" cy="1669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1" name="Рисунок 25"/>
          <p:cNvPicPr/>
          <p:nvPr/>
        </p:nvPicPr>
        <p:blipFill>
          <a:blip r:embed="rId15"/>
          <a:srcRect l="50090" b="54940"/>
          <a:stretch/>
        </p:blipFill>
        <p:spPr>
          <a:xfrm rot="16200000">
            <a:off x="9738360" y="4408200"/>
            <a:ext cx="3236760" cy="1662840"/>
          </a:xfrm>
          <a:prstGeom prst="rect">
            <a:avLst/>
          </a:prstGeom>
          <a:ln w="0">
            <a:noFill/>
          </a:ln>
        </p:spPr>
      </p:pic>
      <p:grpSp>
        <p:nvGrpSpPr>
          <p:cNvPr id="102" name="Группа 24"/>
          <p:cNvGrpSpPr/>
          <p:nvPr/>
        </p:nvGrpSpPr>
        <p:grpSpPr>
          <a:xfrm>
            <a:off x="11621160" y="2572920"/>
            <a:ext cx="569520" cy="1711080"/>
            <a:chOff x="11621160" y="2572920"/>
            <a:chExt cx="569520" cy="1711080"/>
          </a:xfrm>
        </p:grpSpPr>
        <p:sp>
          <p:nvSpPr>
            <p:cNvPr id="103" name="Ромб 26"/>
            <p:cNvSpPr/>
            <p:nvPr/>
          </p:nvSpPr>
          <p:spPr>
            <a:xfrm>
              <a:off x="11621160" y="2572920"/>
              <a:ext cx="569520" cy="56952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Ромб 27"/>
            <p:cNvSpPr/>
            <p:nvPr/>
          </p:nvSpPr>
          <p:spPr>
            <a:xfrm>
              <a:off x="11621160" y="3143520"/>
              <a:ext cx="569520" cy="56952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Ромб 28"/>
            <p:cNvSpPr/>
            <p:nvPr/>
          </p:nvSpPr>
          <p:spPr>
            <a:xfrm>
              <a:off x="11621160" y="3714480"/>
              <a:ext cx="569520" cy="569520"/>
            </a:xfrm>
            <a:prstGeom prst="diamond">
              <a:avLst/>
            </a:prstGeom>
            <a:gradFill rotWithShape="0"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6" name="Прямоугольник 29"/>
          <p:cNvSpPr/>
          <p:nvPr/>
        </p:nvSpPr>
        <p:spPr>
          <a:xfrm>
            <a:off x="0" y="0"/>
            <a:ext cx="12191040" cy="22752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FFFFFF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rgbClr val="FFFFFF"/>
                </a:solidFill>
                <a:latin typeface="Times New Roman"/>
                <a:ea typeface="DejaVu Sans"/>
              </a:rPr>
              <a:t>&lt;нижний колонтитул&gt;</a:t>
            </a:r>
            <a:endParaRPr lang="ru-RU" sz="1400" b="0" strike="noStrike" spc="-1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4D14F7B-8A17-4547-BB33-23DB42E4F534}" type="slidenum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6"/>
          <p:cNvPicPr/>
          <p:nvPr/>
        </p:nvPicPr>
        <p:blipFill>
          <a:blip r:embed="rId14"/>
          <a:srcRect l="23326" b="48520"/>
          <a:stretch/>
        </p:blipFill>
        <p:spPr>
          <a:xfrm>
            <a:off x="0" y="4380840"/>
            <a:ext cx="6482160" cy="2476080"/>
          </a:xfrm>
          <a:prstGeom prst="rect">
            <a:avLst/>
          </a:prstGeom>
          <a:ln w="0">
            <a:noFill/>
          </a:ln>
        </p:spPr>
      </p:pic>
      <p:pic>
        <p:nvPicPr>
          <p:cNvPr id="149" name="Рисунок 8"/>
          <p:cNvPicPr/>
          <p:nvPr/>
        </p:nvPicPr>
        <p:blipFill>
          <a:blip r:embed="rId14"/>
          <a:srcRect l="23326" b="48520"/>
          <a:stretch/>
        </p:blipFill>
        <p:spPr>
          <a:xfrm rot="10800000">
            <a:off x="5709960" y="0"/>
            <a:ext cx="6482160" cy="2476080"/>
          </a:xfrm>
          <a:prstGeom prst="rect">
            <a:avLst/>
          </a:prstGeom>
          <a:ln w="0">
            <a:noFill/>
          </a:ln>
        </p:spPr>
      </p:pic>
      <p:grpSp>
        <p:nvGrpSpPr>
          <p:cNvPr id="150" name="Группа 9"/>
          <p:cNvGrpSpPr/>
          <p:nvPr/>
        </p:nvGrpSpPr>
        <p:grpSpPr>
          <a:xfrm>
            <a:off x="227520" y="256320"/>
            <a:ext cx="562320" cy="129600"/>
            <a:chOff x="227520" y="256320"/>
            <a:chExt cx="562320" cy="129600"/>
          </a:xfrm>
        </p:grpSpPr>
        <p:sp>
          <p:nvSpPr>
            <p:cNvPr id="151" name="Овал 10"/>
            <p:cNvSpPr/>
            <p:nvPr/>
          </p:nvSpPr>
          <p:spPr>
            <a:xfrm rot="5400000">
              <a:off x="66024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Овал 11"/>
            <p:cNvSpPr/>
            <p:nvPr/>
          </p:nvSpPr>
          <p:spPr>
            <a:xfrm rot="5400000">
              <a:off x="43452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Овал 13"/>
            <p:cNvSpPr/>
            <p:nvPr/>
          </p:nvSpPr>
          <p:spPr>
            <a:xfrm rot="5400000">
              <a:off x="22752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54" name="Группа 14"/>
          <p:cNvGrpSpPr/>
          <p:nvPr/>
        </p:nvGrpSpPr>
        <p:grpSpPr>
          <a:xfrm>
            <a:off x="1015200" y="256320"/>
            <a:ext cx="561960" cy="129600"/>
            <a:chOff x="1015200" y="256320"/>
            <a:chExt cx="561960" cy="129600"/>
          </a:xfrm>
        </p:grpSpPr>
        <p:sp>
          <p:nvSpPr>
            <p:cNvPr id="155" name="Овал 15"/>
            <p:cNvSpPr/>
            <p:nvPr/>
          </p:nvSpPr>
          <p:spPr>
            <a:xfrm rot="5400000">
              <a:off x="144756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Овал 18"/>
            <p:cNvSpPr/>
            <p:nvPr/>
          </p:nvSpPr>
          <p:spPr>
            <a:xfrm rot="5400000">
              <a:off x="122220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Овал 19"/>
            <p:cNvSpPr/>
            <p:nvPr/>
          </p:nvSpPr>
          <p:spPr>
            <a:xfrm rot="5400000">
              <a:off x="1015200" y="256320"/>
              <a:ext cx="129600" cy="129600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FFFFFF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523880" y="2779560"/>
            <a:ext cx="9142920" cy="1359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3000"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6000" b="0" strike="noStrike" spc="-1">
                <a:solidFill>
                  <a:srgbClr val="44546A"/>
                </a:solidFill>
                <a:latin typeface="SamsungOne 800C"/>
                <a:ea typeface="DejaVu Sans"/>
              </a:rPr>
              <a:t>Планер привычек HabitPlaner</a:t>
            </a:r>
            <a:endParaRPr lang="ru-RU" sz="6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523880" y="4582440"/>
            <a:ext cx="9142920" cy="86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2"/>
                </a:solidFill>
                <a:latin typeface="Arial"/>
                <a:ea typeface="Arial"/>
              </a:rPr>
              <a:t>Разработчики: Гамов Вячеслав и Фёдоров Владислав</a:t>
            </a:r>
            <a:endParaRPr lang="ru-RU" sz="2400" b="0" strike="noStrike" spc="-1">
              <a:latin typeface="Arial"/>
            </a:endParaRPr>
          </a:p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2"/>
                </a:solidFill>
                <a:latin typeface="Arial"/>
                <a:ea typeface="Arial"/>
              </a:rPr>
              <a:t>Руководитель: Овсянников Александр Владимирович 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D8701E-20BD-4FDD-B3AB-4EFA1CA13A42}" type="slidenum">
              <a:t>2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5B27F4E-AC43-49AC-B996-AADA7B43E5AF}" type="datetime1">
              <a:rPr lang="ru-RU"/>
              <a:t>20.02.2023</a:t>
            </a:fld>
            <a:endParaRPr lang="ru-RU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dt" idx="7"/>
          </p:nvPr>
        </p:nvSpPr>
        <p:spPr>
          <a:xfrm>
            <a:off x="8632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A0BE7CF8-30D2-4AB1-861E-45206546826A}" type="datetime1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20.02.2023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Num" idx="8"/>
          </p:nvPr>
        </p:nvSpPr>
        <p:spPr>
          <a:xfrm>
            <a:off x="86356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61575A8-89AE-44B1-A8F8-FE79DE1E136D}" type="slidenum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title"/>
          </p:nvPr>
        </p:nvSpPr>
        <p:spPr>
          <a:xfrm>
            <a:off x="863280" y="390240"/>
            <a:ext cx="925668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  <a:ea typeface="DejaVu Sans"/>
              </a:rPr>
              <a:t>Актуальность проекта</a:t>
            </a: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Прямоугольник 200"/>
          <p:cNvSpPr/>
          <p:nvPr/>
        </p:nvSpPr>
        <p:spPr>
          <a:xfrm>
            <a:off x="900000" y="900000"/>
            <a:ext cx="10439280" cy="525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Вместе с автоматизацией промышленности и в целом тенденции к глобализации рынка, становится необходимым укладываться в строгие рамки диктуемые быстрым ростом промышленности.</a:t>
            </a:r>
            <a:endParaRPr lang="ru-RU" sz="2400" b="0" strike="noStrike" spc="-1" dirty="0">
              <a:latin typeface="Arial"/>
            </a:endParaRPr>
          </a:p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Именно тут играет важнейшую роль приобретение нужных привычек, которые позволяют не только оптимизировать рутинные, но столь необходимые действия, но и освободить этим время для более важных и нужных вещей.</a:t>
            </a:r>
            <a:endParaRPr lang="ru-RU" sz="2400" b="0" strike="noStrike" spc="-1" dirty="0">
              <a:latin typeface="Arial"/>
            </a:endParaRPr>
          </a:p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Приложение-инструмент, позволяющее отслеживать подсознательные изменения, и склонность человека не задумываясь выполнять какие-либо действия изо дня в день может помочь человеку поменять свой ежедневный уклад и, возможно, даже улучшить его в лучшую сторону.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dt" idx="9"/>
          </p:nvPr>
        </p:nvSpPr>
        <p:spPr>
          <a:xfrm>
            <a:off x="8632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FC9F262-9725-494A-8433-9E8B67E7EE06}" type="datetime1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20.02.2023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 idx="10"/>
          </p:nvPr>
        </p:nvSpPr>
        <p:spPr>
          <a:xfrm>
            <a:off x="86356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E780B75-FBE7-488E-9160-6703FEF0EBD7}" type="slidenum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4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title"/>
          </p:nvPr>
        </p:nvSpPr>
        <p:spPr>
          <a:xfrm>
            <a:off x="863280" y="390240"/>
            <a:ext cx="925668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44546A"/>
                </a:solidFill>
                <a:latin typeface="SamsungOne 800C"/>
                <a:ea typeface="DejaVu Sans"/>
              </a:rPr>
              <a:t>Цель проекта</a:t>
            </a:r>
            <a:endParaRPr lang="ru-RU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Прямоугольник 204"/>
          <p:cNvSpPr/>
          <p:nvPr/>
        </p:nvSpPr>
        <p:spPr>
          <a:xfrm>
            <a:off x="900000" y="1020240"/>
            <a:ext cx="10439280" cy="149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Целью проекта является реализация удобного для ежедневного использования планера-</a:t>
            </a:r>
            <a:r>
              <a:rPr lang="ru-RU" sz="2400" b="0" strike="noStrike" spc="-1" dirty="0" err="1">
                <a:solidFill>
                  <a:schemeClr val="dk2"/>
                </a:solidFill>
                <a:latin typeface="Merriweather"/>
                <a:ea typeface="Merriweather"/>
              </a:rPr>
              <a:t>трекера</a:t>
            </a: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 привычек под операционную систему </a:t>
            </a:r>
            <a:r>
              <a:rPr lang="ru-RU" sz="2400" b="0" strike="noStrike" spc="-1" dirty="0" err="1">
                <a:solidFill>
                  <a:schemeClr val="dk2"/>
                </a:solidFill>
                <a:latin typeface="Merriweather"/>
                <a:ea typeface="Merriweather"/>
              </a:rPr>
              <a:t>Android</a:t>
            </a: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. 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206" name="Заголовок 3"/>
          <p:cNvSpPr/>
          <p:nvPr/>
        </p:nvSpPr>
        <p:spPr>
          <a:xfrm>
            <a:off x="822600" y="2729520"/>
            <a:ext cx="9256680" cy="68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  <a:ea typeface="DejaVu Sans"/>
              </a:rPr>
              <a:t>Задачи проекта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207" name="Прямоугольник 206"/>
          <p:cNvSpPr/>
          <p:nvPr/>
        </p:nvSpPr>
        <p:spPr>
          <a:xfrm>
            <a:off x="900000" y="3420000"/>
            <a:ext cx="10439280" cy="337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- Изучить предметную область;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- Проанализировать существующие приложения подобной тематики;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- Подобрать наиболее оптимальный дизайн приложения</a:t>
            </a:r>
            <a:r>
              <a:rPr lang="en-US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- Проанализировать и выбрать наиболее удобный способ планера;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- Реализовать планер-</a:t>
            </a:r>
            <a:r>
              <a:rPr lang="ru-RU" sz="2400" b="0" strike="noStrike" spc="-1" dirty="0" err="1">
                <a:solidFill>
                  <a:schemeClr val="dk2"/>
                </a:solidFill>
                <a:latin typeface="Merriweather"/>
                <a:ea typeface="Merriweather"/>
              </a:rPr>
              <a:t>трекер</a:t>
            </a:r>
            <a:r>
              <a:rPr lang="en-US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.</a:t>
            </a:r>
            <a:endParaRPr lang="ru-RU" sz="2400" b="0" strike="noStrike" spc="-1" dirty="0">
              <a:latin typeface="Arial"/>
            </a:endParaRPr>
          </a:p>
          <a:p>
            <a:pPr algn="just">
              <a:lnSpc>
                <a:spcPct val="115000"/>
              </a:lnSpc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dt" idx="11"/>
          </p:nvPr>
        </p:nvSpPr>
        <p:spPr>
          <a:xfrm>
            <a:off x="8632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47D47B19-1D75-4EBC-B804-0E2C27E8360B}" type="datetime1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20.02.2023</a:t>
            </a:fld>
            <a:endParaRPr lang="ru-RU" sz="1200" b="0" strike="noStrike" spc="-1" dirty="0"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12"/>
          </p:nvPr>
        </p:nvSpPr>
        <p:spPr>
          <a:xfrm>
            <a:off x="86356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5E4F160-0452-40B6-9141-205A8B4B6211}" type="slidenum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5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title"/>
          </p:nvPr>
        </p:nvSpPr>
        <p:spPr>
          <a:xfrm>
            <a:off x="1542600" y="360000"/>
            <a:ext cx="925668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  <a:ea typeface="DejaVu Sans"/>
              </a:rPr>
              <a:t>Альтернативные приложения</a:t>
            </a: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Прямоугольник 216"/>
          <p:cNvSpPr/>
          <p:nvPr/>
        </p:nvSpPr>
        <p:spPr>
          <a:xfrm>
            <a:off x="900000" y="3420000"/>
            <a:ext cx="10439280" cy="96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 algn="just">
              <a:lnSpc>
                <a:spcPct val="115000"/>
              </a:lnSpc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</p:txBody>
      </p:sp>
      <p:pic>
        <p:nvPicPr>
          <p:cNvPr id="212" name="Рисунок 211"/>
          <p:cNvPicPr/>
          <p:nvPr/>
        </p:nvPicPr>
        <p:blipFill>
          <a:blip r:embed="rId2"/>
          <a:stretch/>
        </p:blipFill>
        <p:spPr>
          <a:xfrm>
            <a:off x="1260000" y="1216080"/>
            <a:ext cx="6122880" cy="1483920"/>
          </a:xfrm>
          <a:prstGeom prst="rect">
            <a:avLst/>
          </a:prstGeom>
          <a:ln w="0">
            <a:noFill/>
          </a:ln>
        </p:spPr>
      </p:pic>
      <p:pic>
        <p:nvPicPr>
          <p:cNvPr id="213" name="Рисунок 212"/>
          <p:cNvPicPr/>
          <p:nvPr/>
        </p:nvPicPr>
        <p:blipFill>
          <a:blip r:embed="rId3"/>
          <a:srcRect l="11531" t="30453"/>
          <a:stretch/>
        </p:blipFill>
        <p:spPr>
          <a:xfrm>
            <a:off x="1561320" y="2660400"/>
            <a:ext cx="5760000" cy="1270800"/>
          </a:xfrm>
          <a:prstGeom prst="rect">
            <a:avLst/>
          </a:prstGeom>
          <a:ln w="0">
            <a:noFill/>
          </a:ln>
        </p:spPr>
      </p:pic>
      <p:pic>
        <p:nvPicPr>
          <p:cNvPr id="214" name="Рисунок 213"/>
          <p:cNvPicPr/>
          <p:nvPr/>
        </p:nvPicPr>
        <p:blipFill>
          <a:blip r:embed="rId4"/>
          <a:stretch/>
        </p:blipFill>
        <p:spPr>
          <a:xfrm>
            <a:off x="1620000" y="3960000"/>
            <a:ext cx="5512680" cy="1260000"/>
          </a:xfrm>
          <a:prstGeom prst="rect">
            <a:avLst/>
          </a:prstGeom>
          <a:ln w="0">
            <a:noFill/>
          </a:ln>
        </p:spPr>
      </p:pic>
      <p:pic>
        <p:nvPicPr>
          <p:cNvPr id="215" name="Рисунок 214"/>
          <p:cNvPicPr/>
          <p:nvPr/>
        </p:nvPicPr>
        <p:blipFill>
          <a:blip r:embed="rId5"/>
          <a:stretch/>
        </p:blipFill>
        <p:spPr>
          <a:xfrm>
            <a:off x="1520640" y="5117760"/>
            <a:ext cx="5638680" cy="1263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dt" idx="13"/>
          </p:nvPr>
        </p:nvSpPr>
        <p:spPr>
          <a:xfrm>
            <a:off x="8632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D0C3475C-872B-4BA1-810E-F95AA4118101}" type="datetime1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20.02.2023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ldNum" idx="14"/>
          </p:nvPr>
        </p:nvSpPr>
        <p:spPr>
          <a:xfrm>
            <a:off x="86356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0C9F31B-98AB-401F-812D-717AD9E015EC}" type="slidenum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6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title"/>
          </p:nvPr>
        </p:nvSpPr>
        <p:spPr>
          <a:xfrm>
            <a:off x="1542600" y="360000"/>
            <a:ext cx="925668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3200" b="0" strike="noStrike" spc="-1">
                <a:solidFill>
                  <a:srgbClr val="44546A"/>
                </a:solidFill>
                <a:latin typeface="SamsungOne 800C"/>
                <a:ea typeface="DejaVu Sans"/>
              </a:rPr>
              <a:t>Целевая аудитория приложения</a:t>
            </a:r>
            <a:endParaRPr lang="ru-RU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Прямоугольник 220"/>
          <p:cNvSpPr/>
          <p:nvPr/>
        </p:nvSpPr>
        <p:spPr>
          <a:xfrm>
            <a:off x="900000" y="3420000"/>
            <a:ext cx="10439280" cy="96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  <a:p>
            <a:pPr algn="just">
              <a:lnSpc>
                <a:spcPct val="115000"/>
              </a:lnSpc>
              <a:tabLst>
                <a:tab pos="0" algn="l"/>
              </a:tabLst>
            </a:pPr>
            <a:endParaRPr lang="ru-RU" sz="2400" b="0" strike="noStrike" spc="-1">
              <a:latin typeface="Arial"/>
            </a:endParaRPr>
          </a:p>
        </p:txBody>
      </p:sp>
      <p:sp>
        <p:nvSpPr>
          <p:cNvPr id="220" name="Прямоугольник 221"/>
          <p:cNvSpPr/>
          <p:nvPr/>
        </p:nvSpPr>
        <p:spPr>
          <a:xfrm>
            <a:off x="900000" y="1020240"/>
            <a:ext cx="10439280" cy="149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Данное приложение может быть полезно людям любых возрастов, однако, основной акцент будет сделан на учащихся старших классов и студентов с целью помочь им распланировать свой учебный день и тем самым улучшить их успеваемость.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Рисунок 222"/>
          <p:cNvPicPr/>
          <p:nvPr/>
        </p:nvPicPr>
        <p:blipFill>
          <a:blip r:embed="rId2"/>
          <a:srcRect l="7007" t="12762" r="12141" b="16583"/>
          <a:stretch/>
        </p:blipFill>
        <p:spPr>
          <a:xfrm rot="24000">
            <a:off x="5039514" y="3186721"/>
            <a:ext cx="6470280" cy="2402640"/>
          </a:xfrm>
          <a:prstGeom prst="rect">
            <a:avLst/>
          </a:prstGeom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dt" idx="15"/>
          </p:nvPr>
        </p:nvSpPr>
        <p:spPr>
          <a:xfrm>
            <a:off x="8632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AC167151-4F30-4AE1-A3B1-ACB6E2C05432}" type="datetime1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20.02.2023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16"/>
          </p:nvPr>
        </p:nvSpPr>
        <p:spPr>
          <a:xfrm>
            <a:off x="8635680" y="638136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5460B5F-0DC2-4E0D-B90E-2235CB207994}" type="slidenum">
              <a:rPr lang="ru-RU" sz="1200" b="0" strike="noStrike" spc="-1">
                <a:solidFill>
                  <a:srgbClr val="44546A"/>
                </a:solidFill>
                <a:latin typeface="SamsungOne 450C"/>
                <a:ea typeface="DejaVu Sans"/>
              </a:rPr>
              <a:t>7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224" name="Прямоугольник 225"/>
          <p:cNvSpPr/>
          <p:nvPr/>
        </p:nvSpPr>
        <p:spPr>
          <a:xfrm>
            <a:off x="900000" y="3420000"/>
            <a:ext cx="10439280" cy="96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Прямоугольник 226"/>
          <p:cNvSpPr/>
          <p:nvPr/>
        </p:nvSpPr>
        <p:spPr>
          <a:xfrm>
            <a:off x="900000" y="1020240"/>
            <a:ext cx="10439280" cy="149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Приложение будет реализовано на языке программирования Java, при помощи таких сред разработки, как </a:t>
            </a:r>
            <a:r>
              <a:rPr lang="ru-RU" sz="2400" b="0" strike="noStrike" spc="-1" dirty="0" err="1">
                <a:solidFill>
                  <a:schemeClr val="dk2"/>
                </a:solidFill>
                <a:latin typeface="Merriweather"/>
                <a:ea typeface="Merriweather"/>
              </a:rPr>
              <a:t>Android</a:t>
            </a:r>
            <a:r>
              <a:rPr lang="ru-RU" sz="2400" b="0" strike="noStrike" spc="-1" dirty="0">
                <a:solidFill>
                  <a:schemeClr val="dk2"/>
                </a:solidFill>
                <a:latin typeface="Merriweather"/>
                <a:ea typeface="Merriweather"/>
              </a:rPr>
              <a:t> Studio и </a:t>
            </a:r>
            <a:r>
              <a:rPr lang="ru-RU" sz="2400" b="0" strike="noStrike" spc="-1" dirty="0" err="1">
                <a:solidFill>
                  <a:schemeClr val="dk2"/>
                </a:solidFill>
                <a:latin typeface="Merriweather"/>
                <a:ea typeface="Merriweather"/>
              </a:rPr>
              <a:t>SQLite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226" name="Рисунок 227"/>
          <p:cNvPicPr/>
          <p:nvPr/>
        </p:nvPicPr>
        <p:blipFill>
          <a:blip r:embed="rId3"/>
          <a:stretch/>
        </p:blipFill>
        <p:spPr>
          <a:xfrm>
            <a:off x="365606" y="1674191"/>
            <a:ext cx="4665600" cy="5240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Рисунок 26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856040" y="3239280"/>
            <a:ext cx="2478600" cy="378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233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8</vt:i4>
      </vt:variant>
    </vt:vector>
  </HeadingPairs>
  <TitlesOfParts>
    <vt:vector size="19" baseType="lpstr">
      <vt:lpstr>Arial</vt:lpstr>
      <vt:lpstr>Merriweather</vt:lpstr>
      <vt:lpstr>SamsungOne 450C</vt:lpstr>
      <vt:lpstr>SamsungOne 800C</vt:lpstr>
      <vt:lpstr>Symbol</vt:lpstr>
      <vt:lpstr>Times New Roman</vt:lpstr>
      <vt:lpstr>Wingdings</vt:lpstr>
      <vt:lpstr>Samsung IT School White</vt:lpstr>
      <vt:lpstr>Samsung IT School White</vt:lpstr>
      <vt:lpstr>Samsung IT School White</vt:lpstr>
      <vt:lpstr>Samsung IT School White</vt:lpstr>
      <vt:lpstr>Презентация PowerPoint</vt:lpstr>
      <vt:lpstr>Планер привычек HabitPlaner</vt:lpstr>
      <vt:lpstr>Актуальность проекта</vt:lpstr>
      <vt:lpstr>Цель проекта</vt:lpstr>
      <vt:lpstr>Альтернативные приложения</vt:lpstr>
      <vt:lpstr>Целевая аудитория приложения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SAMSUNG Presentation</dc:title>
  <dc:subject/>
  <dc:creator>Roman Lesovoy</dc:creator>
  <dc:description/>
  <cp:lastModifiedBy>Quleat</cp:lastModifiedBy>
  <cp:revision>42</cp:revision>
  <dcterms:created xsi:type="dcterms:W3CDTF">2020-05-25T08:37:09Z</dcterms:created>
  <dcterms:modified xsi:type="dcterms:W3CDTF">2023-02-20T09:37:58Z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C:\Users\grebenkina.a\Downloads\SAMSUNG_IT_School_Presentation_Template_2020_PR (2).pptx</vt:lpwstr>
  </property>
  <property fmtid="{D5CDD505-2E9C-101B-9397-08002B2CF9AE}" pid="4" name="PresentationFormat">
    <vt:lpwstr>Широкоэкранный</vt:lpwstr>
  </property>
  <property fmtid="{D5CDD505-2E9C-101B-9397-08002B2CF9AE}" pid="5" name="Slides">
    <vt:i4>8</vt:i4>
  </property>
</Properties>
</file>