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2209800" y="1123950"/>
            <a:ext cx="3276600" cy="28194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2209800" y="514350"/>
            <a:ext cx="3733800" cy="3429000"/>
          </a:xfrm>
          <a:prstGeom prst="bentConnector3">
            <a:avLst>
              <a:gd name="adj1" fmla="val 46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24000" y="1885950"/>
            <a:ext cx="68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70C0"/>
                </a:solidFill>
              </a:rPr>
              <a:t>v</a:t>
            </a:r>
            <a:endParaRPr lang="en-US" sz="6000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64973" y="3790950"/>
            <a:ext cx="68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sz="6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0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71700" y="1047750"/>
                <a:ext cx="56388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8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80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8000" i="1">
                          <a:solidFill>
                            <a:srgbClr val="0070C0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sz="8000" i="1" baseline="-25000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8000" i="1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8000" i="1">
                          <a:solidFill>
                            <a:srgbClr val="0070C0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sz="8000" i="1" baseline="-2500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8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0" y="1047750"/>
                <a:ext cx="5638800" cy="1323439"/>
              </a:xfrm>
              <a:prstGeom prst="rect">
                <a:avLst/>
              </a:prstGeom>
              <a:blipFill rotWithShape="1">
                <a:blip r:embed="rId2"/>
                <a:stretch>
                  <a:fillRect t="-19355" r="-11784" b="-42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905000" y="2495550"/>
                <a:ext cx="61722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sz="8000" b="0" i="1" baseline="-2500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800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8000" i="1">
                          <a:solidFill>
                            <a:srgbClr val="0070C0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sz="8000" b="0" i="1" baseline="-25000" smtClean="0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80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80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8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sz="80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495550"/>
                <a:ext cx="6172200" cy="1323439"/>
              </a:xfrm>
              <a:prstGeom prst="rect">
                <a:avLst/>
              </a:prstGeom>
              <a:blipFill rotWithShape="1">
                <a:blip r:embed="rId3"/>
                <a:stretch>
                  <a:fillRect t="-19355" r="-6423" b="-42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28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71600" y="438150"/>
                <a:ext cx="5807680" cy="1899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sz="6000" b="0" i="1" baseline="-25000" smtClean="0">
                          <a:solidFill>
                            <a:srgbClr val="0070C0"/>
                          </a:solidFill>
                          <a:latin typeface="Cambria Math"/>
                        </a:rPr>
                        <m:t>𝑎𝑣𝑔</m:t>
                      </m:r>
                      <m:r>
                        <a:rPr lang="en-US" sz="600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6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6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66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en-US" sz="6600" i="1" baseline="-250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en-US" sz="66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66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𝑣𝑖</m:t>
                          </m:r>
                          <m:r>
                            <a:rPr lang="en-US" sz="6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6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38150"/>
                <a:ext cx="5807680" cy="1899238"/>
              </a:xfrm>
              <a:prstGeom prst="rect">
                <a:avLst/>
              </a:prstGeom>
              <a:blipFill rotWithShape="1">
                <a:blip r:embed="rId2"/>
                <a:stretch>
                  <a:fillRect r="-7240" b="-4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71600" y="2497282"/>
                <a:ext cx="3408689" cy="1916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>
                          <a:solidFill>
                            <a:srgbClr val="0070C0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sz="6600" i="1" baseline="-25000">
                          <a:solidFill>
                            <a:srgbClr val="0070C0"/>
                          </a:solidFill>
                          <a:latin typeface="Cambria Math"/>
                        </a:rPr>
                        <m:t>𝑎𝑣𝑔</m:t>
                      </m:r>
                      <m:r>
                        <a:rPr lang="en-US" sz="660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7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8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𝑠</m:t>
                          </m:r>
                        </m:num>
                        <m:den>
                          <m:r>
                            <a:rPr lang="en-US" sz="7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497282"/>
                <a:ext cx="3408689" cy="1916615"/>
              </a:xfrm>
              <a:prstGeom prst="rect">
                <a:avLst/>
              </a:prstGeom>
              <a:blipFill rotWithShape="1">
                <a:blip r:embed="rId3"/>
                <a:stretch>
                  <a:fillRect r="-16279" b="-8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54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819400" y="2764391"/>
                <a:ext cx="5822371" cy="1475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00B05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𝑠</m:t>
                      </m:r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/>
                          <a:ea typeface="Cambria Math" pitchFamily="18" charset="0"/>
                        </a:rPr>
                        <m:t>=</m:t>
                      </m:r>
                      <m:r>
                        <a:rPr lang="en-US" sz="4800" i="1">
                          <a:solidFill>
                            <a:srgbClr val="0070C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𝑣</m:t>
                      </m:r>
                      <m:r>
                        <a:rPr lang="en-US" sz="4800" b="0" i="1" baseline="-25000" smtClean="0">
                          <a:solidFill>
                            <a:srgbClr val="0070C0"/>
                          </a:solidFill>
                          <a:latin typeface="Cambria Math"/>
                          <a:ea typeface="Cambria Math" pitchFamily="18" charset="0"/>
                        </a:rPr>
                        <m:t>𝑓</m:t>
                      </m:r>
                      <m:r>
                        <a:rPr lang="en-US" sz="4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𝑡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/>
                          <a:ea typeface="Cambria Math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480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𝑎</m:t>
                      </m:r>
                      <m:r>
                        <a:rPr lang="en-US" sz="4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𝑡</m:t>
                      </m:r>
                      <m:r>
                        <a:rPr lang="en-US" sz="4800" i="1" baseline="30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2</m:t>
                      </m:r>
                    </m:oMath>
                  </m:oMathPara>
                </a14:m>
                <a:endParaRPr lang="en-US" sz="48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764391"/>
                <a:ext cx="5822371" cy="1475212"/>
              </a:xfrm>
              <a:prstGeom prst="rect">
                <a:avLst/>
              </a:prstGeom>
              <a:blipFill rotWithShape="1">
                <a:blip r:embed="rId2"/>
                <a:stretch>
                  <a:fillRect b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821871" y="133350"/>
                <a:ext cx="5822373" cy="1155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00B05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𝑠</m:t>
                      </m:r>
                      <m:r>
                        <a:rPr lang="en-US" sz="3600" i="1">
                          <a:solidFill>
                            <a:srgbClr val="7030A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7030A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(</m:t>
                          </m:r>
                          <m:r>
                            <a:rPr lang="en-US" sz="3600" i="1">
                              <a:solidFill>
                                <a:srgbClr val="0070C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𝑣</m:t>
                          </m:r>
                          <m:r>
                            <a:rPr lang="en-US" sz="3600" i="1" baseline="-25000">
                              <a:solidFill>
                                <a:srgbClr val="0070C0"/>
                              </a:solidFill>
                              <a:latin typeface="Cambria Math"/>
                              <a:ea typeface="Cambria Math" pitchFamily="18" charset="0"/>
                            </a:rPr>
                            <m:t>𝑓</m:t>
                          </m:r>
                          <m:r>
                            <a:rPr lang="en-US" sz="3600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 pitchFamily="18" charset="0"/>
                            </a:rPr>
                            <m:t>+</m:t>
                          </m:r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(</m:t>
                          </m:r>
                          <m:r>
                            <a:rPr lang="en-US" sz="3600" i="1">
                              <a:solidFill>
                                <a:srgbClr val="0070C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𝑣</m:t>
                          </m:r>
                          <m:r>
                            <a:rPr lang="en-US" sz="3600" b="0" i="1" baseline="-2500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 pitchFamily="18" charset="0"/>
                            </a:rPr>
                            <m:t>𝑓</m:t>
                          </m:r>
                          <m:r>
                            <a:rPr lang="en-US" sz="3600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 pitchFamily="18" charset="0"/>
                            </a:rPr>
                            <m:t>−</m:t>
                          </m:r>
                          <m:r>
                            <a:rPr lang="en-US" sz="3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𝑡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𝑎</m:t>
                          </m:r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)</m:t>
                          </m:r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)</m:t>
                          </m:r>
                          <m:r>
                            <a:rPr lang="en-US" sz="3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871" y="133350"/>
                <a:ext cx="5822373" cy="1155829"/>
              </a:xfrm>
              <a:prstGeom prst="rect">
                <a:avLst/>
              </a:prstGeom>
              <a:blipFill rotWithShape="1">
                <a:blip r:embed="rId3"/>
                <a:stretch>
                  <a:fillRect b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62000" y="1289179"/>
                <a:ext cx="5822373" cy="1475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00B05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𝑠</m:t>
                      </m:r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/>
                          <a:ea typeface="Cambria Math" pitchFamily="18" charset="0"/>
                        </a:rPr>
                        <m:t>=</m:t>
                      </m:r>
                      <m:r>
                        <a:rPr lang="en-US" sz="4800" i="1">
                          <a:solidFill>
                            <a:srgbClr val="0070C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𝑣</m:t>
                      </m:r>
                      <m:r>
                        <a:rPr lang="en-US" sz="4800" i="1" baseline="-25000">
                          <a:solidFill>
                            <a:srgbClr val="0070C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𝑖</m:t>
                      </m:r>
                      <m:r>
                        <a:rPr lang="en-US" sz="4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𝑡</m:t>
                      </m:r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80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𝑎</m:t>
                      </m:r>
                      <m:r>
                        <a:rPr lang="en-US" sz="4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𝑡</m:t>
                      </m:r>
                      <m:r>
                        <a:rPr lang="en-US" sz="4800" i="1" baseline="30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2</m:t>
                      </m:r>
                    </m:oMath>
                  </m:oMathPara>
                </a14:m>
                <a:endParaRPr lang="en-US" sz="48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289179"/>
                <a:ext cx="5822373" cy="1475212"/>
              </a:xfrm>
              <a:prstGeom prst="rect">
                <a:avLst/>
              </a:prstGeom>
              <a:blipFill rotWithShape="1">
                <a:blip r:embed="rId4"/>
                <a:stretch>
                  <a:fillRect b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7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52400" y="133350"/>
                <a:ext cx="4374574" cy="1516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5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en-US" sz="5400" i="1" baseline="-250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en-US" sz="5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5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en-US" sz="5400" i="1" baseline="-250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num>
                        <m:den>
                          <m:r>
                            <a:rPr lang="en-US" sz="5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5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33350"/>
                <a:ext cx="4374574" cy="1516890"/>
              </a:xfrm>
              <a:prstGeom prst="rect">
                <a:avLst/>
              </a:prstGeom>
              <a:blipFill rotWithShape="1">
                <a:blip r:embed="rId2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733800" y="1352550"/>
                <a:ext cx="4768998" cy="1675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solidFill>
                            <a:srgbClr val="00B05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𝑠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5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5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5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en-US" sz="5400" i="1" baseline="-250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en-US" sz="5400" b="0" i="1" baseline="3000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54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5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en-US" sz="5400" i="1" baseline="-250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5400" b="0" i="1" baseline="3000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5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352550"/>
                <a:ext cx="4768998" cy="1675139"/>
              </a:xfrm>
              <a:prstGeom prst="rect">
                <a:avLst/>
              </a:prstGeom>
              <a:blipFill rotWithShape="1">
                <a:blip r:embed="rId3"/>
                <a:stretch>
                  <a:fillRect r="-6650" b="-4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276600" y="3257550"/>
                <a:ext cx="48006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sz="5400" i="1" baseline="-25000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5400" i="1" baseline="3000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5400" i="1">
                          <a:solidFill>
                            <a:srgbClr val="0070C0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sz="5400" i="1" baseline="-2500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5400" i="1" baseline="3000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5400" i="1">
                          <a:solidFill>
                            <a:srgbClr val="FF0000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5400" i="1">
                          <a:solidFill>
                            <a:srgbClr val="00B05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𝑠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257550"/>
                <a:ext cx="4800600" cy="923330"/>
              </a:xfrm>
              <a:prstGeom prst="rect">
                <a:avLst/>
              </a:prstGeom>
              <a:blipFill rotWithShape="1">
                <a:blip r:embed="rId4"/>
                <a:stretch>
                  <a:fillRect t="-17763" r="-838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10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84</Words>
  <Application>Microsoft Office PowerPoint</Application>
  <PresentationFormat>On-screen Show (16:9)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25</cp:revision>
  <dcterms:created xsi:type="dcterms:W3CDTF">2006-08-16T00:00:00Z</dcterms:created>
  <dcterms:modified xsi:type="dcterms:W3CDTF">2018-11-04T11:25:09Z</dcterms:modified>
</cp:coreProperties>
</file>