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9" r:id="rId3"/>
    <p:sldId id="261" r:id="rId4"/>
    <p:sldId id="262" r:id="rId5"/>
    <p:sldId id="258" r:id="rId6"/>
  </p:sldIdLst>
  <p:sldSz cx="2743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844"/>
    <a:srgbClr val="CC6600"/>
    <a:srgbClr val="993300"/>
    <a:srgbClr val="FFFFCC"/>
    <a:srgbClr val="FFCC66"/>
    <a:srgbClr val="BE5A00"/>
    <a:srgbClr val="CC3300"/>
    <a:srgbClr val="E6E6E6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5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"/>
            <a:ext cx="2057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9"/>
            <a:ext cx="2057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243417"/>
            <a:ext cx="591502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243417"/>
            <a:ext cx="1740217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139826"/>
            <a:ext cx="236601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3059642"/>
            <a:ext cx="236601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"/>
            <a:ext cx="236601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120775"/>
            <a:ext cx="1160502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1670050"/>
            <a:ext cx="116050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120775"/>
            <a:ext cx="1166217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1670050"/>
            <a:ext cx="1166217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"/>
            <a:ext cx="138874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"/>
            <a:ext cx="138874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"/>
            <a:ext cx="236601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"/>
            <a:ext cx="236601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"/>
            <a:ext cx="92583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97A7C-3E23-49EA-8FF0-1D3CD0702C8F}"/>
              </a:ext>
            </a:extLst>
          </p:cNvPr>
          <p:cNvSpPr txBox="1"/>
          <p:nvPr/>
        </p:nvSpPr>
        <p:spPr>
          <a:xfrm>
            <a:off x="1244600" y="325459"/>
            <a:ext cx="13157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the geocentric model, 						what almost everyone believed until 						the European Renaissance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7C68D-652F-412C-905F-579B94F01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685" y="273820"/>
            <a:ext cx="4376062" cy="3888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C635F7-A32F-467A-A52E-4CB74E6EE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433" y="80654"/>
            <a:ext cx="543953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9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B57F7-6940-41EA-A156-7C35DF3921DD}"/>
              </a:ext>
            </a:extLst>
          </p:cNvPr>
          <p:cNvSpPr txBox="1"/>
          <p:nvPr/>
        </p:nvSpPr>
        <p:spPr>
          <a:xfrm>
            <a:off x="609600" y="393174"/>
            <a:ext cx="210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Nicolaus Copernicus and his book, De </a:t>
            </a:r>
            <a:r>
              <a:rPr lang="en-US" sz="8000" dirty="0" err="1">
                <a:latin typeface="SF Cartoonist Hand" panose="02000506000000020003" pitchFamily="2" charset="0"/>
              </a:rPr>
              <a:t>revolutionibus</a:t>
            </a:r>
            <a:r>
              <a:rPr lang="en-US" sz="8000" dirty="0">
                <a:latin typeface="SF Cartoonist Hand" panose="02000506000000020003" pitchFamily="2" charset="0"/>
              </a:rPr>
              <a:t> 	</a:t>
            </a:r>
            <a:r>
              <a:rPr lang="en-US" sz="8000" dirty="0" err="1">
                <a:latin typeface="SF Cartoonist Hand" panose="02000506000000020003" pitchFamily="2" charset="0"/>
              </a:rPr>
              <a:t>orbium</a:t>
            </a:r>
            <a:r>
              <a:rPr lang="en-US" sz="8000" dirty="0">
                <a:latin typeface="SF Cartoonist Hand" panose="02000506000000020003" pitchFamily="2" charset="0"/>
              </a:rPr>
              <a:t> </a:t>
            </a:r>
            <a:r>
              <a:rPr lang="en-US" sz="8000" dirty="0" err="1">
                <a:latin typeface="SF Cartoonist Hand" panose="02000506000000020003" pitchFamily="2" charset="0"/>
              </a:rPr>
              <a:t>coelestium</a:t>
            </a:r>
            <a:r>
              <a:rPr lang="en-US" sz="8000" dirty="0">
                <a:latin typeface="SF Cartoonist Hand" panose="02000506000000020003" pitchFamily="2" charset="0"/>
              </a:rPr>
              <a:t>, where he presents a model of the universe 		that placed the Sun at the center.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BF4EE-26F9-48A2-9B36-BB2513CC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041" y="0"/>
            <a:ext cx="47927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4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B57F7-6940-41EA-A156-7C35DF3921DD}"/>
              </a:ext>
            </a:extLst>
          </p:cNvPr>
          <p:cNvSpPr txBox="1"/>
          <p:nvPr/>
        </p:nvSpPr>
        <p:spPr>
          <a:xfrm>
            <a:off x="609600" y="393174"/>
            <a:ext cx="172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permutations (the number of different 		ways we can make a group of </a:t>
            </a:r>
            <a:r>
              <a:rPr lang="en-US" sz="8000" dirty="0">
                <a:solidFill>
                  <a:srgbClr val="CC6600"/>
                </a:solidFill>
                <a:latin typeface="SF Cartoonist Hand" panose="02000506000000020003" pitchFamily="2" charset="0"/>
              </a:rPr>
              <a:t>k</a:t>
            </a:r>
            <a:r>
              <a:rPr lang="en-US" sz="8000" dirty="0">
                <a:latin typeface="SF Cartoonist Hand" panose="02000506000000020003" pitchFamily="2" charset="0"/>
              </a:rPr>
              <a:t> elements from a 				larger group of </a:t>
            </a:r>
            <a:r>
              <a:rPr lang="en-US" sz="8000" dirty="0">
                <a:solidFill>
                  <a:srgbClr val="DD8844"/>
                </a:solidFill>
                <a:latin typeface="SF Cartoonist Hand" panose="02000506000000020003" pitchFamily="2" charset="0"/>
              </a:rPr>
              <a:t>n</a:t>
            </a:r>
            <a:r>
              <a:rPr lang="en-US" sz="8000" dirty="0">
                <a:latin typeface="SF Cartoonist Hand" panose="02000506000000020003" pitchFamily="2" charset="0"/>
              </a:rPr>
              <a:t> elements).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651A67-9495-4A32-8C5C-155043C6767E}"/>
                  </a:ext>
                </a:extLst>
              </p:cNvPr>
              <p:cNvSpPr txBox="1"/>
              <p:nvPr/>
            </p:nvSpPr>
            <p:spPr>
              <a:xfrm rot="21344759">
                <a:off x="17550806" y="1240039"/>
                <a:ext cx="9490543" cy="2323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9933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720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b="0" i="1" smtClean="0">
                              <a:solidFill>
                                <a:srgbClr val="DD8844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7200" b="0" i="1" smtClean="0">
                              <a:solidFill>
                                <a:srgbClr val="9933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7200" b="0" i="1" smtClean="0">
                              <a:solidFill>
                                <a:srgbClr val="CC66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solidFill>
                                <a:srgbClr val="DD8844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7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b="0" i="1" smtClean="0">
                                  <a:solidFill>
                                    <a:srgbClr val="DD8844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7200" b="0" i="1" smtClean="0">
                                  <a:solidFill>
                                    <a:srgbClr val="CC66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7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651A67-9495-4A32-8C5C-155043C6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44759">
                <a:off x="17550806" y="1240039"/>
                <a:ext cx="9490543" cy="2323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7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4C2EA3A-0151-4689-AE70-5C1FC85BE96A}"/>
              </a:ext>
            </a:extLst>
          </p:cNvPr>
          <p:cNvSpPr/>
          <p:nvPr/>
        </p:nvSpPr>
        <p:spPr>
          <a:xfrm>
            <a:off x="15701243" y="496875"/>
            <a:ext cx="2089652" cy="1407914"/>
          </a:xfrm>
          <a:custGeom>
            <a:avLst/>
            <a:gdLst>
              <a:gd name="connsiteX0" fmla="*/ 851695 w 1741034"/>
              <a:gd name="connsiteY0" fmla="*/ 17842 h 1200673"/>
              <a:gd name="connsiteX1" fmla="*/ 190513 w 1741034"/>
              <a:gd name="connsiteY1" fmla="*/ 271060 h 1200673"/>
              <a:gd name="connsiteX2" fmla="*/ 49836 w 1741034"/>
              <a:gd name="connsiteY2" fmla="*/ 847836 h 1200673"/>
              <a:gd name="connsiteX3" fmla="*/ 936101 w 1741034"/>
              <a:gd name="connsiteY3" fmla="*/ 1199528 h 1200673"/>
              <a:gd name="connsiteX4" fmla="*/ 1709824 w 1741034"/>
              <a:gd name="connsiteY4" fmla="*/ 735294 h 1200673"/>
              <a:gd name="connsiteX5" fmla="*/ 1512876 w 1741034"/>
              <a:gd name="connsiteY5" fmla="*/ 102248 h 1200673"/>
              <a:gd name="connsiteX6" fmla="*/ 851695 w 1741034"/>
              <a:gd name="connsiteY6" fmla="*/ 17842 h 12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034" h="1200673">
                <a:moveTo>
                  <a:pt x="851695" y="17842"/>
                </a:moveTo>
                <a:cubicBezTo>
                  <a:pt x="631301" y="45977"/>
                  <a:pt x="324156" y="132728"/>
                  <a:pt x="190513" y="271060"/>
                </a:cubicBezTo>
                <a:cubicBezTo>
                  <a:pt x="56870" y="409392"/>
                  <a:pt x="-74429" y="693091"/>
                  <a:pt x="49836" y="847836"/>
                </a:cubicBezTo>
                <a:cubicBezTo>
                  <a:pt x="174101" y="1002581"/>
                  <a:pt x="659436" y="1218285"/>
                  <a:pt x="936101" y="1199528"/>
                </a:cubicBezTo>
                <a:cubicBezTo>
                  <a:pt x="1212766" y="1180771"/>
                  <a:pt x="1613695" y="918174"/>
                  <a:pt x="1709824" y="735294"/>
                </a:cubicBezTo>
                <a:cubicBezTo>
                  <a:pt x="1805953" y="552414"/>
                  <a:pt x="1662931" y="224168"/>
                  <a:pt x="1512876" y="102248"/>
                </a:cubicBezTo>
                <a:cubicBezTo>
                  <a:pt x="1362821" y="-19672"/>
                  <a:pt x="1072089" y="-10293"/>
                  <a:pt x="851695" y="178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O R 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EA2D25-0D6B-4511-BF12-C1BA4B12C733}"/>
                  </a:ext>
                </a:extLst>
              </p:cNvPr>
              <p:cNvSpPr txBox="1"/>
              <p:nvPr/>
            </p:nvSpPr>
            <p:spPr>
              <a:xfrm>
                <a:off x="18301481" y="954611"/>
                <a:ext cx="42292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    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glow rad="381000">
                              <a:schemeClr val="accent4">
                                <a:lumMod val="20000"/>
                                <a:lumOff val="80000"/>
                                <a:alpha val="7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𝑃𝐻𝐿𝑂𝐺𝐼𝑆𝑇𝑂𝑁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EA2D25-0D6B-4511-BF12-C1BA4B12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481" y="954611"/>
                <a:ext cx="4229298" cy="492443"/>
              </a:xfrm>
              <a:prstGeom prst="rect">
                <a:avLst/>
              </a:prstGeom>
              <a:blipFill>
                <a:blip r:embed="rId2"/>
                <a:stretch>
                  <a:fillRect t="-2125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apezoid 3">
            <a:extLst>
              <a:ext uri="{FF2B5EF4-FFF2-40B4-BE49-F238E27FC236}">
                <a16:creationId xmlns:a16="http://schemas.microsoft.com/office/drawing/2014/main" id="{921FC988-6422-4314-B375-927A33F217C8}"/>
              </a:ext>
            </a:extLst>
          </p:cNvPr>
          <p:cNvSpPr/>
          <p:nvPr/>
        </p:nvSpPr>
        <p:spPr>
          <a:xfrm>
            <a:off x="15358793" y="2971016"/>
            <a:ext cx="2774553" cy="956603"/>
          </a:xfrm>
          <a:prstGeom prst="trapezoid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23000">
                <a:schemeClr val="bg1">
                  <a:lumMod val="75000"/>
                </a:schemeClr>
              </a:gs>
              <a:gs pos="85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 E T A 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3F162-9A24-4B24-BD94-F43F3693DEDE}"/>
                  </a:ext>
                </a:extLst>
              </p:cNvPr>
              <p:cNvSpPr txBox="1"/>
              <p:nvPr/>
            </p:nvSpPr>
            <p:spPr>
              <a:xfrm>
                <a:off x="18301481" y="3203097"/>
                <a:ext cx="42292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     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glow rad="381000">
                              <a:schemeClr val="accent4">
                                <a:lumMod val="20000"/>
                                <a:lumOff val="80000"/>
                                <a:alpha val="7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𝑃𝐻𝐿𝑂𝐺𝐼𝑆𝑇𝑂𝑁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3F162-9A24-4B24-BD94-F43F3693D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481" y="3203097"/>
                <a:ext cx="4229299" cy="492443"/>
              </a:xfrm>
              <a:prstGeom prst="rect">
                <a:avLst/>
              </a:prstGeom>
              <a:blipFill>
                <a:blip r:embed="rId3"/>
                <a:stretch>
                  <a:fillRect t="-1975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B323878E-7999-492E-9EF6-9A4327858BE7}"/>
              </a:ext>
            </a:extLst>
          </p:cNvPr>
          <p:cNvSpPr/>
          <p:nvPr/>
        </p:nvSpPr>
        <p:spPr>
          <a:xfrm>
            <a:off x="23041365" y="722530"/>
            <a:ext cx="2774553" cy="956603"/>
          </a:xfrm>
          <a:prstGeom prst="trapezoid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23000">
                <a:schemeClr val="bg1">
                  <a:lumMod val="75000"/>
                </a:schemeClr>
              </a:gs>
              <a:gs pos="85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 E T A L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2534E00-E545-44E8-9FDC-FFE45E44659A}"/>
              </a:ext>
            </a:extLst>
          </p:cNvPr>
          <p:cNvSpPr/>
          <p:nvPr/>
        </p:nvSpPr>
        <p:spPr>
          <a:xfrm>
            <a:off x="23041364" y="2971015"/>
            <a:ext cx="2774553" cy="956603"/>
          </a:xfrm>
          <a:prstGeom prst="trapezoid">
            <a:avLst/>
          </a:prstGeom>
          <a:gradFill flip="none" rotWithShape="1">
            <a:gsLst>
              <a:gs pos="66000">
                <a:schemeClr val="accent4">
                  <a:lumMod val="60000"/>
                  <a:lumOff val="40000"/>
                </a:schemeClr>
              </a:gs>
              <a:gs pos="0">
                <a:srgbClr val="FFC000"/>
              </a:gs>
            </a:gsLst>
            <a:lin ang="5400000" scaled="1"/>
            <a:tileRect/>
          </a:gra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R U S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0DDC6-08F9-45D3-B978-1D2F8D07BD27}"/>
              </a:ext>
            </a:extLst>
          </p:cNvPr>
          <p:cNvSpPr txBox="1"/>
          <p:nvPr/>
        </p:nvSpPr>
        <p:spPr>
          <a:xfrm>
            <a:off x="304800" y="393174"/>
            <a:ext cx="145434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F Cartoonist Hand" panose="02000506000000020003" pitchFamily="2" charset="0"/>
              </a:rPr>
              <a:t>Learn about the phlogiston theory, a superseded scientific 		theory that postulated that a fire-like element called 					phlogiston is contained within combustible bodies and 							released during combustion</a:t>
            </a:r>
          </a:p>
        </p:txBody>
      </p:sp>
    </p:spTree>
    <p:extLst>
      <p:ext uri="{BB962C8B-B14F-4D97-AF65-F5344CB8AC3E}">
        <p14:creationId xmlns:p14="http://schemas.microsoft.com/office/powerpoint/2010/main" val="290041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0E2B80-6D88-40AB-8703-DAA4412D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43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8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157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SF Cartoonist Hand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19</cp:revision>
  <dcterms:created xsi:type="dcterms:W3CDTF">2020-07-13T06:10:17Z</dcterms:created>
  <dcterms:modified xsi:type="dcterms:W3CDTF">2020-07-13T11:49:34Z</dcterms:modified>
</cp:coreProperties>
</file>