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9.png" ContentType="image/png"/>
  <Override PartName="/ppt/media/image8.jpeg" ContentType="image/jpeg"/>
  <Override PartName="/ppt/media/image7.jpeg" ContentType="image/jpeg"/>
  <Override PartName="/ppt/media/image6.png" ContentType="image/png"/>
  <Override PartName="/ppt/media/image10.jpeg" ContentType="image/jpe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823760"/>
            <a:ext cx="907200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480" y="182340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88000"/>
            <a:ext cx="9072000" cy="5787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1408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-290520"/>
            <a:ext cx="9072000" cy="240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8237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14080"/>
            <a:ext cx="907200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4400">
                <a:latin typeface="Arial"/>
              </a:rPr>
              <a:t>Klicka för att redigera rubriktextens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Klicka för att redigera dispositionstextens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sv-SE" sz="2800">
                <a:latin typeface="Arial"/>
              </a:rPr>
              <a:t>Andra dispositionsnivån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sv-SE" sz="2400">
                <a:latin typeface="Arial"/>
              </a:rPr>
              <a:t>Tredje dispositionsnivån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sv-SE" sz="2000">
                <a:latin typeface="Arial"/>
              </a:rPr>
              <a:t>Fjärde dispositionsnivån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sv-SE" sz="2000">
                <a:latin typeface="Arial"/>
              </a:rPr>
              <a:t>Femte dispositionsnivån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v-SE" sz="2000">
                <a:latin typeface="Arial"/>
              </a:rPr>
              <a:t>Sjätte dispositionsnivån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v-SE" sz="2000">
                <a:latin typeface="Arial"/>
              </a:rPr>
              <a:t>Sjunde dispositionsnivån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sv-SE" sz="1400">
                <a:latin typeface="Times New Roman"/>
              </a:rPr>
              <a:t>&lt;datum/tid&gt;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sv-SE" sz="1400">
                <a:latin typeface="Times New Roman"/>
              </a:rPr>
              <a:t>&lt;sidfot&gt;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3B132CBB-94E1-4428-A10F-1F06368E818A}" type="slidenum">
              <a:rPr lang="sv-SE" sz="1400">
                <a:latin typeface="Times New Roman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79640" cy="756000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Klicka för att redigera rubriktextens format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6160">
                <a:latin typeface="Arial"/>
              </a:rPr>
              <a:t>Klicka för att redigera dispositionstextens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sv-SE" sz="5400">
                <a:latin typeface="Arial"/>
              </a:rPr>
              <a:t>Andra dispositionsnivån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sv-SE" sz="4620">
                <a:latin typeface="Arial"/>
              </a:rPr>
              <a:t>Tredje dispositionsnivån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sv-SE" sz="3859">
                <a:latin typeface="Arial"/>
              </a:rPr>
              <a:t>Fjärde dispositionsnivån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sv-SE" sz="3859">
                <a:latin typeface="Arial"/>
              </a:rPr>
              <a:t>Femte dispositionsnivån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sv-SE" sz="3859">
                <a:latin typeface="Arial"/>
              </a:rPr>
              <a:t>Sjätte dispositionsnivån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sv-SE" sz="3859">
                <a:latin typeface="Arial"/>
              </a:rPr>
              <a:t>Sjunde dispositionsnivån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04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r>
              <a:rPr lang="sv-SE" sz="1400">
                <a:solidFill>
                  <a:srgbClr val="ffffff"/>
                </a:solidFill>
                <a:latin typeface="Times New Roman"/>
              </a:rPr>
              <a:t>&lt;datum/tid&gt;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47000" y="6886440"/>
            <a:ext cx="3195000" cy="52092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sv-SE" sz="1400">
                <a:solidFill>
                  <a:srgbClr val="ffffff"/>
                </a:solidFill>
                <a:latin typeface="Times New Roman"/>
              </a:rPr>
              <a:t>&lt;sidfot&gt;</a:t>
            </a:r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27000" y="6886440"/>
            <a:ext cx="2348280" cy="520920"/>
          </a:xfrm>
          <a:prstGeom prst="rect">
            <a:avLst/>
          </a:prstGeom>
        </p:spPr>
        <p:txBody>
          <a:bodyPr lIns="0" rIns="0" tIns="0" bIns="0"/>
          <a:p>
            <a:pPr algn="r"/>
            <a:fld id="{5E47CEA2-9D66-441A-BEE3-455EEC61A48C}" type="slidenum">
              <a:rPr lang="sv-SE" sz="1400">
                <a:solidFill>
                  <a:srgbClr val="ffffff"/>
                </a:solidFill>
                <a:latin typeface="Times New Roman"/>
              </a:rPr>
              <a:t>&lt;nummer&gt;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EasyToRead</a:t>
            </a:r>
            <a:endParaRPr/>
          </a:p>
        </p:txBody>
      </p:sp>
      <p:pic>
        <p:nvPicPr>
          <p:cNvPr id="80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847240" y="1768680"/>
            <a:ext cx="4384440" cy="4384440"/>
          </a:xfrm>
          <a:prstGeom prst="rect">
            <a:avLst/>
          </a:prstGeom>
          <a:ln>
            <a:noFill/>
          </a:ln>
        </p:spPr>
      </p:pic>
      <p:sp>
        <p:nvSpPr>
          <p:cNvPr id="81" name="TextShape 2"/>
          <p:cNvSpPr txBox="1"/>
          <p:nvPr/>
        </p:nvSpPr>
        <p:spPr>
          <a:xfrm>
            <a:off x="3096000" y="6966720"/>
            <a:ext cx="4320000" cy="305280"/>
          </a:xfrm>
          <a:prstGeom prst="rect">
            <a:avLst/>
          </a:prstGeom>
        </p:spPr>
        <p:txBody>
          <a:bodyPr lIns="90000" rIns="90000" tIns="45000" bIns="45000"/>
          <a:p>
            <a:r>
              <a:rPr lang="sv-SE" sz="1500">
                <a:latin typeface="Arial"/>
              </a:rPr>
              <a:t>Av: Maximilian Bragazzi Ihrén och Markus Lewin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Problem</a:t>
            </a:r>
            <a:endParaRPr/>
          </a:p>
        </p:txBody>
      </p:sp>
      <p:sp>
        <p:nvSpPr>
          <p:cNvPr id="101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Visste inte om noder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Punkter som separator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Scopes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Regex i Ruby/RDParse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Felhantering (debug)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Arrayer</a:t>
            </a:r>
            <a:endParaRPr/>
          </a:p>
        </p:txBody>
      </p:sp>
      <p:pic>
        <p:nvPicPr>
          <p:cNvPr id="10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5472000" y="2232000"/>
            <a:ext cx="4320000" cy="270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76000" y="324252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Frågor?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Tanken bakom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504000" y="18237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Lättläst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För nybörjare (Imperativt)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För lärare (Objektorienterat)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Interpreterat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Inget annat språk på denna nivå (?)</a:t>
            </a:r>
            <a:endParaRPr/>
          </a:p>
        </p:txBody>
      </p:sp>
      <p:pic>
        <p:nvPicPr>
          <p:cNvPr id="84" name="" descr=""/>
          <p:cNvPicPr/>
          <p:nvPr/>
        </p:nvPicPr>
        <p:blipFill>
          <a:blip r:embed="rId1"/>
          <a:stretch>
            <a:fillRect/>
          </a:stretch>
        </p:blipFill>
        <p:spPr>
          <a:xfrm rot="253200">
            <a:off x="6182280" y="2705040"/>
            <a:ext cx="3683880" cy="1841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292788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Kodexempel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7200">
                <a:latin typeface="Arial"/>
              </a:rPr>
              <a:t>”</a:t>
            </a:r>
            <a:r>
              <a:rPr lang="sv-SE" sz="7200">
                <a:latin typeface="Arial"/>
              </a:rPr>
              <a:t>Hello World”-funktion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2128320" y="2846160"/>
            <a:ext cx="5904000" cy="14007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hello_world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function</a:t>
            </a:r>
            <a:r>
              <a:rPr b="1" lang="sv-SE">
                <a:latin typeface="Courier New"/>
              </a:rPr>
              <a:t> {</a:t>
            </a:r>
            <a:endParaRPr/>
          </a:p>
          <a:p>
            <a:r>
              <a:rPr b="1" lang="sv-SE">
                <a:latin typeface="Courier New"/>
              </a:rPr>
              <a:t>	</a:t>
            </a:r>
            <a:r>
              <a:rPr b="1" lang="sv-SE">
                <a:solidFill>
                  <a:srgbClr val="3333ff"/>
                </a:solidFill>
                <a:latin typeface="Courier New"/>
              </a:rPr>
              <a:t>print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cc0000"/>
                </a:solidFill>
                <a:latin typeface="Courier New"/>
              </a:rPr>
              <a:t>”Hello World!\n”</a:t>
            </a:r>
            <a:r>
              <a:rPr b="1" lang="sv-SE">
                <a:latin typeface="Courier New"/>
              </a:rPr>
              <a:t>;</a:t>
            </a:r>
            <a:endParaRPr/>
          </a:p>
          <a:p>
            <a:r>
              <a:rPr b="1" lang="sv-SE"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b="1" lang="sv-SE">
                <a:latin typeface="Courier New"/>
              </a:rPr>
              <a:t>hello world;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6000">
                <a:latin typeface="Arial"/>
              </a:rPr>
              <a:t>Funktion med parametrar</a:t>
            </a:r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1008000" y="2120040"/>
            <a:ext cx="8064000" cy="402156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func_$1_$2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function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with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parameters</a:t>
            </a:r>
            <a:r>
              <a:rPr b="1" lang="sv-SE">
                <a:latin typeface="Courier New"/>
              </a:rPr>
              <a:t> (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a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Boolean</a:t>
            </a:r>
            <a:r>
              <a:rPr b="1" lang="sv-SE">
                <a:latin typeface="Courier New"/>
              </a:rPr>
              <a:t>,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b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String</a:t>
            </a:r>
            <a:r>
              <a:rPr b="1" lang="sv-SE">
                <a:latin typeface="Courier New"/>
              </a:rPr>
              <a:t>) {</a:t>
            </a:r>
            <a:endParaRPr/>
          </a:p>
          <a:p>
            <a:r>
              <a:rPr b="1" lang="sv-SE">
                <a:latin typeface="Courier New"/>
              </a:rPr>
              <a:t>	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if</a:t>
            </a:r>
            <a:r>
              <a:rPr b="1" lang="sv-SE">
                <a:latin typeface="Courier New"/>
              </a:rPr>
              <a:t> ('a') {</a:t>
            </a:r>
            <a:endParaRPr/>
          </a:p>
          <a:p>
            <a:r>
              <a:rPr b="1" lang="sv-SE">
                <a:latin typeface="Courier New"/>
              </a:rPr>
              <a:t>	</a:t>
            </a:r>
            <a:r>
              <a:rPr b="1" lang="sv-SE">
                <a:latin typeface="Courier New"/>
              </a:rPr>
              <a:t>	</a:t>
            </a:r>
            <a:r>
              <a:rPr b="1" lang="sv-SE">
                <a:solidFill>
                  <a:srgbClr val="3333ff"/>
                </a:solidFill>
                <a:latin typeface="Courier New"/>
              </a:rPr>
              <a:t>print</a:t>
            </a:r>
            <a:r>
              <a:rPr b="1" lang="sv-SE">
                <a:latin typeface="Courier New"/>
              </a:rPr>
              <a:t> 'b';</a:t>
            </a:r>
            <a:endParaRPr/>
          </a:p>
          <a:p>
            <a:r>
              <a:rPr b="1" lang="sv-SE">
                <a:latin typeface="Courier New"/>
              </a:rPr>
              <a:t>	</a:t>
            </a:r>
            <a:r>
              <a:rPr b="1" lang="sv-SE">
                <a:latin typeface="Courier New"/>
              </a:rPr>
              <a:t>}</a:t>
            </a:r>
            <a:endParaRPr/>
          </a:p>
          <a:p>
            <a:r>
              <a:rPr b="1" lang="sv-SE"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str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String</a:t>
            </a:r>
            <a:r>
              <a:rPr b="1" lang="sv-SE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r>
              <a:rPr b="1" lang="sv-SE">
                <a:solidFill>
                  <a:srgbClr val="000000"/>
                </a:solidFill>
                <a:latin typeface="Courier New"/>
              </a:rPr>
              <a:t>set :str: to </a:t>
            </a:r>
            <a:r>
              <a:rPr b="1" lang="sv-SE">
                <a:solidFill>
                  <a:srgbClr val="cc0000"/>
                </a:solidFill>
                <a:latin typeface="Courier New"/>
              </a:rPr>
              <a:t>"This will not print\n"</a:t>
            </a:r>
            <a:r>
              <a:rPr b="1" lang="sv-SE">
                <a:solidFill>
                  <a:srgbClr val="000000"/>
                </a:solidFill>
                <a:latin typeface="Courier New"/>
              </a:rPr>
              <a:t>;</a:t>
            </a:r>
            <a:endParaRPr/>
          </a:p>
          <a:p>
            <a:endParaRPr/>
          </a:p>
          <a:p>
            <a:r>
              <a:rPr b="1" lang="sv-SE">
                <a:latin typeface="Courier New"/>
              </a:rPr>
              <a:t>func </a:t>
            </a:r>
            <a:r>
              <a:rPr b="1" lang="sv-SE">
                <a:solidFill>
                  <a:srgbClr val="00ccff"/>
                </a:solidFill>
                <a:latin typeface="Courier New"/>
              </a:rPr>
              <a:t>false</a:t>
            </a:r>
            <a:r>
              <a:rPr b="1" lang="sv-SE">
                <a:latin typeface="Courier New"/>
              </a:rPr>
              <a:t> 'str';</a:t>
            </a:r>
            <a:endParaRPr/>
          </a:p>
          <a:p>
            <a:endParaRPr/>
          </a:p>
          <a:p>
            <a:r>
              <a:rPr b="1" lang="sv-SE">
                <a:latin typeface="Courier New"/>
              </a:rPr>
              <a:t>set :str: to </a:t>
            </a:r>
            <a:r>
              <a:rPr b="1" lang="sv-SE">
                <a:solidFill>
                  <a:srgbClr val="cc0000"/>
                </a:solidFill>
                <a:latin typeface="Courier New"/>
              </a:rPr>
              <a:t>"This will print\n"</a:t>
            </a:r>
            <a:r>
              <a:rPr b="1" lang="sv-SE">
                <a:latin typeface="Courier New"/>
              </a:rPr>
              <a:t>;</a:t>
            </a:r>
            <a:endParaRPr/>
          </a:p>
          <a:p>
            <a:endParaRPr/>
          </a:p>
          <a:p>
            <a:r>
              <a:rPr b="1" lang="sv-SE">
                <a:latin typeface="Courier New"/>
              </a:rPr>
              <a:t>func </a:t>
            </a:r>
            <a:r>
              <a:rPr b="1" lang="sv-SE">
                <a:solidFill>
                  <a:srgbClr val="00ccff"/>
                </a:solidFill>
                <a:latin typeface="Courier New"/>
              </a:rPr>
              <a:t>true</a:t>
            </a:r>
            <a:r>
              <a:rPr b="1" lang="sv-SE">
                <a:latin typeface="Courier New"/>
              </a:rPr>
              <a:t> 'str';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504000" y="-25560"/>
            <a:ext cx="9072000" cy="1875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6600">
                <a:latin typeface="Arial"/>
              </a:rPr>
              <a:t>Klasser och klassfunktioner</a:t>
            </a:r>
            <a:endParaRPr/>
          </a:p>
        </p:txBody>
      </p:sp>
      <p:sp>
        <p:nvSpPr>
          <p:cNvPr id="91" name="TextShape 2"/>
          <p:cNvSpPr txBox="1"/>
          <p:nvPr/>
        </p:nvSpPr>
        <p:spPr>
          <a:xfrm>
            <a:off x="2232000" y="2641320"/>
            <a:ext cx="5544000" cy="3497400"/>
          </a:xfrm>
          <a:prstGeom prst="rect">
            <a:avLst/>
          </a:prstGeom>
        </p:spPr>
        <p:txBody>
          <a:bodyPr lIns="90000" rIns="90000" tIns="45000" bIns="45000"/>
          <a:p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myclass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class</a:t>
            </a:r>
            <a:r>
              <a:rPr b="1" lang="sv-SE">
                <a:latin typeface="Courier New"/>
              </a:rPr>
              <a:t> {</a:t>
            </a:r>
            <a:endParaRPr/>
          </a:p>
          <a:p>
            <a:r>
              <a:rPr b="1" lang="sv-SE">
                <a:latin typeface="Courier New"/>
              </a:rPr>
              <a:t>  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self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Integer</a:t>
            </a:r>
            <a:r>
              <a:rPr b="1" lang="sv-SE">
                <a:latin typeface="Courier New"/>
              </a:rPr>
              <a:t>;</a:t>
            </a:r>
            <a:endParaRPr/>
          </a:p>
          <a:p>
            <a:r>
              <a:rPr b="1" lang="sv-SE">
                <a:latin typeface="Courier New"/>
              </a:rPr>
              <a:t>   </a:t>
            </a:r>
            <a:endParaRPr/>
          </a:p>
          <a:p>
            <a:r>
              <a:rPr b="1" lang="sv-SE">
                <a:latin typeface="Courier New"/>
              </a:rPr>
              <a:t>  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initialize_$n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</a:t>
            </a:r>
            <a:r>
              <a:rPr b="1" lang="sv-SE">
                <a:solidFill>
                  <a:srgbClr val="009900"/>
                </a:solidFill>
                <a:latin typeface="Courier New"/>
              </a:rPr>
              <a:t>function</a:t>
            </a:r>
            <a:r>
              <a:rPr b="1" lang="sv-SE">
                <a:latin typeface="Courier New"/>
              </a:rPr>
              <a:t> {</a:t>
            </a:r>
            <a:endParaRPr/>
          </a:p>
          <a:p>
            <a:r>
              <a:rPr b="1" lang="sv-SE">
                <a:latin typeface="Courier New"/>
              </a:rPr>
              <a:t>      </a:t>
            </a:r>
            <a:r>
              <a:rPr b="1" lang="sv-SE">
                <a:latin typeface="Courier New"/>
              </a:rPr>
              <a:t>set :self: to 0;</a:t>
            </a:r>
            <a:endParaRPr/>
          </a:p>
          <a:p>
            <a:r>
              <a:rPr b="1" lang="sv-SE">
                <a:latin typeface="Courier New"/>
              </a:rPr>
              <a:t>   </a:t>
            </a:r>
            <a:r>
              <a:rPr b="1" lang="sv-SE">
                <a:latin typeface="Courier New"/>
              </a:rPr>
              <a:t>}</a:t>
            </a:r>
            <a:endParaRPr/>
          </a:p>
          <a:p>
            <a:r>
              <a:rPr b="1" lang="sv-SE">
                <a:latin typeface="Courier New"/>
              </a:rPr>
              <a:t>}</a:t>
            </a:r>
            <a:endParaRPr/>
          </a:p>
          <a:p>
            <a:endParaRPr/>
          </a:p>
          <a:p>
            <a:r>
              <a:rPr b="1" lang="sv-SE">
                <a:solidFill>
                  <a:srgbClr val="ff00cc"/>
                </a:solidFill>
                <a:latin typeface="Courier New"/>
              </a:rPr>
              <a:t>define</a:t>
            </a:r>
            <a:r>
              <a:rPr b="1" lang="sv-SE">
                <a:latin typeface="Courier New"/>
              </a:rPr>
              <a:t> myobj </a:t>
            </a:r>
            <a:r>
              <a:rPr b="1" lang="sv-SE">
                <a:solidFill>
                  <a:srgbClr val="ff00cc"/>
                </a:solidFill>
                <a:latin typeface="Courier New"/>
              </a:rPr>
              <a:t>as</a:t>
            </a:r>
            <a:r>
              <a:rPr b="1" lang="sv-SE">
                <a:latin typeface="Courier New"/>
              </a:rPr>
              <a:t> myclass;</a:t>
            </a:r>
            <a:endParaRPr/>
          </a:p>
          <a:p>
            <a:r>
              <a:rPr b="1" lang="sv-SE">
                <a:latin typeface="Courier New"/>
              </a:rPr>
              <a:t>initialize :myobj:;</a:t>
            </a:r>
            <a:endParaRPr/>
          </a:p>
          <a:p>
            <a:endParaRPr/>
          </a:p>
          <a:p>
            <a:r>
              <a:rPr b="1" lang="sv-SE">
                <a:solidFill>
                  <a:srgbClr val="3333ff"/>
                </a:solidFill>
                <a:latin typeface="Courier New"/>
              </a:rPr>
              <a:t>print</a:t>
            </a:r>
            <a:r>
              <a:rPr b="1" lang="sv-SE">
                <a:latin typeface="Courier New"/>
              </a:rPr>
              <a:t> 'myobj';</a:t>
            </a:r>
            <a:endParaRPr/>
          </a:p>
          <a:p>
            <a:r>
              <a:rPr b="1" lang="sv-SE">
                <a:latin typeface="Courier New"/>
              </a:rPr>
              <a:t>puts;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Designval</a:t>
            </a:r>
            <a:endParaRPr/>
          </a:p>
        </p:txBody>
      </p:sp>
      <p:sp>
        <p:nvSpPr>
          <p:cNvPr id="93" name="TextShape 2"/>
          <p:cNvSpPr txBox="1"/>
          <p:nvPr/>
        </p:nvSpPr>
        <p:spPr>
          <a:xfrm>
            <a:off x="576000" y="20955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Lättläst → många funktioner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Hårdkodad syntax → grundläggande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Måsvingar och semikolon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Kolon och apostrofer vid funktionsanrop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Konsekvent syntax</a:t>
            </a:r>
            <a:endParaRPr/>
          </a:p>
        </p:txBody>
      </p:sp>
      <p:pic>
        <p:nvPicPr>
          <p:cNvPr id="94" name="" descr=""/>
          <p:cNvPicPr/>
          <p:nvPr/>
        </p:nvPicPr>
        <p:blipFill>
          <a:blip r:embed="rId1"/>
          <a:stretch>
            <a:fillRect/>
          </a:stretch>
        </p:blipFill>
        <p:spPr>
          <a:xfrm rot="21349200">
            <a:off x="5623560" y="5103720"/>
            <a:ext cx="3809520" cy="215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Implementation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648000" y="2167560"/>
            <a:ext cx="907200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Två parsrar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Hållare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Scope → Hash, Array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Verktyg → RDParse, Ruby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sv-SE" sz="3200">
                <a:latin typeface="Arial"/>
              </a:rPr>
              <a:t>if/while ID</a:t>
            </a:r>
            <a:endParaRPr/>
          </a:p>
        </p:txBody>
      </p:sp>
      <p:pic>
        <p:nvPicPr>
          <p:cNvPr id="97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408000" y="2304000"/>
            <a:ext cx="3024000" cy="2720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288000"/>
            <a:ext cx="9072000" cy="124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sv-SE" sz="8460">
                <a:latin typeface="Arial"/>
              </a:rPr>
              <a:t>Kodutklipp</a:t>
            </a:r>
            <a:endParaRPr/>
          </a:p>
        </p:txBody>
      </p:sp>
      <p:sp>
        <p:nvSpPr>
          <p:cNvPr id="99" name="TextShape 2"/>
          <p:cNvSpPr txBox="1"/>
          <p:nvPr/>
        </p:nvSpPr>
        <p:spPr>
          <a:xfrm>
            <a:off x="144000" y="1728000"/>
            <a:ext cx="9648000" cy="5544000"/>
          </a:xfrm>
          <a:prstGeom prst="rect">
            <a:avLst/>
          </a:prstGeom>
        </p:spPr>
        <p:txBody>
          <a:bodyPr lIns="0" rIns="0" tIns="0" bIns="0"/>
          <a:p>
            <a:endParaRPr/>
          </a:p>
          <a:p>
            <a:r>
              <a:rPr b="1" lang="sv-SE" sz="6160">
                <a:solidFill>
                  <a:srgbClr val="ff00cc"/>
                </a:solidFill>
                <a:latin typeface="Courier New"/>
              </a:rPr>
              <a:t>class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</a:t>
            </a:r>
            <a:r>
              <a:rPr b="1" lang="sv-SE" sz="6160">
                <a:solidFill>
                  <a:srgbClr val="009900"/>
                </a:solidFill>
                <a:latin typeface="Courier New"/>
              </a:rPr>
              <a:t>IfHolder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attr_accessor </a:t>
            </a:r>
            <a:r>
              <a:rPr b="1" lang="sv-SE" sz="6160">
                <a:solidFill>
                  <a:srgbClr val="00cccc"/>
                </a:solidFill>
                <a:latin typeface="Courier New"/>
              </a:rPr>
              <a:t>:content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sv-SE" sz="6160">
                <a:solidFill>
                  <a:srgbClr val="00cccc"/>
                </a:solidFill>
                <a:latin typeface="Courier New"/>
              </a:rPr>
              <a:t>:logicstmt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sv-SE" sz="6160">
                <a:solidFill>
                  <a:srgbClr val="00cccc"/>
                </a:solidFill>
                <a:latin typeface="Courier New"/>
              </a:rPr>
              <a:t>:othercont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def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</a:t>
            </a:r>
            <a:r>
              <a:rPr b="1" lang="sv-SE" sz="6160">
                <a:solidFill>
                  <a:srgbClr val="3333ff"/>
                </a:solidFill>
                <a:latin typeface="Courier New"/>
              </a:rPr>
              <a:t>initialize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(cont=[], logicstmt=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nil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, othercont=[])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@content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= cont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@logicstmt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= logicstmt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@othercont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= othercont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end</a:t>
            </a:r>
            <a:endParaRPr/>
          </a:p>
          <a:p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def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</a:t>
            </a:r>
            <a:r>
              <a:rPr b="1" lang="sv-SE" sz="6160">
                <a:solidFill>
                  <a:srgbClr val="3333ff"/>
                </a:solidFill>
                <a:latin typeface="Courier New"/>
              </a:rPr>
              <a:t>equals?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(ifholder)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return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(ifholder.content.eql?(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@content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) &amp;&amp; ifholder.logicstmt ==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@logicstmt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&amp;&amp; ifholder.othercont.eql?(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@othercont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))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end</a:t>
            </a:r>
            <a:endParaRPr/>
          </a:p>
          <a:p>
            <a:r>
              <a:rPr b="1" lang="sv-SE" sz="6160">
                <a:solidFill>
                  <a:srgbClr val="ff00cc"/>
                </a:solidFill>
                <a:latin typeface="Courier New"/>
              </a:rPr>
              <a:t>end</a:t>
            </a:r>
            <a:endParaRPr/>
          </a:p>
          <a:p>
            <a:endParaRPr/>
          </a:p>
          <a:p>
            <a:r>
              <a:rPr b="1" lang="sv-SE" sz="6160">
                <a:solidFill>
                  <a:srgbClr val="ff00cc"/>
                </a:solidFill>
                <a:latin typeface="Courier New"/>
              </a:rPr>
              <a:t>class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</a:t>
            </a:r>
            <a:r>
              <a:rPr b="1" lang="sv-SE" sz="6160">
                <a:solidFill>
                  <a:srgbClr val="009900"/>
                </a:solidFill>
                <a:latin typeface="Courier New"/>
              </a:rPr>
              <a:t>WhileHolder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attr_accessor </a:t>
            </a:r>
            <a:r>
              <a:rPr b="1" lang="sv-SE" sz="6160">
                <a:solidFill>
                  <a:srgbClr val="00cccc"/>
                </a:solidFill>
                <a:latin typeface="Courier New"/>
              </a:rPr>
              <a:t>:content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, </a:t>
            </a:r>
            <a:r>
              <a:rPr b="1" lang="sv-SE" sz="6160">
                <a:solidFill>
                  <a:srgbClr val="00cccc"/>
                </a:solidFill>
                <a:latin typeface="Courier New"/>
              </a:rPr>
              <a:t>:logicstmt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def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</a:t>
            </a:r>
            <a:r>
              <a:rPr b="1" lang="sv-SE" sz="6160">
                <a:solidFill>
                  <a:srgbClr val="3333ff"/>
                </a:solidFill>
                <a:latin typeface="Courier New"/>
              </a:rPr>
              <a:t>initialize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(cont=[], logicstmt=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nil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@content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= cont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@logicstmt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= logicstmt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end</a:t>
            </a:r>
            <a:endParaRPr/>
          </a:p>
          <a:p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def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</a:t>
            </a:r>
            <a:r>
              <a:rPr b="1" lang="sv-SE" sz="6160">
                <a:solidFill>
                  <a:srgbClr val="3333ff"/>
                </a:solidFill>
                <a:latin typeface="Courier New"/>
              </a:rPr>
              <a:t>equals?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(whileholder)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return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 (whileholder.content.eql?(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@content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) &amp;&amp; whileholder.logicstmt == </a:t>
            </a:r>
            <a:r>
              <a:rPr b="1" lang="sv-SE" sz="6160">
                <a:solidFill>
                  <a:srgbClr val="ff9900"/>
                </a:solidFill>
                <a:latin typeface="Courier New"/>
              </a:rPr>
              <a:t>@logicstmt</a:t>
            </a:r>
            <a:r>
              <a:rPr b="1" lang="sv-SE" sz="6160">
                <a:solidFill>
                  <a:srgbClr val="000000"/>
                </a:solidFill>
                <a:latin typeface="Courier New"/>
              </a:rPr>
              <a:t>)</a:t>
            </a:r>
            <a:endParaRPr/>
          </a:p>
          <a:p>
            <a:r>
              <a:rPr b="1" lang="sv-SE" sz="6160">
                <a:solidFill>
                  <a:srgbClr val="000000"/>
                </a:solidFill>
                <a:latin typeface="Courier New"/>
              </a:rPr>
              <a:t>  </a:t>
            </a:r>
            <a:r>
              <a:rPr b="1" lang="sv-SE" sz="6160">
                <a:solidFill>
                  <a:srgbClr val="ff00cc"/>
                </a:solidFill>
                <a:latin typeface="Courier New"/>
              </a:rPr>
              <a:t>end</a:t>
            </a:r>
            <a:endParaRPr/>
          </a:p>
          <a:p>
            <a:r>
              <a:rPr b="1" lang="sv-SE" sz="6160">
                <a:solidFill>
                  <a:srgbClr val="ff00cc"/>
                </a:solidFill>
                <a:latin typeface="Courier New"/>
              </a:rPr>
              <a:t>end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