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5143500" type="screen16x9"/>
  <p:notesSz cx="6858000" cy="9144000"/>
  <p:embeddedFontLst>
    <p:embeddedFont>
      <p:font typeface="Roboto"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5488B6-9AC9-4DA3-B3EC-BA7B7F5FDCE4}">
  <a:tblStyle styleId="{A45488B6-9AC9-4DA3-B3EC-BA7B7F5FDCE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8" d="100"/>
          <a:sy n="108" d="100"/>
        </p:scale>
        <p:origin x="7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python.org/dev/peps/pep-0008/#pet-peeves"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www.python.org/dev/peps/pep-0008/#indentation"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realpython.com/python-pep8/#naming-convention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realpython.com/python-pep8/#comments"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www.python.org/dev/peps/pep-0008/#comments"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help.github.com/en/github/importing-your-projects-to-github/adding-an-existing-project-to-github-using-the-command-line"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Programming_styl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kentcdodds.com/blog/please-dont-commit-commented-out-cod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pinterest.com/pin/642607440552221963/"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pybit.es/pep8.html"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python.org/dev/peps/pep-0008/#imports"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python.org/dev/peps/pep-0008/#indentation"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d9dbdebb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d9dbdebb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https://www.python.org/dev/peps/pep-0008/#pet-peeves</a:t>
            </a:r>
            <a:endParaRPr/>
          </a:p>
          <a:p>
            <a:pPr marL="0" lvl="0" indent="0" algn="l" rtl="0">
              <a:spcBef>
                <a:spcPts val="0"/>
              </a:spcBef>
              <a:spcAft>
                <a:spcPts val="0"/>
              </a:spcAft>
              <a:buNone/>
            </a:pPr>
            <a:r>
              <a:rPr lang="en" u="sng">
                <a:solidFill>
                  <a:schemeClr val="hlink"/>
                </a:solidFill>
                <a:hlinkClick r:id="rId4"/>
              </a:rPr>
              <a:t>https://www.python.org/dev/peps/pep-0008/#indentation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7d9dbdebb5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7d9dbdebb5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https://realpython.com/python-pep8/#naming-conventions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d9dbdebb5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d9dbdebb5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https://realpython.com/python-pep8/#comments</a:t>
            </a:r>
            <a:endParaRPr/>
          </a:p>
          <a:p>
            <a:pPr marL="0" lvl="0" indent="0" algn="l" rtl="0">
              <a:spcBef>
                <a:spcPts val="0"/>
              </a:spcBef>
              <a:spcAft>
                <a:spcPts val="0"/>
              </a:spcAft>
              <a:buNone/>
            </a:pPr>
            <a:r>
              <a:rPr lang="en" u="sng">
                <a:solidFill>
                  <a:schemeClr val="hlink"/>
                </a:solidFill>
                <a:hlinkClick r:id="rId4"/>
              </a:rPr>
              <a:t>https://www.python.org/dev/peps/pep-0008/#comments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7d9dbdebb5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7d9dbdebb5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7d9dbdebb5_1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7d9dbdebb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d9dbdebb5_1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7d9dbdebb5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7d9dbdebb5_1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7d9dbdebb5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7d9dbdebb5_1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7d9dbdebb5_1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d9dbdebb5_1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7d9dbdebb5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7d9dbdebb5_1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7d9dbdebb5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d9dbdebb5_0_3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d9dbdebb5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7d9dbdebb5_1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7d9dbdebb5_1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7d9dbdebb5_1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7d9dbdebb5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https://help.github.com/en/github/importing-your-projects-to-github/adding-an-existing-project-to-github-using-the-command-line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7d9dbdebb5_1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7d9dbdebb5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7d9dbdebb5_1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7d9dbdebb5_1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7d9dbdebb5_1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7d9dbdebb5_1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7d9dbdebb5_1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7d9dbdebb5_1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6ef4951f5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6ef4951f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6ef4951f5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6ef4951f5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6ef4951f59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6ef4951f5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6ef4951f59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6ef4951f5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d9dbdebb5_0_2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d9dbdebb5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https://en.wikipedia.org/wiki/Programming_style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6ef4951f5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6ef4951f5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6ef4951f59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6ef4951f5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6ef4951f59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6ef4951f59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6ef4951f59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6ef4951f59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d9dbdebb5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d9dbdebb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https://kentcdodds.com/blog/please-dont-commit-commented-out-code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d9dbdebb5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7d9dbdebb5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https://www.pinterest.com/pin/642607440552221963/</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7d9dbdebb5_0_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7d9dbdebb5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7d9dbdebb5_0_3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7d9dbdebb5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d9dbdebb5_0_2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7d9dbdebb5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https://pybit.es/pep8.html</a:t>
            </a:r>
            <a:endParaRPr/>
          </a:p>
          <a:p>
            <a:pPr marL="0" lvl="0" indent="0" algn="l" rtl="0">
              <a:spcBef>
                <a:spcPts val="0"/>
              </a:spcBef>
              <a:spcAft>
                <a:spcPts val="0"/>
              </a:spcAft>
              <a:buNone/>
            </a:pPr>
            <a:r>
              <a:rPr lang="en" u="sng">
                <a:solidFill>
                  <a:schemeClr val="hlink"/>
                </a:solidFill>
                <a:hlinkClick r:id="rId4"/>
              </a:rPr>
              <a:t>https://www.python.org/dev/peps/pep-0008/#imports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7d9dbdebb5_0_3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7d9dbdebb5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u="sng">
                <a:solidFill>
                  <a:schemeClr val="accent5"/>
                </a:solidFill>
                <a:hlinkClick r:id="rId3"/>
              </a:rPr>
              <a:t>https://www.python.org/dev/peps/pep-0008/#indentation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www.python.org/dev/peps/pep-0008/#indentation"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pypi.org/project/pycodestyle/"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codeburst.io/git-good-part-a-e0d826286a2a?gi=c08ae8342c92"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scm.com/book/en/v2/Getting-Started-Installing-Git"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www.atlassian.com/git/tutorials/saving-changes/gitignore"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hyperlink" Target="http://www.quickmeme.com/meme/3vkgy5"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Programming_style"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git-scm.com/book/en/v2" TargetMode="External"/><Relationship Id="rId7" Type="http://schemas.openxmlformats.org/officeDocument/2006/relationships/hyperlink" Target="https://www.atlassian.com/git"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hyperlink" Target="https://help.github.com/en/github/getting-started-with-github/git-and-github-learning-resources" TargetMode="External"/><Relationship Id="rId5" Type="http://schemas.openxmlformats.org/officeDocument/2006/relationships/hyperlink" Target="https://try.github.io/" TargetMode="External"/><Relationship Id="rId4" Type="http://schemas.openxmlformats.org/officeDocument/2006/relationships/hyperlink" Target="https://www.makeareadme.com/"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hyperlink" Target="https://www.datafriends.rocks/single-post/Why-Gi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kentcdodds.com/blog/please-dont-commit-commented-out-cod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www.pinterest.com/pin/642607440552221963/"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wiki.ros.org/CppStyleGuide" TargetMode="External"/><Relationship Id="rId3" Type="http://schemas.openxmlformats.org/officeDocument/2006/relationships/hyperlink" Target="https://www.python.org/dev/peps/pep-0008/" TargetMode="External"/><Relationship Id="rId7" Type="http://schemas.openxmlformats.org/officeDocument/2006/relationships/hyperlink" Target="http://wiki.ros.org/PyStyleGuide"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hyperlink" Target="http://isocpp.github.io/CppCoreGuidelines/CppCoreGuidelines" TargetMode="External"/><Relationship Id="rId5" Type="http://schemas.openxmlformats.org/officeDocument/2006/relationships/hyperlink" Target="https://google.github.io/styleguide/cppguide.html" TargetMode="External"/><Relationship Id="rId4" Type="http://schemas.openxmlformats.org/officeDocument/2006/relationships/hyperlink" Target="https://google.github.io/styleguide/pyguide.html" TargetMode="External"/><Relationship Id="rId9" Type="http://schemas.openxmlformats.org/officeDocument/2006/relationships/hyperlink" Target="http://google.github.io/styleguid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pybit.es/pep8.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Good Coding Style &amp; Git</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2/12/20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Line Character Limit &amp; Whitespaces</a:t>
            </a:r>
            <a:endParaRPr/>
          </a:p>
        </p:txBody>
      </p:sp>
      <p:sp>
        <p:nvSpPr>
          <p:cNvPr id="116" name="Google Shape;116;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Limit any line to having a maximum of 79 characters; here are some tips:</a:t>
            </a:r>
            <a:endParaRPr dirty="0"/>
          </a:p>
          <a:p>
            <a:pPr marL="457200" lvl="0" indent="-342900" algn="l" rtl="0">
              <a:spcBef>
                <a:spcPts val="0"/>
              </a:spcBef>
              <a:spcAft>
                <a:spcPts val="0"/>
              </a:spcAft>
              <a:buSzPts val="1800"/>
              <a:buChar char="●"/>
            </a:pPr>
            <a:r>
              <a:rPr lang="en" dirty="0"/>
              <a:t>Avoid unnecessary whitespaces when:</a:t>
            </a:r>
            <a:endParaRPr dirty="0"/>
          </a:p>
          <a:p>
            <a:pPr marL="0" lvl="0" indent="0" algn="l" rtl="0">
              <a:spcBef>
                <a:spcPts val="1600"/>
              </a:spcBef>
              <a:spcAft>
                <a:spcPts val="0"/>
              </a:spcAft>
              <a:buNone/>
            </a:pPr>
            <a:endParaRPr dirty="0"/>
          </a:p>
          <a:p>
            <a:pPr marL="0" lvl="0" indent="0" algn="l" rtl="0">
              <a:spcBef>
                <a:spcPts val="1600"/>
              </a:spcBef>
              <a:spcAft>
                <a:spcPts val="0"/>
              </a:spcAft>
              <a:buNone/>
            </a:pPr>
            <a:br>
              <a:rPr lang="en" dirty="0"/>
            </a:br>
            <a:br>
              <a:rPr lang="en" dirty="0"/>
            </a:br>
            <a:br>
              <a:rPr lang="en" dirty="0"/>
            </a:br>
            <a:endParaRPr dirty="0"/>
          </a:p>
          <a:p>
            <a:pPr marL="457200" lvl="0" indent="-342900" algn="l" rtl="0">
              <a:spcBef>
                <a:spcPts val="1600"/>
              </a:spcBef>
              <a:spcAft>
                <a:spcPts val="0"/>
              </a:spcAft>
              <a:buSzPts val="1800"/>
              <a:buChar char="●"/>
            </a:pPr>
            <a:r>
              <a:rPr lang="en" dirty="0"/>
              <a:t>Put function arguments on separate lines</a:t>
            </a:r>
            <a:br>
              <a:rPr lang="en" dirty="0"/>
            </a:br>
            <a:r>
              <a:rPr lang="en" dirty="0"/>
              <a:t>when long line of args</a:t>
            </a:r>
            <a:endParaRPr dirty="0"/>
          </a:p>
          <a:p>
            <a:pPr marL="457200" lvl="0" indent="0" algn="l" rtl="0">
              <a:spcBef>
                <a:spcPts val="1600"/>
              </a:spcBef>
              <a:spcAft>
                <a:spcPts val="1600"/>
              </a:spcAft>
              <a:buNone/>
            </a:pPr>
            <a:endParaRPr dirty="0"/>
          </a:p>
        </p:txBody>
      </p:sp>
      <p:graphicFrame>
        <p:nvGraphicFramePr>
          <p:cNvPr id="117" name="Google Shape;117;p22"/>
          <p:cNvGraphicFramePr/>
          <p:nvPr/>
        </p:nvGraphicFramePr>
        <p:xfrm>
          <a:off x="952500" y="1986950"/>
          <a:ext cx="7239000" cy="1584840"/>
        </p:xfrm>
        <a:graphic>
          <a:graphicData uri="http://schemas.openxmlformats.org/drawingml/2006/table">
            <a:tbl>
              <a:tblPr>
                <a:noFill/>
                <a:tableStyleId>{A45488B6-9AC9-4DA3-B3EC-BA7B7F5FDCE4}</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b="1"/>
                        <a:t>Situation</a:t>
                      </a:r>
                      <a:endParaRPr b="1"/>
                    </a:p>
                  </a:txBody>
                  <a:tcPr marL="91425" marR="91425" marT="91425" marB="91425"/>
                </a:tc>
                <a:tc>
                  <a:txBody>
                    <a:bodyPr/>
                    <a:lstStyle/>
                    <a:p>
                      <a:pPr marL="0" lvl="0" indent="0" algn="ctr" rtl="0">
                        <a:spcBef>
                          <a:spcPts val="0"/>
                        </a:spcBef>
                        <a:spcAft>
                          <a:spcPts val="0"/>
                        </a:spcAft>
                        <a:buNone/>
                      </a:pPr>
                      <a:r>
                        <a:rPr lang="en" b="1"/>
                        <a:t>Example of Good Syntax</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t>Inside parenthesis</a:t>
                      </a:r>
                      <a:endParaRPr/>
                    </a:p>
                  </a:txBody>
                  <a:tcPr marL="91425" marR="91425" marT="91425" marB="91425"/>
                </a:tc>
                <a:tc>
                  <a:txBody>
                    <a:bodyPr/>
                    <a:lstStyle/>
                    <a:p>
                      <a:pPr marL="0" lvl="0" indent="0" algn="ctr" rtl="0">
                        <a:spcBef>
                          <a:spcPts val="0"/>
                        </a:spcBef>
                        <a:spcAft>
                          <a:spcPts val="0"/>
                        </a:spcAft>
                        <a:buNone/>
                      </a:pPr>
                      <a:r>
                        <a:rPr lang="en"/>
                        <a:t>(x[1], {Y: 2})</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a:t>Right before comma, semicolon, or colon</a:t>
                      </a:r>
                      <a:endParaRPr/>
                    </a:p>
                  </a:txBody>
                  <a:tcPr marL="91425" marR="91425" marT="91425" marB="91425"/>
                </a:tc>
                <a:tc>
                  <a:txBody>
                    <a:bodyPr/>
                    <a:lstStyle/>
                    <a:p>
                      <a:pPr marL="0" lvl="0" indent="0" algn="ctr" rtl="0">
                        <a:spcBef>
                          <a:spcPts val="0"/>
                        </a:spcBef>
                        <a:spcAft>
                          <a:spcPts val="0"/>
                        </a:spcAft>
                        <a:buNone/>
                      </a:pPr>
                      <a:r>
                        <a:rPr lang="en"/>
                        <a:t>print x, y; x, y = y, x</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a:t>Right before parenthesis or bracket</a:t>
                      </a:r>
                      <a:endParaRPr/>
                    </a:p>
                  </a:txBody>
                  <a:tcPr marL="91425" marR="91425" marT="91425" marB="91425"/>
                </a:tc>
                <a:tc>
                  <a:txBody>
                    <a:bodyPr/>
                    <a:lstStyle/>
                    <a:p>
                      <a:pPr marL="0" lvl="0" indent="0" algn="ctr" rtl="0">
                        <a:spcBef>
                          <a:spcPts val="0"/>
                        </a:spcBef>
                        <a:spcAft>
                          <a:spcPts val="0"/>
                        </a:spcAft>
                        <a:buNone/>
                      </a:pPr>
                      <a:r>
                        <a:rPr lang="en"/>
                        <a:t>return foo([0, 1, 2])</a:t>
                      </a:r>
                      <a:endParaRPr/>
                    </a:p>
                  </a:txBody>
                  <a:tcPr marL="91425" marR="91425" marT="91425" marB="91425"/>
                </a:tc>
                <a:extLst>
                  <a:ext uri="{0D108BD9-81ED-4DB2-BD59-A6C34878D82A}">
                    <a16:rowId xmlns:a16="http://schemas.microsoft.com/office/drawing/2014/main" val="10003"/>
                  </a:ext>
                </a:extLst>
              </a:tr>
            </a:tbl>
          </a:graphicData>
        </a:graphic>
      </p:graphicFrame>
      <p:pic>
        <p:nvPicPr>
          <p:cNvPr id="118" name="Google Shape;118;p22"/>
          <p:cNvPicPr preferRelativeResize="0"/>
          <p:nvPr/>
        </p:nvPicPr>
        <p:blipFill>
          <a:blip r:embed="rId3">
            <a:alphaModFix/>
          </a:blip>
          <a:stretch>
            <a:fillRect/>
          </a:stretch>
        </p:blipFill>
        <p:spPr>
          <a:xfrm>
            <a:off x="5321223" y="3751348"/>
            <a:ext cx="3298000" cy="1158750"/>
          </a:xfrm>
          <a:prstGeom prst="rect">
            <a:avLst/>
          </a:prstGeom>
          <a:noFill/>
          <a:ln>
            <a:noFill/>
          </a:ln>
        </p:spPr>
      </p:pic>
      <p:sp>
        <p:nvSpPr>
          <p:cNvPr id="119" name="Google Shape;119;p22"/>
          <p:cNvSpPr txBox="1"/>
          <p:nvPr/>
        </p:nvSpPr>
        <p:spPr>
          <a:xfrm>
            <a:off x="311700" y="4703625"/>
            <a:ext cx="3787200" cy="7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chemeClr val="accent5"/>
                </a:solidFill>
                <a:hlinkClick r:id="rId4"/>
              </a:rPr>
              <a:t>https://www.python.org/dev/peps/pep-0008/#indentation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Naming Conventions</a:t>
            </a:r>
            <a:endParaRPr/>
          </a:p>
        </p:txBody>
      </p:sp>
      <p:sp>
        <p:nvSpPr>
          <p:cNvPr id="125" name="Google Shape;12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br>
              <a:rPr lang="en"/>
            </a:br>
            <a:r>
              <a:rPr lang="en"/>
              <a:t>Don’t use lowercase l (‘el’), uppercase O (‘oh’), or uppercase I (‘eye’) as names</a:t>
            </a:r>
            <a:endParaRPr/>
          </a:p>
        </p:txBody>
      </p:sp>
      <p:graphicFrame>
        <p:nvGraphicFramePr>
          <p:cNvPr id="126" name="Google Shape;126;p23"/>
          <p:cNvGraphicFramePr/>
          <p:nvPr/>
        </p:nvGraphicFramePr>
        <p:xfrm>
          <a:off x="952500" y="1253500"/>
          <a:ext cx="7239000" cy="3047850"/>
        </p:xfrm>
        <a:graphic>
          <a:graphicData uri="http://schemas.openxmlformats.org/drawingml/2006/table">
            <a:tbl>
              <a:tblPr>
                <a:noFill/>
                <a:tableStyleId>{A45488B6-9AC9-4DA3-B3EC-BA7B7F5FDCE4}</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b="1"/>
                        <a:t>Type</a:t>
                      </a:r>
                      <a:endParaRPr b="1"/>
                    </a:p>
                  </a:txBody>
                  <a:tcPr marL="91425" marR="91425" marT="91425" marB="91425" anchor="ctr"/>
                </a:tc>
                <a:tc>
                  <a:txBody>
                    <a:bodyPr/>
                    <a:lstStyle/>
                    <a:p>
                      <a:pPr marL="0" lvl="0" indent="0" algn="ctr" rtl="0">
                        <a:spcBef>
                          <a:spcPts val="0"/>
                        </a:spcBef>
                        <a:spcAft>
                          <a:spcPts val="0"/>
                        </a:spcAft>
                        <a:buNone/>
                      </a:pPr>
                      <a:r>
                        <a:rPr lang="en" b="1"/>
                        <a:t>Convention</a:t>
                      </a:r>
                      <a:endParaRPr b="1"/>
                    </a:p>
                  </a:txBody>
                  <a:tcPr marL="91425" marR="91425" marT="91425" marB="91425" anchor="ctr"/>
                </a:tc>
                <a:tc>
                  <a:txBody>
                    <a:bodyPr/>
                    <a:lstStyle/>
                    <a:p>
                      <a:pPr marL="0" lvl="0" indent="0" algn="ctr" rtl="0">
                        <a:spcBef>
                          <a:spcPts val="0"/>
                        </a:spcBef>
                        <a:spcAft>
                          <a:spcPts val="0"/>
                        </a:spcAft>
                        <a:buNone/>
                      </a:pPr>
                      <a:r>
                        <a:rPr lang="en" b="1"/>
                        <a:t>Examples</a:t>
                      </a:r>
                      <a:endParaRPr b="1"/>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function</a:t>
                      </a:r>
                      <a:endParaRPr/>
                    </a:p>
                  </a:txBody>
                  <a:tcPr marL="91425" marR="91425" marT="91425" marB="91425"/>
                </a:tc>
                <a:tc>
                  <a:txBody>
                    <a:bodyPr/>
                    <a:lstStyle/>
                    <a:p>
                      <a:pPr marL="0" lvl="0" indent="0" algn="l" rtl="0">
                        <a:spcBef>
                          <a:spcPts val="0"/>
                        </a:spcBef>
                        <a:spcAft>
                          <a:spcPts val="0"/>
                        </a:spcAft>
                        <a:buNone/>
                      </a:pPr>
                      <a:r>
                        <a:rPr lang="en"/>
                        <a:t>Lowercase words separated with underscores</a:t>
                      </a:r>
                      <a:endParaRPr/>
                    </a:p>
                  </a:txBody>
                  <a:tcPr marL="91425" marR="91425" marT="91425" marB="91425"/>
                </a:tc>
                <a:tc>
                  <a:txBody>
                    <a:bodyPr/>
                    <a:lstStyle/>
                    <a:p>
                      <a:pPr marL="0" lvl="0" indent="0" algn="l" rtl="0">
                        <a:spcBef>
                          <a:spcPts val="0"/>
                        </a:spcBef>
                        <a:spcAft>
                          <a:spcPts val="0"/>
                        </a:spcAft>
                        <a:buNone/>
                      </a:pPr>
                      <a:r>
                        <a:rPr lang="en"/>
                        <a:t>my_function, function</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variable</a:t>
                      </a:r>
                      <a:endParaRPr/>
                    </a:p>
                  </a:txBody>
                  <a:tcPr marL="91425" marR="91425" marT="91425" marB="91425"/>
                </a:tc>
                <a:tc>
                  <a:txBody>
                    <a:bodyPr/>
                    <a:lstStyle/>
                    <a:p>
                      <a:pPr marL="0" lvl="0" indent="0" algn="l" rtl="0">
                        <a:spcBef>
                          <a:spcPts val="0"/>
                        </a:spcBef>
                        <a:spcAft>
                          <a:spcPts val="0"/>
                        </a:spcAft>
                        <a:buNone/>
                      </a:pPr>
                      <a:r>
                        <a:rPr lang="en"/>
                        <a:t>Lowercase words or letter separated with underscores</a:t>
                      </a:r>
                      <a:endParaRPr/>
                    </a:p>
                  </a:txBody>
                  <a:tcPr marL="91425" marR="91425" marT="91425" marB="91425"/>
                </a:tc>
                <a:tc>
                  <a:txBody>
                    <a:bodyPr/>
                    <a:lstStyle/>
                    <a:p>
                      <a:pPr marL="0" lvl="0" indent="0" algn="l" rtl="0">
                        <a:spcBef>
                          <a:spcPts val="0"/>
                        </a:spcBef>
                        <a:spcAft>
                          <a:spcPts val="0"/>
                        </a:spcAft>
                        <a:buNone/>
                      </a:pPr>
                      <a:r>
                        <a:rPr lang="en"/>
                        <a:t>x, var, my_var</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class</a:t>
                      </a:r>
                      <a:endParaRPr/>
                    </a:p>
                  </a:txBody>
                  <a:tcPr marL="91425" marR="91425" marT="91425" marB="91425"/>
                </a:tc>
                <a:tc>
                  <a:txBody>
                    <a:bodyPr/>
                    <a:lstStyle/>
                    <a:p>
                      <a:pPr marL="0" lvl="0" indent="0" algn="l" rtl="0">
                        <a:spcBef>
                          <a:spcPts val="0"/>
                        </a:spcBef>
                        <a:spcAft>
                          <a:spcPts val="0"/>
                        </a:spcAft>
                        <a:buNone/>
                      </a:pPr>
                      <a:r>
                        <a:rPr lang="en"/>
                        <a:t>Start each word with a capital letter, not separated (camel case)</a:t>
                      </a:r>
                      <a:endParaRPr/>
                    </a:p>
                  </a:txBody>
                  <a:tcPr marL="91425" marR="91425" marT="91425" marB="91425"/>
                </a:tc>
                <a:tc>
                  <a:txBody>
                    <a:bodyPr/>
                    <a:lstStyle/>
                    <a:p>
                      <a:pPr marL="0" lvl="0" indent="0" algn="l" rtl="0">
                        <a:spcBef>
                          <a:spcPts val="0"/>
                        </a:spcBef>
                        <a:spcAft>
                          <a:spcPts val="0"/>
                        </a:spcAft>
                        <a:buNone/>
                      </a:pPr>
                      <a:r>
                        <a:rPr lang="en"/>
                        <a:t>Class, MyClass</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constant</a:t>
                      </a:r>
                      <a:endParaRPr/>
                    </a:p>
                  </a:txBody>
                  <a:tcPr marL="91425" marR="91425" marT="91425" marB="91425"/>
                </a:tc>
                <a:tc>
                  <a:txBody>
                    <a:bodyPr/>
                    <a:lstStyle/>
                    <a:p>
                      <a:pPr marL="0" lvl="0" indent="0" algn="l" rtl="0">
                        <a:spcBef>
                          <a:spcPts val="0"/>
                        </a:spcBef>
                        <a:spcAft>
                          <a:spcPts val="0"/>
                        </a:spcAft>
                        <a:buNone/>
                      </a:pPr>
                      <a:r>
                        <a:rPr lang="en"/>
                        <a:t>Uppercase words or letter separated with underscores</a:t>
                      </a:r>
                      <a:endParaRPr/>
                    </a:p>
                  </a:txBody>
                  <a:tcPr marL="91425" marR="91425" marT="91425" marB="91425"/>
                </a:tc>
                <a:tc>
                  <a:txBody>
                    <a:bodyPr/>
                    <a:lstStyle/>
                    <a:p>
                      <a:pPr marL="0" lvl="0" indent="0" algn="l" rtl="0">
                        <a:spcBef>
                          <a:spcPts val="0"/>
                        </a:spcBef>
                        <a:spcAft>
                          <a:spcPts val="0"/>
                        </a:spcAft>
                        <a:buNone/>
                      </a:pPr>
                      <a:r>
                        <a:rPr lang="en"/>
                        <a:t>CONSTANT, MY_CONSTANT</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Comments</a:t>
            </a:r>
            <a:endParaRPr dirty="0"/>
          </a:p>
        </p:txBody>
      </p:sp>
      <p:sp>
        <p:nvSpPr>
          <p:cNvPr id="132" name="Google Shape;13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Use comments to explain “why you do something,” not what you’re doing</a:t>
            </a:r>
            <a:endParaRPr dirty="0"/>
          </a:p>
          <a:p>
            <a:pPr marL="457200" lvl="0" indent="-342900" algn="l" rtl="0">
              <a:spcBef>
                <a:spcPts val="0"/>
              </a:spcBef>
              <a:spcAft>
                <a:spcPts val="0"/>
              </a:spcAft>
              <a:buSzPts val="1800"/>
              <a:buChar char="●"/>
            </a:pPr>
            <a:r>
              <a:rPr lang="en" dirty="0"/>
              <a:t>For example:</a:t>
            </a:r>
            <a:endParaRPr dirty="0"/>
          </a:p>
          <a:p>
            <a:pPr marL="914400" lvl="1" indent="-317500" algn="l" rtl="0">
              <a:spcBef>
                <a:spcPts val="0"/>
              </a:spcBef>
              <a:spcAft>
                <a:spcPts val="0"/>
              </a:spcAft>
              <a:buSzPts val="1400"/>
              <a:buChar char="○"/>
            </a:pPr>
            <a:r>
              <a:rPr lang="en" dirty="0"/>
              <a:t>X = X + 1  # Increment 		vs	X = X + 1  # Compensate for border </a:t>
            </a:r>
            <a:r>
              <a:rPr lang="en" sz="1500" dirty="0">
                <a:highlight>
                  <a:srgbClr val="FFFFFF"/>
                </a:highlight>
                <a:latin typeface="Roboto"/>
                <a:ea typeface="Roboto"/>
                <a:cs typeface="Roboto"/>
                <a:sym typeface="Roboto"/>
              </a:rPr>
              <a:t>✔️</a:t>
            </a:r>
            <a:endParaRPr dirty="0"/>
          </a:p>
        </p:txBody>
      </p:sp>
      <p:graphicFrame>
        <p:nvGraphicFramePr>
          <p:cNvPr id="133" name="Google Shape;133;p24"/>
          <p:cNvGraphicFramePr/>
          <p:nvPr/>
        </p:nvGraphicFramePr>
        <p:xfrm>
          <a:off x="510825" y="2350100"/>
          <a:ext cx="8122325" cy="2438280"/>
        </p:xfrm>
        <a:graphic>
          <a:graphicData uri="http://schemas.openxmlformats.org/drawingml/2006/table">
            <a:tbl>
              <a:tblPr>
                <a:noFill/>
                <a:tableStyleId>{A45488B6-9AC9-4DA3-B3EC-BA7B7F5FDCE4}</a:tableStyleId>
              </a:tblPr>
              <a:tblGrid>
                <a:gridCol w="1971100">
                  <a:extLst>
                    <a:ext uri="{9D8B030D-6E8A-4147-A177-3AD203B41FA5}">
                      <a16:colId xmlns:a16="http://schemas.microsoft.com/office/drawing/2014/main" val="20000"/>
                    </a:ext>
                  </a:extLst>
                </a:gridCol>
                <a:gridCol w="3576550">
                  <a:extLst>
                    <a:ext uri="{9D8B030D-6E8A-4147-A177-3AD203B41FA5}">
                      <a16:colId xmlns:a16="http://schemas.microsoft.com/office/drawing/2014/main" val="20001"/>
                    </a:ext>
                  </a:extLst>
                </a:gridCol>
                <a:gridCol w="2574675">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b="1" dirty="0"/>
                        <a:t>Comment Type</a:t>
                      </a:r>
                      <a:endParaRPr b="1" dirty="0"/>
                    </a:p>
                  </a:txBody>
                  <a:tcPr marL="91425" marR="91425" marT="91425" marB="91425" anchor="ctr"/>
                </a:tc>
                <a:tc>
                  <a:txBody>
                    <a:bodyPr/>
                    <a:lstStyle/>
                    <a:p>
                      <a:pPr marL="0" lvl="0" indent="0" algn="ctr" rtl="0">
                        <a:spcBef>
                          <a:spcPts val="0"/>
                        </a:spcBef>
                        <a:spcAft>
                          <a:spcPts val="0"/>
                        </a:spcAft>
                        <a:buNone/>
                      </a:pPr>
                      <a:r>
                        <a:rPr lang="en" b="1" dirty="0"/>
                        <a:t>Convention</a:t>
                      </a:r>
                      <a:endParaRPr b="1" dirty="0"/>
                    </a:p>
                  </a:txBody>
                  <a:tcPr marL="91425" marR="91425" marT="91425" marB="91425" anchor="ctr"/>
                </a:tc>
                <a:tc>
                  <a:txBody>
                    <a:bodyPr/>
                    <a:lstStyle/>
                    <a:p>
                      <a:pPr marL="0" lvl="0" indent="0" algn="ctr" rtl="0">
                        <a:spcBef>
                          <a:spcPts val="0"/>
                        </a:spcBef>
                        <a:spcAft>
                          <a:spcPts val="0"/>
                        </a:spcAft>
                        <a:buNone/>
                      </a:pPr>
                      <a:r>
                        <a:rPr lang="en" b="1"/>
                        <a:t>Example</a:t>
                      </a:r>
                      <a:endParaRPr b="1"/>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Inline</a:t>
                      </a:r>
                      <a:endParaRPr/>
                    </a:p>
                  </a:txBody>
                  <a:tcPr marL="91425" marR="91425" marT="91425" marB="91425"/>
                </a:tc>
                <a:tc>
                  <a:txBody>
                    <a:bodyPr/>
                    <a:lstStyle/>
                    <a:p>
                      <a:pPr marL="0" lvl="0" indent="0" algn="l" rtl="0">
                        <a:spcBef>
                          <a:spcPts val="0"/>
                        </a:spcBef>
                        <a:spcAft>
                          <a:spcPts val="0"/>
                        </a:spcAft>
                        <a:buNone/>
                      </a:pPr>
                      <a:r>
                        <a:rPr lang="en"/>
                        <a:t>Use sparingly, put at least 2 spaces between statement &amp; comment</a:t>
                      </a:r>
                      <a:endParaRPr/>
                    </a:p>
                  </a:txBody>
                  <a:tcPr marL="91425" marR="91425" marT="91425" marB="91425"/>
                </a:tc>
                <a:tc>
                  <a:txBody>
                    <a:bodyPr/>
                    <a:lstStyle/>
                    <a:p>
                      <a:pPr marL="0" lvl="0" indent="0" algn="l" rtl="0">
                        <a:lnSpc>
                          <a:spcPct val="115000"/>
                        </a:lnSpc>
                        <a:spcBef>
                          <a:spcPts val="0"/>
                        </a:spcBef>
                        <a:spcAft>
                          <a:spcPts val="1600"/>
                        </a:spcAft>
                        <a:buNone/>
                      </a:pPr>
                      <a:r>
                        <a:rPr lang="en">
                          <a:solidFill>
                            <a:schemeClr val="dk2"/>
                          </a:solidFill>
                        </a:rPr>
                        <a:t>print(“hello”)  # User intro</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Block</a:t>
                      </a:r>
                      <a:endParaRPr/>
                    </a:p>
                  </a:txBody>
                  <a:tcPr marL="91425" marR="91425" marT="91425" marB="91425"/>
                </a:tc>
                <a:tc>
                  <a:txBody>
                    <a:bodyPr/>
                    <a:lstStyle/>
                    <a:p>
                      <a:pPr marL="0" lvl="0" indent="0" algn="l" rtl="0">
                        <a:spcBef>
                          <a:spcPts val="0"/>
                        </a:spcBef>
                        <a:spcAft>
                          <a:spcPts val="0"/>
                        </a:spcAft>
                        <a:buNone/>
                      </a:pPr>
                      <a:r>
                        <a:rPr lang="en"/>
                        <a:t>Indent to same level as code, and each line begins with a #</a:t>
                      </a:r>
                      <a:endParaRPr/>
                    </a:p>
                  </a:txBody>
                  <a:tcPr marL="91425" marR="91425" marT="91425" marB="91425"/>
                </a:tc>
                <a:tc>
                  <a:txBody>
                    <a:bodyPr/>
                    <a:lstStyle/>
                    <a:p>
                      <a:pPr marL="0" lvl="0" indent="0" algn="l" rtl="0">
                        <a:spcBef>
                          <a:spcPts val="0"/>
                        </a:spcBef>
                        <a:spcAft>
                          <a:spcPts val="0"/>
                        </a:spcAft>
                        <a:buNone/>
                      </a:pPr>
                      <a:r>
                        <a:rPr lang="en"/>
                        <a:t># Return result of quadratic </a:t>
                      </a:r>
                      <a:br>
                        <a:rPr lang="en"/>
                      </a:br>
                      <a:r>
                        <a:rPr lang="en"/>
                        <a:t># equation formula</a:t>
                      </a:r>
                      <a:endParaRPr/>
                    </a:p>
                    <a:p>
                      <a:pPr marL="0" lvl="0" indent="0" algn="l" rtl="0">
                        <a:spcBef>
                          <a:spcPts val="0"/>
                        </a:spcBef>
                        <a:spcAft>
                          <a:spcPts val="0"/>
                        </a:spcAft>
                        <a:buNone/>
                      </a:pPr>
                      <a:r>
                        <a:rPr lang="en"/>
                        <a:t>return x_1, x_2</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Documentation String</a:t>
                      </a:r>
                      <a:endParaRPr/>
                    </a:p>
                  </a:txBody>
                  <a:tcPr marL="91425" marR="91425" marT="91425" marB="91425"/>
                </a:tc>
                <a:tc>
                  <a:txBody>
                    <a:bodyPr/>
                    <a:lstStyle/>
                    <a:p>
                      <a:pPr marL="0" lvl="0" indent="0" algn="l" rtl="0">
                        <a:spcBef>
                          <a:spcPts val="0"/>
                        </a:spcBef>
                        <a:spcAft>
                          <a:spcPts val="0"/>
                        </a:spcAft>
                        <a:buNone/>
                      </a:pPr>
                      <a:r>
                        <a:rPr lang="en" dirty="0"/>
                        <a:t>Enclosed in “”” “””, and appears on first line of func to describe functionality</a:t>
                      </a:r>
                      <a:endParaRPr dirty="0"/>
                    </a:p>
                  </a:txBody>
                  <a:tcPr marL="91425" marR="91425" marT="91425" marB="91425"/>
                </a:tc>
                <a:tc>
                  <a:txBody>
                    <a:bodyPr/>
                    <a:lstStyle/>
                    <a:p>
                      <a:pPr marL="0" lvl="0" indent="0" algn="l" rtl="0">
                        <a:spcBef>
                          <a:spcPts val="0"/>
                        </a:spcBef>
                        <a:spcAft>
                          <a:spcPts val="0"/>
                        </a:spcAft>
                        <a:buNone/>
                      </a:pPr>
                      <a:r>
                        <a:rPr lang="en" dirty="0"/>
                        <a:t>“””Use the quadratic formula”””</a:t>
                      </a:r>
                      <a:endParaRPr dirty="0"/>
                    </a:p>
                    <a:p>
                      <a:pPr marL="0" lvl="0" indent="0" algn="l" rtl="0">
                        <a:spcBef>
                          <a:spcPts val="0"/>
                        </a:spcBef>
                        <a:spcAft>
                          <a:spcPts val="0"/>
                        </a:spcAft>
                        <a:buNone/>
                      </a:pPr>
                      <a:r>
                        <a:rPr lang="en" dirty="0"/>
                        <a:t>X_1 = arg</a:t>
                      </a:r>
                      <a:endParaRPr dirty="0"/>
                    </a:p>
                  </a:txBody>
                  <a:tcPr marL="91425" marR="91425" marT="91425" marB="91425"/>
                </a:tc>
                <a:extLst>
                  <a:ext uri="{0D108BD9-81ED-4DB2-BD59-A6C34878D82A}">
                    <a16:rowId xmlns:a16="http://schemas.microsoft.com/office/drawing/2014/main" val="10003"/>
                  </a:ext>
                </a:extLst>
              </a:tr>
            </a:tbl>
          </a:graphicData>
        </a:graphic>
      </p:graphicFrame>
      <p:sp>
        <p:nvSpPr>
          <p:cNvPr id="2" name="Multiplication Sign 1">
            <a:extLst>
              <a:ext uri="{FF2B5EF4-FFF2-40B4-BE49-F238E27FC236}">
                <a16:creationId xmlns:a16="http://schemas.microsoft.com/office/drawing/2014/main" id="{8E50D0ED-B7DD-49E7-AE3D-AEF77DD91C8E}"/>
              </a:ext>
            </a:extLst>
          </p:cNvPr>
          <p:cNvSpPr/>
          <p:nvPr/>
        </p:nvSpPr>
        <p:spPr>
          <a:xfrm>
            <a:off x="3158836" y="1873368"/>
            <a:ext cx="300420" cy="30042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PEP8 Style Checker - pycodestyle</a:t>
            </a:r>
            <a:endParaRPr/>
          </a:p>
        </p:txBody>
      </p:sp>
      <p:sp>
        <p:nvSpPr>
          <p:cNvPr id="139" name="Google Shape;139;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pycodestyle is a python package that can tell you where there are lines of code that go against PEP8 conventions</a:t>
            </a:r>
            <a:br>
              <a:rPr lang="en" dirty="0"/>
            </a:br>
            <a:endParaRPr dirty="0"/>
          </a:p>
          <a:p>
            <a:pPr marL="457200" lvl="0" indent="-342900" algn="l" rtl="0">
              <a:spcBef>
                <a:spcPts val="0"/>
              </a:spcBef>
              <a:spcAft>
                <a:spcPts val="0"/>
              </a:spcAft>
              <a:buSzPts val="1800"/>
              <a:buChar char="●"/>
            </a:pPr>
            <a:r>
              <a:rPr lang="en" u="sng" dirty="0">
                <a:solidFill>
                  <a:schemeClr val="hlink"/>
                </a:solidFill>
                <a:hlinkClick r:id="rId3"/>
              </a:rPr>
              <a:t>https://pypi.org/project/pycodestyle/</a:t>
            </a:r>
            <a:br>
              <a:rPr lang="en" dirty="0"/>
            </a:br>
            <a:endParaRPr dirty="0"/>
          </a:p>
          <a:p>
            <a:pPr marL="457200" lvl="0" indent="-342900" algn="l" rtl="0">
              <a:spcBef>
                <a:spcPts val="0"/>
              </a:spcBef>
              <a:spcAft>
                <a:spcPts val="0"/>
              </a:spcAft>
              <a:buSzPts val="1800"/>
              <a:buChar char="●"/>
            </a:pPr>
            <a:r>
              <a:rPr lang="en" dirty="0"/>
              <a:t>Install package with ‘pip install pycodestyle’</a:t>
            </a:r>
            <a:endParaRPr dirty="0"/>
          </a:p>
          <a:p>
            <a:pPr marL="457200" lvl="0" indent="-342900" algn="l" rtl="0">
              <a:spcBef>
                <a:spcPts val="0"/>
              </a:spcBef>
              <a:spcAft>
                <a:spcPts val="0"/>
              </a:spcAft>
              <a:buSzPts val="1800"/>
              <a:buChar char="●"/>
            </a:pPr>
            <a:r>
              <a:rPr lang="en" dirty="0"/>
              <a:t>Output lines that go against convention with ‘pycodestyle --first &lt;file.py&gt;’</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62980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t>Questions so far before we move onto Git?</a:t>
            </a:r>
            <a:endParaRPr sz="5000"/>
          </a:p>
        </p:txBody>
      </p:sp>
      <p:sp>
        <p:nvSpPr>
          <p:cNvPr id="145" name="Google Shape;145;p26"/>
          <p:cNvSpPr txBox="1"/>
          <p:nvPr/>
        </p:nvSpPr>
        <p:spPr>
          <a:xfrm>
            <a:off x="824400" y="1841250"/>
            <a:ext cx="7495200" cy="159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b="1"/>
              <a:t>As a recap, so far we’ve gone over:</a:t>
            </a:r>
            <a:endParaRPr sz="2100" b="1"/>
          </a:p>
          <a:p>
            <a:pPr marL="457200" lvl="0" indent="-361950" algn="l" rtl="0">
              <a:spcBef>
                <a:spcPts val="0"/>
              </a:spcBef>
              <a:spcAft>
                <a:spcPts val="0"/>
              </a:spcAft>
              <a:buSzPts val="2100"/>
              <a:buChar char="●"/>
            </a:pPr>
            <a:r>
              <a:rPr lang="en" sz="2100"/>
              <a:t>What is a coding style, and why are they important</a:t>
            </a:r>
            <a:endParaRPr sz="2100"/>
          </a:p>
          <a:p>
            <a:pPr marL="457200" lvl="0" indent="-361950" algn="l" rtl="0">
              <a:spcBef>
                <a:spcPts val="0"/>
              </a:spcBef>
              <a:spcAft>
                <a:spcPts val="0"/>
              </a:spcAft>
              <a:buSzPts val="2100"/>
              <a:buChar char="●"/>
            </a:pPr>
            <a:r>
              <a:rPr lang="en" sz="2100"/>
              <a:t>Examples of coding style guides</a:t>
            </a:r>
            <a:endParaRPr sz="2100"/>
          </a:p>
          <a:p>
            <a:pPr marL="457200" lvl="0" indent="-361950" algn="l" rtl="0">
              <a:spcBef>
                <a:spcPts val="0"/>
              </a:spcBef>
              <a:spcAft>
                <a:spcPts val="0"/>
              </a:spcAft>
              <a:buSzPts val="2100"/>
              <a:buChar char="●"/>
            </a:pPr>
            <a:r>
              <a:rPr lang="en" sz="2100"/>
              <a:t>PEP8 guide for Python</a:t>
            </a:r>
            <a:endParaRPr sz="2100"/>
          </a:p>
          <a:p>
            <a:pPr marL="914400" lvl="1" indent="-361950" algn="l" rtl="0">
              <a:spcBef>
                <a:spcPts val="0"/>
              </a:spcBef>
              <a:spcAft>
                <a:spcPts val="0"/>
              </a:spcAft>
              <a:buSzPts val="2100"/>
              <a:buChar char="○"/>
            </a:pPr>
            <a:r>
              <a:rPr lang="en" sz="2100"/>
              <a:t>Imports</a:t>
            </a:r>
            <a:endParaRPr sz="2100"/>
          </a:p>
          <a:p>
            <a:pPr marL="914400" lvl="1" indent="-361950" algn="l" rtl="0">
              <a:spcBef>
                <a:spcPts val="0"/>
              </a:spcBef>
              <a:spcAft>
                <a:spcPts val="0"/>
              </a:spcAft>
              <a:buSzPts val="2100"/>
              <a:buChar char="○"/>
            </a:pPr>
            <a:r>
              <a:rPr lang="en" sz="2100"/>
              <a:t>Indentation</a:t>
            </a:r>
            <a:endParaRPr sz="2100"/>
          </a:p>
          <a:p>
            <a:pPr marL="914400" lvl="1" indent="-361950" algn="l" rtl="0">
              <a:spcBef>
                <a:spcPts val="0"/>
              </a:spcBef>
              <a:spcAft>
                <a:spcPts val="0"/>
              </a:spcAft>
              <a:buSzPts val="2100"/>
              <a:buChar char="○"/>
            </a:pPr>
            <a:r>
              <a:rPr lang="en" sz="2100"/>
              <a:t>Whitespaces</a:t>
            </a:r>
            <a:endParaRPr sz="2100"/>
          </a:p>
          <a:p>
            <a:pPr marL="914400" lvl="1" indent="-361950" algn="l" rtl="0">
              <a:spcBef>
                <a:spcPts val="0"/>
              </a:spcBef>
              <a:spcAft>
                <a:spcPts val="0"/>
              </a:spcAft>
              <a:buSzPts val="2100"/>
              <a:buChar char="○"/>
            </a:pPr>
            <a:r>
              <a:rPr lang="en" sz="2100"/>
              <a:t>Naming</a:t>
            </a:r>
            <a:endParaRPr sz="2100"/>
          </a:p>
          <a:p>
            <a:pPr marL="914400" lvl="1" indent="-361950" algn="l" rtl="0">
              <a:spcBef>
                <a:spcPts val="0"/>
              </a:spcBef>
              <a:spcAft>
                <a:spcPts val="0"/>
              </a:spcAft>
              <a:buSzPts val="2100"/>
              <a:buChar char="○"/>
            </a:pPr>
            <a:r>
              <a:rPr lang="en" sz="2100"/>
              <a:t>comments</a:t>
            </a:r>
            <a:endParaRPr sz="21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311700" y="549775"/>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Time to ‘Git’ our game on!</a:t>
            </a:r>
            <a:endParaRPr/>
          </a:p>
        </p:txBody>
      </p:sp>
      <p:pic>
        <p:nvPicPr>
          <p:cNvPr id="151" name="Google Shape;151;p27"/>
          <p:cNvPicPr preferRelativeResize="0"/>
          <p:nvPr/>
        </p:nvPicPr>
        <p:blipFill>
          <a:blip r:embed="rId3">
            <a:alphaModFix/>
          </a:blip>
          <a:stretch>
            <a:fillRect/>
          </a:stretch>
        </p:blipFill>
        <p:spPr>
          <a:xfrm>
            <a:off x="3292450" y="1391570"/>
            <a:ext cx="2559100" cy="3207825"/>
          </a:xfrm>
          <a:prstGeom prst="rect">
            <a:avLst/>
          </a:prstGeom>
          <a:noFill/>
          <a:ln>
            <a:noFill/>
          </a:ln>
        </p:spPr>
      </p:pic>
      <p:sp>
        <p:nvSpPr>
          <p:cNvPr id="152" name="Google Shape;152;p27"/>
          <p:cNvSpPr txBox="1"/>
          <p:nvPr/>
        </p:nvSpPr>
        <p:spPr>
          <a:xfrm>
            <a:off x="2471300" y="4593600"/>
            <a:ext cx="5113500" cy="54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chemeClr val="hlink"/>
                </a:solidFill>
                <a:hlinkClick r:id="rId4"/>
              </a:rPr>
              <a:t>https://codeburst.io/git-good-part-a-e0d826286a2a?gi=c08ae8342c92</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 version control system (VCS)?</a:t>
            </a:r>
            <a:endParaRPr/>
          </a:p>
        </p:txBody>
      </p:sp>
      <p:sp>
        <p:nvSpPr>
          <p:cNvPr id="158" name="Google Shape;158;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A VCS is a system that records changes to file(s) over time</a:t>
            </a:r>
            <a:endParaRPr dirty="0"/>
          </a:p>
          <a:p>
            <a:pPr marL="457200" lvl="0" indent="-342900" algn="l" rtl="0">
              <a:spcBef>
                <a:spcPts val="0"/>
              </a:spcBef>
              <a:spcAft>
                <a:spcPts val="0"/>
              </a:spcAft>
              <a:buSzPts val="1800"/>
              <a:buChar char="●"/>
            </a:pPr>
            <a:r>
              <a:rPr lang="en" dirty="0"/>
              <a:t>This lets you recall specific versions whenever you want</a:t>
            </a:r>
            <a:br>
              <a:rPr lang="en" dirty="0"/>
            </a:br>
            <a:endParaRPr dirty="0"/>
          </a:p>
          <a:p>
            <a:pPr marL="457200" lvl="0" indent="-342900" algn="l" rtl="0">
              <a:spcBef>
                <a:spcPts val="0"/>
              </a:spcBef>
              <a:spcAft>
                <a:spcPts val="0"/>
              </a:spcAft>
              <a:buSzPts val="1800"/>
              <a:buChar char="●"/>
            </a:pPr>
            <a:r>
              <a:rPr lang="en" dirty="0"/>
              <a:t>VCS allows you to:</a:t>
            </a:r>
            <a:endParaRPr dirty="0"/>
          </a:p>
          <a:p>
            <a:pPr marL="914400" lvl="1" indent="-317500" algn="l" rtl="0">
              <a:spcBef>
                <a:spcPts val="0"/>
              </a:spcBef>
              <a:spcAft>
                <a:spcPts val="0"/>
              </a:spcAft>
              <a:buSzPts val="1400"/>
              <a:buChar char="○"/>
            </a:pPr>
            <a:r>
              <a:rPr lang="en" dirty="0"/>
              <a:t>Revert files to another state</a:t>
            </a:r>
            <a:endParaRPr dirty="0"/>
          </a:p>
          <a:p>
            <a:pPr marL="914400" lvl="1" indent="-317500" algn="l" rtl="0">
              <a:spcBef>
                <a:spcPts val="0"/>
              </a:spcBef>
              <a:spcAft>
                <a:spcPts val="0"/>
              </a:spcAft>
              <a:buSzPts val="1400"/>
              <a:buChar char="○"/>
            </a:pPr>
            <a:r>
              <a:rPr lang="en" dirty="0"/>
              <a:t>Revert the entire project to another state</a:t>
            </a:r>
            <a:endParaRPr dirty="0"/>
          </a:p>
          <a:p>
            <a:pPr marL="914400" lvl="1" indent="-317500" algn="l" rtl="0">
              <a:spcBef>
                <a:spcPts val="0"/>
              </a:spcBef>
              <a:spcAft>
                <a:spcPts val="0"/>
              </a:spcAft>
              <a:buSzPts val="1400"/>
              <a:buChar char="○"/>
            </a:pPr>
            <a:r>
              <a:rPr lang="en" dirty="0"/>
              <a:t>Compare changes over time</a:t>
            </a:r>
            <a:endParaRPr dirty="0"/>
          </a:p>
          <a:p>
            <a:pPr marL="914400" lvl="1" indent="-317500" algn="l" rtl="0">
              <a:spcBef>
                <a:spcPts val="0"/>
              </a:spcBef>
              <a:spcAft>
                <a:spcPts val="0"/>
              </a:spcAft>
              <a:buSzPts val="1400"/>
              <a:buChar char="○"/>
            </a:pPr>
            <a:r>
              <a:rPr lang="en" dirty="0"/>
              <a:t>See who introduced a specific change and when</a:t>
            </a:r>
            <a:endParaRPr dirty="0"/>
          </a:p>
          <a:p>
            <a:pPr marL="914400" lvl="1" indent="-317500" algn="l" rtl="0">
              <a:spcBef>
                <a:spcPts val="0"/>
              </a:spcBef>
              <a:spcAft>
                <a:spcPts val="0"/>
              </a:spcAft>
              <a:buSzPts val="1400"/>
              <a:buChar char="○"/>
            </a:pPr>
            <a:r>
              <a:rPr lang="en" dirty="0"/>
              <a:t>And much much more!</a:t>
            </a:r>
            <a:br>
              <a:rPr lang="en" dirty="0"/>
            </a:br>
            <a:endParaRPr dirty="0"/>
          </a:p>
          <a:p>
            <a:pPr marL="457200" lvl="0" indent="-342900" algn="l" rtl="0">
              <a:spcBef>
                <a:spcPts val="0"/>
              </a:spcBef>
              <a:spcAft>
                <a:spcPts val="0"/>
              </a:spcAft>
              <a:buSzPts val="1800"/>
              <a:buChar char="●"/>
            </a:pPr>
            <a:r>
              <a:rPr lang="en" dirty="0"/>
              <a:t>This is great because if any of your files mess up at any point, you can go back to a previous working state</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Then what’s Git?</a:t>
            </a:r>
            <a:endParaRPr/>
          </a:p>
        </p:txBody>
      </p:sp>
      <p:sp>
        <p:nvSpPr>
          <p:cNvPr id="164" name="Google Shape;164;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Git is an example of a Distributed Version Control System (DVCS)</a:t>
            </a:r>
            <a:br>
              <a:rPr lang="en"/>
            </a:br>
            <a:endParaRPr/>
          </a:p>
          <a:p>
            <a:pPr marL="457200" lvl="0" indent="-342900" algn="l" rtl="0">
              <a:spcBef>
                <a:spcPts val="0"/>
              </a:spcBef>
              <a:spcAft>
                <a:spcPts val="0"/>
              </a:spcAft>
              <a:buSzPts val="1800"/>
              <a:buChar char="●"/>
            </a:pPr>
            <a:r>
              <a:rPr lang="en"/>
              <a:t>In a DVCS, clients check out an entire </a:t>
            </a:r>
            <a:br>
              <a:rPr lang="en"/>
            </a:br>
            <a:r>
              <a:rPr lang="en"/>
              <a:t>snapshot of the latest version of the </a:t>
            </a:r>
            <a:br>
              <a:rPr lang="en"/>
            </a:br>
            <a:r>
              <a:rPr lang="en"/>
              <a:t>repository, including its full history of changes</a:t>
            </a:r>
            <a:br>
              <a:rPr lang="en"/>
            </a:br>
            <a:endParaRPr/>
          </a:p>
          <a:p>
            <a:pPr marL="457200" lvl="0" indent="-342900" algn="l" rtl="0">
              <a:spcBef>
                <a:spcPts val="0"/>
              </a:spcBef>
              <a:spcAft>
                <a:spcPts val="0"/>
              </a:spcAft>
              <a:buSzPts val="1800"/>
              <a:buChar char="●"/>
            </a:pPr>
            <a:r>
              <a:rPr lang="en"/>
              <a:t>That way, if the server goes down, a client</a:t>
            </a:r>
            <a:br>
              <a:rPr lang="en"/>
            </a:br>
            <a:r>
              <a:rPr lang="en"/>
              <a:t>can push their local version to the server,</a:t>
            </a:r>
            <a:br>
              <a:rPr lang="en"/>
            </a:br>
            <a:r>
              <a:rPr lang="en"/>
              <a:t>and bring it back up to speed</a:t>
            </a:r>
            <a:endParaRPr/>
          </a:p>
        </p:txBody>
      </p:sp>
      <p:pic>
        <p:nvPicPr>
          <p:cNvPr id="165" name="Google Shape;165;p29"/>
          <p:cNvPicPr preferRelativeResize="0"/>
          <p:nvPr/>
        </p:nvPicPr>
        <p:blipFill>
          <a:blip r:embed="rId3">
            <a:alphaModFix/>
          </a:blip>
          <a:stretch>
            <a:fillRect/>
          </a:stretch>
        </p:blipFill>
        <p:spPr>
          <a:xfrm>
            <a:off x="5581196" y="1652800"/>
            <a:ext cx="2852679" cy="3416400"/>
          </a:xfrm>
          <a:prstGeom prst="rect">
            <a:avLst/>
          </a:prstGeom>
          <a:noFill/>
          <a:ln>
            <a:noFill/>
          </a:ln>
        </p:spPr>
      </p:pic>
      <p:sp>
        <p:nvSpPr>
          <p:cNvPr id="166" name="Google Shape;166;p29"/>
          <p:cNvSpPr txBox="1"/>
          <p:nvPr/>
        </p:nvSpPr>
        <p:spPr>
          <a:xfrm>
            <a:off x="3491700" y="4568875"/>
            <a:ext cx="2089500" cy="44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t>From The Official Git Pro Book</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Basics of Git (1)</a:t>
            </a:r>
            <a:endParaRPr/>
          </a:p>
        </p:txBody>
      </p:sp>
      <p:sp>
        <p:nvSpPr>
          <p:cNvPr id="172" name="Google Shape;172;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Git stores a series of snapshots of a project (filesystem)</a:t>
            </a:r>
            <a:endParaRPr/>
          </a:p>
          <a:p>
            <a:pPr marL="0" lvl="0" indent="0" algn="l" rtl="0">
              <a:spcBef>
                <a:spcPts val="1600"/>
              </a:spcBef>
              <a:spcAft>
                <a:spcPts val="1600"/>
              </a:spcAft>
              <a:buNone/>
            </a:pPr>
            <a:r>
              <a:rPr lang="en"/>
              <a:t>When you change a local file, and then save the state of the project, Git takes a pic of what your files look like at that moment, and stores a reference to that snap</a:t>
            </a:r>
            <a:endParaRPr/>
          </a:p>
        </p:txBody>
      </p:sp>
      <p:pic>
        <p:nvPicPr>
          <p:cNvPr id="173" name="Google Shape;173;p30"/>
          <p:cNvPicPr preferRelativeResize="0"/>
          <p:nvPr/>
        </p:nvPicPr>
        <p:blipFill>
          <a:blip r:embed="rId3">
            <a:alphaModFix/>
          </a:blip>
          <a:stretch>
            <a:fillRect/>
          </a:stretch>
        </p:blipFill>
        <p:spPr>
          <a:xfrm>
            <a:off x="1949725" y="2672596"/>
            <a:ext cx="5244550" cy="1999475"/>
          </a:xfrm>
          <a:prstGeom prst="rect">
            <a:avLst/>
          </a:prstGeom>
          <a:noFill/>
          <a:ln>
            <a:noFill/>
          </a:ln>
        </p:spPr>
      </p:pic>
      <p:sp>
        <p:nvSpPr>
          <p:cNvPr id="174" name="Google Shape;174;p30"/>
          <p:cNvSpPr txBox="1"/>
          <p:nvPr/>
        </p:nvSpPr>
        <p:spPr>
          <a:xfrm>
            <a:off x="3527250" y="4672075"/>
            <a:ext cx="2089500" cy="44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t>From The Official Git Pro Book</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Basics of Git (2)</a:t>
            </a:r>
            <a:endParaRPr/>
          </a:p>
        </p:txBody>
      </p:sp>
      <p:sp>
        <p:nvSpPr>
          <p:cNvPr id="180" name="Google Shape;180;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Files in a Git project are in 1 of 3 states at any time:</a:t>
            </a:r>
            <a:endParaRPr/>
          </a:p>
          <a:p>
            <a:pPr marL="457200" lvl="0" indent="-342900" algn="l" rtl="0">
              <a:spcBef>
                <a:spcPts val="1600"/>
              </a:spcBef>
              <a:spcAft>
                <a:spcPts val="0"/>
              </a:spcAft>
              <a:buSzPts val="1800"/>
              <a:buChar char="●"/>
            </a:pPr>
            <a:r>
              <a:rPr lang="en"/>
              <a:t>Modified</a:t>
            </a:r>
            <a:endParaRPr/>
          </a:p>
          <a:p>
            <a:pPr marL="914400" lvl="1" indent="-317500" algn="l" rtl="0">
              <a:spcBef>
                <a:spcPts val="0"/>
              </a:spcBef>
              <a:spcAft>
                <a:spcPts val="0"/>
              </a:spcAft>
              <a:buSzPts val="1400"/>
              <a:buChar char="○"/>
            </a:pPr>
            <a:r>
              <a:rPr lang="en"/>
              <a:t>You’ve changed the file, but </a:t>
            </a:r>
            <a:br>
              <a:rPr lang="en"/>
            </a:br>
            <a:r>
              <a:rPr lang="en"/>
              <a:t>have not committed it to your </a:t>
            </a:r>
            <a:br>
              <a:rPr lang="en"/>
            </a:br>
            <a:r>
              <a:rPr lang="en"/>
              <a:t>local database yet</a:t>
            </a:r>
            <a:br>
              <a:rPr lang="en"/>
            </a:br>
            <a:endParaRPr/>
          </a:p>
          <a:p>
            <a:pPr marL="457200" lvl="0" indent="-342900" algn="l" rtl="0">
              <a:spcBef>
                <a:spcPts val="0"/>
              </a:spcBef>
              <a:spcAft>
                <a:spcPts val="0"/>
              </a:spcAft>
              <a:buSzPts val="1800"/>
              <a:buChar char="●"/>
            </a:pPr>
            <a:r>
              <a:rPr lang="en"/>
              <a:t>Staged</a:t>
            </a:r>
            <a:endParaRPr/>
          </a:p>
          <a:p>
            <a:pPr marL="914400" lvl="1" indent="-317500" algn="l" rtl="0">
              <a:spcBef>
                <a:spcPts val="0"/>
              </a:spcBef>
              <a:spcAft>
                <a:spcPts val="0"/>
              </a:spcAft>
              <a:buSzPts val="1400"/>
              <a:buChar char="○"/>
            </a:pPr>
            <a:r>
              <a:rPr lang="en"/>
              <a:t>You’ve marked a modified file </a:t>
            </a:r>
            <a:br>
              <a:rPr lang="en"/>
            </a:br>
            <a:r>
              <a:rPr lang="en"/>
              <a:t>to go into your next commit snapshot</a:t>
            </a:r>
            <a:br>
              <a:rPr lang="en"/>
            </a:br>
            <a:endParaRPr/>
          </a:p>
          <a:p>
            <a:pPr marL="457200" lvl="0" indent="-342900" algn="l" rtl="0">
              <a:spcBef>
                <a:spcPts val="0"/>
              </a:spcBef>
              <a:spcAft>
                <a:spcPts val="0"/>
              </a:spcAft>
              <a:buSzPts val="1800"/>
              <a:buChar char="●"/>
            </a:pPr>
            <a:r>
              <a:rPr lang="en"/>
              <a:t>Committed</a:t>
            </a:r>
            <a:endParaRPr/>
          </a:p>
          <a:p>
            <a:pPr marL="914400" lvl="1" indent="-317500" algn="l" rtl="0">
              <a:spcBef>
                <a:spcPts val="0"/>
              </a:spcBef>
              <a:spcAft>
                <a:spcPts val="0"/>
              </a:spcAft>
              <a:buSzPts val="1400"/>
              <a:buChar char="○"/>
            </a:pPr>
            <a:r>
              <a:rPr lang="en"/>
              <a:t>The data is safely stored in your </a:t>
            </a:r>
            <a:br>
              <a:rPr lang="en"/>
            </a:br>
            <a:r>
              <a:rPr lang="en"/>
              <a:t>local database</a:t>
            </a:r>
            <a:endParaRPr/>
          </a:p>
          <a:p>
            <a:pPr marL="0" lvl="0" indent="0" algn="l" rtl="0">
              <a:spcBef>
                <a:spcPts val="1600"/>
              </a:spcBef>
              <a:spcAft>
                <a:spcPts val="1600"/>
              </a:spcAft>
              <a:buNone/>
            </a:pPr>
            <a:endParaRPr/>
          </a:p>
        </p:txBody>
      </p:sp>
      <p:pic>
        <p:nvPicPr>
          <p:cNvPr id="181" name="Google Shape;181;p31"/>
          <p:cNvPicPr preferRelativeResize="0"/>
          <p:nvPr/>
        </p:nvPicPr>
        <p:blipFill>
          <a:blip r:embed="rId3">
            <a:alphaModFix/>
          </a:blip>
          <a:stretch>
            <a:fillRect/>
          </a:stretch>
        </p:blipFill>
        <p:spPr>
          <a:xfrm>
            <a:off x="4145050" y="2150145"/>
            <a:ext cx="4687250" cy="2583850"/>
          </a:xfrm>
          <a:prstGeom prst="rect">
            <a:avLst/>
          </a:prstGeom>
          <a:noFill/>
          <a:ln>
            <a:noFill/>
          </a:ln>
        </p:spPr>
      </p:pic>
      <p:sp>
        <p:nvSpPr>
          <p:cNvPr id="182" name="Google Shape;182;p31"/>
          <p:cNvSpPr txBox="1"/>
          <p:nvPr/>
        </p:nvSpPr>
        <p:spPr>
          <a:xfrm>
            <a:off x="5443925" y="4568875"/>
            <a:ext cx="2089500" cy="44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t>From The Official Git Pro Book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600"/>
              <a:t>Coding Style Guide Overview</a:t>
            </a:r>
            <a:endParaRPr sz="4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Getting Started with Git</a:t>
            </a:r>
            <a:endParaRPr/>
          </a:p>
        </p:txBody>
      </p:sp>
      <p:sp>
        <p:nvSpPr>
          <p:cNvPr id="188" name="Google Shape;188;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dirty="0"/>
              <a:t>Install Git on your local comp</a:t>
            </a:r>
            <a:endParaRPr dirty="0"/>
          </a:p>
          <a:p>
            <a:pPr marL="914400" lvl="1" indent="-317500" algn="l" rtl="0">
              <a:spcBef>
                <a:spcPts val="0"/>
              </a:spcBef>
              <a:spcAft>
                <a:spcPts val="0"/>
              </a:spcAft>
              <a:buSzPts val="1400"/>
              <a:buAutoNum type="alphaLcPeriod"/>
            </a:pPr>
            <a:r>
              <a:rPr lang="en" dirty="0"/>
              <a:t>Find your OS and install from here: </a:t>
            </a:r>
            <a:r>
              <a:rPr lang="en" u="sng" dirty="0">
                <a:solidFill>
                  <a:schemeClr val="hlink"/>
                </a:solidFill>
                <a:hlinkClick r:id="rId3"/>
              </a:rPr>
              <a:t>https://git-scm.com/book/en/v2/Getting-Started-Installing-Git</a:t>
            </a:r>
            <a:br>
              <a:rPr lang="en" dirty="0"/>
            </a:br>
            <a:endParaRPr dirty="0"/>
          </a:p>
          <a:p>
            <a:pPr marL="457200" lvl="0" indent="-342900" algn="l" rtl="0">
              <a:spcBef>
                <a:spcPts val="0"/>
              </a:spcBef>
              <a:spcAft>
                <a:spcPts val="0"/>
              </a:spcAft>
              <a:buSzPts val="1800"/>
              <a:buAutoNum type="arabicPeriod"/>
            </a:pPr>
            <a:r>
              <a:rPr lang="en" dirty="0"/>
              <a:t>First time Git setup for local comp</a:t>
            </a:r>
            <a:endParaRPr dirty="0"/>
          </a:p>
          <a:p>
            <a:pPr marL="914400" lvl="1" indent="-317500" algn="l" rtl="0">
              <a:spcBef>
                <a:spcPts val="0"/>
              </a:spcBef>
              <a:spcAft>
                <a:spcPts val="0"/>
              </a:spcAft>
              <a:buSzPts val="1400"/>
              <a:buAutoNum type="alphaLcPeriod"/>
            </a:pPr>
            <a:r>
              <a:rPr lang="en" dirty="0"/>
              <a:t>Open up a terminal</a:t>
            </a:r>
            <a:endParaRPr dirty="0"/>
          </a:p>
          <a:p>
            <a:pPr marL="914400" lvl="1" indent="-317500" algn="l" rtl="0">
              <a:spcBef>
                <a:spcPts val="0"/>
              </a:spcBef>
              <a:spcAft>
                <a:spcPts val="0"/>
              </a:spcAft>
              <a:buSzPts val="1400"/>
              <a:buAutoNum type="alphaLcPeriod"/>
            </a:pPr>
            <a:r>
              <a:rPr lang="en" dirty="0"/>
              <a:t>Look at your current git settings with ‘git config --list --show-origin’</a:t>
            </a:r>
            <a:endParaRPr dirty="0"/>
          </a:p>
          <a:p>
            <a:pPr marL="914400" lvl="1" indent="-317500" algn="l" rtl="0">
              <a:spcBef>
                <a:spcPts val="0"/>
              </a:spcBef>
              <a:spcAft>
                <a:spcPts val="0"/>
              </a:spcAft>
              <a:buSzPts val="1400"/>
              <a:buAutoNum type="alphaLcPeriod"/>
            </a:pPr>
            <a:r>
              <a:rPr lang="en" dirty="0"/>
              <a:t>Setup your identity with</a:t>
            </a:r>
            <a:br>
              <a:rPr lang="en" dirty="0"/>
            </a:br>
            <a:r>
              <a:rPr lang="en" dirty="0"/>
              <a:t>‘git config --global user.name “&lt;FirstName LastName&gt;” ’</a:t>
            </a:r>
            <a:br>
              <a:rPr lang="en" dirty="0"/>
            </a:br>
            <a:r>
              <a:rPr lang="en" dirty="0"/>
              <a:t>‘git config --global user.email “&lt;email@address.com&gt;” ’</a:t>
            </a:r>
            <a:br>
              <a:rPr lang="en" dirty="0"/>
            </a:br>
            <a:endParaRPr dirty="0"/>
          </a:p>
          <a:p>
            <a:pPr marL="457200" lvl="0" indent="-342900" algn="l" rtl="0">
              <a:spcBef>
                <a:spcPts val="0"/>
              </a:spcBef>
              <a:spcAft>
                <a:spcPts val="0"/>
              </a:spcAft>
              <a:buSzPts val="1800"/>
              <a:buAutoNum type="arabicPeriod"/>
            </a:pPr>
            <a:r>
              <a:rPr lang="en" dirty="0"/>
              <a:t>If you ever need help understanding what a command does, use ‘git help’</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8">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Getting a Git Repository</a:t>
            </a:r>
            <a:endParaRPr/>
          </a:p>
        </p:txBody>
      </p:sp>
      <p:sp>
        <p:nvSpPr>
          <p:cNvPr id="194" name="Google Shape;194;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There are two ways to get a Git repo on your computer</a:t>
            </a:r>
            <a:endParaRPr dirty="0"/>
          </a:p>
          <a:p>
            <a:pPr marL="457200" lvl="0" indent="-342900" algn="l" rtl="0">
              <a:spcBef>
                <a:spcPts val="1600"/>
              </a:spcBef>
              <a:spcAft>
                <a:spcPts val="0"/>
              </a:spcAft>
              <a:buSzPts val="1800"/>
              <a:buAutoNum type="arabicPeriod"/>
            </a:pPr>
            <a:r>
              <a:rPr lang="en" dirty="0"/>
              <a:t>You can turn a local directory that is not under version control into a Git repo</a:t>
            </a:r>
            <a:endParaRPr dirty="0"/>
          </a:p>
          <a:p>
            <a:pPr marL="914400" lvl="1" indent="-317500" algn="l" rtl="0">
              <a:spcBef>
                <a:spcPts val="0"/>
              </a:spcBef>
              <a:spcAft>
                <a:spcPts val="0"/>
              </a:spcAft>
              <a:buSzPts val="1400"/>
              <a:buAutoNum type="alphaLcPeriod"/>
            </a:pPr>
            <a:r>
              <a:rPr lang="en" dirty="0"/>
              <a:t>'cd &lt;/path/to/my/project&gt;’</a:t>
            </a:r>
            <a:endParaRPr dirty="0"/>
          </a:p>
          <a:p>
            <a:pPr marL="914400" lvl="1" indent="-317500" algn="l" rtl="0">
              <a:spcBef>
                <a:spcPts val="0"/>
              </a:spcBef>
              <a:spcAft>
                <a:spcPts val="0"/>
              </a:spcAft>
              <a:buSzPts val="1400"/>
              <a:buAutoNum type="alphaLcPeriod"/>
            </a:pPr>
            <a:r>
              <a:rPr lang="en" dirty="0"/>
              <a:t>'git init’</a:t>
            </a:r>
            <a:endParaRPr dirty="0"/>
          </a:p>
          <a:p>
            <a:pPr marL="914400" lvl="1" indent="-317500" algn="l" rtl="0">
              <a:spcBef>
                <a:spcPts val="0"/>
              </a:spcBef>
              <a:spcAft>
                <a:spcPts val="0"/>
              </a:spcAft>
              <a:buSzPts val="1400"/>
              <a:buAutoNum type="alphaLcPeriod"/>
            </a:pPr>
            <a:r>
              <a:rPr lang="en" dirty="0"/>
              <a:t>Currently files aren’t being tracked yet, I’ll go over how to save them in the next slide</a:t>
            </a:r>
            <a:br>
              <a:rPr lang="en" dirty="0"/>
            </a:br>
            <a:endParaRPr dirty="0"/>
          </a:p>
          <a:p>
            <a:pPr marL="457200" lvl="0" indent="-342900" algn="l" rtl="0">
              <a:spcBef>
                <a:spcPts val="0"/>
              </a:spcBef>
              <a:spcAft>
                <a:spcPts val="0"/>
              </a:spcAft>
              <a:buSzPts val="1800"/>
              <a:buAutoNum type="arabicPeriod"/>
            </a:pPr>
            <a:r>
              <a:rPr lang="en" dirty="0"/>
              <a:t>You can clone an existing Git repository onto your local computer</a:t>
            </a:r>
            <a:endParaRPr dirty="0"/>
          </a:p>
          <a:p>
            <a:pPr marL="914400" lvl="1" indent="-317500" algn="l" rtl="0">
              <a:spcBef>
                <a:spcPts val="0"/>
              </a:spcBef>
              <a:spcAft>
                <a:spcPts val="0"/>
              </a:spcAft>
              <a:buSzPts val="1400"/>
              <a:buAutoNum type="alphaLcPeriod"/>
            </a:pPr>
            <a:r>
              <a:rPr lang="en" dirty="0"/>
              <a:t>'cd &lt;/path/to/where/you/want/to/store/project&gt;’</a:t>
            </a:r>
            <a:endParaRPr dirty="0"/>
          </a:p>
          <a:p>
            <a:pPr marL="914400" lvl="1" indent="-317500" algn="l" rtl="0">
              <a:spcBef>
                <a:spcPts val="0"/>
              </a:spcBef>
              <a:spcAft>
                <a:spcPts val="0"/>
              </a:spcAft>
              <a:buSzPts val="1400"/>
              <a:buAutoNum type="alphaLcPeriod"/>
            </a:pPr>
            <a:r>
              <a:rPr lang="en" dirty="0"/>
              <a:t>'git clone &lt;url_of_repo&gt; &lt;name_you_want_to_call_folder&gt;’</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Recording Basic Changes to Files</a:t>
            </a:r>
            <a:endParaRPr/>
          </a:p>
        </p:txBody>
      </p:sp>
      <p:sp>
        <p:nvSpPr>
          <p:cNvPr id="200" name="Google Shape;200;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To see the status of which files in your git repo are untracked, unmodified, modified, or staged, use ‘git status’</a:t>
            </a:r>
            <a:br>
              <a:rPr lang="en" dirty="0"/>
            </a:br>
            <a:endParaRPr dirty="0"/>
          </a:p>
          <a:p>
            <a:pPr marL="457200" lvl="0" indent="-342900" algn="l" rtl="0">
              <a:spcBef>
                <a:spcPts val="0"/>
              </a:spcBef>
              <a:spcAft>
                <a:spcPts val="0"/>
              </a:spcAft>
              <a:buSzPts val="1800"/>
              <a:buChar char="●"/>
            </a:pPr>
            <a:r>
              <a:rPr lang="en" dirty="0"/>
              <a:t>To track an untracked file, or stage changes of a file, use ‘git add &lt;filename&gt;’</a:t>
            </a:r>
            <a:endParaRPr dirty="0"/>
          </a:p>
          <a:p>
            <a:pPr marL="457200" lvl="0" indent="-342900" algn="l" rtl="0">
              <a:spcBef>
                <a:spcPts val="0"/>
              </a:spcBef>
              <a:spcAft>
                <a:spcPts val="0"/>
              </a:spcAft>
              <a:buSzPts val="1800"/>
              <a:buChar char="●"/>
            </a:pPr>
            <a:r>
              <a:rPr lang="en" dirty="0"/>
              <a:t>To stage changes of all files in current directory, use ‘git add .’</a:t>
            </a:r>
            <a:endParaRPr dirty="0"/>
          </a:p>
          <a:p>
            <a:pPr marL="457200" lvl="0" indent="-342900" algn="l" rtl="0">
              <a:spcBef>
                <a:spcPts val="0"/>
              </a:spcBef>
              <a:spcAft>
                <a:spcPts val="0"/>
              </a:spcAft>
              <a:buSzPts val="1800"/>
              <a:buChar char="●"/>
            </a:pPr>
            <a:r>
              <a:rPr lang="en" dirty="0"/>
              <a:t>To stage changes of all files in current dir and all sub dirs, use ‘git add -A’</a:t>
            </a:r>
            <a:br>
              <a:rPr lang="en" dirty="0"/>
            </a:br>
            <a:endParaRPr dirty="0"/>
          </a:p>
          <a:p>
            <a:pPr marL="457200" lvl="0" indent="-342900" algn="l" rtl="0">
              <a:spcBef>
                <a:spcPts val="0"/>
              </a:spcBef>
              <a:spcAft>
                <a:spcPts val="0"/>
              </a:spcAft>
              <a:buSzPts val="1800"/>
              <a:buChar char="●"/>
            </a:pPr>
            <a:r>
              <a:rPr lang="en" dirty="0"/>
              <a:t>You can choose to ignore certain files when you use the add command with a </a:t>
            </a:r>
            <a:r>
              <a:rPr lang="en" u="sng" dirty="0">
                <a:solidFill>
                  <a:schemeClr val="hlink"/>
                </a:solidFill>
                <a:hlinkClick r:id="rId3"/>
              </a:rPr>
              <a:t>gitignore file</a:t>
            </a:r>
            <a:br>
              <a:rPr lang="en" dirty="0"/>
            </a:br>
            <a:endParaRPr dirty="0"/>
          </a:p>
          <a:p>
            <a:pPr marL="457200" lvl="0" indent="-342900" algn="l" rtl="0">
              <a:spcBef>
                <a:spcPts val="0"/>
              </a:spcBef>
              <a:spcAft>
                <a:spcPts val="0"/>
              </a:spcAft>
              <a:buSzPts val="1800"/>
              <a:buChar char="●"/>
            </a:pPr>
            <a:r>
              <a:rPr lang="en" dirty="0"/>
              <a:t>Now you can commit those staged changes (take a new pic of the project) with ‘git commit -m “&lt;message describing changes&gt;”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0">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Removing or Renaming Files </a:t>
            </a:r>
            <a:endParaRPr/>
          </a:p>
        </p:txBody>
      </p:sp>
      <p:sp>
        <p:nvSpPr>
          <p:cNvPr id="206" name="Google Shape;206;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To remove a file from Git</a:t>
            </a:r>
            <a:endParaRPr dirty="0"/>
          </a:p>
          <a:p>
            <a:pPr marL="914400" lvl="1" indent="-317500" algn="l" rtl="0">
              <a:spcBef>
                <a:spcPts val="0"/>
              </a:spcBef>
              <a:spcAft>
                <a:spcPts val="0"/>
              </a:spcAft>
              <a:buSzPts val="1400"/>
              <a:buChar char="○"/>
            </a:pPr>
            <a:r>
              <a:rPr lang="en" dirty="0"/>
              <a:t>delete file from directory</a:t>
            </a:r>
            <a:endParaRPr dirty="0"/>
          </a:p>
          <a:p>
            <a:pPr marL="914400" lvl="1" indent="-317500" algn="l" rtl="0">
              <a:spcBef>
                <a:spcPts val="0"/>
              </a:spcBef>
              <a:spcAft>
                <a:spcPts val="0"/>
              </a:spcAft>
              <a:buSzPts val="1400"/>
              <a:buChar char="○"/>
            </a:pPr>
            <a:r>
              <a:rPr lang="en" dirty="0"/>
              <a:t>execute ‘git rm’ to stage file’s removal</a:t>
            </a:r>
            <a:endParaRPr dirty="0"/>
          </a:p>
          <a:p>
            <a:pPr marL="914400" lvl="1" indent="-317500" algn="l" rtl="0">
              <a:spcBef>
                <a:spcPts val="0"/>
              </a:spcBef>
              <a:spcAft>
                <a:spcPts val="0"/>
              </a:spcAft>
              <a:buSzPts val="1400"/>
              <a:buChar char="○"/>
            </a:pPr>
            <a:r>
              <a:rPr lang="en" dirty="0"/>
              <a:t>‘git commit -m “&lt;commit_message&gt;” ‘</a:t>
            </a:r>
            <a:br>
              <a:rPr lang="en" dirty="0"/>
            </a:br>
            <a:endParaRPr dirty="0"/>
          </a:p>
          <a:p>
            <a:pPr marL="457200" lvl="0" indent="-342900" algn="l" rtl="0">
              <a:spcBef>
                <a:spcPts val="0"/>
              </a:spcBef>
              <a:spcAft>
                <a:spcPts val="0"/>
              </a:spcAft>
              <a:buSzPts val="1800"/>
              <a:buChar char="●"/>
            </a:pPr>
            <a:r>
              <a:rPr lang="en" dirty="0"/>
              <a:t>To keep file in working directory, but remove from staging area </a:t>
            </a:r>
            <a:br>
              <a:rPr lang="en" dirty="0"/>
            </a:br>
            <a:r>
              <a:rPr lang="en" dirty="0"/>
              <a:t>(could happen if you forgot to make a gitignore file)</a:t>
            </a:r>
            <a:endParaRPr dirty="0"/>
          </a:p>
          <a:p>
            <a:pPr marL="914400" lvl="1" indent="-317500" algn="l" rtl="0">
              <a:spcBef>
                <a:spcPts val="0"/>
              </a:spcBef>
              <a:spcAft>
                <a:spcPts val="0"/>
              </a:spcAft>
              <a:buSzPts val="1400"/>
              <a:buChar char="○"/>
            </a:pPr>
            <a:r>
              <a:rPr lang="en" dirty="0"/>
              <a:t>‘git rm --cached &lt;filename&gt;’</a:t>
            </a:r>
            <a:br>
              <a:rPr lang="en" dirty="0"/>
            </a:br>
            <a:endParaRPr dirty="0"/>
          </a:p>
          <a:p>
            <a:pPr marL="457200" lvl="0" indent="-342900" algn="l" rtl="0">
              <a:spcBef>
                <a:spcPts val="0"/>
              </a:spcBef>
              <a:spcAft>
                <a:spcPts val="0"/>
              </a:spcAft>
              <a:buSzPts val="1800"/>
              <a:buChar char="●"/>
            </a:pPr>
            <a:r>
              <a:rPr lang="en" dirty="0"/>
              <a:t>To rename a file</a:t>
            </a:r>
            <a:endParaRPr dirty="0"/>
          </a:p>
          <a:p>
            <a:pPr marL="914400" lvl="1" indent="-317500" algn="l" rtl="0">
              <a:spcBef>
                <a:spcPts val="0"/>
              </a:spcBef>
              <a:spcAft>
                <a:spcPts val="0"/>
              </a:spcAft>
              <a:buSzPts val="1400"/>
              <a:buChar char="○"/>
            </a:pPr>
            <a:r>
              <a:rPr lang="en" dirty="0"/>
              <a:t>‘git mv &lt;curr_file_name&gt; &lt;new_file_name&gt;’</a:t>
            </a:r>
            <a:endParaRPr dirty="0"/>
          </a:p>
        </p:txBody>
      </p:sp>
      <p:pic>
        <p:nvPicPr>
          <p:cNvPr id="207" name="Google Shape;207;p35"/>
          <p:cNvPicPr preferRelativeResize="0"/>
          <p:nvPr/>
        </p:nvPicPr>
        <p:blipFill>
          <a:blip r:embed="rId3">
            <a:alphaModFix/>
          </a:blip>
          <a:stretch>
            <a:fillRect/>
          </a:stretch>
        </p:blipFill>
        <p:spPr>
          <a:xfrm>
            <a:off x="5783250" y="254150"/>
            <a:ext cx="3139465" cy="1851800"/>
          </a:xfrm>
          <a:prstGeom prst="rect">
            <a:avLst/>
          </a:prstGeom>
          <a:noFill/>
          <a:ln>
            <a:noFill/>
          </a:ln>
        </p:spPr>
      </p:pic>
      <p:sp>
        <p:nvSpPr>
          <p:cNvPr id="208" name="Google Shape;208;p35"/>
          <p:cNvSpPr txBox="1"/>
          <p:nvPr/>
        </p:nvSpPr>
        <p:spPr>
          <a:xfrm>
            <a:off x="5852988" y="2105950"/>
            <a:ext cx="30000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chemeClr val="hlink"/>
                </a:solidFill>
                <a:hlinkClick r:id="rId4"/>
              </a:rPr>
              <a:t>http://www.quickmeme.com/meme/3vkgy5</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6">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Undoing stuff</a:t>
            </a:r>
            <a:endParaRPr/>
          </a:p>
        </p:txBody>
      </p:sp>
      <p:sp>
        <p:nvSpPr>
          <p:cNvPr id="214" name="Google Shape;214;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If you accidentally forgot to add some files in a commit, or want to change commit message </a:t>
            </a:r>
            <a:endParaRPr dirty="0"/>
          </a:p>
          <a:p>
            <a:pPr marL="914400" lvl="1" indent="-317500" algn="l" rtl="0">
              <a:spcBef>
                <a:spcPts val="0"/>
              </a:spcBef>
              <a:spcAft>
                <a:spcPts val="0"/>
              </a:spcAft>
              <a:buSzPts val="1400"/>
              <a:buChar char="○"/>
            </a:pPr>
            <a:r>
              <a:rPr lang="en" dirty="0"/>
              <a:t>After your initial commit, run ‘git add &lt;forgotten_file&gt;’</a:t>
            </a:r>
            <a:endParaRPr dirty="0"/>
          </a:p>
          <a:p>
            <a:pPr marL="914400" lvl="1" indent="-317500" algn="l" rtl="0">
              <a:spcBef>
                <a:spcPts val="0"/>
              </a:spcBef>
              <a:spcAft>
                <a:spcPts val="0"/>
              </a:spcAft>
              <a:buSzPts val="1400"/>
              <a:buChar char="○"/>
            </a:pPr>
            <a:r>
              <a:rPr lang="en" dirty="0"/>
              <a:t>Then run ‘git commit --amend’</a:t>
            </a:r>
            <a:endParaRPr dirty="0"/>
          </a:p>
          <a:p>
            <a:pPr marL="914400" lvl="1" indent="-317500" algn="l" rtl="0">
              <a:spcBef>
                <a:spcPts val="0"/>
              </a:spcBef>
              <a:spcAft>
                <a:spcPts val="0"/>
              </a:spcAft>
              <a:buSzPts val="1400"/>
              <a:buChar char="○"/>
            </a:pPr>
            <a:r>
              <a:rPr lang="en" dirty="0"/>
              <a:t>you’ll end up with a single commit, instead of two of them</a:t>
            </a:r>
            <a:br>
              <a:rPr lang="en" dirty="0"/>
            </a:br>
            <a:endParaRPr dirty="0"/>
          </a:p>
          <a:p>
            <a:pPr marL="457200" lvl="0" indent="-342900" algn="l" rtl="0">
              <a:spcBef>
                <a:spcPts val="0"/>
              </a:spcBef>
              <a:spcAft>
                <a:spcPts val="0"/>
              </a:spcAft>
              <a:buSzPts val="1800"/>
              <a:buChar char="●"/>
            </a:pPr>
            <a:r>
              <a:rPr lang="en" dirty="0"/>
              <a:t>To unstage a staged file</a:t>
            </a:r>
            <a:endParaRPr dirty="0"/>
          </a:p>
          <a:p>
            <a:pPr marL="914400" lvl="1" indent="-317500" algn="l" rtl="0">
              <a:spcBef>
                <a:spcPts val="0"/>
              </a:spcBef>
              <a:spcAft>
                <a:spcPts val="0"/>
              </a:spcAft>
              <a:buSzPts val="1400"/>
              <a:buChar char="○"/>
            </a:pPr>
            <a:r>
              <a:rPr lang="en" dirty="0"/>
              <a:t>Run ‘git reset HEAD &lt;file_name_to_unstage&gt;’</a:t>
            </a:r>
            <a:br>
              <a:rPr lang="en" dirty="0"/>
            </a:br>
            <a:endParaRPr dirty="0"/>
          </a:p>
          <a:p>
            <a:pPr marL="457200" lvl="0" indent="-342900" algn="l" rtl="0">
              <a:spcBef>
                <a:spcPts val="0"/>
              </a:spcBef>
              <a:spcAft>
                <a:spcPts val="0"/>
              </a:spcAft>
              <a:buSzPts val="1800"/>
              <a:buChar char="●"/>
            </a:pPr>
            <a:r>
              <a:rPr lang="en" dirty="0"/>
              <a:t>To unmodify a modified file</a:t>
            </a:r>
            <a:endParaRPr dirty="0"/>
          </a:p>
          <a:p>
            <a:pPr marL="914400" lvl="1" indent="-317500" algn="l" rtl="0">
              <a:spcBef>
                <a:spcPts val="0"/>
              </a:spcBef>
              <a:spcAft>
                <a:spcPts val="0"/>
              </a:spcAft>
              <a:buSzPts val="1400"/>
              <a:buChar char="○"/>
            </a:pPr>
            <a:r>
              <a:rPr lang="en" dirty="0"/>
              <a:t>‘git checkout -- &lt;file_name_to_revert&gt;’</a:t>
            </a:r>
            <a:endParaRPr dirty="0"/>
          </a:p>
          <a:p>
            <a:pPr marL="914400" lvl="1" indent="-317500" algn="l" rtl="0">
              <a:spcBef>
                <a:spcPts val="0"/>
              </a:spcBef>
              <a:spcAft>
                <a:spcPts val="0"/>
              </a:spcAft>
              <a:buSzPts val="1400"/>
              <a:buChar char="○"/>
            </a:pPr>
            <a:r>
              <a:rPr lang="en" dirty="0"/>
              <a:t>ONLY RUN if you know you don’t want those unsaved local changes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4">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Working with Remotes</a:t>
            </a:r>
            <a:endParaRPr/>
          </a:p>
        </p:txBody>
      </p:sp>
      <p:sp>
        <p:nvSpPr>
          <p:cNvPr id="220" name="Google Shape;220;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When you clone a repository, your local copy is able to communicate to the server you cloned from, called “origin”</a:t>
            </a:r>
            <a:br>
              <a:rPr lang="en" dirty="0"/>
            </a:br>
            <a:endParaRPr dirty="0"/>
          </a:p>
          <a:p>
            <a:pPr marL="457200" lvl="0" indent="-342900" algn="l" rtl="0">
              <a:spcBef>
                <a:spcPts val="0"/>
              </a:spcBef>
              <a:spcAft>
                <a:spcPts val="0"/>
              </a:spcAft>
              <a:buSzPts val="1800"/>
              <a:buChar char="●"/>
            </a:pPr>
            <a:r>
              <a:rPr lang="en" dirty="0"/>
              <a:t>Run ‘git remote -v’ to see the remote servers, and their given names</a:t>
            </a:r>
            <a:endParaRPr dirty="0"/>
          </a:p>
          <a:p>
            <a:pPr marL="457200" lvl="0" indent="-342900" algn="l" rtl="0">
              <a:spcBef>
                <a:spcPts val="0"/>
              </a:spcBef>
              <a:spcAft>
                <a:spcPts val="0"/>
              </a:spcAft>
              <a:buSzPts val="1800"/>
              <a:buChar char="●"/>
            </a:pPr>
            <a:r>
              <a:rPr lang="en" dirty="0"/>
              <a:t>We can add more remote repositories by ourselves with </a:t>
            </a:r>
            <a:br>
              <a:rPr lang="en" dirty="0"/>
            </a:br>
            <a:r>
              <a:rPr lang="en" dirty="0"/>
              <a:t>‘git remote add &lt;short_name&gt; &lt;url_of _server&gt;’</a:t>
            </a:r>
            <a:br>
              <a:rPr lang="en" dirty="0"/>
            </a:br>
            <a:endParaRPr dirty="0"/>
          </a:p>
          <a:p>
            <a:pPr marL="457200" lvl="0" indent="-342900" algn="l" rtl="0">
              <a:spcBef>
                <a:spcPts val="0"/>
              </a:spcBef>
              <a:spcAft>
                <a:spcPts val="0"/>
              </a:spcAft>
              <a:buSzPts val="1800"/>
              <a:buChar char="●"/>
            </a:pPr>
            <a:r>
              <a:rPr lang="en" dirty="0"/>
              <a:t>To fetch, pull, and merge changes from a remote into your local repo</a:t>
            </a:r>
            <a:endParaRPr dirty="0"/>
          </a:p>
          <a:p>
            <a:pPr marL="914400" lvl="1" indent="-317500" algn="l" rtl="0">
              <a:spcBef>
                <a:spcPts val="0"/>
              </a:spcBef>
              <a:spcAft>
                <a:spcPts val="0"/>
              </a:spcAft>
              <a:buSzPts val="1400"/>
              <a:buChar char="○"/>
            </a:pPr>
            <a:r>
              <a:rPr lang="en" dirty="0"/>
              <a:t>‘git pull &lt;remote_short_name&gt; &lt;remote_branch_to_pull_from&gt;’</a:t>
            </a:r>
            <a:br>
              <a:rPr lang="en" dirty="0"/>
            </a:br>
            <a:endParaRPr dirty="0"/>
          </a:p>
          <a:p>
            <a:pPr marL="457200" lvl="0" indent="-342900" algn="l" rtl="0">
              <a:spcBef>
                <a:spcPts val="0"/>
              </a:spcBef>
              <a:spcAft>
                <a:spcPts val="0"/>
              </a:spcAft>
              <a:buSzPts val="1800"/>
              <a:buChar char="●"/>
            </a:pPr>
            <a:r>
              <a:rPr lang="en" dirty="0"/>
              <a:t>To push your changes to remote</a:t>
            </a:r>
            <a:endParaRPr dirty="0"/>
          </a:p>
          <a:p>
            <a:pPr marL="914400" lvl="1" indent="-317500" algn="l" rtl="0">
              <a:spcBef>
                <a:spcPts val="0"/>
              </a:spcBef>
              <a:spcAft>
                <a:spcPts val="0"/>
              </a:spcAft>
              <a:buSzPts val="1400"/>
              <a:buChar char="○"/>
            </a:pPr>
            <a:r>
              <a:rPr lang="en" dirty="0"/>
              <a:t>‘git push &lt;remote_short_name&gt; &lt;local_branch_to_push_up&gt;’</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0">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What’s a branch?</a:t>
            </a:r>
            <a:endParaRPr/>
          </a:p>
        </p:txBody>
      </p:sp>
      <p:sp>
        <p:nvSpPr>
          <p:cNvPr id="226" name="Google Shape;226;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Remember, when we </a:t>
            </a:r>
            <a:r>
              <a:rPr lang="en" b="1" dirty="0"/>
              <a:t>commit</a:t>
            </a:r>
            <a:r>
              <a:rPr lang="en" dirty="0"/>
              <a:t> something on Git, it takes a </a:t>
            </a:r>
            <a:r>
              <a:rPr lang="en" b="1" dirty="0"/>
              <a:t>snapshot</a:t>
            </a:r>
            <a:r>
              <a:rPr lang="en" dirty="0"/>
              <a:t> of the current state of the project, and stores it with a history of all past snapshots.</a:t>
            </a:r>
            <a:endParaRPr dirty="0"/>
          </a:p>
          <a:p>
            <a:pPr marL="0" lvl="0" indent="0" algn="l" rtl="0">
              <a:spcBef>
                <a:spcPts val="1600"/>
              </a:spcBef>
              <a:spcAft>
                <a:spcPts val="0"/>
              </a:spcAft>
              <a:buNone/>
            </a:pPr>
            <a:r>
              <a:rPr lang="en" dirty="0"/>
              <a:t>Looks something like this tree, where each node is a committed snapshot:</a:t>
            </a:r>
            <a:endParaRPr dirty="0"/>
          </a:p>
          <a:p>
            <a:pPr marL="0" lvl="0" indent="0" algn="l" rtl="0">
              <a:spcBef>
                <a:spcPts val="1600"/>
              </a:spcBef>
              <a:spcAft>
                <a:spcPts val="0"/>
              </a:spcAft>
              <a:buNone/>
            </a:pPr>
            <a:r>
              <a:rPr lang="en" dirty="0"/>
              <a:t>‘master’, ‘testing’, and ‘HEAD’ are </a:t>
            </a:r>
            <a:r>
              <a:rPr lang="en" b="1" dirty="0"/>
              <a:t>pointers</a:t>
            </a:r>
            <a:r>
              <a:rPr lang="en" dirty="0"/>
              <a:t> to a certain commit</a:t>
            </a:r>
            <a:br>
              <a:rPr lang="en" dirty="0"/>
            </a:br>
            <a:r>
              <a:rPr lang="en" dirty="0"/>
              <a:t>Or you can call them </a:t>
            </a:r>
            <a:r>
              <a:rPr lang="en" b="1" dirty="0"/>
              <a:t>branches</a:t>
            </a:r>
            <a:endParaRPr b="1" dirty="0"/>
          </a:p>
          <a:p>
            <a:pPr marL="0" lvl="0" indent="0" algn="l" rtl="0">
              <a:spcBef>
                <a:spcPts val="1600"/>
              </a:spcBef>
              <a:spcAft>
                <a:spcPts val="0"/>
              </a:spcAft>
              <a:buNone/>
            </a:pPr>
            <a:r>
              <a:rPr lang="en" dirty="0"/>
              <a:t>‘HEAD’ is a special pointer that points to the current local branch</a:t>
            </a:r>
            <a:br>
              <a:rPr lang="en" dirty="0"/>
            </a:br>
            <a:r>
              <a:rPr lang="en" dirty="0"/>
              <a:t>you’re working on</a:t>
            </a:r>
            <a:endParaRPr dirty="0"/>
          </a:p>
          <a:p>
            <a:pPr marL="0" lvl="0" indent="0" algn="l" rtl="0">
              <a:spcBef>
                <a:spcPts val="1600"/>
              </a:spcBef>
              <a:spcAft>
                <a:spcPts val="1600"/>
              </a:spcAft>
              <a:buNone/>
            </a:pPr>
            <a:r>
              <a:rPr lang="en" dirty="0"/>
              <a:t>Here, you’re working on master, but you</a:t>
            </a:r>
            <a:br>
              <a:rPr lang="en" dirty="0"/>
            </a:br>
            <a:r>
              <a:rPr lang="en" dirty="0"/>
              <a:t>also have another branch called ‘testing’ pointing to the same commit</a:t>
            </a:r>
            <a:endParaRPr dirty="0"/>
          </a:p>
        </p:txBody>
      </p:sp>
      <p:pic>
        <p:nvPicPr>
          <p:cNvPr id="227" name="Google Shape;227;p38"/>
          <p:cNvPicPr preferRelativeResize="0"/>
          <p:nvPr/>
        </p:nvPicPr>
        <p:blipFill>
          <a:blip r:embed="rId3">
            <a:alphaModFix/>
          </a:blip>
          <a:stretch>
            <a:fillRect/>
          </a:stretch>
        </p:blipFill>
        <p:spPr>
          <a:xfrm>
            <a:off x="4704450" y="2660725"/>
            <a:ext cx="3751450" cy="2189925"/>
          </a:xfrm>
          <a:prstGeom prst="rect">
            <a:avLst/>
          </a:prstGeom>
          <a:noFill/>
          <a:ln>
            <a:noFill/>
          </a:ln>
        </p:spPr>
      </p:pic>
      <p:sp>
        <p:nvSpPr>
          <p:cNvPr id="228" name="Google Shape;228;p38"/>
          <p:cNvSpPr txBox="1"/>
          <p:nvPr/>
        </p:nvSpPr>
        <p:spPr>
          <a:xfrm>
            <a:off x="7054500" y="4850650"/>
            <a:ext cx="2089500" cy="44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t>From The Official Git Pro Book</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Branch Command Basics</a:t>
            </a:r>
            <a:endParaRPr/>
          </a:p>
        </p:txBody>
      </p:sp>
      <p:sp>
        <p:nvSpPr>
          <p:cNvPr id="234" name="Google Shape;234;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To create a new branch, use ‘git branch &lt;branch_name&gt;’</a:t>
            </a:r>
            <a:br>
              <a:rPr lang="en" dirty="0"/>
            </a:br>
            <a:endParaRPr dirty="0"/>
          </a:p>
          <a:p>
            <a:pPr marL="457200" lvl="0" indent="-342900" algn="l" rtl="0">
              <a:spcBef>
                <a:spcPts val="0"/>
              </a:spcBef>
              <a:spcAft>
                <a:spcPts val="0"/>
              </a:spcAft>
              <a:buSzPts val="1800"/>
              <a:buChar char="●"/>
            </a:pPr>
            <a:r>
              <a:rPr lang="en" dirty="0"/>
              <a:t>This doesn’t switch you to that branch! To switch, use </a:t>
            </a:r>
            <a:br>
              <a:rPr lang="en" dirty="0"/>
            </a:br>
            <a:r>
              <a:rPr lang="en" dirty="0"/>
              <a:t>‘git checkout &lt;branch_to_switch_to&gt;’</a:t>
            </a:r>
            <a:endParaRPr dirty="0"/>
          </a:p>
          <a:p>
            <a:pPr marL="914400" lvl="1" indent="-317500" algn="l" rtl="0">
              <a:spcBef>
                <a:spcPts val="0"/>
              </a:spcBef>
              <a:spcAft>
                <a:spcPts val="0"/>
              </a:spcAft>
              <a:buSzPts val="1400"/>
              <a:buChar char="○"/>
            </a:pPr>
            <a:r>
              <a:rPr lang="en" dirty="0"/>
              <a:t>Switching branches changes your directory files to how</a:t>
            </a:r>
            <a:br>
              <a:rPr lang="en" dirty="0"/>
            </a:br>
            <a:r>
              <a:rPr lang="en" dirty="0"/>
              <a:t>they looked at that commit</a:t>
            </a:r>
            <a:endParaRPr dirty="0"/>
          </a:p>
          <a:p>
            <a:pPr marL="0" lvl="0" indent="0" algn="l" rtl="0">
              <a:spcBef>
                <a:spcPts val="1600"/>
              </a:spcBef>
              <a:spcAft>
                <a:spcPts val="1600"/>
              </a:spcAft>
              <a:buNone/>
            </a:pPr>
            <a:r>
              <a:rPr lang="en" dirty="0"/>
              <a:t>For example, let’s say we add</a:t>
            </a:r>
            <a:br>
              <a:rPr lang="en" dirty="0"/>
            </a:br>
            <a:r>
              <a:rPr lang="en" dirty="0"/>
              <a:t>a new commit to the testing </a:t>
            </a:r>
            <a:br>
              <a:rPr lang="en" dirty="0"/>
            </a:br>
            <a:r>
              <a:rPr lang="en" dirty="0"/>
              <a:t>branch, then our commit tree </a:t>
            </a:r>
            <a:br>
              <a:rPr lang="en" dirty="0"/>
            </a:br>
            <a:r>
              <a:rPr lang="en" dirty="0"/>
              <a:t>will look like this:</a:t>
            </a:r>
            <a:endParaRPr dirty="0"/>
          </a:p>
        </p:txBody>
      </p:sp>
      <p:pic>
        <p:nvPicPr>
          <p:cNvPr id="235" name="Google Shape;235;p39"/>
          <p:cNvPicPr preferRelativeResize="0"/>
          <p:nvPr/>
        </p:nvPicPr>
        <p:blipFill>
          <a:blip r:embed="rId3">
            <a:alphaModFix/>
          </a:blip>
          <a:stretch>
            <a:fillRect/>
          </a:stretch>
        </p:blipFill>
        <p:spPr>
          <a:xfrm>
            <a:off x="3775600" y="2700475"/>
            <a:ext cx="5182624" cy="2163750"/>
          </a:xfrm>
          <a:prstGeom prst="rect">
            <a:avLst/>
          </a:prstGeom>
          <a:noFill/>
          <a:ln>
            <a:noFill/>
          </a:ln>
        </p:spPr>
      </p:pic>
      <p:sp>
        <p:nvSpPr>
          <p:cNvPr id="238" name="Google Shape;238;p39"/>
          <p:cNvSpPr txBox="1"/>
          <p:nvPr/>
        </p:nvSpPr>
        <p:spPr>
          <a:xfrm>
            <a:off x="5882625" y="3775225"/>
            <a:ext cx="2089500" cy="44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t>From The Official Git Pro Book</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Divergent Branches and Merging (1)</a:t>
            </a:r>
            <a:endParaRPr/>
          </a:p>
        </p:txBody>
      </p:sp>
      <p:sp>
        <p:nvSpPr>
          <p:cNvPr id="244" name="Google Shape;244;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say you’re in a situation where you’ve been working on ticket issue 53 for your project, and you got called saying you have to apply a hotfix for another problem immediately. Your tree may look like this:</a:t>
            </a:r>
            <a:endParaRPr/>
          </a:p>
          <a:p>
            <a:pPr marL="0" lvl="0" indent="0" algn="l" rtl="0">
              <a:spcBef>
                <a:spcPts val="1600"/>
              </a:spcBef>
              <a:spcAft>
                <a:spcPts val="1600"/>
              </a:spcAft>
              <a:buNone/>
            </a:pPr>
            <a:endParaRPr/>
          </a:p>
        </p:txBody>
      </p:sp>
      <p:pic>
        <p:nvPicPr>
          <p:cNvPr id="245" name="Google Shape;245;p40"/>
          <p:cNvPicPr preferRelativeResize="0"/>
          <p:nvPr/>
        </p:nvPicPr>
        <p:blipFill>
          <a:blip r:embed="rId3">
            <a:alphaModFix/>
          </a:blip>
          <a:stretch>
            <a:fillRect/>
          </a:stretch>
        </p:blipFill>
        <p:spPr>
          <a:xfrm>
            <a:off x="1931338" y="2384126"/>
            <a:ext cx="5281326" cy="2528450"/>
          </a:xfrm>
          <a:prstGeom prst="rect">
            <a:avLst/>
          </a:prstGeom>
          <a:noFill/>
          <a:ln>
            <a:noFill/>
          </a:ln>
        </p:spPr>
      </p:pic>
      <p:sp>
        <p:nvSpPr>
          <p:cNvPr id="246" name="Google Shape;246;p40"/>
          <p:cNvSpPr txBox="1"/>
          <p:nvPr/>
        </p:nvSpPr>
        <p:spPr>
          <a:xfrm>
            <a:off x="3692625" y="3845550"/>
            <a:ext cx="2089500" cy="44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t>From The Official Git Pro Book</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Divergent Branches and Merging (2)</a:t>
            </a:r>
            <a:endParaRPr/>
          </a:p>
          <a:p>
            <a:pPr marL="0" lvl="0" indent="0" algn="l" rtl="0">
              <a:spcBef>
                <a:spcPts val="0"/>
              </a:spcBef>
              <a:spcAft>
                <a:spcPts val="0"/>
              </a:spcAft>
              <a:buNone/>
            </a:pPr>
            <a:endParaRPr/>
          </a:p>
        </p:txBody>
      </p:sp>
      <p:sp>
        <p:nvSpPr>
          <p:cNvPr id="252" name="Google Shape;252;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We can deploy the hotfix changes to the master branch by running:</a:t>
            </a:r>
            <a:endParaRPr dirty="0"/>
          </a:p>
          <a:p>
            <a:pPr marL="914400" lvl="1" indent="-317500" algn="l" rtl="0">
              <a:spcBef>
                <a:spcPts val="0"/>
              </a:spcBef>
              <a:spcAft>
                <a:spcPts val="0"/>
              </a:spcAft>
              <a:buSzPts val="1400"/>
              <a:buChar char="○"/>
            </a:pPr>
            <a:r>
              <a:rPr lang="en" dirty="0"/>
              <a:t>‘git checkout master’ </a:t>
            </a:r>
            <a:endParaRPr dirty="0"/>
          </a:p>
          <a:p>
            <a:pPr marL="914400" lvl="1" indent="-317500" algn="l" rtl="0">
              <a:spcBef>
                <a:spcPts val="0"/>
              </a:spcBef>
              <a:spcAft>
                <a:spcPts val="0"/>
              </a:spcAft>
              <a:buSzPts val="1400"/>
              <a:buChar char="○"/>
            </a:pPr>
            <a:r>
              <a:rPr lang="en" dirty="0"/>
              <a:t>‘git merge hotfix’</a:t>
            </a:r>
            <a:br>
              <a:rPr lang="en" dirty="0"/>
            </a:br>
            <a:br>
              <a:rPr lang="en" dirty="0"/>
            </a:br>
            <a:br>
              <a:rPr lang="en" dirty="0"/>
            </a:br>
            <a:br>
              <a:rPr lang="en" dirty="0"/>
            </a:br>
            <a:br>
              <a:rPr lang="en" dirty="0"/>
            </a:br>
            <a:br>
              <a:rPr lang="en" dirty="0"/>
            </a:br>
            <a:br>
              <a:rPr lang="en" dirty="0"/>
            </a:br>
            <a:endParaRPr dirty="0"/>
          </a:p>
          <a:p>
            <a:pPr marL="457200" lvl="0" indent="-342900" algn="l" rtl="0">
              <a:spcBef>
                <a:spcPts val="0"/>
              </a:spcBef>
              <a:spcAft>
                <a:spcPts val="0"/>
              </a:spcAft>
              <a:buSzPts val="1800"/>
              <a:buChar char="●"/>
            </a:pPr>
            <a:r>
              <a:rPr lang="en" dirty="0"/>
              <a:t>Now that we’re done with the hotfix pointer, we </a:t>
            </a:r>
            <a:br>
              <a:rPr lang="en" dirty="0"/>
            </a:br>
            <a:r>
              <a:rPr lang="en" dirty="0"/>
              <a:t>can delete it with ‘git branch -d &lt;branch_to_delete&gt;’</a:t>
            </a:r>
            <a:endParaRPr dirty="0"/>
          </a:p>
        </p:txBody>
      </p:sp>
      <p:pic>
        <p:nvPicPr>
          <p:cNvPr id="253" name="Google Shape;253;p41"/>
          <p:cNvPicPr preferRelativeResize="0"/>
          <p:nvPr/>
        </p:nvPicPr>
        <p:blipFill>
          <a:blip r:embed="rId3">
            <a:alphaModFix/>
          </a:blip>
          <a:stretch>
            <a:fillRect/>
          </a:stretch>
        </p:blipFill>
        <p:spPr>
          <a:xfrm>
            <a:off x="2713450" y="1571575"/>
            <a:ext cx="5368400" cy="3221050"/>
          </a:xfrm>
          <a:prstGeom prst="rect">
            <a:avLst/>
          </a:prstGeom>
          <a:noFill/>
          <a:ln>
            <a:noFill/>
          </a:ln>
        </p:spPr>
      </p:pic>
      <p:sp>
        <p:nvSpPr>
          <p:cNvPr id="254" name="Google Shape;254;p41"/>
          <p:cNvSpPr txBox="1"/>
          <p:nvPr/>
        </p:nvSpPr>
        <p:spPr>
          <a:xfrm>
            <a:off x="4717300" y="2559700"/>
            <a:ext cx="2089500" cy="44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t>From The Official Git Pro Book</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 coding style?</a:t>
            </a:r>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Wikipedia says, “a code style is a set of rules or guidelines used when writing the source code for a computer program.”</a:t>
            </a:r>
            <a:endParaRPr/>
          </a:p>
          <a:p>
            <a:pPr marL="0" lvl="0" indent="0" algn="l" rtl="0">
              <a:spcBef>
                <a:spcPts val="1600"/>
              </a:spcBef>
              <a:spcAft>
                <a:spcPts val="0"/>
              </a:spcAft>
              <a:buNone/>
            </a:pPr>
            <a:r>
              <a:rPr lang="en"/>
              <a:t>Rules address topics including (but not limited to):</a:t>
            </a:r>
            <a:endParaRPr/>
          </a:p>
          <a:p>
            <a:pPr marL="457200" lvl="0" indent="-342900" algn="l" rtl="0">
              <a:spcBef>
                <a:spcPts val="1600"/>
              </a:spcBef>
              <a:spcAft>
                <a:spcPts val="0"/>
              </a:spcAft>
              <a:buSzPts val="1800"/>
              <a:buChar char="●"/>
            </a:pPr>
            <a:r>
              <a:rPr lang="en"/>
              <a:t>Variable/function naming</a:t>
            </a:r>
            <a:endParaRPr/>
          </a:p>
          <a:p>
            <a:pPr marL="457200" lvl="0" indent="-342900" algn="l" rtl="0">
              <a:spcBef>
                <a:spcPts val="0"/>
              </a:spcBef>
              <a:spcAft>
                <a:spcPts val="0"/>
              </a:spcAft>
              <a:buSzPts val="1800"/>
              <a:buChar char="●"/>
            </a:pPr>
            <a:r>
              <a:rPr lang="en"/>
              <a:t>Indentation</a:t>
            </a:r>
            <a:endParaRPr/>
          </a:p>
          <a:p>
            <a:pPr marL="457200" lvl="0" indent="-342900" algn="l" rtl="0">
              <a:spcBef>
                <a:spcPts val="0"/>
              </a:spcBef>
              <a:spcAft>
                <a:spcPts val="0"/>
              </a:spcAft>
              <a:buSzPts val="1800"/>
              <a:buChar char="●"/>
            </a:pPr>
            <a:r>
              <a:rPr lang="en"/>
              <a:t>Commenting </a:t>
            </a:r>
            <a:endParaRPr/>
          </a:p>
          <a:p>
            <a:pPr marL="457200" lvl="0" indent="-342900" algn="l" rtl="0">
              <a:spcBef>
                <a:spcPts val="0"/>
              </a:spcBef>
              <a:spcAft>
                <a:spcPts val="0"/>
              </a:spcAft>
              <a:buSzPts val="1800"/>
              <a:buChar char="●"/>
            </a:pPr>
            <a:r>
              <a:rPr lang="en"/>
              <a:t>Import statements</a:t>
            </a:r>
            <a:endParaRPr/>
          </a:p>
        </p:txBody>
      </p:sp>
      <p:sp>
        <p:nvSpPr>
          <p:cNvPr id="67" name="Google Shape;67;p15"/>
          <p:cNvSpPr txBox="1"/>
          <p:nvPr/>
        </p:nvSpPr>
        <p:spPr>
          <a:xfrm>
            <a:off x="100450" y="4703625"/>
            <a:ext cx="4892400" cy="52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u="sng">
                <a:solidFill>
                  <a:schemeClr val="accent5"/>
                </a:solidFill>
                <a:hlinkClick r:id="rId3"/>
              </a:rPr>
              <a:t>https://en.wikipedia.org/wiki/Programming_style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Divergent Branches and Merging (3)</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60" name="Google Shape;260;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After a few more commits in your iss53 branch, you’re ready to merge that work into master</a:t>
            </a:r>
            <a:endParaRPr dirty="0"/>
          </a:p>
          <a:p>
            <a:pPr marL="457200" lvl="0" indent="-342900" algn="l" rtl="0">
              <a:spcBef>
                <a:spcPts val="1600"/>
              </a:spcBef>
              <a:spcAft>
                <a:spcPts val="0"/>
              </a:spcAft>
              <a:buSzPts val="1800"/>
              <a:buChar char="●"/>
            </a:pPr>
            <a:r>
              <a:rPr lang="en" dirty="0"/>
              <a:t>Similar to the hotfix merge, we can run</a:t>
            </a:r>
            <a:endParaRPr dirty="0"/>
          </a:p>
          <a:p>
            <a:pPr marL="914400" lvl="1" indent="-317500" algn="l" rtl="0">
              <a:spcBef>
                <a:spcPts val="0"/>
              </a:spcBef>
              <a:spcAft>
                <a:spcPts val="0"/>
              </a:spcAft>
              <a:buSzPts val="1400"/>
              <a:buChar char="○"/>
            </a:pPr>
            <a:r>
              <a:rPr lang="en" dirty="0"/>
              <a:t>‘git checkout master’</a:t>
            </a:r>
            <a:endParaRPr dirty="0"/>
          </a:p>
          <a:p>
            <a:pPr marL="914400" lvl="1" indent="-317500" algn="l" rtl="0">
              <a:spcBef>
                <a:spcPts val="0"/>
              </a:spcBef>
              <a:spcAft>
                <a:spcPts val="0"/>
              </a:spcAft>
              <a:buSzPts val="1400"/>
              <a:buChar char="○"/>
            </a:pPr>
            <a:r>
              <a:rPr lang="en" dirty="0"/>
              <a:t>‘git merge iss53’</a:t>
            </a:r>
            <a:br>
              <a:rPr lang="en" dirty="0"/>
            </a:br>
            <a:br>
              <a:rPr lang="en" dirty="0"/>
            </a:br>
            <a:br>
              <a:rPr lang="en" dirty="0"/>
            </a:br>
            <a:br>
              <a:rPr lang="en" dirty="0"/>
            </a:br>
            <a:endParaRPr dirty="0"/>
          </a:p>
          <a:p>
            <a:pPr marL="457200" lvl="0" indent="-342900" algn="l" rtl="0">
              <a:spcBef>
                <a:spcPts val="0"/>
              </a:spcBef>
              <a:spcAft>
                <a:spcPts val="0"/>
              </a:spcAft>
              <a:buSzPts val="1800"/>
              <a:buChar char="●"/>
            </a:pPr>
            <a:r>
              <a:rPr lang="en" dirty="0"/>
              <a:t>Delete the iss53 pointer with </a:t>
            </a:r>
            <a:br>
              <a:rPr lang="en" dirty="0"/>
            </a:br>
            <a:r>
              <a:rPr lang="en" dirty="0"/>
              <a:t>‘git branch -d iss53’</a:t>
            </a:r>
            <a:endParaRPr dirty="0"/>
          </a:p>
        </p:txBody>
      </p:sp>
      <p:pic>
        <p:nvPicPr>
          <p:cNvPr id="261" name="Google Shape;261;p42"/>
          <p:cNvPicPr preferRelativeResize="0"/>
          <p:nvPr/>
        </p:nvPicPr>
        <p:blipFill>
          <a:blip r:embed="rId3">
            <a:alphaModFix/>
          </a:blip>
          <a:stretch>
            <a:fillRect/>
          </a:stretch>
        </p:blipFill>
        <p:spPr>
          <a:xfrm>
            <a:off x="762000" y="1913075"/>
            <a:ext cx="7620000" cy="3009900"/>
          </a:xfrm>
          <a:prstGeom prst="rect">
            <a:avLst/>
          </a:prstGeom>
          <a:noFill/>
          <a:ln>
            <a:noFill/>
          </a:ln>
        </p:spPr>
      </p:pic>
      <p:sp>
        <p:nvSpPr>
          <p:cNvPr id="262" name="Google Shape;262;p42"/>
          <p:cNvSpPr txBox="1"/>
          <p:nvPr/>
        </p:nvSpPr>
        <p:spPr>
          <a:xfrm>
            <a:off x="7054500" y="3936000"/>
            <a:ext cx="2089500" cy="44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t>From The Official Git Pro Book</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Conflicts &amp; Useful Branch Commands</a:t>
            </a:r>
            <a:endParaRPr/>
          </a:p>
        </p:txBody>
      </p:sp>
      <p:sp>
        <p:nvSpPr>
          <p:cNvPr id="268" name="Google Shape;268;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If you try to merge two branches that modified the same file, Git will tell you to fix the merge conflict by choosing which of the two changes to keep in the merge. </a:t>
            </a:r>
            <a:endParaRPr dirty="0"/>
          </a:p>
          <a:p>
            <a:pPr marL="457200" lvl="0" indent="-342900" algn="l" rtl="0">
              <a:spcBef>
                <a:spcPts val="1600"/>
              </a:spcBef>
              <a:spcAft>
                <a:spcPts val="0"/>
              </a:spcAft>
              <a:buSzPts val="1800"/>
              <a:buChar char="●"/>
            </a:pPr>
            <a:r>
              <a:rPr lang="en" dirty="0"/>
              <a:t>Run ‘git mergetool’ to open a GUI to resolve the issues</a:t>
            </a:r>
            <a:br>
              <a:rPr lang="en" dirty="0"/>
            </a:br>
            <a:endParaRPr dirty="0"/>
          </a:p>
          <a:p>
            <a:pPr marL="457200" lvl="0" indent="-342900" algn="l" rtl="0">
              <a:spcBef>
                <a:spcPts val="0"/>
              </a:spcBef>
              <a:spcAft>
                <a:spcPts val="0"/>
              </a:spcAft>
              <a:buSzPts val="1800"/>
              <a:buChar char="●"/>
            </a:pPr>
            <a:r>
              <a:rPr lang="en" dirty="0"/>
              <a:t>To see all of your local branches with their latest commit message, run</a:t>
            </a:r>
            <a:br>
              <a:rPr lang="en" dirty="0"/>
            </a:br>
            <a:r>
              <a:rPr lang="en" dirty="0"/>
              <a:t>‘git branch -v’</a:t>
            </a:r>
            <a:endParaRPr dirty="0"/>
          </a:p>
          <a:p>
            <a:pPr marL="914400" lvl="1" indent="-317500" algn="l" rtl="0">
              <a:spcBef>
                <a:spcPts val="0"/>
              </a:spcBef>
              <a:spcAft>
                <a:spcPts val="0"/>
              </a:spcAft>
              <a:buSzPts val="1400"/>
              <a:buChar char="○"/>
            </a:pPr>
            <a:r>
              <a:rPr lang="en" dirty="0"/>
              <a:t>A star will be next to your current branch</a:t>
            </a:r>
            <a:br>
              <a:rPr lang="en" dirty="0"/>
            </a:br>
            <a:endParaRPr dirty="0"/>
          </a:p>
          <a:p>
            <a:pPr marL="457200" lvl="0" indent="-342900" algn="l" rtl="0">
              <a:spcBef>
                <a:spcPts val="0"/>
              </a:spcBef>
              <a:spcAft>
                <a:spcPts val="0"/>
              </a:spcAft>
              <a:buSzPts val="1800"/>
              <a:buChar char="●"/>
            </a:pPr>
            <a:r>
              <a:rPr lang="en" dirty="0"/>
              <a:t>To see all branches that have been merged into your current branch, run </a:t>
            </a:r>
            <a:br>
              <a:rPr lang="en" dirty="0"/>
            </a:br>
            <a:r>
              <a:rPr lang="en" dirty="0"/>
              <a:t>‘git branch --merged’</a:t>
            </a:r>
            <a:endParaRPr dirty="0"/>
          </a:p>
          <a:p>
            <a:pPr marL="914400" lvl="1" indent="-317500" algn="l" rtl="0">
              <a:spcBef>
                <a:spcPts val="0"/>
              </a:spcBef>
              <a:spcAft>
                <a:spcPts val="0"/>
              </a:spcAft>
              <a:buSzPts val="1400"/>
              <a:buChar char="○"/>
            </a:pPr>
            <a:r>
              <a:rPr lang="en" dirty="0"/>
              <a:t>Similarly, use ‘no-merged’ to see branches that haven’t been merged in yet</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Git Resources</a:t>
            </a:r>
            <a:endParaRPr/>
          </a:p>
        </p:txBody>
      </p:sp>
      <p:sp>
        <p:nvSpPr>
          <p:cNvPr id="274" name="Google Shape;274;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u="sng">
                <a:solidFill>
                  <a:schemeClr val="hlink"/>
                </a:solidFill>
                <a:hlinkClick r:id="rId3"/>
              </a:rPr>
              <a:t>The Official Git Book</a:t>
            </a:r>
            <a:endParaRPr/>
          </a:p>
          <a:p>
            <a:pPr marL="457200" lvl="0" indent="-342900" algn="l" rtl="0">
              <a:spcBef>
                <a:spcPts val="0"/>
              </a:spcBef>
              <a:spcAft>
                <a:spcPts val="0"/>
              </a:spcAft>
              <a:buSzPts val="1800"/>
              <a:buChar char="●"/>
            </a:pPr>
            <a:r>
              <a:rPr lang="en" u="sng">
                <a:solidFill>
                  <a:schemeClr val="hlink"/>
                </a:solidFill>
                <a:hlinkClick r:id="rId4"/>
              </a:rPr>
              <a:t>Good README Format</a:t>
            </a:r>
            <a:endParaRPr/>
          </a:p>
          <a:p>
            <a:pPr marL="457200" lvl="0" indent="-342900" algn="l" rtl="0">
              <a:spcBef>
                <a:spcPts val="0"/>
              </a:spcBef>
              <a:spcAft>
                <a:spcPts val="0"/>
              </a:spcAft>
              <a:buSzPts val="1800"/>
              <a:buChar char="●"/>
            </a:pPr>
            <a:r>
              <a:rPr lang="en" u="sng">
                <a:solidFill>
                  <a:schemeClr val="hlink"/>
                </a:solidFill>
                <a:hlinkClick r:id="rId5"/>
              </a:rPr>
              <a:t>https://try.github.io/</a:t>
            </a:r>
            <a:endParaRPr/>
          </a:p>
          <a:p>
            <a:pPr marL="457200" lvl="0" indent="-342900" algn="l" rtl="0">
              <a:spcBef>
                <a:spcPts val="0"/>
              </a:spcBef>
              <a:spcAft>
                <a:spcPts val="0"/>
              </a:spcAft>
              <a:buSzPts val="1800"/>
              <a:buChar char="●"/>
            </a:pPr>
            <a:r>
              <a:rPr lang="en" u="sng">
                <a:solidFill>
                  <a:schemeClr val="hlink"/>
                </a:solidFill>
                <a:hlinkClick r:id="rId6"/>
              </a:rPr>
              <a:t>Git &amp; Github Resources</a:t>
            </a:r>
            <a:endParaRPr/>
          </a:p>
          <a:p>
            <a:pPr marL="457200" lvl="0" indent="-342900" algn="l" rtl="0">
              <a:spcBef>
                <a:spcPts val="0"/>
              </a:spcBef>
              <a:spcAft>
                <a:spcPts val="0"/>
              </a:spcAft>
              <a:buSzPts val="1800"/>
              <a:buChar char="●"/>
            </a:pPr>
            <a:r>
              <a:rPr lang="en" u="sng">
                <a:solidFill>
                  <a:schemeClr val="hlink"/>
                </a:solidFill>
                <a:hlinkClick r:id="rId7"/>
              </a:rPr>
              <a:t>https://www.atlassian.com/git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81" name="Google Shape;281;p45"/>
          <p:cNvPicPr preferRelativeResize="0"/>
          <p:nvPr/>
        </p:nvPicPr>
        <p:blipFill>
          <a:blip r:embed="rId3">
            <a:alphaModFix/>
          </a:blip>
          <a:stretch>
            <a:fillRect/>
          </a:stretch>
        </p:blipFill>
        <p:spPr>
          <a:xfrm>
            <a:off x="311700" y="714050"/>
            <a:ext cx="3715400" cy="3715400"/>
          </a:xfrm>
          <a:prstGeom prst="rect">
            <a:avLst/>
          </a:prstGeom>
          <a:noFill/>
          <a:ln>
            <a:noFill/>
          </a:ln>
        </p:spPr>
      </p:pic>
      <p:sp>
        <p:nvSpPr>
          <p:cNvPr id="282" name="Google Shape;282;p45"/>
          <p:cNvSpPr txBox="1"/>
          <p:nvPr/>
        </p:nvSpPr>
        <p:spPr>
          <a:xfrm>
            <a:off x="481753" y="4429450"/>
            <a:ext cx="33753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chemeClr val="hlink"/>
                </a:solidFill>
                <a:hlinkClick r:id="rId4"/>
              </a:rPr>
              <a:t>https://www.datafriends.rocks/single-post/Why-Git</a:t>
            </a:r>
            <a:endParaRPr/>
          </a:p>
        </p:txBody>
      </p:sp>
      <p:sp>
        <p:nvSpPr>
          <p:cNvPr id="2" name="TextBox 1">
            <a:extLst>
              <a:ext uri="{FF2B5EF4-FFF2-40B4-BE49-F238E27FC236}">
                <a16:creationId xmlns:a16="http://schemas.microsoft.com/office/drawing/2014/main" id="{22FA7F76-EF64-4A87-B9D6-AAC66E6E51FB}"/>
              </a:ext>
            </a:extLst>
          </p:cNvPr>
          <p:cNvSpPr txBox="1"/>
          <p:nvPr/>
        </p:nvSpPr>
        <p:spPr>
          <a:xfrm>
            <a:off x="4349263" y="1600026"/>
            <a:ext cx="4160874" cy="2123658"/>
          </a:xfrm>
          <a:prstGeom prst="rect">
            <a:avLst/>
          </a:prstGeom>
          <a:noFill/>
        </p:spPr>
        <p:txBody>
          <a:bodyPr wrap="square" rtlCol="0">
            <a:spAutoFit/>
          </a:bodyPr>
          <a:lstStyle/>
          <a:p>
            <a:pPr algn="ctr"/>
            <a:r>
              <a:rPr lang="en-US" sz="4400" dirty="0"/>
              <a:t>Thanks for listening! </a:t>
            </a:r>
          </a:p>
          <a:p>
            <a:pPr algn="ctr"/>
            <a:r>
              <a:rPr lang="en-US" sz="4400" dirty="0"/>
              <a:t>Any questions?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do we care about coding style?</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Your program works? Great!</a:t>
            </a:r>
            <a:endParaRPr dirty="0"/>
          </a:p>
          <a:p>
            <a:pPr marL="457200" lvl="0" indent="-342900" algn="l" rtl="0">
              <a:spcBef>
                <a:spcPts val="0"/>
              </a:spcBef>
              <a:spcAft>
                <a:spcPts val="0"/>
              </a:spcAft>
              <a:buSzPts val="1800"/>
              <a:buChar char="●"/>
            </a:pPr>
            <a:r>
              <a:rPr lang="en" dirty="0"/>
              <a:t>Now let’s say someone else wants to contribute and they see this:</a:t>
            </a:r>
            <a:endParaRPr dirty="0"/>
          </a:p>
        </p:txBody>
      </p:sp>
      <p:pic>
        <p:nvPicPr>
          <p:cNvPr id="74" name="Google Shape;74;p16"/>
          <p:cNvPicPr preferRelativeResize="0"/>
          <p:nvPr/>
        </p:nvPicPr>
        <p:blipFill>
          <a:blip r:embed="rId3">
            <a:alphaModFix/>
          </a:blip>
          <a:stretch>
            <a:fillRect/>
          </a:stretch>
        </p:blipFill>
        <p:spPr>
          <a:xfrm>
            <a:off x="2454650" y="2155022"/>
            <a:ext cx="4139600" cy="2574275"/>
          </a:xfrm>
          <a:prstGeom prst="rect">
            <a:avLst/>
          </a:prstGeom>
          <a:noFill/>
          <a:ln>
            <a:noFill/>
          </a:ln>
        </p:spPr>
      </p:pic>
      <p:sp>
        <p:nvSpPr>
          <p:cNvPr id="75" name="Google Shape;75;p16"/>
          <p:cNvSpPr txBox="1"/>
          <p:nvPr/>
        </p:nvSpPr>
        <p:spPr>
          <a:xfrm>
            <a:off x="100450" y="4729300"/>
            <a:ext cx="4892400" cy="52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chemeClr val="accent5"/>
                </a:solidFill>
                <a:hlinkClick r:id="rId4"/>
              </a:rPr>
              <a:t>https://kentcdodds.com/blog/please-dont-commit-commented-out-code</a:t>
            </a:r>
            <a:endParaRPr sz="1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Inconsistent coding style results in:</a:t>
            </a:r>
            <a:endParaRPr/>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Potential misunderstanding of code functionality between team members</a:t>
            </a:r>
            <a:endParaRPr/>
          </a:p>
          <a:p>
            <a:pPr marL="457200" lvl="0" indent="-342900" algn="l" rtl="0">
              <a:spcBef>
                <a:spcPts val="0"/>
              </a:spcBef>
              <a:spcAft>
                <a:spcPts val="0"/>
              </a:spcAft>
              <a:buSzPts val="1800"/>
              <a:buChar char="●"/>
            </a:pPr>
            <a:r>
              <a:rPr lang="en"/>
              <a:t>Difficulty in finding bugs, and delays in project timeline </a:t>
            </a:r>
            <a:endParaRPr/>
          </a:p>
          <a:p>
            <a:pPr marL="457200" lvl="0" indent="-342900" algn="l" rtl="0">
              <a:spcBef>
                <a:spcPts val="0"/>
              </a:spcBef>
              <a:spcAft>
                <a:spcPts val="0"/>
              </a:spcAft>
              <a:buSzPts val="1800"/>
              <a:buChar char="●"/>
            </a:pPr>
            <a:r>
              <a:rPr lang="en"/>
              <a:t>Increase in source control changes</a:t>
            </a:r>
            <a:endParaRPr/>
          </a:p>
          <a:p>
            <a:pPr marL="457200" lvl="0" indent="-342900" algn="l" rtl="0">
              <a:spcBef>
                <a:spcPts val="0"/>
              </a:spcBef>
              <a:spcAft>
                <a:spcPts val="0"/>
              </a:spcAft>
              <a:buSzPts val="1800"/>
              <a:buChar char="●"/>
            </a:pPr>
            <a:r>
              <a:rPr lang="en"/>
              <a:t>Messy code, late nights, sadness, and major headaches</a:t>
            </a:r>
            <a:endParaRPr/>
          </a:p>
        </p:txBody>
      </p:sp>
      <p:pic>
        <p:nvPicPr>
          <p:cNvPr id="82" name="Google Shape;82;p17"/>
          <p:cNvPicPr preferRelativeResize="0"/>
          <p:nvPr/>
        </p:nvPicPr>
        <p:blipFill rotWithShape="1">
          <a:blip r:embed="rId3">
            <a:alphaModFix/>
          </a:blip>
          <a:srcRect b="51064"/>
          <a:stretch/>
        </p:blipFill>
        <p:spPr>
          <a:xfrm>
            <a:off x="836675" y="2774075"/>
            <a:ext cx="4645050" cy="1794800"/>
          </a:xfrm>
          <a:prstGeom prst="rect">
            <a:avLst/>
          </a:prstGeom>
          <a:noFill/>
          <a:ln>
            <a:noFill/>
          </a:ln>
        </p:spPr>
      </p:pic>
      <p:pic>
        <p:nvPicPr>
          <p:cNvPr id="83" name="Google Shape;83;p17"/>
          <p:cNvPicPr preferRelativeResize="0"/>
          <p:nvPr/>
        </p:nvPicPr>
        <p:blipFill rotWithShape="1">
          <a:blip r:embed="rId3">
            <a:alphaModFix/>
          </a:blip>
          <a:srcRect t="48838"/>
          <a:stretch/>
        </p:blipFill>
        <p:spPr>
          <a:xfrm>
            <a:off x="4271300" y="2848350"/>
            <a:ext cx="4259155" cy="1720525"/>
          </a:xfrm>
          <a:prstGeom prst="rect">
            <a:avLst/>
          </a:prstGeom>
          <a:noFill/>
          <a:ln>
            <a:noFill/>
          </a:ln>
        </p:spPr>
      </p:pic>
      <p:sp>
        <p:nvSpPr>
          <p:cNvPr id="84" name="Google Shape;84;p17"/>
          <p:cNvSpPr txBox="1"/>
          <p:nvPr/>
        </p:nvSpPr>
        <p:spPr>
          <a:xfrm>
            <a:off x="0" y="4703625"/>
            <a:ext cx="4510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chemeClr val="accent5"/>
                </a:solidFill>
                <a:hlinkClick r:id="rId4"/>
              </a:rPr>
              <a:t>https://www.pinterest.com/pin/642607440552221963/</a:t>
            </a:r>
            <a:endParaRPr sz="11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Examples of widely used coding styles</a:t>
            </a: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Python</a:t>
            </a:r>
            <a:endParaRPr/>
          </a:p>
          <a:p>
            <a:pPr marL="914400" lvl="1" indent="-317500" algn="l" rtl="0">
              <a:spcBef>
                <a:spcPts val="0"/>
              </a:spcBef>
              <a:spcAft>
                <a:spcPts val="0"/>
              </a:spcAft>
              <a:buSzPts val="1400"/>
              <a:buChar char="○"/>
            </a:pPr>
            <a:r>
              <a:rPr lang="en" u="sng">
                <a:solidFill>
                  <a:schemeClr val="hlink"/>
                </a:solidFill>
                <a:hlinkClick r:id="rId3"/>
              </a:rPr>
              <a:t>PEP8</a:t>
            </a:r>
            <a:r>
              <a:rPr lang="en"/>
              <a:t> (what I’ll be going over today)</a:t>
            </a:r>
            <a:endParaRPr/>
          </a:p>
          <a:p>
            <a:pPr marL="914400" lvl="1" indent="-317500" algn="l" rtl="0">
              <a:spcBef>
                <a:spcPts val="0"/>
              </a:spcBef>
              <a:spcAft>
                <a:spcPts val="0"/>
              </a:spcAft>
              <a:buSzPts val="1400"/>
              <a:buChar char="○"/>
            </a:pPr>
            <a:r>
              <a:rPr lang="en" u="sng">
                <a:solidFill>
                  <a:schemeClr val="hlink"/>
                </a:solidFill>
                <a:hlinkClick r:id="rId4"/>
              </a:rPr>
              <a:t>Google’s Python Style Guide</a:t>
            </a:r>
            <a:br>
              <a:rPr lang="en"/>
            </a:br>
            <a:endParaRPr/>
          </a:p>
          <a:p>
            <a:pPr marL="457200" lvl="0" indent="-342900" algn="l" rtl="0">
              <a:spcBef>
                <a:spcPts val="0"/>
              </a:spcBef>
              <a:spcAft>
                <a:spcPts val="0"/>
              </a:spcAft>
              <a:buSzPts val="1800"/>
              <a:buChar char="●"/>
            </a:pPr>
            <a:r>
              <a:rPr lang="en"/>
              <a:t>C++</a:t>
            </a:r>
            <a:endParaRPr/>
          </a:p>
          <a:p>
            <a:pPr marL="914400" lvl="1" indent="-317500" algn="l" rtl="0">
              <a:spcBef>
                <a:spcPts val="0"/>
              </a:spcBef>
              <a:spcAft>
                <a:spcPts val="0"/>
              </a:spcAft>
              <a:buSzPts val="1400"/>
              <a:buChar char="○"/>
            </a:pPr>
            <a:r>
              <a:rPr lang="en" u="sng">
                <a:solidFill>
                  <a:schemeClr val="hlink"/>
                </a:solidFill>
                <a:hlinkClick r:id="rId5"/>
              </a:rPr>
              <a:t>Google’s C++ Style Guide</a:t>
            </a:r>
            <a:endParaRPr/>
          </a:p>
          <a:p>
            <a:pPr marL="914400" lvl="1" indent="-317500" algn="l" rtl="0">
              <a:spcBef>
                <a:spcPts val="0"/>
              </a:spcBef>
              <a:spcAft>
                <a:spcPts val="0"/>
              </a:spcAft>
              <a:buSzPts val="1400"/>
              <a:buChar char="○"/>
            </a:pPr>
            <a:r>
              <a:rPr lang="en" u="sng">
                <a:solidFill>
                  <a:schemeClr val="hlink"/>
                </a:solidFill>
                <a:hlinkClick r:id="rId6"/>
              </a:rPr>
              <a:t>C++ Core Guidelines</a:t>
            </a:r>
            <a:br>
              <a:rPr lang="en"/>
            </a:br>
            <a:endParaRPr/>
          </a:p>
          <a:p>
            <a:pPr marL="457200" lvl="0" indent="-342900" algn="l" rtl="0">
              <a:spcBef>
                <a:spcPts val="0"/>
              </a:spcBef>
              <a:spcAft>
                <a:spcPts val="0"/>
              </a:spcAft>
              <a:buSzPts val="1800"/>
              <a:buChar char="●"/>
            </a:pPr>
            <a:r>
              <a:rPr lang="en"/>
              <a:t>ROS</a:t>
            </a:r>
            <a:endParaRPr/>
          </a:p>
          <a:p>
            <a:pPr marL="914400" lvl="1" indent="-317500" algn="l" rtl="0">
              <a:spcBef>
                <a:spcPts val="0"/>
              </a:spcBef>
              <a:spcAft>
                <a:spcPts val="0"/>
              </a:spcAft>
              <a:buSzPts val="1400"/>
              <a:buChar char="○"/>
            </a:pPr>
            <a:r>
              <a:rPr lang="en"/>
              <a:t>Python: </a:t>
            </a:r>
            <a:r>
              <a:rPr lang="en" u="sng">
                <a:solidFill>
                  <a:schemeClr val="hlink"/>
                </a:solidFill>
                <a:hlinkClick r:id="rId7"/>
              </a:rPr>
              <a:t>http://wiki.ros.org/PyStyleGuide</a:t>
            </a:r>
            <a:r>
              <a:rPr lang="en"/>
              <a:t> (extension of PEP8)</a:t>
            </a:r>
            <a:endParaRPr/>
          </a:p>
          <a:p>
            <a:pPr marL="914400" lvl="1" indent="-317500" algn="l" rtl="0">
              <a:spcBef>
                <a:spcPts val="0"/>
              </a:spcBef>
              <a:spcAft>
                <a:spcPts val="0"/>
              </a:spcAft>
              <a:buSzPts val="1400"/>
              <a:buChar char="○"/>
            </a:pPr>
            <a:r>
              <a:rPr lang="en"/>
              <a:t>C++: </a:t>
            </a:r>
            <a:r>
              <a:rPr lang="en" u="sng">
                <a:solidFill>
                  <a:schemeClr val="hlink"/>
                </a:solidFill>
                <a:hlinkClick r:id="rId8"/>
              </a:rPr>
              <a:t>http://wiki.ros.org/CppStyleGuide</a:t>
            </a:r>
            <a:r>
              <a:rPr lang="en"/>
              <a:t> (extension of Google’s C++ Style Guide)</a:t>
            </a:r>
            <a:br>
              <a:rPr lang="en"/>
            </a:br>
            <a:endParaRPr/>
          </a:p>
          <a:p>
            <a:pPr marL="457200" lvl="0" indent="-342900" algn="l" rtl="0">
              <a:spcBef>
                <a:spcPts val="0"/>
              </a:spcBef>
              <a:spcAft>
                <a:spcPts val="0"/>
              </a:spcAft>
              <a:buSzPts val="1800"/>
              <a:buChar char="●"/>
            </a:pPr>
            <a:r>
              <a:rPr lang="en"/>
              <a:t>Other style guides from Google: </a:t>
            </a:r>
            <a:r>
              <a:rPr lang="en" u="sng">
                <a:solidFill>
                  <a:schemeClr val="hlink"/>
                </a:solidFill>
                <a:hlinkClick r:id="rId9"/>
              </a:rPr>
              <a:t>http://google.github.io/styleguide/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600"/>
              <a:t>PEP8 Guidelines</a:t>
            </a:r>
            <a:endParaRPr sz="4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Import Statements</a:t>
            </a:r>
            <a:endParaRPr/>
          </a:p>
        </p:txBody>
      </p:sp>
      <p:sp>
        <p:nvSpPr>
          <p:cNvPr id="101" name="Google Shape;101;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Write import statements on separate lines</a:t>
            </a:r>
            <a:br>
              <a:rPr lang="en" dirty="0"/>
            </a:br>
            <a:endParaRPr dirty="0"/>
          </a:p>
          <a:p>
            <a:pPr marL="457200" lvl="0" indent="-342900" algn="l" rtl="0">
              <a:spcBef>
                <a:spcPts val="0"/>
              </a:spcBef>
              <a:spcAft>
                <a:spcPts val="0"/>
              </a:spcAft>
              <a:buSzPts val="1800"/>
              <a:buChar char="●"/>
            </a:pPr>
            <a:r>
              <a:rPr lang="en" dirty="0"/>
              <a:t>Split statements into 3 groups: </a:t>
            </a:r>
            <a:endParaRPr dirty="0"/>
          </a:p>
          <a:p>
            <a:pPr marL="914400" lvl="1" indent="-317500" algn="l" rtl="0">
              <a:spcBef>
                <a:spcPts val="0"/>
              </a:spcBef>
              <a:spcAft>
                <a:spcPts val="0"/>
              </a:spcAft>
              <a:buSzPts val="1400"/>
              <a:buChar char="○"/>
            </a:pPr>
            <a:r>
              <a:rPr lang="en" dirty="0"/>
              <a:t>Python Standard Library </a:t>
            </a:r>
            <a:endParaRPr dirty="0"/>
          </a:p>
          <a:p>
            <a:pPr marL="914400" lvl="1" indent="-317500" algn="l" rtl="0">
              <a:spcBef>
                <a:spcPts val="0"/>
              </a:spcBef>
              <a:spcAft>
                <a:spcPts val="0"/>
              </a:spcAft>
              <a:buSzPts val="1400"/>
              <a:buChar char="○"/>
            </a:pPr>
            <a:r>
              <a:rPr lang="en" dirty="0"/>
              <a:t>Related 3rd party</a:t>
            </a:r>
            <a:endParaRPr dirty="0"/>
          </a:p>
          <a:p>
            <a:pPr marL="914400" lvl="1" indent="-317500" algn="l" rtl="0">
              <a:spcBef>
                <a:spcPts val="0"/>
              </a:spcBef>
              <a:spcAft>
                <a:spcPts val="0"/>
              </a:spcAft>
              <a:buSzPts val="1400"/>
              <a:buChar char="○"/>
            </a:pPr>
            <a:r>
              <a:rPr lang="en" dirty="0"/>
              <a:t>Local application</a:t>
            </a:r>
            <a:br>
              <a:rPr lang="en" dirty="0"/>
            </a:br>
            <a:endParaRPr dirty="0"/>
          </a:p>
          <a:p>
            <a:pPr marL="457200" lvl="0" indent="-342900" algn="l" rtl="0">
              <a:spcBef>
                <a:spcPts val="0"/>
              </a:spcBef>
              <a:spcAft>
                <a:spcPts val="0"/>
              </a:spcAft>
              <a:buSzPts val="1800"/>
              <a:buChar char="●"/>
            </a:pPr>
            <a:r>
              <a:rPr lang="en" dirty="0"/>
              <a:t>Use specific absolute imports</a:t>
            </a:r>
            <a:br>
              <a:rPr lang="en" dirty="0"/>
            </a:br>
            <a:endParaRPr dirty="0"/>
          </a:p>
          <a:p>
            <a:pPr marL="457200" lvl="0" indent="-342900" algn="l" rtl="0">
              <a:spcBef>
                <a:spcPts val="0"/>
              </a:spcBef>
              <a:spcAft>
                <a:spcPts val="0"/>
              </a:spcAft>
              <a:buSzPts val="1800"/>
              <a:buChar char="●"/>
            </a:pPr>
            <a:r>
              <a:rPr lang="en" dirty="0"/>
              <a:t>Why?</a:t>
            </a:r>
            <a:endParaRPr dirty="0"/>
          </a:p>
          <a:p>
            <a:pPr marL="914400" lvl="1" indent="-317500" algn="l" rtl="0">
              <a:spcBef>
                <a:spcPts val="0"/>
              </a:spcBef>
              <a:spcAft>
                <a:spcPts val="0"/>
              </a:spcAft>
              <a:buSzPts val="1400"/>
              <a:buChar char="○"/>
            </a:pPr>
            <a:r>
              <a:rPr lang="en" dirty="0"/>
              <a:t>Relative imports are gone in Python 3 </a:t>
            </a:r>
            <a:endParaRPr dirty="0"/>
          </a:p>
          <a:p>
            <a:pPr marL="914400" lvl="1" indent="-317500" algn="l" rtl="0">
              <a:spcBef>
                <a:spcPts val="0"/>
              </a:spcBef>
              <a:spcAft>
                <a:spcPts val="0"/>
              </a:spcAft>
              <a:buSzPts val="1400"/>
              <a:buChar char="○"/>
            </a:pPr>
            <a:r>
              <a:rPr lang="en" dirty="0"/>
              <a:t>More organized and cleaner to read</a:t>
            </a:r>
            <a:endParaRPr dirty="0"/>
          </a:p>
          <a:p>
            <a:pPr marL="914400" lvl="1" indent="-317500" algn="l" rtl="0">
              <a:spcBef>
                <a:spcPts val="0"/>
              </a:spcBef>
              <a:spcAft>
                <a:spcPts val="0"/>
              </a:spcAft>
              <a:buSzPts val="1400"/>
              <a:buChar char="○"/>
            </a:pPr>
            <a:r>
              <a:rPr lang="en" dirty="0"/>
              <a:t>Python will give better error messages when using absolute import statements</a:t>
            </a:r>
            <a:endParaRPr dirty="0"/>
          </a:p>
        </p:txBody>
      </p:sp>
      <p:pic>
        <p:nvPicPr>
          <p:cNvPr id="102" name="Google Shape;102;p20"/>
          <p:cNvPicPr preferRelativeResize="0"/>
          <p:nvPr/>
        </p:nvPicPr>
        <p:blipFill>
          <a:blip r:embed="rId3">
            <a:alphaModFix/>
          </a:blip>
          <a:stretch>
            <a:fillRect/>
          </a:stretch>
        </p:blipFill>
        <p:spPr>
          <a:xfrm>
            <a:off x="5694788" y="1157288"/>
            <a:ext cx="2543175" cy="2828925"/>
          </a:xfrm>
          <a:prstGeom prst="rect">
            <a:avLst/>
          </a:prstGeom>
          <a:noFill/>
          <a:ln>
            <a:noFill/>
          </a:ln>
        </p:spPr>
      </p:pic>
      <p:sp>
        <p:nvSpPr>
          <p:cNvPr id="103" name="Google Shape;103;p20"/>
          <p:cNvSpPr txBox="1"/>
          <p:nvPr/>
        </p:nvSpPr>
        <p:spPr>
          <a:xfrm>
            <a:off x="5694800" y="4076575"/>
            <a:ext cx="3000000" cy="49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chemeClr val="accent5"/>
                </a:solidFill>
                <a:hlinkClick r:id="rId4"/>
              </a:rPr>
              <a:t>https://pybit.es/pep8.html</a:t>
            </a:r>
            <a:endParaRPr sz="11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1">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War of Tabs vs Space Indentation</a:t>
            </a:r>
            <a:endParaRPr/>
          </a:p>
        </p:txBody>
      </p:sp>
      <p:sp>
        <p:nvSpPr>
          <p:cNvPr id="109" name="Google Shape;10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Rule 1 of Python: don’t mix tab and space usage!</a:t>
            </a:r>
            <a:br>
              <a:rPr lang="en"/>
            </a:br>
            <a:endParaRPr/>
          </a:p>
          <a:p>
            <a:pPr marL="457200" lvl="0" indent="-342900" algn="l" rtl="0">
              <a:spcBef>
                <a:spcPts val="0"/>
              </a:spcBef>
              <a:spcAft>
                <a:spcPts val="0"/>
              </a:spcAft>
              <a:buSzPts val="1800"/>
              <a:buChar char="●"/>
            </a:pPr>
            <a:r>
              <a:rPr lang="en"/>
              <a:t>Python 3 does not allow mixing of </a:t>
            </a:r>
            <a:br>
              <a:rPr lang="en"/>
            </a:br>
            <a:r>
              <a:rPr lang="en"/>
              <a:t>tabs and spaces (Python 2 does)</a:t>
            </a:r>
            <a:br>
              <a:rPr lang="en"/>
            </a:br>
            <a:endParaRPr/>
          </a:p>
          <a:p>
            <a:pPr marL="457200" lvl="0" indent="-342900" algn="l" rtl="0">
              <a:spcBef>
                <a:spcPts val="0"/>
              </a:spcBef>
              <a:spcAft>
                <a:spcPts val="0"/>
              </a:spcAft>
              <a:buSzPts val="1800"/>
              <a:buChar char="●"/>
            </a:pPr>
            <a:r>
              <a:rPr lang="en"/>
              <a:t>It’s recommended to use 4 spaces </a:t>
            </a:r>
            <a:br>
              <a:rPr lang="en"/>
            </a:br>
            <a:r>
              <a:rPr lang="en"/>
              <a:t>to indent rather than tab</a:t>
            </a:r>
            <a:br>
              <a:rPr lang="en"/>
            </a:br>
            <a:endParaRPr/>
          </a:p>
          <a:p>
            <a:pPr marL="457200" lvl="0" indent="-342900" algn="l" rtl="0">
              <a:spcBef>
                <a:spcPts val="0"/>
              </a:spcBef>
              <a:spcAft>
                <a:spcPts val="0"/>
              </a:spcAft>
              <a:buSzPts val="1800"/>
              <a:buChar char="●"/>
            </a:pPr>
            <a:r>
              <a:rPr lang="en"/>
              <a:t>Different IDE’s output tabs differently,</a:t>
            </a:r>
            <a:br>
              <a:rPr lang="en"/>
            </a:br>
            <a:r>
              <a:rPr lang="en"/>
              <a:t>so I think it’s best to use 4 spaces as well</a:t>
            </a:r>
            <a:endParaRPr/>
          </a:p>
        </p:txBody>
      </p:sp>
      <p:pic>
        <p:nvPicPr>
          <p:cNvPr id="110" name="Google Shape;110;p21"/>
          <p:cNvPicPr preferRelativeResize="0"/>
          <p:nvPr/>
        </p:nvPicPr>
        <p:blipFill>
          <a:blip r:embed="rId3">
            <a:alphaModFix/>
          </a:blip>
          <a:stretch>
            <a:fillRect/>
          </a:stretch>
        </p:blipFill>
        <p:spPr>
          <a:xfrm>
            <a:off x="5343350" y="1721175"/>
            <a:ext cx="3535850" cy="27819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2549</Words>
  <Application>Microsoft Office PowerPoint</Application>
  <PresentationFormat>On-screen Show (16:9)</PresentationFormat>
  <Paragraphs>260</Paragraphs>
  <Slides>33</Slides>
  <Notes>33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Roboto</vt:lpstr>
      <vt:lpstr>Simple Light</vt:lpstr>
      <vt:lpstr>Good Coding Style &amp; Git</vt:lpstr>
      <vt:lpstr>Coding Style Guide Overview</vt:lpstr>
      <vt:lpstr>What is a coding style?</vt:lpstr>
      <vt:lpstr>Why do we care about coding style?</vt:lpstr>
      <vt:lpstr>Inconsistent coding style results in:</vt:lpstr>
      <vt:lpstr>Examples of widely used coding styles</vt:lpstr>
      <vt:lpstr>PEP8 Guidelines</vt:lpstr>
      <vt:lpstr>Import Statements</vt:lpstr>
      <vt:lpstr>War of Tabs vs Space Indentation</vt:lpstr>
      <vt:lpstr>Line Character Limit &amp; Whitespaces</vt:lpstr>
      <vt:lpstr>Naming Conventions</vt:lpstr>
      <vt:lpstr># Comments</vt:lpstr>
      <vt:lpstr>PEP8 Style Checker - pycodestyle</vt:lpstr>
      <vt:lpstr>Questions so far before we move onto Git?</vt:lpstr>
      <vt:lpstr>Time to ‘Git’ our game on!</vt:lpstr>
      <vt:lpstr>What is a version control system (VCS)?</vt:lpstr>
      <vt:lpstr>Then what’s Git?</vt:lpstr>
      <vt:lpstr>Basics of Git (1)</vt:lpstr>
      <vt:lpstr>Basics of Git (2)</vt:lpstr>
      <vt:lpstr>Getting Started with Git</vt:lpstr>
      <vt:lpstr>Getting a Git Repository</vt:lpstr>
      <vt:lpstr>Recording Basic Changes to Files</vt:lpstr>
      <vt:lpstr>Removing or Renaming Files </vt:lpstr>
      <vt:lpstr>Undoing stuff</vt:lpstr>
      <vt:lpstr>Working with Remotes</vt:lpstr>
      <vt:lpstr>What’s a branch?</vt:lpstr>
      <vt:lpstr>Branch Command Basics</vt:lpstr>
      <vt:lpstr>Divergent Branches and Merging (1)</vt:lpstr>
      <vt:lpstr>Divergent Branches and Merging (2) </vt:lpstr>
      <vt:lpstr>Divergent Branches and Merging (3)  </vt:lpstr>
      <vt:lpstr>Conflicts &amp; Useful Branch Commands</vt:lpstr>
      <vt:lpstr>Git 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Coding Style &amp; Git</dc:title>
  <dc:creator>Neeloy Chakraborty</dc:creator>
  <cp:lastModifiedBy>Neeloy Chakraborty</cp:lastModifiedBy>
  <cp:revision>5</cp:revision>
  <dcterms:modified xsi:type="dcterms:W3CDTF">2020-02-12T22:54:47Z</dcterms:modified>
</cp:coreProperties>
</file>