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e10e3d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e10e3d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e10e3d1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e10e3d1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e10e3cb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e10e3cb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e10e3c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e10e3c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e10e3c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e10e3c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e10e3d1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e10e3d1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9a4c6d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9a4c6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9a4c6d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09a4c6d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9a4c6d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9a4c6d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e10e3d1f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e10e3d1f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9a4c6d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09a4c6d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7250"/>
            <a:ext cx="8520600" cy="30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ATTENDANCE SYSTEM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USING FACIAL RECOGNITION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Insight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Fac</a:t>
            </a:r>
            <a:r>
              <a:rPr lang="en-GB"/>
              <a:t>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➢"/>
            </a:pPr>
            <a:r>
              <a:rPr lang="en-GB" sz="1400">
                <a:solidFill>
                  <a:srgbClr val="1C1917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An open source 2D&amp;3D face analysis model that based on deep CNNs along with metric learning losses and robust data augmentation and alignment techniques.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➢"/>
            </a:pPr>
            <a:r>
              <a:rPr lang="en-GB" sz="1400">
                <a:solidFill>
                  <a:srgbClr val="1C1917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Uses large-scale adversarial face recognition training, dropout, and principal component analysis (PCA) based noise injection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Comic Sans MS"/>
              <a:buChar char="➢"/>
            </a:pPr>
            <a:r>
              <a:rPr lang="en-GB" sz="1400">
                <a:solidFill>
                  <a:srgbClr val="1C1917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It uses both softmax loss for classification and triplet loss for metric learning. The combination allows it to learn highly discriminative facial features.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Comic Sans MS"/>
              <a:buChar char="➢"/>
            </a:pPr>
            <a:r>
              <a:rPr lang="en-GB" sz="1400">
                <a:solidFill>
                  <a:srgbClr val="1C1917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For alignment, it uses a coarse-to-fine strategy. An MTCNN face detector gives coarse alignment, then a affine transformation provides finer alignment. This makes it robust to pose variation.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ts val="1700"/>
              <a:buFont typeface="Comic Sans MS"/>
              <a:buChar char="➢"/>
            </a:pPr>
            <a:r>
              <a:rPr lang="en-GB" sz="1400">
                <a:solidFill>
                  <a:srgbClr val="1C1917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Data augmentation techniques like horizontal flipping, image distortion, and lighting noise injection further improve its ability to handle real-world variations.</a:t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C1917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09275" y="4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InsightFace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148363"/>
            <a:ext cx="4575624" cy="284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617575" y="950700"/>
            <a:ext cx="60312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9900FF"/>
                </a:solidFill>
              </a:rPr>
              <a:t>FUTURE IMPROVEMENTS: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 sz="1800">
                <a:solidFill>
                  <a:schemeClr val="dk1"/>
                </a:solidFill>
              </a:rPr>
              <a:t>Database</a:t>
            </a:r>
            <a:r>
              <a:rPr lang="en-GB" sz="1800">
                <a:solidFill>
                  <a:schemeClr val="dk1"/>
                </a:solidFill>
              </a:rPr>
              <a:t> Connection (preferably MongoDB)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 sz="1800">
                <a:solidFill>
                  <a:schemeClr val="dk1"/>
                </a:solidFill>
              </a:rPr>
              <a:t>Execution time of </a:t>
            </a:r>
            <a:r>
              <a:rPr lang="en-GB" sz="1800">
                <a:solidFill>
                  <a:schemeClr val="dk1"/>
                </a:solidFill>
              </a:rPr>
              <a:t>the </a:t>
            </a:r>
            <a:r>
              <a:rPr lang="en-GB" sz="1800">
                <a:solidFill>
                  <a:schemeClr val="dk1"/>
                </a:solidFill>
              </a:rPr>
              <a:t>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859675"/>
            <a:ext cx="8520600" cy="3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MEMBERS: </a:t>
            </a:r>
            <a:r>
              <a:rPr lang="en-GB" sz="22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2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❖"/>
            </a:pPr>
            <a:r>
              <a:rPr b="1" lang="en-GB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AVIRAL SHARMA </a:t>
            </a:r>
            <a:endParaRPr b="1"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❖"/>
            </a:pPr>
            <a:r>
              <a:rPr lang="en-GB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RISHI B JHUNGARE 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❖"/>
            </a:pPr>
            <a:r>
              <a:rPr lang="en-GB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SANJEET KUMAR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TECH-STACKS :</a:t>
            </a:r>
            <a:endParaRPr sz="23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➢"/>
            </a:pPr>
            <a:r>
              <a:rPr lang="en-GB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HTML, CSS, JS, React.js, FastAPI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➢"/>
            </a:pPr>
            <a:r>
              <a:rPr lang="en-GB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Python, Insight Face, Deep Learning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-8189" t="9567"/>
          <a:stretch/>
        </p:blipFill>
        <p:spPr>
          <a:xfrm>
            <a:off x="567125" y="996225"/>
            <a:ext cx="6985626" cy="28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2870725" y="791400"/>
            <a:ext cx="72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/>
              <a:t>INSIGHT FACE</a:t>
            </a:r>
            <a:endParaRPr b="1" sz="1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650" y="1929325"/>
            <a:ext cx="1744200" cy="5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776950" y="1905463"/>
            <a:ext cx="1099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/>
              <a:t>CONVOLUTIONAL NEURAL NETWORK, DEEP LEARNING</a:t>
            </a:r>
            <a:endParaRPr b="1" sz="100"/>
          </a:p>
        </p:txBody>
      </p:sp>
      <p:sp>
        <p:nvSpPr>
          <p:cNvPr id="68" name="Google Shape;68;p15"/>
          <p:cNvSpPr txBox="1"/>
          <p:nvPr/>
        </p:nvSpPr>
        <p:spPr>
          <a:xfrm>
            <a:off x="307650" y="4290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Workflow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Website Layout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35031" l="0" r="0" t="0"/>
          <a:stretch/>
        </p:blipFill>
        <p:spPr>
          <a:xfrm>
            <a:off x="642600" y="1017725"/>
            <a:ext cx="7508176" cy="2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Website Layout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21166" t="0"/>
          <a:stretch/>
        </p:blipFill>
        <p:spPr>
          <a:xfrm>
            <a:off x="311700" y="1017725"/>
            <a:ext cx="8110548" cy="285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Website Layout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10667" l="0" r="0" t="10660"/>
          <a:stretch/>
        </p:blipFill>
        <p:spPr>
          <a:xfrm>
            <a:off x="642600" y="1017725"/>
            <a:ext cx="7508176" cy="285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Website Layout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13883" l="0" r="0" t="13883"/>
          <a:stretch/>
        </p:blipFill>
        <p:spPr>
          <a:xfrm>
            <a:off x="642600" y="1017725"/>
            <a:ext cx="7508176" cy="2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Website Layout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3437" y="2989725"/>
            <a:ext cx="107794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4">
            <a:alphaModFix/>
          </a:blip>
          <a:srcRect b="14010" l="0" r="0" t="-8039"/>
          <a:stretch/>
        </p:blipFill>
        <p:spPr>
          <a:xfrm>
            <a:off x="1504375" y="654825"/>
            <a:ext cx="6135249" cy="4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 Used: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17725"/>
            <a:ext cx="84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chemeClr val="dk1"/>
                </a:solidFill>
              </a:rPr>
              <a:t>Indexing for Efficient Retrieval</a:t>
            </a:r>
            <a:endParaRPr b="1" sz="16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85">
                <a:solidFill>
                  <a:schemeClr val="dk1"/>
                </a:solidFill>
              </a:rPr>
              <a:t>To optimize attendance retrieval, the system employs </a:t>
            </a:r>
            <a:r>
              <a:rPr b="1" lang="en-GB" sz="1585">
                <a:solidFill>
                  <a:schemeClr val="dk1"/>
                </a:solidFill>
              </a:rPr>
              <a:t>indexing </a:t>
            </a:r>
            <a:r>
              <a:rPr lang="en-GB" sz="1585">
                <a:solidFill>
                  <a:schemeClr val="dk1"/>
                </a:solidFill>
              </a:rPr>
              <a:t>and </a:t>
            </a:r>
            <a:r>
              <a:rPr b="1" lang="en-GB" sz="1585">
                <a:solidFill>
                  <a:schemeClr val="dk1"/>
                </a:solidFill>
              </a:rPr>
              <a:t>mapping</a:t>
            </a:r>
            <a:r>
              <a:rPr lang="en-GB" sz="1585">
                <a:solidFill>
                  <a:schemeClr val="dk1"/>
                </a:solidFill>
              </a:rPr>
              <a:t>, enabling quick access to attendance details for a particular date.</a:t>
            </a:r>
            <a:endParaRPr sz="158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chemeClr val="dk1"/>
                </a:solidFill>
              </a:rPr>
              <a:t>Arrays for Client-Server Interaction</a:t>
            </a:r>
            <a:endParaRPr b="1" sz="16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85">
                <a:solidFill>
                  <a:schemeClr val="dk1"/>
                </a:solidFill>
              </a:rPr>
              <a:t>To reciprocate data between client and server on API endpoints, the system uses </a:t>
            </a:r>
            <a:r>
              <a:rPr b="1" lang="en-GB" sz="1585">
                <a:solidFill>
                  <a:schemeClr val="dk1"/>
                </a:solidFill>
              </a:rPr>
              <a:t>arrays </a:t>
            </a:r>
            <a:r>
              <a:rPr lang="en-GB" sz="1585">
                <a:solidFill>
                  <a:schemeClr val="dk1"/>
                </a:solidFill>
              </a:rPr>
              <a:t>wrapped in JSON file structure.</a:t>
            </a:r>
            <a:endParaRPr sz="158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chemeClr val="dk1"/>
                </a:solidFill>
              </a:rPr>
              <a:t>Face Recognition Algorithm in Insightface</a:t>
            </a:r>
            <a:endParaRPr b="1" sz="16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</a:rPr>
              <a:t>•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b="1" lang="en-GB" sz="1300">
                <a:solidFill>
                  <a:schemeClr val="dk1"/>
                </a:solidFill>
              </a:rPr>
              <a:t>Hash Tables:</a:t>
            </a:r>
            <a:r>
              <a:rPr lang="en-GB" sz="1300">
                <a:solidFill>
                  <a:schemeClr val="dk1"/>
                </a:solidFill>
              </a:rPr>
              <a:t> Insightface uses them for storing and accessing pre-computed features or for mapping facial features to unique identifiers.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</a:rPr>
              <a:t>•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b="1" lang="en-GB" sz="1300">
                <a:solidFill>
                  <a:schemeClr val="dk1"/>
                </a:solidFill>
              </a:rPr>
              <a:t>Queues and Stacks: </a:t>
            </a:r>
            <a:r>
              <a:rPr lang="en-GB" sz="1300">
                <a:solidFill>
                  <a:schemeClr val="dk1"/>
                </a:solidFill>
              </a:rPr>
              <a:t>Queues and stacks could be used in various stages of the recognition pipeline, managing the order of processing or storing temporary data.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•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b="1" lang="en-GB" sz="1300">
                <a:solidFill>
                  <a:schemeClr val="dk1"/>
                </a:solidFill>
              </a:rPr>
              <a:t>Matrices: </a:t>
            </a:r>
            <a:r>
              <a:rPr lang="en-GB" sz="1300">
                <a:solidFill>
                  <a:schemeClr val="dk1"/>
                </a:solidFill>
              </a:rPr>
              <a:t>They represent pixel values and be used in various mathematical operations during feature extraction and comparison.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•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b="1" lang="en-GB" sz="1300">
                <a:solidFill>
                  <a:schemeClr val="dk1"/>
                </a:solidFill>
              </a:rPr>
              <a:t>Sets: </a:t>
            </a:r>
            <a:r>
              <a:rPr lang="en-GB" sz="1300">
                <a:solidFill>
                  <a:schemeClr val="dk1"/>
                </a:solidFill>
              </a:rPr>
              <a:t>Sets might be used to store unique facial features or descriptors, facilitating efficient comparisons and eliminating duplicates.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